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33"/>
    <a:srgbClr val="FFC300"/>
    <a:srgbClr val="900C3E"/>
    <a:srgbClr val="D9D9D9"/>
    <a:srgbClr val="C70039"/>
    <a:srgbClr val="571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Video%20Projects\Excel%20Video%203\Excel%20Video%20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Video%20Projects\Excel%20Video%203\Excel%20Video%20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Video%20Projects\Excel%20Video%203\Excel%20Video%20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Video%20Projects\Excel%20Video%203\Excel%20Video%20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Video%20Projects\Excel%20Video%203\Excel%20Video%20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Video%20Projects\Excel%20Video%203\Excel%20Video%20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342247493280483E-2"/>
          <c:y val="0.16145888013998252"/>
          <c:w val="0.88014445121954132"/>
          <c:h val="0.735771361913094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Visits</c:v>
                </c:pt>
              </c:strCache>
            </c:strRef>
          </c:tx>
          <c:spPr>
            <a:gradFill>
              <a:gsLst>
                <a:gs pos="0">
                  <a:srgbClr val="FF5733"/>
                </a:gs>
                <a:gs pos="100000">
                  <a:srgbClr val="FFC300"/>
                </a:gs>
              </a:gsLst>
              <a:lin ang="16200000" scaled="1"/>
            </a:gradFill>
            <a:ln>
              <a:noFill/>
            </a:ln>
            <a:effectLst/>
          </c:spPr>
          <c:invertIfNegative val="0"/>
          <c:cat>
            <c:strRef>
              <c:f>Sheet1!$B$2:$B$13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500</c:v>
                </c:pt>
                <c:pt idx="1">
                  <c:v>520</c:v>
                </c:pt>
                <c:pt idx="2">
                  <c:v>550</c:v>
                </c:pt>
                <c:pt idx="3">
                  <c:v>450</c:v>
                </c:pt>
                <c:pt idx="4">
                  <c:v>550</c:v>
                </c:pt>
                <c:pt idx="5">
                  <c:v>620</c:v>
                </c:pt>
                <c:pt idx="6">
                  <c:v>590</c:v>
                </c:pt>
                <c:pt idx="7">
                  <c:v>580</c:v>
                </c:pt>
                <c:pt idx="8">
                  <c:v>520</c:v>
                </c:pt>
                <c:pt idx="9">
                  <c:v>550</c:v>
                </c:pt>
                <c:pt idx="10">
                  <c:v>450</c:v>
                </c:pt>
                <c:pt idx="11">
                  <c:v>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14-4260-A46A-1321AD17CF74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Page Views</c:v>
                </c:pt>
              </c:strCache>
            </c:strRef>
          </c:tx>
          <c:spPr>
            <a:gradFill flip="none" rotWithShape="1">
              <a:gsLst>
                <a:gs pos="0">
                  <a:srgbClr val="900C3E"/>
                </a:gs>
                <a:gs pos="100000">
                  <a:srgbClr val="FF5733"/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Sheet1!$B$2:$B$13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530</c:v>
                </c:pt>
                <c:pt idx="1">
                  <c:v>550</c:v>
                </c:pt>
                <c:pt idx="2">
                  <c:v>580</c:v>
                </c:pt>
                <c:pt idx="3">
                  <c:v>480</c:v>
                </c:pt>
                <c:pt idx="4">
                  <c:v>580</c:v>
                </c:pt>
                <c:pt idx="5">
                  <c:v>650</c:v>
                </c:pt>
                <c:pt idx="6">
                  <c:v>620</c:v>
                </c:pt>
                <c:pt idx="7">
                  <c:v>610</c:v>
                </c:pt>
                <c:pt idx="8">
                  <c:v>550</c:v>
                </c:pt>
                <c:pt idx="9">
                  <c:v>580</c:v>
                </c:pt>
                <c:pt idx="10">
                  <c:v>480</c:v>
                </c:pt>
                <c:pt idx="11">
                  <c:v>580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14-4260-A46A-1321AD17C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axId val="676291816"/>
        <c:axId val="676292800"/>
      </c:barChart>
      <c:catAx>
        <c:axId val="676291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pPr>
            <a:endParaRPr lang="en-US"/>
          </a:p>
        </c:txPr>
        <c:crossAx val="676292800"/>
        <c:crosses val="autoZero"/>
        <c:auto val="1"/>
        <c:lblAlgn val="ctr"/>
        <c:lblOffset val="100"/>
        <c:noMultiLvlLbl val="0"/>
      </c:catAx>
      <c:valAx>
        <c:axId val="676292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pPr>
            <a:endParaRPr lang="en-US"/>
          </a:p>
        </c:txPr>
        <c:crossAx val="676291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pPr>
      <a:endParaRPr lang="en-US"/>
    </a:p>
  </c:txPr>
  <c:externalData r:id="rId3">
    <c:autoUpdate val="1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Avg. Time Spent (sec.)</c:v>
                </c:pt>
              </c:strCache>
            </c:strRef>
          </c:tx>
          <c:spPr>
            <a:ln w="28575" cap="rnd">
              <a:gradFill flip="none" rotWithShape="1">
                <a:gsLst>
                  <a:gs pos="25000">
                    <a:srgbClr val="900C3E"/>
                  </a:gs>
                  <a:gs pos="0">
                    <a:srgbClr val="571845"/>
                  </a:gs>
                  <a:gs pos="50000">
                    <a:srgbClr val="C70039"/>
                  </a:gs>
                  <a:gs pos="75000">
                    <a:srgbClr val="FF5733"/>
                  </a:gs>
                  <a:gs pos="100000">
                    <a:srgbClr val="FFC300"/>
                  </a:gs>
                </a:gsLst>
                <a:lin ang="0" scaled="1"/>
                <a:tileRect/>
              </a:gradFill>
              <a:round/>
            </a:ln>
            <a:effectLst/>
          </c:spPr>
          <c:marker>
            <c:symbol val="circle"/>
            <c:size val="5"/>
            <c:spPr>
              <a:solidFill>
                <a:srgbClr val="C70039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30</c:v>
                </c:pt>
                <c:pt idx="1">
                  <c:v>40</c:v>
                </c:pt>
                <c:pt idx="2">
                  <c:v>45</c:v>
                </c:pt>
                <c:pt idx="3">
                  <c:v>40</c:v>
                </c:pt>
                <c:pt idx="4">
                  <c:v>35</c:v>
                </c:pt>
                <c:pt idx="5">
                  <c:v>50</c:v>
                </c:pt>
                <c:pt idx="6">
                  <c:v>45</c:v>
                </c:pt>
                <c:pt idx="7">
                  <c:v>60</c:v>
                </c:pt>
                <c:pt idx="8">
                  <c:v>70</c:v>
                </c:pt>
                <c:pt idx="9">
                  <c:v>65</c:v>
                </c:pt>
                <c:pt idx="10">
                  <c:v>45</c:v>
                </c:pt>
                <c:pt idx="1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C0-49FF-984C-7D925973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6295424"/>
        <c:axId val="676294440"/>
      </c:lineChart>
      <c:catAx>
        <c:axId val="67629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pPr>
            <a:endParaRPr lang="en-US"/>
          </a:p>
        </c:txPr>
        <c:crossAx val="676294440"/>
        <c:crosses val="autoZero"/>
        <c:auto val="1"/>
        <c:lblAlgn val="ctr"/>
        <c:lblOffset val="100"/>
        <c:noMultiLvlLbl val="0"/>
      </c:catAx>
      <c:valAx>
        <c:axId val="676294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pPr>
            <a:endParaRPr lang="en-US"/>
          </a:p>
        </c:txPr>
        <c:crossAx val="67629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Bounce Rate</c:v>
                </c:pt>
              </c:strCache>
            </c:strRef>
          </c:tx>
          <c:spPr>
            <a:gradFill>
              <a:gsLst>
                <a:gs pos="0">
                  <a:srgbClr val="FF5733"/>
                </a:gs>
                <a:gs pos="100000">
                  <a:srgbClr val="FFC300"/>
                </a:gs>
              </a:gsLst>
              <a:lin ang="0" scaled="1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Sheet1!$F$2:$F$13</c:f>
              <c:numCache>
                <c:formatCode>0%</c:formatCode>
                <c:ptCount val="12"/>
                <c:pt idx="0">
                  <c:v>0.35</c:v>
                </c:pt>
                <c:pt idx="1">
                  <c:v>0.34</c:v>
                </c:pt>
                <c:pt idx="2">
                  <c:v>0.33</c:v>
                </c:pt>
                <c:pt idx="3">
                  <c:v>0.34</c:v>
                </c:pt>
                <c:pt idx="4">
                  <c:v>0.35</c:v>
                </c:pt>
                <c:pt idx="5">
                  <c:v>0.36</c:v>
                </c:pt>
                <c:pt idx="6">
                  <c:v>0.38</c:v>
                </c:pt>
                <c:pt idx="7">
                  <c:v>0.4</c:v>
                </c:pt>
                <c:pt idx="8">
                  <c:v>0.33</c:v>
                </c:pt>
                <c:pt idx="9">
                  <c:v>0.3</c:v>
                </c:pt>
                <c:pt idx="10">
                  <c:v>0.28999999999999998</c:v>
                </c:pt>
                <c:pt idx="11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85-42F6-9260-283FB76D8F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759634408"/>
        <c:axId val="759638016"/>
      </c:barChart>
      <c:catAx>
        <c:axId val="759634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pPr>
            <a:endParaRPr lang="en-US"/>
          </a:p>
        </c:txPr>
        <c:crossAx val="759638016"/>
        <c:crosses val="autoZero"/>
        <c:auto val="1"/>
        <c:lblAlgn val="ctr"/>
        <c:lblOffset val="100"/>
        <c:noMultiLvlLbl val="0"/>
      </c:catAx>
      <c:valAx>
        <c:axId val="759638016"/>
        <c:scaling>
          <c:orientation val="minMax"/>
          <c:max val="0.4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pPr>
            <a:endParaRPr lang="en-US"/>
          </a:p>
        </c:txPr>
        <c:crossAx val="759634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Sheet1!$C$15</c:f>
              <c:strCache>
                <c:ptCount val="1"/>
                <c:pt idx="0">
                  <c:v>Visits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00C3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31B-4F17-AD33-4BC88F90AB2D}"/>
              </c:ext>
            </c:extLst>
          </c:dPt>
          <c:dPt>
            <c:idx val="1"/>
            <c:bubble3D val="0"/>
            <c:spPr>
              <a:solidFill>
                <a:srgbClr val="C7003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31B-4F17-AD33-4BC88F90AB2D}"/>
              </c:ext>
            </c:extLst>
          </c:dPt>
          <c:dPt>
            <c:idx val="2"/>
            <c:bubble3D val="0"/>
            <c:spPr>
              <a:solidFill>
                <a:srgbClr val="FF573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31B-4F17-AD33-4BC88F90AB2D}"/>
              </c:ext>
            </c:extLst>
          </c:dPt>
          <c:dPt>
            <c:idx val="3"/>
            <c:bubble3D val="0"/>
            <c:spPr>
              <a:solidFill>
                <a:srgbClr val="FFC3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31B-4F17-AD33-4BC88F90AB2D}"/>
              </c:ext>
            </c:extLst>
          </c:dPt>
          <c:dLbls>
            <c:dLbl>
              <c:idx val="0"/>
              <c:layout>
                <c:manualLayout>
                  <c:x val="0.13148989898989899"/>
                  <c:y val="-2.3518518518518518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1B-4F17-AD33-4BC88F90AB2D}"/>
                </c:ext>
              </c:extLst>
            </c:dLbl>
            <c:dLbl>
              <c:idx val="1"/>
              <c:layout>
                <c:manualLayout>
                  <c:x val="0.16997474747474736"/>
                  <c:y val="1.1759259259259259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1B-4F17-AD33-4BC88F90AB2D}"/>
                </c:ext>
              </c:extLst>
            </c:dLbl>
            <c:dLbl>
              <c:idx val="2"/>
              <c:layout>
                <c:manualLayout>
                  <c:x val="-8.017676767676768E-2"/>
                  <c:y val="0.15874999999999989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31B-4F17-AD33-4BC88F90AB2D}"/>
                </c:ext>
              </c:extLst>
            </c:dLbl>
            <c:dLbl>
              <c:idx val="3"/>
              <c:layout>
                <c:manualLayout>
                  <c:x val="-0.13148989898989899"/>
                  <c:y val="-1.1759259259259259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31B-4F17-AD33-4BC88F90AB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Sheet1!$B$16:$B$19</c:f>
              <c:strCache>
                <c:ptCount val="4"/>
                <c:pt idx="0">
                  <c:v>Organic</c:v>
                </c:pt>
                <c:pt idx="1">
                  <c:v>Direct</c:v>
                </c:pt>
                <c:pt idx="2">
                  <c:v>Referral</c:v>
                </c:pt>
                <c:pt idx="3">
                  <c:v>Social</c:v>
                </c:pt>
              </c:strCache>
            </c:strRef>
          </c:cat>
          <c:val>
            <c:numRef>
              <c:f>Sheet1!$C$16:$C$19</c:f>
              <c:numCache>
                <c:formatCode>General</c:formatCode>
                <c:ptCount val="4"/>
                <c:pt idx="0">
                  <c:v>1500</c:v>
                </c:pt>
                <c:pt idx="1">
                  <c:v>2500</c:v>
                </c:pt>
                <c:pt idx="2">
                  <c:v>1200</c:v>
                </c:pt>
                <c:pt idx="3">
                  <c:v>1230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1B-4F17-AD33-4BC88F90AB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F5-47EC-8F1B-C88243FC1B32}"/>
              </c:ext>
            </c:extLst>
          </c:dPt>
          <c:dPt>
            <c:idx val="1"/>
            <c:bubble3D val="0"/>
            <c:spPr>
              <a:solidFill>
                <a:srgbClr val="900C3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F5-47EC-8F1B-C88243FC1B32}"/>
              </c:ext>
            </c:extLst>
          </c:dPt>
          <c:dPt>
            <c:idx val="2"/>
            <c:bubble3D val="0"/>
            <c:spPr>
              <a:solidFill>
                <a:srgbClr val="FF573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EF5-47EC-8F1B-C88243FC1B32}"/>
              </c:ext>
            </c:extLst>
          </c:dPt>
          <c:dLbls>
            <c:dLbl>
              <c:idx val="1"/>
              <c:layout>
                <c:manualLayout>
                  <c:x val="0.15393939393939393"/>
                  <c:y val="-5.8796296296296353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EF5-47EC-8F1B-C88243FC1B32}"/>
                </c:ext>
              </c:extLst>
            </c:dLbl>
            <c:dLbl>
              <c:idx val="2"/>
              <c:layout>
                <c:manualLayout>
                  <c:x val="-0.13790404040404042"/>
                  <c:y val="-5.8796296296296298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EF5-47EC-8F1B-C88243FC1B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Sheet1!$H$2:$H$4</c:f>
              <c:strCache>
                <c:ptCount val="3"/>
                <c:pt idx="0">
                  <c:v>Mobile Usage</c:v>
                </c:pt>
                <c:pt idx="1">
                  <c:v>Mobile </c:v>
                </c:pt>
                <c:pt idx="2">
                  <c:v>Desktop</c:v>
                </c:pt>
              </c:strCache>
            </c:strRef>
          </c:cat>
          <c:val>
            <c:numRef>
              <c:f>Sheet1!$I$2:$I$4</c:f>
              <c:numCache>
                <c:formatCode>General</c:formatCode>
                <c:ptCount val="3"/>
                <c:pt idx="1">
                  <c:v>3600</c:v>
                </c:pt>
                <c:pt idx="2">
                  <c:v>2830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EF5-47EC-8F1B-C88243FC1B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31742424242425"/>
          <c:y val="9.4074074074074074E-2"/>
          <c:w val="0.85340479797979796"/>
          <c:h val="0.80009259259259258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rgbClr val="C70039"/>
                </a:gs>
                <a:gs pos="100000">
                  <a:srgbClr val="FF5733"/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Sheet1!$H$7:$H$13</c:f>
              <c:strCache>
                <c:ptCount val="7"/>
                <c:pt idx="0">
                  <c:v>London</c:v>
                </c:pt>
                <c:pt idx="1">
                  <c:v>New York</c:v>
                </c:pt>
                <c:pt idx="2">
                  <c:v>Delhi</c:v>
                </c:pt>
                <c:pt idx="3">
                  <c:v>Canada</c:v>
                </c:pt>
                <c:pt idx="4">
                  <c:v>Paris</c:v>
                </c:pt>
                <c:pt idx="5">
                  <c:v>Rio</c:v>
                </c:pt>
                <c:pt idx="6">
                  <c:v>Others</c:v>
                </c:pt>
              </c:strCache>
            </c:strRef>
          </c:cat>
          <c:val>
            <c:numRef>
              <c:f>Sheet1!$I$7:$I$13</c:f>
              <c:numCache>
                <c:formatCode>General</c:formatCode>
                <c:ptCount val="7"/>
                <c:pt idx="0">
                  <c:v>800</c:v>
                </c:pt>
                <c:pt idx="1">
                  <c:v>790</c:v>
                </c:pt>
                <c:pt idx="2">
                  <c:v>785</c:v>
                </c:pt>
                <c:pt idx="3">
                  <c:v>780</c:v>
                </c:pt>
                <c:pt idx="4">
                  <c:v>775</c:v>
                </c:pt>
                <c:pt idx="5">
                  <c:v>770</c:v>
                </c:pt>
                <c:pt idx="6">
                  <c:v>1730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C2-41A3-BEEA-067CD0B67E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"/>
        <c:overlap val="-27"/>
        <c:axId val="761598272"/>
        <c:axId val="761599256"/>
      </c:barChart>
      <c:catAx>
        <c:axId val="76159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pPr>
            <a:endParaRPr lang="en-US"/>
          </a:p>
        </c:txPr>
        <c:crossAx val="761599256"/>
        <c:crosses val="autoZero"/>
        <c:auto val="1"/>
        <c:lblAlgn val="ctr"/>
        <c:lblOffset val="100"/>
        <c:noMultiLvlLbl val="0"/>
      </c:catAx>
      <c:valAx>
        <c:axId val="761599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pPr>
            <a:endParaRPr lang="en-US"/>
          </a:p>
        </c:txPr>
        <c:crossAx val="761598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735A-AEA0-4304-BDC7-1F292EA2F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97C11-69BE-4F5D-A57A-0E0A42359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20006-4CE9-45C1-A2FC-149D89A3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9B87-B29B-4041-8E81-9A4E416FD35E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9CCD-BD57-4874-A518-80A408AD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146B-6B59-4797-B709-7CF6E2D2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C81C-1705-4323-824A-5DFF28CA6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9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1821-667C-4313-9C20-A0A8DEE6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D8BF5-E167-4719-B96E-77081DB6F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150D4-2E0F-4A8A-824B-A87E8DAB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9B87-B29B-4041-8E81-9A4E416FD35E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24557-CF36-4D5F-B834-A601916B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D7AD0-65CA-4A98-8235-85B91827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C81C-1705-4323-824A-5DFF28CA6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85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2D9AD-37B4-44EA-A2F8-CDAA46CE3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CA056-ECAB-4186-A0CF-F13548A49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5F319-130F-49CE-9E71-55B0B97E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9B87-B29B-4041-8E81-9A4E416FD35E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B0A56-2835-4AAE-B9FE-AC65666C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1BD96-F56A-49D7-904F-9FE9E3E7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C81C-1705-4323-824A-5DFF28CA6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46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ECE2-350B-4BD5-BE62-2544ACB3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5B14-4631-4616-A08E-708C15D3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6EB63-916B-4A06-BE85-A15C7C61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9B87-B29B-4041-8E81-9A4E416FD35E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7B1AF-A45E-4FE8-A5F2-E97BC563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3F154-3EB7-4B94-9156-EC5E3665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C81C-1705-4323-824A-5DFF28CA6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52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7882-FDDA-49EC-8EC6-4EE834CE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BA041-9B7E-4883-A7CF-6DDA7C25A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8B127-2A55-4AB9-86E4-6A133388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9B87-B29B-4041-8E81-9A4E416FD35E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F3E0-0664-4816-A13E-0618ADB8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44277-F5D1-478A-ACD4-F03F0178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C81C-1705-4323-824A-5DFF28CA6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3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31E3-4968-4CB9-9B86-B76EC06B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52C54-3274-4421-9B99-85CCA3AA8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5E7AA-58F8-4278-B678-51A9C2F91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3211C-53A4-460C-B413-743E007F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9B87-B29B-4041-8E81-9A4E416FD35E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46CBE-90AB-4F14-B2EF-220AEC38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921FC-4ABA-4537-A3E2-652A63F1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C81C-1705-4323-824A-5DFF28CA6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9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0AE1-1E8A-4829-BA5E-CC842205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647BA-44C3-417B-969F-243428C49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4776C-4B5D-4A5E-914D-70A2B410B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35BC2-E5A0-46EB-9F56-CF99D891A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3F118-2732-4873-BC4A-9BD6A40CA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78CF9-B493-4A5E-91D0-3E630A1D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9B87-B29B-4041-8E81-9A4E416FD35E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16824-4D0D-4287-A112-2806B597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4C2A9-DF40-4EB0-A0A5-7188C002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C81C-1705-4323-824A-5DFF28CA6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9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8DCD-7053-4780-BB8A-AA57181C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E6E55-0669-41AE-8748-9E1574E9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9B87-B29B-4041-8E81-9A4E416FD35E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FB92B-C59F-4FAE-A271-D372412F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46101-2D2A-408D-BFFD-61E5E0EB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C81C-1705-4323-824A-5DFF28CA6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06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507FC-720B-4AED-8877-579A69C6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9B87-B29B-4041-8E81-9A4E416FD35E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08A4C-A4D3-4FCD-956C-C2C88646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D1DCB-147A-4FDF-9058-2EFE0C86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C81C-1705-4323-824A-5DFF28CA6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3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BC6B-3320-4161-8F05-75AAB661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916AA-BF1E-4C58-AB56-44B9CB81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EA7D4-74BC-4D7F-BF04-A69FD7AE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B43FF-8FA2-4A16-B0D9-5FBB1C9B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9B87-B29B-4041-8E81-9A4E416FD35E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D800D-BD42-4439-BF5C-C5C192EB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FF679-B629-4C6F-82D0-65D2B87B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C81C-1705-4323-824A-5DFF28CA6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68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7EDE-81BE-4EF8-A20B-1F5AE420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AE000-E654-4AC7-9FD6-36EDF805F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550D3-68DD-4E66-AE27-DA265D500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3AA85-2F4F-465F-BBA9-095CFE89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9B87-B29B-4041-8E81-9A4E416FD35E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11750-2B38-4866-8634-A2859264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3A60E-078C-4E86-AB12-D8E6EEB1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C81C-1705-4323-824A-5DFF28CA6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33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F4CDB-3F25-4CCF-97E6-6130D4F1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63302-7320-4112-9A73-246AD6054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4BE27-A3F7-44CF-8A30-2C8E4B035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29B87-B29B-4041-8E81-9A4E416FD35E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D4C3-E4D4-4908-8842-3E744071F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26447-D907-485D-9076-D204EA98D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EC81C-1705-4323-824A-5DFF28CA6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21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11.png"/><Relationship Id="rId3" Type="http://schemas.openxmlformats.org/officeDocument/2006/relationships/chart" Target="../charts/chart2.xml"/><Relationship Id="rId21" Type="http://schemas.openxmlformats.org/officeDocument/2006/relationships/image" Target="../media/image14.svg"/><Relationship Id="rId7" Type="http://schemas.openxmlformats.org/officeDocument/2006/relationships/chart" Target="../charts/chart6.xml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chart" Target="../charts/chart1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11" Type="http://schemas.openxmlformats.org/officeDocument/2006/relationships/image" Target="../media/image4.svg"/><Relationship Id="rId5" Type="http://schemas.openxmlformats.org/officeDocument/2006/relationships/chart" Target="../charts/chart4.xml"/><Relationship Id="rId15" Type="http://schemas.openxmlformats.org/officeDocument/2006/relationships/image" Target="../media/image8.svg"/><Relationship Id="rId23" Type="http://schemas.openxmlformats.org/officeDocument/2006/relationships/image" Target="../media/image16.svg"/><Relationship Id="rId10" Type="http://schemas.openxmlformats.org/officeDocument/2006/relationships/image" Target="../media/image3.png"/><Relationship Id="rId19" Type="http://schemas.openxmlformats.org/officeDocument/2006/relationships/image" Target="../media/image12.svg"/><Relationship Id="rId4" Type="http://schemas.openxmlformats.org/officeDocument/2006/relationships/chart" Target="../charts/chart3.xml"/><Relationship Id="rId9" Type="http://schemas.openxmlformats.org/officeDocument/2006/relationships/image" Target="../media/image2.svg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B45E3D9-DF72-4F89-A47B-EAB8ABA8E9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956988"/>
              </p:ext>
            </p:extLst>
          </p:nvPr>
        </p:nvGraphicFramePr>
        <p:xfrm>
          <a:off x="170542" y="2037681"/>
          <a:ext cx="39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E09D3C-3C9A-4A90-9AD2-075F3F7A7CB9}"/>
              </a:ext>
            </a:extLst>
          </p:cNvPr>
          <p:cNvGraphicFramePr>
            <a:graphicFrameLocks/>
          </p:cNvGraphicFramePr>
          <p:nvPr/>
        </p:nvGraphicFramePr>
        <p:xfrm>
          <a:off x="4094813" y="2037681"/>
          <a:ext cx="39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B54E40A-3257-483B-8ED5-5966289A37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090467"/>
              </p:ext>
            </p:extLst>
          </p:nvPr>
        </p:nvGraphicFramePr>
        <p:xfrm>
          <a:off x="8019084" y="2037681"/>
          <a:ext cx="39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D31A0F3-3629-49D6-B0D0-1F4DAA4FAEC8}"/>
              </a:ext>
            </a:extLst>
          </p:cNvPr>
          <p:cNvGraphicFramePr>
            <a:graphicFrameLocks/>
          </p:cNvGraphicFramePr>
          <p:nvPr/>
        </p:nvGraphicFramePr>
        <p:xfrm>
          <a:off x="170542" y="4604419"/>
          <a:ext cx="39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2BBB329-F5F8-4B0E-BB9D-D33CB610899A}"/>
              </a:ext>
            </a:extLst>
          </p:cNvPr>
          <p:cNvGraphicFramePr>
            <a:graphicFrameLocks/>
          </p:cNvGraphicFramePr>
          <p:nvPr/>
        </p:nvGraphicFramePr>
        <p:xfrm>
          <a:off x="4094813" y="4604419"/>
          <a:ext cx="39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3065218-43BC-41C4-B8A8-AC629AB4D8D7}"/>
              </a:ext>
            </a:extLst>
          </p:cNvPr>
          <p:cNvGraphicFramePr>
            <a:graphicFrameLocks/>
          </p:cNvGraphicFramePr>
          <p:nvPr/>
        </p:nvGraphicFramePr>
        <p:xfrm>
          <a:off x="8019084" y="4604419"/>
          <a:ext cx="39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49ABE55-0740-405F-A6C2-43B33F8EEF88}"/>
              </a:ext>
            </a:extLst>
          </p:cNvPr>
          <p:cNvSpPr/>
          <p:nvPr/>
        </p:nvSpPr>
        <p:spPr>
          <a:xfrm>
            <a:off x="170543" y="1752727"/>
            <a:ext cx="1440000" cy="216000"/>
          </a:xfrm>
          <a:prstGeom prst="rect">
            <a:avLst/>
          </a:prstGeom>
          <a:solidFill>
            <a:srgbClr val="C70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latin typeface="Agency FB" panose="020B0503020202020204" pitchFamily="34" charset="0"/>
              </a:rPr>
              <a:t>VISITS &amp; PAGE VIEWS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36521-5EE6-4441-BF1F-1FB1DA5E30B5}"/>
              </a:ext>
            </a:extLst>
          </p:cNvPr>
          <p:cNvSpPr/>
          <p:nvPr/>
        </p:nvSpPr>
        <p:spPr>
          <a:xfrm>
            <a:off x="4094813" y="1747394"/>
            <a:ext cx="1440000" cy="216000"/>
          </a:xfrm>
          <a:prstGeom prst="rect">
            <a:avLst/>
          </a:prstGeom>
          <a:solidFill>
            <a:srgbClr val="C70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latin typeface="Agency FB" panose="020B0503020202020204" pitchFamily="34" charset="0"/>
              </a:rPr>
              <a:t>AVG. TIME SPENT (SEC.)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C5F163-FA3F-4211-A7B0-634AF9AAEAC5}"/>
              </a:ext>
            </a:extLst>
          </p:cNvPr>
          <p:cNvSpPr/>
          <p:nvPr/>
        </p:nvSpPr>
        <p:spPr>
          <a:xfrm>
            <a:off x="8054813" y="1747394"/>
            <a:ext cx="1440000" cy="216000"/>
          </a:xfrm>
          <a:prstGeom prst="rect">
            <a:avLst/>
          </a:prstGeom>
          <a:solidFill>
            <a:srgbClr val="C70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latin typeface="Agency FB" panose="020B0503020202020204" pitchFamily="34" charset="0"/>
              </a:rPr>
              <a:t>BOUNCE RATE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01579A-678F-418E-95B9-71CA28E02CF8}"/>
              </a:ext>
            </a:extLst>
          </p:cNvPr>
          <p:cNvSpPr/>
          <p:nvPr/>
        </p:nvSpPr>
        <p:spPr>
          <a:xfrm>
            <a:off x="170542" y="4329427"/>
            <a:ext cx="1440000" cy="216000"/>
          </a:xfrm>
          <a:prstGeom prst="rect">
            <a:avLst/>
          </a:prstGeom>
          <a:solidFill>
            <a:srgbClr val="C70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latin typeface="Agency FB" panose="020B0503020202020204" pitchFamily="34" charset="0"/>
              </a:rPr>
              <a:t>TRAFFIC 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4376F7-A1C6-4951-BA57-04EA0AD9BF9A}"/>
              </a:ext>
            </a:extLst>
          </p:cNvPr>
          <p:cNvSpPr/>
          <p:nvPr/>
        </p:nvSpPr>
        <p:spPr>
          <a:xfrm>
            <a:off x="4100994" y="4329427"/>
            <a:ext cx="1440000" cy="216000"/>
          </a:xfrm>
          <a:prstGeom prst="rect">
            <a:avLst/>
          </a:prstGeom>
          <a:solidFill>
            <a:srgbClr val="C70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latin typeface="Agency FB" panose="020B0503020202020204" pitchFamily="34" charset="0"/>
              </a:rPr>
              <a:t>MOBILE USAGE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14082E-741E-4DF2-BFCB-BF19C25BDBDB}"/>
              </a:ext>
            </a:extLst>
          </p:cNvPr>
          <p:cNvSpPr/>
          <p:nvPr/>
        </p:nvSpPr>
        <p:spPr>
          <a:xfrm>
            <a:off x="8054813" y="4329427"/>
            <a:ext cx="1440000" cy="216000"/>
          </a:xfrm>
          <a:prstGeom prst="rect">
            <a:avLst/>
          </a:prstGeom>
          <a:solidFill>
            <a:srgbClr val="C70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latin typeface="Agency FB" panose="020B0503020202020204" pitchFamily="34" charset="0"/>
              </a:rPr>
              <a:t>CITIY-WISE TRAFFIC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9792A4-99B3-43BA-BA0D-86DA8CC175C6}"/>
              </a:ext>
            </a:extLst>
          </p:cNvPr>
          <p:cNvSpPr/>
          <p:nvPr/>
        </p:nvSpPr>
        <p:spPr>
          <a:xfrm>
            <a:off x="170542" y="989244"/>
            <a:ext cx="1738469" cy="576000"/>
          </a:xfrm>
          <a:prstGeom prst="rect">
            <a:avLst/>
          </a:prstGeom>
          <a:solidFill>
            <a:srgbClr val="571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Agency FB" panose="020B0503020202020204" pitchFamily="34" charset="0"/>
              </a:rPr>
              <a:t>VISITS</a:t>
            </a:r>
            <a:endParaRPr lang="en-IN" sz="2000" dirty="0">
              <a:latin typeface="Agency FB" panose="020B0503020202020204" pitchFamily="34" charset="0"/>
            </a:endParaRPr>
          </a:p>
          <a:p>
            <a:pPr algn="ctr"/>
            <a:r>
              <a:rPr lang="en-IN" sz="2000" dirty="0">
                <a:latin typeface="Agency FB" panose="020B0503020202020204" pitchFamily="34" charset="0"/>
              </a:rPr>
              <a:t>6430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999C38-875B-4235-AF99-62AA0AF34FE6}"/>
              </a:ext>
            </a:extLst>
          </p:cNvPr>
          <p:cNvSpPr/>
          <p:nvPr/>
        </p:nvSpPr>
        <p:spPr>
          <a:xfrm>
            <a:off x="1909011" y="989244"/>
            <a:ext cx="1738469" cy="576000"/>
          </a:xfrm>
          <a:prstGeom prst="rect">
            <a:avLst/>
          </a:prstGeom>
          <a:solidFill>
            <a:srgbClr val="900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1100" dirty="0">
                <a:solidFill>
                  <a:prstClr val="white"/>
                </a:solidFill>
                <a:latin typeface="Agency FB" panose="020B0503020202020204" pitchFamily="34" charset="0"/>
              </a:rPr>
              <a:t>PAGE VIEWS</a:t>
            </a:r>
            <a:endParaRPr lang="en-IN" sz="2000" dirty="0">
              <a:solidFill>
                <a:prstClr val="white"/>
              </a:solidFill>
              <a:latin typeface="Agency FB" panose="020B0503020202020204" pitchFamily="34" charset="0"/>
            </a:endParaRPr>
          </a:p>
          <a:p>
            <a:pPr lvl="0" algn="ctr"/>
            <a:r>
              <a:rPr lang="en-IN" sz="2000" dirty="0">
                <a:solidFill>
                  <a:prstClr val="white"/>
                </a:solidFill>
                <a:latin typeface="Agency FB" panose="020B0503020202020204" pitchFamily="34" charset="0"/>
              </a:rPr>
              <a:t>6790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49AC87-BF72-4759-8D97-E43782D1D36E}"/>
              </a:ext>
            </a:extLst>
          </p:cNvPr>
          <p:cNvSpPr/>
          <p:nvPr/>
        </p:nvSpPr>
        <p:spPr>
          <a:xfrm>
            <a:off x="3647480" y="989244"/>
            <a:ext cx="1738469" cy="576000"/>
          </a:xfrm>
          <a:prstGeom prst="rect">
            <a:avLst/>
          </a:prstGeom>
          <a:solidFill>
            <a:srgbClr val="C70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1100" dirty="0">
                <a:solidFill>
                  <a:prstClr val="white"/>
                </a:solidFill>
                <a:latin typeface="Agency FB" panose="020B0503020202020204" pitchFamily="34" charset="0"/>
              </a:rPr>
              <a:t>AVG. TIME SPENT (SEC.)</a:t>
            </a:r>
            <a:endParaRPr lang="en-IN" sz="2000" dirty="0">
              <a:solidFill>
                <a:prstClr val="white"/>
              </a:solidFill>
              <a:latin typeface="Agency FB" panose="020B0503020202020204" pitchFamily="34" charset="0"/>
            </a:endParaRPr>
          </a:p>
          <a:p>
            <a:pPr lvl="0" algn="ctr"/>
            <a:r>
              <a:rPr lang="en-IN" sz="2000" dirty="0">
                <a:solidFill>
                  <a:prstClr val="white"/>
                </a:solidFill>
                <a:latin typeface="Agency FB" panose="020B0503020202020204" pitchFamily="34" charset="0"/>
              </a:rPr>
              <a:t>47 Seconds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B4813C-CF45-4393-A8A7-4314BC192492}"/>
              </a:ext>
            </a:extLst>
          </p:cNvPr>
          <p:cNvSpPr/>
          <p:nvPr/>
        </p:nvSpPr>
        <p:spPr>
          <a:xfrm>
            <a:off x="5385949" y="989244"/>
            <a:ext cx="1738469" cy="576000"/>
          </a:xfrm>
          <a:prstGeom prst="rect">
            <a:avLst/>
          </a:prstGeom>
          <a:solidFill>
            <a:srgbClr val="FF5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1100" dirty="0">
                <a:solidFill>
                  <a:prstClr val="white"/>
                </a:solidFill>
                <a:latin typeface="Agency FB" panose="020B0503020202020204" pitchFamily="34" charset="0"/>
              </a:rPr>
              <a:t>BOUNCE RATE</a:t>
            </a:r>
            <a:endParaRPr lang="en-IN" sz="2000" dirty="0">
              <a:solidFill>
                <a:prstClr val="white"/>
              </a:solidFill>
              <a:latin typeface="Agency FB" panose="020B0503020202020204" pitchFamily="34" charset="0"/>
            </a:endParaRPr>
          </a:p>
          <a:p>
            <a:pPr lvl="0" algn="ctr"/>
            <a:r>
              <a:rPr lang="en-IN" sz="2000" dirty="0">
                <a:solidFill>
                  <a:prstClr val="white"/>
                </a:solidFill>
                <a:latin typeface="Agency FB" panose="020B0503020202020204" pitchFamily="34" charset="0"/>
              </a:rPr>
              <a:t>34%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2F1DA-DDD7-402D-9512-22468CEAA93E}"/>
              </a:ext>
            </a:extLst>
          </p:cNvPr>
          <p:cNvSpPr/>
          <p:nvPr/>
        </p:nvSpPr>
        <p:spPr>
          <a:xfrm>
            <a:off x="7124418" y="989244"/>
            <a:ext cx="1738469" cy="576000"/>
          </a:xfrm>
          <a:prstGeom prst="rect">
            <a:avLst/>
          </a:prstGeom>
          <a:solidFill>
            <a:srgbClr val="FF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1100" dirty="0">
                <a:solidFill>
                  <a:prstClr val="white"/>
                </a:solidFill>
                <a:latin typeface="Agency FB" panose="020B0503020202020204" pitchFamily="34" charset="0"/>
              </a:rPr>
              <a:t>MOBILE VISITS</a:t>
            </a:r>
            <a:endParaRPr lang="en-IN" sz="2000" dirty="0">
              <a:solidFill>
                <a:prstClr val="white"/>
              </a:solidFill>
              <a:latin typeface="Agency FB" panose="020B0503020202020204" pitchFamily="34" charset="0"/>
            </a:endParaRPr>
          </a:p>
          <a:p>
            <a:pPr lvl="0" algn="ctr"/>
            <a:r>
              <a:rPr lang="en-IN" sz="2000" dirty="0">
                <a:solidFill>
                  <a:prstClr val="white"/>
                </a:solidFill>
                <a:latin typeface="Agency FB" panose="020B0503020202020204" pitchFamily="34" charset="0"/>
              </a:rPr>
              <a:t>3600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BE4C54-EE44-462E-8A92-E8756FB7540C}"/>
              </a:ext>
            </a:extLst>
          </p:cNvPr>
          <p:cNvSpPr/>
          <p:nvPr/>
        </p:nvSpPr>
        <p:spPr>
          <a:xfrm>
            <a:off x="8862887" y="989244"/>
            <a:ext cx="3097411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DATE RANGE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  <a:p>
            <a:pPr lvl="0" algn="ctr"/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JAN - DEC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EAE986-E0FE-4D99-82A5-408A37433E32}"/>
              </a:ext>
            </a:extLst>
          </p:cNvPr>
          <p:cNvSpPr txBox="1"/>
          <p:nvPr/>
        </p:nvSpPr>
        <p:spPr>
          <a:xfrm>
            <a:off x="170542" y="115609"/>
            <a:ext cx="411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ANALYTICS DASHBOARD</a:t>
            </a:r>
          </a:p>
        </p:txBody>
      </p:sp>
      <p:pic>
        <p:nvPicPr>
          <p:cNvPr id="3" name="Graphic 2" descr="Smart Phone">
            <a:extLst>
              <a:ext uri="{FF2B5EF4-FFF2-40B4-BE49-F238E27FC236}">
                <a16:creationId xmlns:a16="http://schemas.microsoft.com/office/drawing/2014/main" id="{4FDFFF81-B22D-4B68-B2BF-90F7B61491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12677" y="5504419"/>
            <a:ext cx="360000" cy="360000"/>
          </a:xfrm>
          <a:prstGeom prst="rect">
            <a:avLst/>
          </a:prstGeom>
        </p:spPr>
      </p:pic>
      <p:pic>
        <p:nvPicPr>
          <p:cNvPr id="25" name="Graphic 24" descr="Hierarchy">
            <a:extLst>
              <a:ext uri="{FF2B5EF4-FFF2-40B4-BE49-F238E27FC236}">
                <a16:creationId xmlns:a16="http://schemas.microsoft.com/office/drawing/2014/main" id="{C6E0E2AA-F9E0-4C04-8E25-D370899420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72691" y="5504419"/>
            <a:ext cx="360000" cy="360000"/>
          </a:xfrm>
          <a:prstGeom prst="rect">
            <a:avLst/>
          </a:prstGeom>
        </p:spPr>
      </p:pic>
      <p:pic>
        <p:nvPicPr>
          <p:cNvPr id="27" name="Graphic 26" descr="Stopwatch">
            <a:extLst>
              <a:ext uri="{FF2B5EF4-FFF2-40B4-BE49-F238E27FC236}">
                <a16:creationId xmlns:a16="http://schemas.microsoft.com/office/drawing/2014/main" id="{DFCDD7AB-AB1D-45D6-8A80-17A8233817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90589" y="1654848"/>
            <a:ext cx="360000" cy="360000"/>
          </a:xfrm>
          <a:prstGeom prst="rect">
            <a:avLst/>
          </a:prstGeom>
        </p:spPr>
      </p:pic>
      <p:pic>
        <p:nvPicPr>
          <p:cNvPr id="29" name="Graphic 28" descr="Downward trend">
            <a:extLst>
              <a:ext uri="{FF2B5EF4-FFF2-40B4-BE49-F238E27FC236}">
                <a16:creationId xmlns:a16="http://schemas.microsoft.com/office/drawing/2014/main" id="{BF6C81F2-6FC2-4D5B-88A7-501A73D7DB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0589" y="1654674"/>
            <a:ext cx="360000" cy="360000"/>
          </a:xfrm>
          <a:prstGeom prst="rect">
            <a:avLst/>
          </a:prstGeom>
        </p:spPr>
      </p:pic>
      <p:pic>
        <p:nvPicPr>
          <p:cNvPr id="31" name="Graphic 30" descr="Bar chart">
            <a:extLst>
              <a:ext uri="{FF2B5EF4-FFF2-40B4-BE49-F238E27FC236}">
                <a16:creationId xmlns:a16="http://schemas.microsoft.com/office/drawing/2014/main" id="{EAA391A9-79D2-4481-A2EB-CD3BA918A95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29011" y="1696875"/>
            <a:ext cx="360000" cy="360000"/>
          </a:xfrm>
          <a:prstGeom prst="rect">
            <a:avLst/>
          </a:prstGeom>
        </p:spPr>
      </p:pic>
      <p:pic>
        <p:nvPicPr>
          <p:cNvPr id="33" name="Graphic 32" descr="Globe">
            <a:extLst>
              <a:ext uri="{FF2B5EF4-FFF2-40B4-BE49-F238E27FC236}">
                <a16:creationId xmlns:a16="http://schemas.microsoft.com/office/drawing/2014/main" id="{11B2D4B2-497E-4631-9648-CB1C684E3C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550589" y="4244419"/>
            <a:ext cx="360000" cy="360000"/>
          </a:xfrm>
          <a:prstGeom prst="rect">
            <a:avLst/>
          </a:prstGeom>
        </p:spPr>
      </p:pic>
      <p:pic>
        <p:nvPicPr>
          <p:cNvPr id="34" name="Graphic 33" descr="Hierarchy">
            <a:extLst>
              <a:ext uri="{FF2B5EF4-FFF2-40B4-BE49-F238E27FC236}">
                <a16:creationId xmlns:a16="http://schemas.microsoft.com/office/drawing/2014/main" id="{3309EAA4-EFC5-47A5-B1DC-1AEC72F0A75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66318" y="4248869"/>
            <a:ext cx="360000" cy="360000"/>
          </a:xfrm>
          <a:prstGeom prst="rect">
            <a:avLst/>
          </a:prstGeom>
        </p:spPr>
      </p:pic>
      <p:pic>
        <p:nvPicPr>
          <p:cNvPr id="35" name="Graphic 34" descr="Smart Phone">
            <a:extLst>
              <a:ext uri="{FF2B5EF4-FFF2-40B4-BE49-F238E27FC236}">
                <a16:creationId xmlns:a16="http://schemas.microsoft.com/office/drawing/2014/main" id="{FC1D8889-7CED-4A88-9944-1BBE55AA468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569278" y="4256673"/>
            <a:ext cx="360000" cy="360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C9FAC80-8178-40B7-966E-78F050AEE79F}"/>
              </a:ext>
            </a:extLst>
          </p:cNvPr>
          <p:cNvSpPr txBox="1"/>
          <p:nvPr/>
        </p:nvSpPr>
        <p:spPr>
          <a:xfrm>
            <a:off x="9085753" y="359583"/>
            <a:ext cx="293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dirty="0">
                <a:gradFill flip="none" rotWithShape="1">
                  <a:gsLst>
                    <a:gs pos="0">
                      <a:srgbClr val="900C3E"/>
                    </a:gs>
                    <a:gs pos="100000">
                      <a:srgbClr val="FF5733"/>
                    </a:gs>
                  </a:gsLst>
                  <a:lin ang="13500000" scaled="1"/>
                  <a:tileRect/>
                </a:gradFill>
                <a:latin typeface="Agency FB" panose="020B0503020202020204" pitchFamily="34" charset="0"/>
              </a:rPr>
              <a:t>Muhammad Umar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53FF41-72C3-43AE-B512-FCE360D308D6}"/>
              </a:ext>
            </a:extLst>
          </p:cNvPr>
          <p:cNvCxnSpPr/>
          <p:nvPr/>
        </p:nvCxnSpPr>
        <p:spPr>
          <a:xfrm flipV="1">
            <a:off x="8962091" y="117232"/>
            <a:ext cx="898139" cy="742004"/>
          </a:xfrm>
          <a:prstGeom prst="line">
            <a:avLst/>
          </a:prstGeom>
          <a:ln w="12700">
            <a:solidFill>
              <a:srgbClr val="FF57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B7387A-E614-48E4-961E-CC6478A22D5B}"/>
              </a:ext>
            </a:extLst>
          </p:cNvPr>
          <p:cNvCxnSpPr/>
          <p:nvPr/>
        </p:nvCxnSpPr>
        <p:spPr>
          <a:xfrm flipV="1">
            <a:off x="9133603" y="44217"/>
            <a:ext cx="898139" cy="742004"/>
          </a:xfrm>
          <a:prstGeom prst="line">
            <a:avLst/>
          </a:prstGeom>
          <a:ln w="12700">
            <a:solidFill>
              <a:srgbClr val="FFC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2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79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Muhammad Umar</cp:lastModifiedBy>
  <cp:revision>12</cp:revision>
  <dcterms:created xsi:type="dcterms:W3CDTF">2018-03-24T17:57:52Z</dcterms:created>
  <dcterms:modified xsi:type="dcterms:W3CDTF">2021-06-29T20:04:23Z</dcterms:modified>
</cp:coreProperties>
</file>