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-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oogle%20Certification\Project\5.WebTrafficAnalytics\Excel%20Video%2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oogle%20Certification\Project\5.WebTrafficAnalytics\Excel%20Video%20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oogle%20Certification\Project\5.WebTrafficAnalytics\Excel%20Video%20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oogle%20Certification\Project\5.WebTrafficAnalytics\Excel%20Video%20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oogle%20Certification\Project\5.WebTrafficAnalytics\Excel%20Video%20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oogle%20Certification\Project\5.WebTrafficAnalytics\Excel%20Video%20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500</c:v>
                </c:pt>
                <c:pt idx="1">
                  <c:v>520</c:v>
                </c:pt>
                <c:pt idx="2">
                  <c:v>550</c:v>
                </c:pt>
                <c:pt idx="3">
                  <c:v>450</c:v>
                </c:pt>
                <c:pt idx="4">
                  <c:v>550</c:v>
                </c:pt>
                <c:pt idx="5">
                  <c:v>620</c:v>
                </c:pt>
                <c:pt idx="6">
                  <c:v>590</c:v>
                </c:pt>
                <c:pt idx="7">
                  <c:v>580</c:v>
                </c:pt>
                <c:pt idx="8">
                  <c:v>520</c:v>
                </c:pt>
                <c:pt idx="9">
                  <c:v>550</c:v>
                </c:pt>
                <c:pt idx="10">
                  <c:v>450</c:v>
                </c:pt>
                <c:pt idx="11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A7-4CAE-9F7A-1BF439B3F254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Page Views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Sheet1!$B$2:$B$13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530</c:v>
                </c:pt>
                <c:pt idx="1">
                  <c:v>550</c:v>
                </c:pt>
                <c:pt idx="2">
                  <c:v>580</c:v>
                </c:pt>
                <c:pt idx="3">
                  <c:v>480</c:v>
                </c:pt>
                <c:pt idx="4">
                  <c:v>580</c:v>
                </c:pt>
                <c:pt idx="5">
                  <c:v>650</c:v>
                </c:pt>
                <c:pt idx="6">
                  <c:v>620</c:v>
                </c:pt>
                <c:pt idx="7">
                  <c:v>610</c:v>
                </c:pt>
                <c:pt idx="8">
                  <c:v>550</c:v>
                </c:pt>
                <c:pt idx="9">
                  <c:v>580</c:v>
                </c:pt>
                <c:pt idx="10">
                  <c:v>480</c:v>
                </c:pt>
                <c:pt idx="11">
                  <c:v>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A7-4CAE-9F7A-1BF439B3F2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3599967"/>
        <c:axId val="2113600383"/>
      </c:barChart>
      <c:catAx>
        <c:axId val="211359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600383"/>
        <c:crosses val="autoZero"/>
        <c:auto val="1"/>
        <c:lblAlgn val="ctr"/>
        <c:lblOffset val="100"/>
        <c:noMultiLvlLbl val="0"/>
      </c:catAx>
      <c:valAx>
        <c:axId val="2113600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599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Avg. Time Spent (sec.)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Sheet1!$B$2:$B$13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30</c:v>
                </c:pt>
                <c:pt idx="1">
                  <c:v>40</c:v>
                </c:pt>
                <c:pt idx="2">
                  <c:v>45</c:v>
                </c:pt>
                <c:pt idx="3">
                  <c:v>40</c:v>
                </c:pt>
                <c:pt idx="4">
                  <c:v>35</c:v>
                </c:pt>
                <c:pt idx="5">
                  <c:v>50</c:v>
                </c:pt>
                <c:pt idx="6">
                  <c:v>45</c:v>
                </c:pt>
                <c:pt idx="7">
                  <c:v>60</c:v>
                </c:pt>
                <c:pt idx="8">
                  <c:v>70</c:v>
                </c:pt>
                <c:pt idx="9">
                  <c:v>65</c:v>
                </c:pt>
                <c:pt idx="10">
                  <c:v>45</c:v>
                </c:pt>
                <c:pt idx="1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C4-43E8-9B15-36595E757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291663"/>
        <c:axId val="28708975"/>
      </c:lineChart>
      <c:catAx>
        <c:axId val="113291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08975"/>
        <c:crosses val="autoZero"/>
        <c:auto val="1"/>
        <c:lblAlgn val="ctr"/>
        <c:lblOffset val="100"/>
        <c:noMultiLvlLbl val="0"/>
      </c:catAx>
      <c:valAx>
        <c:axId val="2870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291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Bounce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Sheet1!$F$2:$F$13</c:f>
              <c:numCache>
                <c:formatCode>0%</c:formatCode>
                <c:ptCount val="12"/>
                <c:pt idx="0">
                  <c:v>0.35</c:v>
                </c:pt>
                <c:pt idx="1">
                  <c:v>0.34</c:v>
                </c:pt>
                <c:pt idx="2">
                  <c:v>0.33</c:v>
                </c:pt>
                <c:pt idx="3">
                  <c:v>0.34</c:v>
                </c:pt>
                <c:pt idx="4">
                  <c:v>0.35</c:v>
                </c:pt>
                <c:pt idx="5">
                  <c:v>0.36</c:v>
                </c:pt>
                <c:pt idx="6">
                  <c:v>0.38</c:v>
                </c:pt>
                <c:pt idx="7">
                  <c:v>0.4</c:v>
                </c:pt>
                <c:pt idx="8">
                  <c:v>0.33</c:v>
                </c:pt>
                <c:pt idx="9">
                  <c:v>0.3</c:v>
                </c:pt>
                <c:pt idx="10">
                  <c:v>0.28999999999999998</c:v>
                </c:pt>
                <c:pt idx="1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4E-4C7E-A649-34B2FA3AEC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830687"/>
        <c:axId val="28241007"/>
      </c:barChart>
      <c:catAx>
        <c:axId val="308306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41007"/>
        <c:crosses val="autoZero"/>
        <c:auto val="1"/>
        <c:lblAlgn val="ctr"/>
        <c:lblOffset val="100"/>
        <c:noMultiLvlLbl val="0"/>
      </c:catAx>
      <c:valAx>
        <c:axId val="28241007"/>
        <c:scaling>
          <c:orientation val="minMax"/>
          <c:max val="0.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30687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78-40DC-8342-AE52504E6F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78-40DC-8342-AE52504E6F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78-40DC-8342-AE52504E6F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78-40DC-8342-AE52504E6FD9}"/>
              </c:ext>
            </c:extLst>
          </c:dPt>
          <c:cat>
            <c:strRef>
              <c:f>Sheet1!$B$16:$B$19</c:f>
              <c:strCache>
                <c:ptCount val="4"/>
                <c:pt idx="0">
                  <c:v>Organic</c:v>
                </c:pt>
                <c:pt idx="1">
                  <c:v>Direct</c:v>
                </c:pt>
                <c:pt idx="2">
                  <c:v>Referral</c:v>
                </c:pt>
                <c:pt idx="3">
                  <c:v>Social</c:v>
                </c:pt>
              </c:strCache>
            </c:strRef>
          </c:cat>
          <c:val>
            <c:numRef>
              <c:f>Sheet1!$C$16:$C$19</c:f>
              <c:numCache>
                <c:formatCode>General</c:formatCode>
                <c:ptCount val="4"/>
                <c:pt idx="0">
                  <c:v>1500</c:v>
                </c:pt>
                <c:pt idx="1">
                  <c:v>2500</c:v>
                </c:pt>
                <c:pt idx="2">
                  <c:v>1200</c:v>
                </c:pt>
                <c:pt idx="3">
                  <c:v>1230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178-40DC-8342-AE52504E6F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4E-4C5F-B197-79F6E074B1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4E-4C5F-B197-79F6E074B10F}"/>
              </c:ext>
            </c:extLst>
          </c:dPt>
          <c:cat>
            <c:strRef>
              <c:f>Sheet1!$H$3:$H$4</c:f>
              <c:strCache>
                <c:ptCount val="2"/>
                <c:pt idx="0">
                  <c:v>Mobile </c:v>
                </c:pt>
                <c:pt idx="1">
                  <c:v>Desktop</c:v>
                </c:pt>
              </c:strCache>
            </c:strRef>
          </c:cat>
          <c:val>
            <c:numRef>
              <c:f>Sheet1!$I$3:$I$4</c:f>
              <c:numCache>
                <c:formatCode>General</c:formatCode>
                <c:ptCount val="2"/>
                <c:pt idx="0">
                  <c:v>3600</c:v>
                </c:pt>
                <c:pt idx="1">
                  <c:v>2830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4E-4C5F-B197-79F6E074B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Sheet1!$H$7:$H$13</c:f>
              <c:strCache>
                <c:ptCount val="7"/>
                <c:pt idx="0">
                  <c:v>London</c:v>
                </c:pt>
                <c:pt idx="1">
                  <c:v>New York</c:v>
                </c:pt>
                <c:pt idx="2">
                  <c:v>Delhi</c:v>
                </c:pt>
                <c:pt idx="3">
                  <c:v>Canada</c:v>
                </c:pt>
                <c:pt idx="4">
                  <c:v>Paris</c:v>
                </c:pt>
                <c:pt idx="5">
                  <c:v>Rio</c:v>
                </c:pt>
                <c:pt idx="6">
                  <c:v>Others</c:v>
                </c:pt>
              </c:strCache>
            </c:strRef>
          </c:cat>
          <c:val>
            <c:numRef>
              <c:f>Sheet1!$I$7:$I$13</c:f>
              <c:numCache>
                <c:formatCode>General</c:formatCode>
                <c:ptCount val="7"/>
                <c:pt idx="0">
                  <c:v>800</c:v>
                </c:pt>
                <c:pt idx="1">
                  <c:v>790</c:v>
                </c:pt>
                <c:pt idx="2">
                  <c:v>785</c:v>
                </c:pt>
                <c:pt idx="3">
                  <c:v>780</c:v>
                </c:pt>
                <c:pt idx="4">
                  <c:v>775</c:v>
                </c:pt>
                <c:pt idx="5">
                  <c:v>770</c:v>
                </c:pt>
                <c:pt idx="6">
                  <c:v>1730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71-44BE-80CB-BCB1008666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3291247"/>
        <c:axId val="113287087"/>
      </c:barChart>
      <c:catAx>
        <c:axId val="113291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287087"/>
        <c:crosses val="autoZero"/>
        <c:auto val="1"/>
        <c:lblAlgn val="ctr"/>
        <c:lblOffset val="100"/>
        <c:noMultiLvlLbl val="0"/>
      </c:catAx>
      <c:valAx>
        <c:axId val="113287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291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E9F1-35A2-41FF-A758-3FDEE51F9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70DDF-277E-494E-822C-3DBDCCCD4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B866E-C65C-4CCA-B78B-13883A9C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E662-9B12-4B85-9ECF-9AE1B6E2402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825A5-BC02-415B-A746-DEA4F3DB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74E8B-2562-4F52-8BAD-A7BCC723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6E7E-CBC3-4CCB-812F-4972A39E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7A07-1F7E-4630-9E4B-4DF2C56F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5939A-109D-4C8D-91A4-207E3213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E172-1DDE-4E85-9DE5-B9620B88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E662-9B12-4B85-9ECF-9AE1B6E2402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F21FD-C2B4-4384-82C6-B96F8C50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C5A4-29FA-40F4-844A-CF974030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6E7E-CBC3-4CCB-812F-4972A39E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4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033E4-6ECF-4030-BD14-CD92A063F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B06EB-A915-4BFD-BD52-E8B3C5E3E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4E079-5B01-473F-B62F-3EF0C5E0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E662-9B12-4B85-9ECF-9AE1B6E2402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BEC19-D4A8-49BF-81BD-F1A11F6B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1A25-CD13-4150-A6A1-A2E85951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6E7E-CBC3-4CCB-812F-4972A39E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9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ED84-AF8F-42A2-A109-EB7D64CD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AD10-B782-49C3-8B98-18BFAD34D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DAB74-13C2-4EA0-8A48-1B87A5B8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E662-9B12-4B85-9ECF-9AE1B6E2402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8A4B8-6CF1-413B-AE6F-A31F570E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9AD4-CFFE-45B1-84E7-BEC54059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6E7E-CBC3-4CCB-812F-4972A39E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BD4A-B52F-4ED4-95D4-D0D3E82C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DFCFB-58B7-4993-B575-02F24B31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CB29D-1A74-471A-8754-51612DC9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E662-9B12-4B85-9ECF-9AE1B6E2402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4677C-41FF-4439-9294-32109411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C9E1C-4AFE-42E1-BFFA-A99F72FC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6E7E-CBC3-4CCB-812F-4972A39E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9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06F9-F074-46B2-BB78-F5F1B655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8FEBD-6B6B-4A46-8FB8-1820B95EF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E7DD5-710C-4AAF-84BB-BBFB06C87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7C115-B828-422B-9E18-86921D25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E662-9B12-4B85-9ECF-9AE1B6E2402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53E73-DD79-4CBF-8A6F-91D5A12A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83751-F5C3-4E40-BFD5-7837039D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6E7E-CBC3-4CCB-812F-4972A39E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2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5F2E-40B9-475D-B7BA-FBCDF1BD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8209E-C3A6-4E89-9875-B90CEE050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60DA2-3A03-487F-9DA9-0093E9CFD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AF791-E030-4ACF-B86E-B9D6FF680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8CDB7-C9D0-417F-BE58-7C97805EA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35410-189E-45F4-8354-65DC5D6D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E662-9B12-4B85-9ECF-9AE1B6E2402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545C8-9C75-49B2-A72D-6B69361C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F9896-5796-4A14-9401-87E4DE01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6E7E-CBC3-4CCB-812F-4972A39E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5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A89E-4AB7-4A45-B4F9-841CA3BD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4599F-A75C-409E-88F1-36990A35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E662-9B12-4B85-9ECF-9AE1B6E2402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5A2D5-DDBE-49E8-9E16-1F72DEDC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ED68B-1077-4D8A-9AFE-8BBB7731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6E7E-CBC3-4CCB-812F-4972A39E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2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1345B-4A13-45EA-9456-0A345A48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E662-9B12-4B85-9ECF-9AE1B6E2402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1ECBD-B292-4EF6-A03F-02AAAEA5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77EBB-1231-44F4-9F5E-91435874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6E7E-CBC3-4CCB-812F-4972A39E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E72B-87FD-4652-BEE3-B905D475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CF118-2681-4C3D-9F49-C978A98A8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57838-6021-4E00-BBC7-6F23578BF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258D-A5DF-4AB0-AA08-F0CABE8B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E662-9B12-4B85-9ECF-9AE1B6E2402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AD70E-8711-47DC-A600-9ED4F2A2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15188-CDD5-416C-8499-52BD9A44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6E7E-CBC3-4CCB-812F-4972A39E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1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6760-DEC4-4990-B214-E1D8CE52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34533-BBC9-43E8-830E-2FE53E500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B6238-5A21-4DD2-BAEF-CD868A323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1E7EB-E283-4847-9CB8-EAA16213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E662-9B12-4B85-9ECF-9AE1B6E2402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3B95E-154F-4BF0-B001-423155D4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F5998-436B-40F9-AA13-E4628CAD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6E7E-CBC3-4CCB-812F-4972A39E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2A354-B51C-4802-9BFD-FDD7FACD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C62B7-36EA-4B4F-8263-AEA49D20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C28AD-E0E2-4543-B2E7-764129C46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E662-9B12-4B85-9ECF-9AE1B6E2402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B58BF-B12B-4EE6-829B-B99C5EFE0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CC454-29C7-4A25-A683-F41944730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6E7E-CBC3-4CCB-812F-4972A39E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5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08491F8-0DCB-4032-B6D7-7711DBA202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680998"/>
              </p:ext>
            </p:extLst>
          </p:nvPr>
        </p:nvGraphicFramePr>
        <p:xfrm>
          <a:off x="152400" y="1278925"/>
          <a:ext cx="39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4F8438A-715D-4093-A9E9-B85FA4A0B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857278"/>
              </p:ext>
            </p:extLst>
          </p:nvPr>
        </p:nvGraphicFramePr>
        <p:xfrm>
          <a:off x="4273378" y="1278925"/>
          <a:ext cx="39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ADB233-19ED-4E94-8B18-F23714EC01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3387188"/>
              </p:ext>
            </p:extLst>
          </p:nvPr>
        </p:nvGraphicFramePr>
        <p:xfrm>
          <a:off x="8394356" y="1278925"/>
          <a:ext cx="39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414C7A0-83C8-4A30-952D-DC048712E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028490"/>
              </p:ext>
            </p:extLst>
          </p:nvPr>
        </p:nvGraphicFramePr>
        <p:xfrm>
          <a:off x="152400" y="4207475"/>
          <a:ext cx="39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3E7166F-974C-4447-89D2-6C2B215A5A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469777"/>
              </p:ext>
            </p:extLst>
          </p:nvPr>
        </p:nvGraphicFramePr>
        <p:xfrm>
          <a:off x="4273378" y="4207475"/>
          <a:ext cx="39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2385EC8-297D-40D5-8C02-36A3A21678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836478"/>
              </p:ext>
            </p:extLst>
          </p:nvPr>
        </p:nvGraphicFramePr>
        <p:xfrm>
          <a:off x="8394356" y="4207475"/>
          <a:ext cx="39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6651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Umar</dc:creator>
  <cp:lastModifiedBy>Muhammad Umar</cp:lastModifiedBy>
  <cp:revision>4</cp:revision>
  <dcterms:created xsi:type="dcterms:W3CDTF">2021-06-29T19:59:21Z</dcterms:created>
  <dcterms:modified xsi:type="dcterms:W3CDTF">2021-06-29T20:08:02Z</dcterms:modified>
</cp:coreProperties>
</file>