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sldIdLst>
    <p:sldId id="322" r:id="rId2"/>
    <p:sldId id="257" r:id="rId3"/>
    <p:sldId id="333" r:id="rId4"/>
    <p:sldId id="258" r:id="rId5"/>
    <p:sldId id="314" r:id="rId6"/>
    <p:sldId id="259" r:id="rId7"/>
    <p:sldId id="260" r:id="rId8"/>
    <p:sldId id="261" r:id="rId9"/>
    <p:sldId id="324" r:id="rId10"/>
    <p:sldId id="263" r:id="rId11"/>
    <p:sldId id="316" r:id="rId12"/>
    <p:sldId id="315" r:id="rId13"/>
    <p:sldId id="268" r:id="rId14"/>
    <p:sldId id="269" r:id="rId15"/>
    <p:sldId id="264" r:id="rId16"/>
    <p:sldId id="273" r:id="rId17"/>
    <p:sldId id="293" r:id="rId18"/>
    <p:sldId id="294" r:id="rId19"/>
    <p:sldId id="274" r:id="rId20"/>
    <p:sldId id="295" r:id="rId21"/>
    <p:sldId id="317" r:id="rId22"/>
    <p:sldId id="270" r:id="rId23"/>
    <p:sldId id="275" r:id="rId24"/>
    <p:sldId id="265" r:id="rId25"/>
    <p:sldId id="272" r:id="rId26"/>
    <p:sldId id="319" r:id="rId27"/>
    <p:sldId id="320" r:id="rId28"/>
    <p:sldId id="318" r:id="rId29"/>
    <p:sldId id="296" r:id="rId30"/>
    <p:sldId id="325" r:id="rId31"/>
    <p:sldId id="271" r:id="rId32"/>
    <p:sldId id="323" r:id="rId33"/>
    <p:sldId id="284" r:id="rId34"/>
    <p:sldId id="321" r:id="rId35"/>
    <p:sldId id="262" r:id="rId36"/>
    <p:sldId id="326" r:id="rId37"/>
    <p:sldId id="288" r:id="rId38"/>
    <p:sldId id="289" r:id="rId39"/>
    <p:sldId id="287" r:id="rId40"/>
    <p:sldId id="327" r:id="rId41"/>
    <p:sldId id="286" r:id="rId42"/>
    <p:sldId id="328" r:id="rId43"/>
    <p:sldId id="292" r:id="rId44"/>
    <p:sldId id="329" r:id="rId45"/>
    <p:sldId id="285" r:id="rId46"/>
    <p:sldId id="278" r:id="rId47"/>
    <p:sldId id="298" r:id="rId48"/>
    <p:sldId id="291" r:id="rId49"/>
    <p:sldId id="338" r:id="rId50"/>
    <p:sldId id="301" r:id="rId51"/>
    <p:sldId id="339" r:id="rId52"/>
    <p:sldId id="300" r:id="rId53"/>
    <p:sldId id="341" r:id="rId54"/>
    <p:sldId id="342" r:id="rId55"/>
    <p:sldId id="340" r:id="rId56"/>
    <p:sldId id="375" r:id="rId57"/>
    <p:sldId id="343" r:id="rId58"/>
    <p:sldId id="344" r:id="rId59"/>
    <p:sldId id="345" r:id="rId60"/>
    <p:sldId id="346" r:id="rId61"/>
    <p:sldId id="347" r:id="rId62"/>
    <p:sldId id="348" r:id="rId63"/>
    <p:sldId id="355" r:id="rId64"/>
    <p:sldId id="349" r:id="rId65"/>
    <p:sldId id="350" r:id="rId66"/>
    <p:sldId id="351" r:id="rId67"/>
    <p:sldId id="352" r:id="rId68"/>
    <p:sldId id="353" r:id="rId69"/>
    <p:sldId id="354" r:id="rId70"/>
    <p:sldId id="356" r:id="rId71"/>
    <p:sldId id="357" r:id="rId72"/>
    <p:sldId id="358" r:id="rId73"/>
    <p:sldId id="359" r:id="rId74"/>
    <p:sldId id="360" r:id="rId75"/>
    <p:sldId id="361" r:id="rId76"/>
    <p:sldId id="362" r:id="rId77"/>
    <p:sldId id="363" r:id="rId78"/>
    <p:sldId id="364" r:id="rId79"/>
    <p:sldId id="365" r:id="rId80"/>
    <p:sldId id="366" r:id="rId81"/>
    <p:sldId id="367" r:id="rId82"/>
    <p:sldId id="368" r:id="rId83"/>
    <p:sldId id="369" r:id="rId84"/>
    <p:sldId id="370" r:id="rId85"/>
    <p:sldId id="371" r:id="rId86"/>
    <p:sldId id="372" r:id="rId87"/>
    <p:sldId id="373" r:id="rId88"/>
    <p:sldId id="374" r:id="rId89"/>
    <p:sldId id="299" r:id="rId90"/>
    <p:sldId id="290" r:id="rId91"/>
    <p:sldId id="335" r:id="rId92"/>
    <p:sldId id="311" r:id="rId93"/>
    <p:sldId id="302" r:id="rId94"/>
    <p:sldId id="376" r:id="rId95"/>
    <p:sldId id="336" r:id="rId96"/>
    <p:sldId id="377" r:id="rId97"/>
    <p:sldId id="312" r:id="rId98"/>
    <p:sldId id="310" r:id="rId99"/>
    <p:sldId id="337" r:id="rId100"/>
    <p:sldId id="378" r:id="rId101"/>
    <p:sldId id="282" r:id="rId102"/>
    <p:sldId id="279" r:id="rId103"/>
    <p:sldId id="281" r:id="rId104"/>
    <p:sldId id="280" r:id="rId105"/>
    <p:sldId id="283"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6FB214-AB0A-40C9-8945-184103C4F2C9}" type="datetimeFigureOut">
              <a:rPr lang="en-US" smtClean="0"/>
              <a:pPr/>
              <a:t>8/31/2020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51E998-649F-4841-AB0C-BC4F24C2E5B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E42106-047B-4451-A816-C4239B3C1BAB}" type="slidenum">
              <a:rPr lang="en-US" smtClean="0"/>
              <a:pPr/>
              <a:t>1</a:t>
            </a:fld>
            <a:endParaRPr lang="en-US"/>
          </a:p>
        </p:txBody>
      </p:sp>
    </p:spTree>
    <p:extLst>
      <p:ext uri="{BB962C8B-B14F-4D97-AF65-F5344CB8AC3E}">
        <p14:creationId xmlns:p14="http://schemas.microsoft.com/office/powerpoint/2010/main" xmlns="" val="1870971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editor and explain the program</a:t>
            </a:r>
            <a:endParaRPr lang="en-US" dirty="0"/>
          </a:p>
        </p:txBody>
      </p:sp>
      <p:sp>
        <p:nvSpPr>
          <p:cNvPr id="4" name="Slide Number Placeholder 3"/>
          <p:cNvSpPr>
            <a:spLocks noGrp="1"/>
          </p:cNvSpPr>
          <p:nvPr>
            <p:ph type="sldNum" sz="quarter" idx="10"/>
          </p:nvPr>
        </p:nvSpPr>
        <p:spPr/>
        <p:txBody>
          <a:bodyPr/>
          <a:lstStyle/>
          <a:p>
            <a:fld id="{7451E998-649F-4841-AB0C-BC4F24C2E5B0}" type="slidenum">
              <a:rPr lang="en-US" smtClean="0"/>
              <a:pPr/>
              <a:t>18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code</a:t>
            </a:r>
            <a:r>
              <a:rPr lang="en-US" baseline="0" dirty="0" smtClean="0"/>
              <a:t> editor and explain the program</a:t>
            </a:r>
            <a:endParaRPr lang="en-US" dirty="0"/>
          </a:p>
        </p:txBody>
      </p:sp>
      <p:sp>
        <p:nvSpPr>
          <p:cNvPr id="4" name="Slide Number Placeholder 3"/>
          <p:cNvSpPr>
            <a:spLocks noGrp="1"/>
          </p:cNvSpPr>
          <p:nvPr>
            <p:ph type="sldNum" sz="quarter" idx="10"/>
          </p:nvPr>
        </p:nvSpPr>
        <p:spPr/>
        <p:txBody>
          <a:bodyPr/>
          <a:lstStyle/>
          <a:p>
            <a:fld id="{7451E998-649F-4841-AB0C-BC4F24C2E5B0}" type="slidenum">
              <a:rPr lang="en-US" smtClean="0"/>
              <a:pPr/>
              <a:t>31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C++ we use delete operator. In C we use free() to release dynamically allocated memory.</a:t>
            </a:r>
            <a:endParaRPr lang="en-US" dirty="0"/>
          </a:p>
        </p:txBody>
      </p:sp>
      <p:sp>
        <p:nvSpPr>
          <p:cNvPr id="4" name="Slide Number Placeholder 3"/>
          <p:cNvSpPr>
            <a:spLocks noGrp="1"/>
          </p:cNvSpPr>
          <p:nvPr>
            <p:ph type="sldNum" sz="quarter" idx="10"/>
          </p:nvPr>
        </p:nvSpPr>
        <p:spPr/>
        <p:txBody>
          <a:bodyPr/>
          <a:lstStyle/>
          <a:p>
            <a:fld id="{7451E998-649F-4841-AB0C-BC4F24C2E5B0}" type="slidenum">
              <a:rPr lang="en-US" smtClean="0"/>
              <a:pPr/>
              <a:t>35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C++ we use delete operator. In C we use free() to release dynamically allocated memory.</a:t>
            </a:r>
            <a:endParaRPr lang="en-US" dirty="0"/>
          </a:p>
        </p:txBody>
      </p:sp>
      <p:sp>
        <p:nvSpPr>
          <p:cNvPr id="4" name="Slide Number Placeholder 3"/>
          <p:cNvSpPr>
            <a:spLocks noGrp="1"/>
          </p:cNvSpPr>
          <p:nvPr>
            <p:ph type="sldNum" sz="quarter" idx="10"/>
          </p:nvPr>
        </p:nvSpPr>
        <p:spPr/>
        <p:txBody>
          <a:bodyPr/>
          <a:lstStyle/>
          <a:p>
            <a:fld id="{7451E998-649F-4841-AB0C-BC4F24C2E5B0}" type="slidenum">
              <a:rPr lang="en-US" smtClean="0"/>
              <a:pPr/>
              <a:t>36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access a member</a:t>
            </a:r>
            <a:r>
              <a:rPr lang="en-US" baseline="0" dirty="0" smtClean="0"/>
              <a:t> of the class, first we have to create its object, then we use dot operator (</a:t>
            </a:r>
            <a:r>
              <a:rPr lang="en-US" baseline="0" dirty="0" err="1" smtClean="0"/>
              <a:t>obj.member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451E998-649F-4841-AB0C-BC4F24C2E5B0}" type="slidenum">
              <a:rPr lang="en-US" smtClean="0"/>
              <a:pPr/>
              <a:t>39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access a member</a:t>
            </a:r>
            <a:r>
              <a:rPr lang="en-US" baseline="0" dirty="0" smtClean="0"/>
              <a:t> of the class, first we have to create its object, then we use dot operator (</a:t>
            </a:r>
            <a:r>
              <a:rPr lang="en-US" baseline="0" dirty="0" err="1" smtClean="0"/>
              <a:t>obj.member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451E998-649F-4841-AB0C-BC4F24C2E5B0}" type="slidenum">
              <a:rPr lang="en-US" smtClean="0"/>
              <a:pPr/>
              <a:t>40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5176" y="2130425"/>
            <a:ext cx="7772400" cy="1470025"/>
          </a:xfrm>
        </p:spPr>
        <p:txBody>
          <a:bodyPr>
            <a:noAutofit/>
          </a:bodyPr>
          <a:lstStyle/>
          <a:p>
            <a:r>
              <a:rPr lang="en-US" sz="3200" b="1" dirty="0" smtClean="0">
                <a:solidFill>
                  <a:srgbClr val="0070C0"/>
                </a:solidFill>
              </a:rPr>
              <a:t>JAVA Programming</a:t>
            </a:r>
            <a:br>
              <a:rPr lang="en-US" sz="3200" b="1" dirty="0" smtClean="0">
                <a:solidFill>
                  <a:srgbClr val="0070C0"/>
                </a:solidFill>
              </a:rPr>
            </a:br>
            <a:r>
              <a:rPr lang="en-US" sz="3200" b="1" dirty="0" smtClean="0">
                <a:solidFill>
                  <a:srgbClr val="0070C0"/>
                </a:solidFill>
              </a:rPr>
              <a:t>UNIT II</a:t>
            </a:r>
            <a:endParaRPr lang="en-IN" sz="3200" b="1" dirty="0">
              <a:solidFill>
                <a:srgbClr val="0070C0"/>
              </a:solidFill>
            </a:endParaRPr>
          </a:p>
        </p:txBody>
      </p:sp>
      <p:sp>
        <p:nvSpPr>
          <p:cNvPr id="3" name="Subtitle 2"/>
          <p:cNvSpPr>
            <a:spLocks noGrp="1"/>
          </p:cNvSpPr>
          <p:nvPr>
            <p:ph type="subTitle" idx="1"/>
          </p:nvPr>
        </p:nvSpPr>
        <p:spPr/>
        <p:txBody>
          <a:bodyPr>
            <a:noAutofit/>
          </a:bodyPr>
          <a:lstStyle/>
          <a:p>
            <a:r>
              <a:rPr lang="en-US" sz="2000" dirty="0" smtClean="0">
                <a:solidFill>
                  <a:schemeClr val="accent2"/>
                </a:solidFill>
              </a:rPr>
              <a:t>Dr. P. </a:t>
            </a:r>
            <a:r>
              <a:rPr lang="en-US" sz="2000" dirty="0" err="1" smtClean="0">
                <a:solidFill>
                  <a:schemeClr val="accent2"/>
                </a:solidFill>
              </a:rPr>
              <a:t>Sita</a:t>
            </a:r>
            <a:r>
              <a:rPr lang="en-US" sz="2000" dirty="0" smtClean="0">
                <a:solidFill>
                  <a:schemeClr val="accent2"/>
                </a:solidFill>
              </a:rPr>
              <a:t> Rama </a:t>
            </a:r>
            <a:r>
              <a:rPr lang="en-US" sz="2000" dirty="0" err="1" smtClean="0">
                <a:solidFill>
                  <a:schemeClr val="accent2"/>
                </a:solidFill>
              </a:rPr>
              <a:t>Murty</a:t>
            </a:r>
            <a:endParaRPr lang="en-US" sz="2000" dirty="0" smtClean="0">
              <a:solidFill>
                <a:schemeClr val="accent2"/>
              </a:solidFill>
            </a:endParaRPr>
          </a:p>
          <a:p>
            <a:r>
              <a:rPr lang="en-US" sz="2000" dirty="0" smtClean="0">
                <a:solidFill>
                  <a:schemeClr val="accent2"/>
                </a:solidFill>
              </a:rPr>
              <a:t>Associate Professor</a:t>
            </a:r>
          </a:p>
          <a:p>
            <a:r>
              <a:rPr lang="en-US" sz="2000" dirty="0" smtClean="0">
                <a:solidFill>
                  <a:schemeClr val="accent2"/>
                </a:solidFill>
              </a:rPr>
              <a:t>Dept. of Information Technology</a:t>
            </a:r>
          </a:p>
          <a:p>
            <a:r>
              <a:rPr lang="en-US" sz="2000" dirty="0" smtClean="0">
                <a:solidFill>
                  <a:schemeClr val="accent2"/>
                </a:solidFill>
              </a:rPr>
              <a:t>Vishnu Institute of Technology, Bhimavaram</a:t>
            </a:r>
            <a:endParaRPr lang="en-IN" sz="2000" dirty="0">
              <a:solidFill>
                <a:schemeClr val="accent2"/>
              </a:solidFill>
            </a:endParaRPr>
          </a:p>
        </p:txBody>
      </p:sp>
      <p:sp>
        <p:nvSpPr>
          <p:cNvPr id="4" name="TextBox 3"/>
          <p:cNvSpPr txBox="1"/>
          <p:nvPr/>
        </p:nvSpPr>
        <p:spPr>
          <a:xfrm>
            <a:off x="3717505" y="1395699"/>
            <a:ext cx="1711751" cy="369332"/>
          </a:xfrm>
          <a:prstGeom prst="rect">
            <a:avLst/>
          </a:prstGeom>
          <a:noFill/>
        </p:spPr>
        <p:txBody>
          <a:bodyPr wrap="none" rtlCol="0">
            <a:spAutoFit/>
          </a:bodyPr>
          <a:lstStyle/>
          <a:p>
            <a:r>
              <a:rPr lang="en-US" i="1" u="sng" dirty="0" smtClean="0"/>
              <a:t>Presentation on </a:t>
            </a:r>
            <a:endParaRPr lang="en-IN" i="1" u="sng" dirty="0"/>
          </a:p>
        </p:txBody>
      </p:sp>
      <p:sp>
        <p:nvSpPr>
          <p:cNvPr id="5" name="Rounded Rectangle 4"/>
          <p:cNvSpPr/>
          <p:nvPr/>
        </p:nvSpPr>
        <p:spPr>
          <a:xfrm>
            <a:off x="857224" y="2071678"/>
            <a:ext cx="7500990" cy="1571636"/>
          </a:xfrm>
          <a:prstGeom prst="roundRect">
            <a:avLst/>
          </a:prstGeom>
          <a:noFill/>
          <a:ln w="15875" cmpd="thickThi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NIE"/>
          <p:cNvPicPr>
            <a:picLocks noChangeAspect="1" noChangeArrowheads="1"/>
          </p:cNvPicPr>
          <p:nvPr/>
        </p:nvPicPr>
        <p:blipFill rotWithShape="1">
          <a:blip r:embed="rId3">
            <a:extLst>
              <a:ext uri="{28A0092B-C50C-407E-A947-70E740481C1C}">
                <a14:useLocalDpi xmlns:a14="http://schemas.microsoft.com/office/drawing/2010/main" xmlns="" val="0"/>
              </a:ext>
            </a:extLst>
          </a:blip>
          <a:srcRect r="74117"/>
          <a:stretch/>
        </p:blipFill>
        <p:spPr bwMode="auto">
          <a:xfrm>
            <a:off x="4090818" y="241968"/>
            <a:ext cx="862182" cy="9144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67400"/>
          </a:xfrm>
        </p:spPr>
        <p:txBody>
          <a:bodyPr>
            <a:normAutofit/>
          </a:bodyPr>
          <a:lstStyle/>
          <a:p>
            <a:pPr algn="just">
              <a:spcAft>
                <a:spcPts val="1200"/>
              </a:spcAft>
            </a:pPr>
            <a:r>
              <a:rPr lang="en-US" dirty="0" smtClean="0"/>
              <a:t>When you create a class you are creating a new data type.</a:t>
            </a:r>
          </a:p>
          <a:p>
            <a:pPr algn="just">
              <a:spcAft>
                <a:spcPts val="1200"/>
              </a:spcAft>
            </a:pPr>
            <a:r>
              <a:rPr lang="en-US" dirty="0" smtClean="0"/>
              <a:t>To create an object (or instance of a class) use the following syntax</a:t>
            </a:r>
          </a:p>
          <a:p>
            <a:pPr algn="just">
              <a:spcAft>
                <a:spcPts val="1200"/>
              </a:spcAft>
            </a:pPr>
            <a:r>
              <a:rPr lang="en-US" dirty="0" err="1" smtClean="0">
                <a:solidFill>
                  <a:srgbClr val="FF0000"/>
                </a:solidFill>
              </a:rPr>
              <a:t>classname</a:t>
            </a:r>
            <a:r>
              <a:rPr lang="en-US" dirty="0" smtClean="0">
                <a:solidFill>
                  <a:srgbClr val="FF0000"/>
                </a:solidFill>
              </a:rPr>
              <a:t> </a:t>
            </a:r>
            <a:r>
              <a:rPr lang="en-US" dirty="0" err="1" smtClean="0">
                <a:solidFill>
                  <a:srgbClr val="FF0000"/>
                </a:solidFill>
              </a:rPr>
              <a:t>objname</a:t>
            </a:r>
            <a:r>
              <a:rPr lang="en-US" dirty="0" smtClean="0">
                <a:solidFill>
                  <a:srgbClr val="FF0000"/>
                </a:solidFill>
              </a:rPr>
              <a:t> = new </a:t>
            </a:r>
            <a:r>
              <a:rPr lang="en-US" dirty="0" err="1" smtClean="0">
                <a:solidFill>
                  <a:srgbClr val="FF0000"/>
                </a:solidFill>
              </a:rPr>
              <a:t>classname</a:t>
            </a:r>
            <a:r>
              <a:rPr lang="en-US" dirty="0" smtClean="0">
                <a:solidFill>
                  <a:srgbClr val="FF0000"/>
                </a:solidFill>
              </a:rPr>
              <a:t>()</a:t>
            </a:r>
          </a:p>
          <a:p>
            <a:pPr algn="just">
              <a:spcAft>
                <a:spcPts val="1200"/>
              </a:spcAft>
            </a:pPr>
            <a:r>
              <a:rPr lang="en-US" dirty="0" err="1" smtClean="0"/>
              <a:t>classname</a:t>
            </a:r>
            <a:r>
              <a:rPr lang="en-US" dirty="0" smtClean="0"/>
              <a:t>: is the name of the class.</a:t>
            </a:r>
          </a:p>
          <a:p>
            <a:pPr algn="just">
              <a:spcAft>
                <a:spcPts val="1200"/>
              </a:spcAft>
            </a:pPr>
            <a:r>
              <a:rPr lang="en-US" dirty="0" err="1" smtClean="0"/>
              <a:t>classname</a:t>
            </a:r>
            <a:r>
              <a:rPr lang="en-US" dirty="0" smtClean="0"/>
              <a:t>(): the constructor for class.</a:t>
            </a:r>
          </a:p>
          <a:p>
            <a:pPr algn="just">
              <a:spcAft>
                <a:spcPts val="1200"/>
              </a:spcAft>
            </a:pPr>
            <a:r>
              <a:rPr lang="en-US" dirty="0" smtClean="0"/>
              <a:t>“</a:t>
            </a:r>
            <a:r>
              <a:rPr lang="en-US" dirty="0" smtClean="0">
                <a:solidFill>
                  <a:srgbClr val="FF0000"/>
                </a:solidFill>
              </a:rPr>
              <a:t>new</a:t>
            </a:r>
            <a:r>
              <a:rPr lang="en-US" dirty="0" smtClean="0"/>
              <a:t>” operator dynamically allocates memory to the object.</a:t>
            </a:r>
          </a:p>
        </p:txBody>
      </p:sp>
      <p:sp>
        <p:nvSpPr>
          <p:cNvPr id="5" name="Title 1"/>
          <p:cNvSpPr>
            <a:spLocks noGrp="1"/>
          </p:cNvSpPr>
          <p:nvPr>
            <p:ph type="title"/>
          </p:nvPr>
        </p:nvSpPr>
        <p:spPr>
          <a:xfrm>
            <a:off x="457200" y="274638"/>
            <a:ext cx="8229600" cy="334962"/>
          </a:xfrm>
        </p:spPr>
        <p:txBody>
          <a:bodyPr>
            <a:normAutofit fontScale="90000"/>
          </a:bodyPr>
          <a:lstStyle/>
          <a:p>
            <a:r>
              <a:rPr lang="en-US" sz="2400" dirty="0" smtClean="0"/>
              <a:t>Creating Objects</a:t>
            </a:r>
            <a:endParaRPr 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400" dirty="0" smtClean="0"/>
              <a:t>Exercise</a:t>
            </a:r>
            <a:endParaRPr lang="en-US" sz="2400" dirty="0"/>
          </a:p>
        </p:txBody>
      </p:sp>
      <p:sp>
        <p:nvSpPr>
          <p:cNvPr id="3" name="Content Placeholder 2"/>
          <p:cNvSpPr>
            <a:spLocks noGrp="1"/>
          </p:cNvSpPr>
          <p:nvPr>
            <p:ph idx="1"/>
          </p:nvPr>
        </p:nvSpPr>
        <p:spPr>
          <a:xfrm>
            <a:off x="457200" y="762000"/>
            <a:ext cx="8229600" cy="5791200"/>
          </a:xfrm>
        </p:spPr>
        <p:txBody>
          <a:bodyPr>
            <a:normAutofit fontScale="92500" lnSpcReduction="20000"/>
          </a:bodyPr>
          <a:lstStyle/>
          <a:p>
            <a:pPr lvl="0" algn="just"/>
            <a:r>
              <a:rPr lang="en-US" dirty="0" smtClean="0"/>
              <a:t>Create a </a:t>
            </a:r>
            <a:r>
              <a:rPr lang="en-US" dirty="0" smtClean="0">
                <a:solidFill>
                  <a:srgbClr val="FF0000"/>
                </a:solidFill>
              </a:rPr>
              <a:t>Point class</a:t>
            </a:r>
            <a:r>
              <a:rPr lang="en-US" dirty="0" smtClean="0"/>
              <a:t> has variables </a:t>
            </a:r>
            <a:r>
              <a:rPr lang="en-US" dirty="0" err="1" smtClean="0"/>
              <a:t>int</a:t>
            </a:r>
            <a:r>
              <a:rPr lang="en-US" dirty="0" smtClean="0"/>
              <a:t> x and </a:t>
            </a:r>
            <a:r>
              <a:rPr lang="en-US" dirty="0" err="1" smtClean="0"/>
              <a:t>int</a:t>
            </a:r>
            <a:r>
              <a:rPr lang="en-US" dirty="0" smtClean="0"/>
              <a:t> y. Provide parameterized constructor. </a:t>
            </a:r>
          </a:p>
          <a:p>
            <a:pPr lvl="0" algn="just"/>
            <a:r>
              <a:rPr lang="en-US" dirty="0" smtClean="0"/>
              <a:t>Create a class Rectangle. Point p1 is the bottom-left corner and Point p2 is the top-right corner. Write two constructors, one to take Point p1 and Point p2 as arguments and the other to take width and height (in this case (0,0) will be the bottom-left corner). It should have methods to calculate the perimeter() and the area() of the rectangle, move the rectangle by </a:t>
            </a:r>
            <a:r>
              <a:rPr lang="en-US" dirty="0" err="1" smtClean="0"/>
              <a:t>deltax</a:t>
            </a:r>
            <a:r>
              <a:rPr lang="en-US" dirty="0" smtClean="0"/>
              <a:t> and </a:t>
            </a:r>
            <a:r>
              <a:rPr lang="en-US" dirty="0" err="1" smtClean="0"/>
              <a:t>deltay</a:t>
            </a:r>
            <a:r>
              <a:rPr lang="en-US" dirty="0" smtClean="0"/>
              <a:t>, find out if a Point p is inside the rectangle or not. Method </a:t>
            </a:r>
            <a:r>
              <a:rPr lang="en-US" dirty="0" err="1" smtClean="0"/>
              <a:t>isInside</a:t>
            </a:r>
            <a:r>
              <a:rPr lang="en-US" dirty="0" smtClean="0"/>
              <a:t>(Point p). It should also have get methods for both width and height. Write a drive program to test your class. </a:t>
            </a:r>
          </a:p>
          <a:p>
            <a:pPr algn="just"/>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Define class and object in java.</a:t>
            </a:r>
          </a:p>
          <a:p>
            <a:pPr algn="just"/>
            <a:r>
              <a:rPr lang="en-US" dirty="0" smtClean="0"/>
              <a:t>What is a Constructor? What is the main purpose of Constructors? How to invoke a constructor in JAVA? </a:t>
            </a:r>
          </a:p>
          <a:p>
            <a:pPr algn="just"/>
            <a:r>
              <a:rPr lang="en-US" dirty="0" smtClean="0"/>
              <a:t>Illustrate constructor overloading. Give the brief note on operators in java.</a:t>
            </a:r>
          </a:p>
          <a:p>
            <a:pPr algn="just"/>
            <a:r>
              <a:rPr lang="en-US" dirty="0" smtClean="0"/>
              <a:t>What are objects and how they are created from Class? Explain the dynamic initialization of objects using constructors.</a:t>
            </a:r>
          </a:p>
          <a:p>
            <a:pPr algn="just"/>
            <a:r>
              <a:rPr lang="en-US" dirty="0" smtClean="0"/>
              <a:t>When to use a Static variable in JAVA programming? Explain the importance of Static Variable with a JAVA program. </a:t>
            </a:r>
          </a:p>
          <a:p>
            <a:pPr algn="just"/>
            <a:endParaRPr lang="en-US" dirty="0" smtClean="0"/>
          </a:p>
          <a:p>
            <a:pPr algn="just"/>
            <a:endParaRPr lang="en-US" dirty="0"/>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What is the need of garbage collection in Java?</a:t>
            </a:r>
          </a:p>
          <a:p>
            <a:pPr algn="just"/>
            <a:r>
              <a:rPr lang="en-US" dirty="0" smtClean="0"/>
              <a:t>How to share the data among the functions with the help of static keyword? Explain the same with an example.</a:t>
            </a:r>
          </a:p>
          <a:p>
            <a:pPr algn="just"/>
            <a:r>
              <a:rPr lang="en-US" dirty="0" smtClean="0"/>
              <a:t>Explain the usage of constructor and types of constructors in Java.</a:t>
            </a:r>
          </a:p>
          <a:p>
            <a:pPr algn="just"/>
            <a:r>
              <a:rPr lang="en-US" dirty="0" smtClean="0"/>
              <a:t>Write the purpose of this keyword in Java.</a:t>
            </a:r>
          </a:p>
          <a:p>
            <a:pPr algn="just"/>
            <a:r>
              <a:rPr lang="en-US" dirty="0" smtClean="0"/>
              <a:t>Can we use constructors with parameters? What type of parameters can be passed for this?  Explain the same with an example. </a:t>
            </a:r>
          </a:p>
          <a:p>
            <a:pPr algn="just"/>
            <a:r>
              <a:rPr lang="en-US" dirty="0" smtClean="0"/>
              <a:t>Illustrate the importance of this keyword in java. </a:t>
            </a:r>
          </a:p>
          <a:p>
            <a:pPr algn="just"/>
            <a:r>
              <a:rPr lang="en-US" dirty="0" smtClean="0"/>
              <a:t>Can we use constructors with parameters? What kind of parameters can be given? Explain with area of various geometric shapes example. </a:t>
            </a:r>
          </a:p>
          <a:p>
            <a:pPr algn="just">
              <a:buNone/>
            </a:pPr>
            <a:endParaRPr lang="en-US" dirty="0" smtClean="0"/>
          </a:p>
          <a:p>
            <a:pPr algn="just"/>
            <a:endParaRPr lang="en-US" dirty="0" smtClean="0"/>
          </a:p>
          <a:p>
            <a:pPr algn="just"/>
            <a:endParaRPr lang="en-US" dirty="0" smtClean="0"/>
          </a:p>
          <a:p>
            <a:pPr algn="just"/>
            <a:endParaRPr lang="en-US" dirty="0"/>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Write the purpose of static keyword in Java. </a:t>
            </a:r>
          </a:p>
          <a:p>
            <a:pPr algn="just"/>
            <a:r>
              <a:rPr lang="en-US" dirty="0" smtClean="0"/>
              <a:t>Write a Java program to overload a constructor. </a:t>
            </a:r>
          </a:p>
          <a:p>
            <a:pPr algn="just"/>
            <a:r>
              <a:rPr lang="en-US" dirty="0" smtClean="0"/>
              <a:t>Write the importance of command line arguments. </a:t>
            </a:r>
          </a:p>
          <a:p>
            <a:pPr algn="just"/>
            <a:r>
              <a:rPr lang="en-US" dirty="0" smtClean="0"/>
              <a:t>Write a Java program which accepts the input from keyboard to display Fibonacci series.</a:t>
            </a:r>
          </a:p>
          <a:p>
            <a:pPr algn="just"/>
            <a:r>
              <a:rPr lang="en-US" dirty="0" smtClean="0"/>
              <a:t>Write the importance of static constructor.</a:t>
            </a:r>
          </a:p>
          <a:p>
            <a:pPr algn="just"/>
            <a:r>
              <a:rPr lang="en-US" dirty="0" smtClean="0"/>
              <a:t>Elaborate the use of static and nesting members in Java with suitable examples.</a:t>
            </a:r>
          </a:p>
          <a:p>
            <a:pPr algn="just"/>
            <a:r>
              <a:rPr lang="en-US" dirty="0" smtClean="0"/>
              <a:t>How to assign the values to the variables in the class during the time of creation of an object to that class? Explain with an example.</a:t>
            </a:r>
          </a:p>
          <a:p>
            <a:pPr algn="just"/>
            <a:endParaRPr lang="en-US" dirty="0"/>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With an example program explain the concept of classes and nested classes in java. </a:t>
            </a:r>
          </a:p>
          <a:p>
            <a:pPr algn="just"/>
            <a:r>
              <a:rPr lang="en-US" dirty="0" smtClean="0"/>
              <a:t>Relate objects, classes and methods. </a:t>
            </a:r>
          </a:p>
          <a:p>
            <a:pPr algn="just"/>
            <a:r>
              <a:rPr lang="en-US" dirty="0" smtClean="0"/>
              <a:t>Design a class that represents a bank account and construct the methods to  </a:t>
            </a:r>
            <a:r>
              <a:rPr lang="en-US" dirty="0" err="1" smtClean="0"/>
              <a:t>i</a:t>
            </a:r>
            <a:r>
              <a:rPr lang="en-US" dirty="0" smtClean="0"/>
              <a:t>) Assign initial values ii) Deposit an amount iii) Withdraw amount after checking balance iv) Display the name and balance.</a:t>
            </a:r>
          </a:p>
          <a:p>
            <a:pPr algn="just"/>
            <a:r>
              <a:rPr lang="en-US" dirty="0" smtClean="0"/>
              <a:t>Do you need to use static keyword for the above bank account program? Explain.</a:t>
            </a:r>
          </a:p>
          <a:p>
            <a:pPr algn="just"/>
            <a:r>
              <a:rPr lang="en-US" dirty="0" smtClean="0"/>
              <a:t>Why do we need Nested classes in JAVA programming? Explain the types of non-static nested classes with a JAVA program.</a:t>
            </a:r>
          </a:p>
          <a:p>
            <a:pPr algn="just"/>
            <a:endParaRPr lang="en-US" dirty="0" smtClean="0"/>
          </a:p>
          <a:p>
            <a:pPr algn="just"/>
            <a:endParaRPr lang="en-US" dirty="0" smtClean="0"/>
          </a:p>
          <a:p>
            <a:pPr algn="just"/>
            <a:endParaRPr lang="en-US" dirty="0"/>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Write about multidimensional arrays in java.</a:t>
            </a:r>
          </a:p>
          <a:p>
            <a:pPr algn="just"/>
            <a:r>
              <a:rPr lang="en-US" dirty="0" smtClean="0"/>
              <a:t>What is the importance of constructor? Write a java program to perform constructor overloading.</a:t>
            </a:r>
          </a:p>
          <a:p>
            <a:pPr algn="just"/>
            <a:r>
              <a:rPr lang="en-US" dirty="0" smtClean="0"/>
              <a:t>Describe the usage of static members and nesting members with suitable example programs in java.</a:t>
            </a:r>
          </a:p>
          <a:p>
            <a:pPr algn="just"/>
            <a:r>
              <a:rPr lang="en-US" dirty="0" smtClean="0"/>
              <a:t>Discuss declaration, allocation and accessing array elements in java with matrix multiplication example.</a:t>
            </a:r>
          </a:p>
          <a:p>
            <a:pPr algn="just"/>
            <a:r>
              <a:rPr lang="en-US" dirty="0" smtClean="0"/>
              <a:t>Write about command line arguments. Accept the input from keyboard to display Fibonacci series.</a:t>
            </a:r>
          </a:p>
          <a:p>
            <a:pPr algn="just"/>
            <a:r>
              <a:rPr lang="en-US" dirty="0" smtClean="0"/>
              <a:t>Specify the importance of garbage collection. </a:t>
            </a:r>
          </a:p>
          <a:p>
            <a:pPr algn="just"/>
            <a:r>
              <a:rPr lang="en-US" dirty="0" smtClean="0"/>
              <a:t>Write a Java program to demonstrate garbage collection.</a:t>
            </a:r>
          </a:p>
          <a:p>
            <a:pPr algn="just">
              <a:buNone/>
            </a:pPr>
            <a:endParaRPr lang="en-US" dirty="0" smtClean="0"/>
          </a:p>
          <a:p>
            <a:pPr algn="just"/>
            <a:endParaRPr lang="en-US" dirty="0" smtClean="0"/>
          </a:p>
          <a:p>
            <a:pPr algn="just"/>
            <a:endParaRPr lang="en-US" dirty="0" smtClean="0"/>
          </a:p>
          <a:p>
            <a:pPr algn="just"/>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bjects-in-Java-Programming.png"/>
          <p:cNvPicPr>
            <a:picLocks noGrp="1" noChangeAspect="1"/>
          </p:cNvPicPr>
          <p:nvPr>
            <p:ph idx="1"/>
          </p:nvPr>
        </p:nvPicPr>
        <p:blipFill>
          <a:blip r:embed="rId2"/>
          <a:stretch>
            <a:fillRect/>
          </a:stretch>
        </p:blipFill>
        <p:spPr>
          <a:xfrm>
            <a:off x="762001" y="89782"/>
            <a:ext cx="7696199" cy="6686199"/>
          </a:xfr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052016_0704_ObjectsandC6.jpg"/>
          <p:cNvPicPr>
            <a:picLocks noGrp="1" noChangeAspect="1"/>
          </p:cNvPicPr>
          <p:nvPr>
            <p:ph idx="1"/>
          </p:nvPr>
        </p:nvPicPr>
        <p:blipFill>
          <a:blip r:embed="rId2"/>
          <a:stretch>
            <a:fillRect/>
          </a:stretch>
        </p:blipFill>
        <p:spPr>
          <a:xfrm>
            <a:off x="94730" y="914400"/>
            <a:ext cx="8973070" cy="5091906"/>
          </a:xfr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Creating Objects</a:t>
            </a:r>
            <a:endParaRPr lang="en-US" sz="2400" dirty="0"/>
          </a:p>
        </p:txBody>
      </p:sp>
      <p:sp>
        <p:nvSpPr>
          <p:cNvPr id="3" name="Content Placeholder 2"/>
          <p:cNvSpPr>
            <a:spLocks noGrp="1"/>
          </p:cNvSpPr>
          <p:nvPr>
            <p:ph idx="1"/>
          </p:nvPr>
        </p:nvSpPr>
        <p:spPr>
          <a:xfrm>
            <a:off x="457200" y="685800"/>
            <a:ext cx="8229600" cy="5943600"/>
          </a:xfrm>
        </p:spPr>
        <p:txBody>
          <a:bodyPr>
            <a:normAutofit/>
          </a:bodyPr>
          <a:lstStyle/>
          <a:p>
            <a:pPr algn="just"/>
            <a:r>
              <a:rPr lang="en-US" dirty="0" smtClean="0">
                <a:solidFill>
                  <a:srgbClr val="FF0000"/>
                </a:solidFill>
              </a:rPr>
              <a:t>Box b1 = new Box();</a:t>
            </a:r>
          </a:p>
          <a:p>
            <a:pPr algn="just">
              <a:buNone/>
            </a:pPr>
            <a:endParaRPr lang="en-US" dirty="0" smtClean="0">
              <a:solidFill>
                <a:srgbClr val="FF0000"/>
              </a:solidFill>
            </a:endParaRPr>
          </a:p>
          <a:p>
            <a:pPr algn="just"/>
            <a:r>
              <a:rPr lang="en-US" dirty="0" smtClean="0"/>
              <a:t>b1, is an instance of Box class, b1 contains its own copies of variables (width, height and depth) and methods.</a:t>
            </a:r>
          </a:p>
          <a:p>
            <a:pPr algn="just">
              <a:buNone/>
            </a:pPr>
            <a:endParaRPr lang="en-US" dirty="0" smtClean="0"/>
          </a:p>
          <a:p>
            <a:pPr algn="just"/>
            <a:r>
              <a:rPr lang="en-US" dirty="0" smtClean="0"/>
              <a:t>To access these variables and methods we must use the </a:t>
            </a:r>
            <a:r>
              <a:rPr lang="en-US" dirty="0" smtClean="0">
                <a:solidFill>
                  <a:srgbClr val="FF0000"/>
                </a:solidFill>
              </a:rPr>
              <a:t>dot</a:t>
            </a:r>
            <a:r>
              <a:rPr lang="en-US" dirty="0" smtClean="0"/>
              <a:t> operator.</a:t>
            </a:r>
          </a:p>
          <a:p>
            <a:pPr lvl="1" algn="just"/>
            <a:r>
              <a:rPr lang="en-US" dirty="0" smtClean="0"/>
              <a:t>b1.width = 50.2;</a:t>
            </a:r>
          </a:p>
          <a:p>
            <a:pPr lvl="1" algn="just"/>
            <a:r>
              <a:rPr lang="en-US" dirty="0" smtClean="0"/>
              <a:t>b1.volume();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20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&amp; Objects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class declaration</a:t>
            </a:r>
          </a:p>
          <a:p>
            <a:r>
              <a:rPr lang="en-US" dirty="0" smtClean="0"/>
              <a:t>creating objects </a:t>
            </a:r>
          </a:p>
          <a:p>
            <a:r>
              <a:rPr lang="en-US" dirty="0" smtClean="0">
                <a:solidFill>
                  <a:srgbClr val="FF0000"/>
                </a:solidFill>
              </a:rPr>
              <a:t>methods</a:t>
            </a:r>
          </a:p>
          <a:p>
            <a:r>
              <a:rPr lang="en-US" dirty="0" smtClean="0"/>
              <a:t>constructors and constructor overloading</a:t>
            </a:r>
          </a:p>
          <a:p>
            <a:r>
              <a:rPr lang="en-US" dirty="0" smtClean="0"/>
              <a:t>garbage collector</a:t>
            </a:r>
          </a:p>
          <a:p>
            <a:r>
              <a:rPr lang="en-US" dirty="0" smtClean="0"/>
              <a:t>importance of static keyword and examples</a:t>
            </a:r>
          </a:p>
          <a:p>
            <a:r>
              <a:rPr lang="en-US" dirty="0" smtClean="0"/>
              <a:t>this keyword</a:t>
            </a:r>
          </a:p>
          <a:p>
            <a:r>
              <a:rPr lang="en-US" dirty="0" smtClean="0"/>
              <a:t>arrays</a:t>
            </a:r>
          </a:p>
          <a:p>
            <a:r>
              <a:rPr lang="en-US" dirty="0" smtClean="0"/>
              <a:t>command line arguments</a:t>
            </a:r>
          </a:p>
          <a:p>
            <a:r>
              <a:rPr lang="en-US" dirty="0" smtClean="0"/>
              <a:t>nested classes</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400" dirty="0" smtClean="0"/>
              <a:t>Methods</a:t>
            </a:r>
            <a:endParaRPr lang="en-US" sz="2400" dirty="0"/>
          </a:p>
        </p:txBody>
      </p:sp>
      <p:sp>
        <p:nvSpPr>
          <p:cNvPr id="3" name="Content Placeholder 2"/>
          <p:cNvSpPr>
            <a:spLocks noGrp="1"/>
          </p:cNvSpPr>
          <p:nvPr>
            <p:ph idx="1"/>
          </p:nvPr>
        </p:nvSpPr>
        <p:spPr>
          <a:xfrm>
            <a:off x="457200" y="685800"/>
            <a:ext cx="8229600" cy="5943600"/>
          </a:xfrm>
        </p:spPr>
        <p:txBody>
          <a:bodyPr>
            <a:normAutofit/>
          </a:bodyPr>
          <a:lstStyle/>
          <a:p>
            <a:pPr algn="just"/>
            <a:r>
              <a:rPr lang="en-US" dirty="0" smtClean="0"/>
              <a:t>Classes usually contain two things: </a:t>
            </a:r>
            <a:r>
              <a:rPr lang="en-US" dirty="0" smtClean="0">
                <a:solidFill>
                  <a:srgbClr val="FF0000"/>
                </a:solidFill>
              </a:rPr>
              <a:t>instance variables</a:t>
            </a:r>
            <a:r>
              <a:rPr lang="en-US" dirty="0" smtClean="0"/>
              <a:t> and </a:t>
            </a:r>
            <a:r>
              <a:rPr lang="en-US" dirty="0" smtClean="0">
                <a:solidFill>
                  <a:srgbClr val="FF0000"/>
                </a:solidFill>
              </a:rPr>
              <a:t>methods</a:t>
            </a:r>
            <a:r>
              <a:rPr lang="en-US" dirty="0" smtClean="0"/>
              <a:t>.</a:t>
            </a:r>
          </a:p>
          <a:p>
            <a:pPr algn="just">
              <a:buNone/>
            </a:pPr>
            <a:endParaRPr lang="en-US" dirty="0" smtClean="0"/>
          </a:p>
          <a:p>
            <a:pPr algn="just"/>
            <a:r>
              <a:rPr lang="en-US" dirty="0" smtClean="0">
                <a:solidFill>
                  <a:srgbClr val="FF0000"/>
                </a:solidFill>
              </a:rPr>
              <a:t>Methods</a:t>
            </a:r>
            <a:r>
              <a:rPr lang="en-US" dirty="0" smtClean="0"/>
              <a:t> contain the code that operates on the instance variables.</a:t>
            </a:r>
          </a:p>
          <a:p>
            <a:pPr algn="just">
              <a:buNone/>
            </a:pPr>
            <a:endParaRPr lang="en-US" dirty="0" smtClean="0"/>
          </a:p>
          <a:p>
            <a:pPr algn="just"/>
            <a:r>
              <a:rPr lang="en-US" dirty="0" smtClean="0"/>
              <a:t>The general form of a method is:</a:t>
            </a:r>
          </a:p>
          <a:p>
            <a:pPr algn="just"/>
            <a:r>
              <a:rPr lang="en-US" dirty="0" smtClean="0">
                <a:solidFill>
                  <a:schemeClr val="accent3">
                    <a:lumMod val="50000"/>
                  </a:schemeClr>
                </a:solidFill>
              </a:rPr>
              <a:t>return-type method-name(parameter-list){</a:t>
            </a:r>
          </a:p>
          <a:p>
            <a:pPr algn="just"/>
            <a:r>
              <a:rPr lang="en-US" dirty="0" smtClean="0">
                <a:solidFill>
                  <a:schemeClr val="accent3">
                    <a:lumMod val="50000"/>
                  </a:schemeClr>
                </a:solidFill>
              </a:rPr>
              <a:t>   //body of method</a:t>
            </a:r>
          </a:p>
          <a:p>
            <a:pPr algn="just"/>
            <a:r>
              <a:rPr lang="en-US" dirty="0" smtClean="0">
                <a:solidFill>
                  <a:schemeClr val="accent3">
                    <a:lumMod val="50000"/>
                  </a:schemeClr>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Methods</a:t>
            </a:r>
            <a:endParaRPr lang="en-US" sz="2400" dirty="0"/>
          </a:p>
        </p:txBody>
      </p:sp>
      <p:sp>
        <p:nvSpPr>
          <p:cNvPr id="3" name="Content Placeholder 2"/>
          <p:cNvSpPr>
            <a:spLocks noGrp="1"/>
          </p:cNvSpPr>
          <p:nvPr>
            <p:ph idx="1"/>
          </p:nvPr>
        </p:nvSpPr>
        <p:spPr>
          <a:xfrm>
            <a:off x="457200" y="762000"/>
            <a:ext cx="8229600" cy="5867400"/>
          </a:xfrm>
        </p:spPr>
        <p:txBody>
          <a:bodyPr>
            <a:normAutofit/>
          </a:bodyPr>
          <a:lstStyle/>
          <a:p>
            <a:pPr algn="just"/>
            <a:r>
              <a:rPr lang="en-US" dirty="0" smtClean="0">
                <a:solidFill>
                  <a:srgbClr val="FF0000"/>
                </a:solidFill>
              </a:rPr>
              <a:t>return-type:</a:t>
            </a:r>
            <a:r>
              <a:rPr lang="en-US" dirty="0" smtClean="0"/>
              <a:t> Type of data returned by the method. </a:t>
            </a:r>
          </a:p>
          <a:p>
            <a:pPr lvl="1" algn="just"/>
            <a:r>
              <a:rPr lang="en-US" dirty="0" smtClean="0"/>
              <a:t>“</a:t>
            </a:r>
            <a:r>
              <a:rPr lang="en-US" dirty="0" smtClean="0">
                <a:solidFill>
                  <a:srgbClr val="FF0000"/>
                </a:solidFill>
              </a:rPr>
              <a:t>void</a:t>
            </a:r>
            <a:r>
              <a:rPr lang="en-US" dirty="0" smtClean="0"/>
              <a:t>” if no value is returned.</a:t>
            </a:r>
          </a:p>
          <a:p>
            <a:pPr lvl="1" algn="just"/>
            <a:r>
              <a:rPr lang="en-US" dirty="0" smtClean="0"/>
              <a:t>Even </a:t>
            </a:r>
            <a:r>
              <a:rPr lang="en-US" dirty="0" smtClean="0">
                <a:solidFill>
                  <a:srgbClr val="FF0000"/>
                </a:solidFill>
              </a:rPr>
              <a:t>class</a:t>
            </a:r>
            <a:r>
              <a:rPr lang="en-US" dirty="0" smtClean="0"/>
              <a:t> can be returned.</a:t>
            </a:r>
          </a:p>
          <a:p>
            <a:pPr algn="just"/>
            <a:endParaRPr lang="en-US" dirty="0" smtClean="0">
              <a:solidFill>
                <a:srgbClr val="FF0000"/>
              </a:solidFill>
            </a:endParaRPr>
          </a:p>
          <a:p>
            <a:pPr algn="just"/>
            <a:r>
              <a:rPr lang="en-US" dirty="0" smtClean="0">
                <a:solidFill>
                  <a:srgbClr val="FF0000"/>
                </a:solidFill>
              </a:rPr>
              <a:t>name:</a:t>
            </a:r>
            <a:r>
              <a:rPr lang="en-US" dirty="0" smtClean="0"/>
              <a:t> The name of the method. This can be any </a:t>
            </a:r>
            <a:r>
              <a:rPr lang="en-US" dirty="0" smtClean="0">
                <a:solidFill>
                  <a:srgbClr val="FF0000"/>
                </a:solidFill>
              </a:rPr>
              <a:t>legal identifier </a:t>
            </a:r>
            <a:r>
              <a:rPr lang="en-US" dirty="0" smtClean="0"/>
              <a:t>which is not already used.</a:t>
            </a:r>
          </a:p>
          <a:p>
            <a:pPr algn="just">
              <a:buNone/>
            </a:pPr>
            <a:endParaRPr lang="en-US" dirty="0" smtClean="0"/>
          </a:p>
          <a:p>
            <a:pPr algn="just"/>
            <a:r>
              <a:rPr lang="en-US" dirty="0" smtClean="0">
                <a:solidFill>
                  <a:srgbClr val="FF0000"/>
                </a:solidFill>
              </a:rPr>
              <a:t>parameter-list:</a:t>
            </a:r>
            <a:r>
              <a:rPr lang="en-US" dirty="0" smtClean="0"/>
              <a:t> Sequence of type and identifier pairs separated by commas. </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Methods</a:t>
            </a:r>
            <a:endParaRPr lang="en-US" sz="2400" dirty="0"/>
          </a:p>
        </p:txBody>
      </p:sp>
      <p:sp>
        <p:nvSpPr>
          <p:cNvPr id="3" name="Content Placeholder 2"/>
          <p:cNvSpPr>
            <a:spLocks noGrp="1"/>
          </p:cNvSpPr>
          <p:nvPr>
            <p:ph idx="1"/>
          </p:nvPr>
        </p:nvSpPr>
        <p:spPr>
          <a:xfrm>
            <a:off x="457200" y="762000"/>
            <a:ext cx="8229600" cy="5867400"/>
          </a:xfrm>
        </p:spPr>
        <p:txBody>
          <a:bodyPr>
            <a:normAutofit/>
          </a:bodyPr>
          <a:lstStyle/>
          <a:p>
            <a:pPr algn="just"/>
            <a:r>
              <a:rPr lang="en-US" sz="2800" dirty="0" smtClean="0">
                <a:solidFill>
                  <a:srgbClr val="FF0000"/>
                </a:solidFill>
              </a:rPr>
              <a:t>Method Overloading:</a:t>
            </a:r>
            <a:r>
              <a:rPr lang="en-US" sz="2800" dirty="0" smtClean="0"/>
              <a:t> In java it is possible to define two or more methods with the same name in the same class, as long as their parameter declarations are different. </a:t>
            </a:r>
          </a:p>
          <a:p>
            <a:pPr algn="just"/>
            <a:endParaRPr lang="en-US" sz="2800" dirty="0" smtClean="0"/>
          </a:p>
          <a:p>
            <a:pPr algn="just"/>
            <a:r>
              <a:rPr lang="en-US" sz="2800" dirty="0" smtClean="0"/>
              <a:t>Method overloading is one of the ways by which java supports </a:t>
            </a:r>
            <a:r>
              <a:rPr lang="en-US" sz="2800" dirty="0" smtClean="0">
                <a:solidFill>
                  <a:srgbClr val="FF0000"/>
                </a:solidFill>
              </a:rPr>
              <a:t>polymorphism</a:t>
            </a:r>
            <a:r>
              <a:rPr lang="en-US" sz="2800" dirty="0" smtClean="0"/>
              <a:t>.</a:t>
            </a:r>
          </a:p>
          <a:p>
            <a:pPr algn="just"/>
            <a:endParaRPr lang="en-US" sz="2800" dirty="0" smtClean="0"/>
          </a:p>
          <a:p>
            <a:pPr algn="just"/>
            <a:r>
              <a:rPr lang="en-US" sz="2800" dirty="0" smtClean="0"/>
              <a:t>When an overloaded method is invoked, java uses the </a:t>
            </a:r>
            <a:r>
              <a:rPr lang="en-US" sz="2800" dirty="0" smtClean="0">
                <a:solidFill>
                  <a:srgbClr val="FF0000"/>
                </a:solidFill>
              </a:rPr>
              <a:t>type and / or the number of arguments</a:t>
            </a:r>
            <a:r>
              <a:rPr lang="en-US" sz="2800" dirty="0" smtClean="0"/>
              <a:t> as its guide to determine </a:t>
            </a:r>
            <a:r>
              <a:rPr lang="en-US" sz="2800" dirty="0" smtClean="0">
                <a:solidFill>
                  <a:srgbClr val="FF0000"/>
                </a:solidFill>
              </a:rPr>
              <a:t>which version of the overloaded method to call</a:t>
            </a:r>
            <a:r>
              <a:rPr lang="en-US" sz="2800" dirty="0" smtClean="0"/>
              <a:t>.</a:t>
            </a:r>
          </a:p>
          <a:p>
            <a:pPr algn="just">
              <a:buNone/>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152400"/>
            <a:ext cx="8382000" cy="6524863"/>
          </a:xfrm>
          <a:prstGeom prst="rect">
            <a:avLst/>
          </a:prstGeom>
        </p:spPr>
        <p:txBody>
          <a:bodyPr wrap="square">
            <a:spAutoFit/>
          </a:bodyPr>
          <a:lstStyle/>
          <a:p>
            <a:r>
              <a:rPr lang="en-US" sz="2000" dirty="0" smtClean="0"/>
              <a:t>class </a:t>
            </a:r>
            <a:r>
              <a:rPr lang="en-US" sz="2000" dirty="0" err="1" smtClean="0"/>
              <a:t>OverloadDemo</a:t>
            </a:r>
            <a:r>
              <a:rPr lang="en-US" sz="2000" dirty="0" smtClean="0"/>
              <a:t> { </a:t>
            </a:r>
          </a:p>
          <a:p>
            <a:r>
              <a:rPr lang="en-US" sz="2000" dirty="0" smtClean="0"/>
              <a:t>     void test() { </a:t>
            </a:r>
          </a:p>
          <a:p>
            <a:r>
              <a:rPr lang="en-US" sz="2000" dirty="0" smtClean="0"/>
              <a:t>         </a:t>
            </a:r>
            <a:r>
              <a:rPr lang="en-US" sz="2000" dirty="0" err="1" smtClean="0"/>
              <a:t>System.out.println</a:t>
            </a:r>
            <a:r>
              <a:rPr lang="en-US" sz="2000" dirty="0" smtClean="0"/>
              <a:t>("No parameters"); </a:t>
            </a:r>
          </a:p>
          <a:p>
            <a:r>
              <a:rPr lang="en-US" sz="2000" dirty="0" smtClean="0"/>
              <a:t>    }</a:t>
            </a:r>
          </a:p>
          <a:p>
            <a:r>
              <a:rPr lang="en-US" sz="2000" dirty="0" smtClean="0"/>
              <a:t>    void test(</a:t>
            </a:r>
            <a:r>
              <a:rPr lang="en-US" sz="2000" dirty="0" err="1" smtClean="0"/>
              <a:t>int</a:t>
            </a:r>
            <a:r>
              <a:rPr lang="en-US" sz="2000" dirty="0" smtClean="0"/>
              <a:t> a, </a:t>
            </a:r>
            <a:r>
              <a:rPr lang="en-US" sz="2000" dirty="0" err="1" smtClean="0"/>
              <a:t>int</a:t>
            </a:r>
            <a:r>
              <a:rPr lang="en-US" sz="2000" dirty="0" smtClean="0"/>
              <a:t> b) { </a:t>
            </a:r>
          </a:p>
          <a:p>
            <a:r>
              <a:rPr lang="en-US" sz="2000" dirty="0" smtClean="0"/>
              <a:t>         </a:t>
            </a:r>
            <a:r>
              <a:rPr lang="en-US" sz="2000" dirty="0" err="1" smtClean="0"/>
              <a:t>System.out.println</a:t>
            </a:r>
            <a:r>
              <a:rPr lang="en-US" sz="2000" dirty="0" smtClean="0"/>
              <a:t>("a and b: " + a + " " + b);</a:t>
            </a:r>
          </a:p>
          <a:p>
            <a:r>
              <a:rPr lang="en-US" sz="2000" dirty="0" smtClean="0"/>
              <a:t>    }</a:t>
            </a:r>
          </a:p>
          <a:p>
            <a:r>
              <a:rPr lang="en-US" sz="2000" dirty="0" smtClean="0"/>
              <a:t>     void test(double a) { </a:t>
            </a:r>
          </a:p>
          <a:p>
            <a:r>
              <a:rPr lang="en-US" sz="2000" dirty="0" smtClean="0"/>
              <a:t>          </a:t>
            </a:r>
            <a:r>
              <a:rPr lang="en-US" sz="2000" dirty="0" err="1" smtClean="0"/>
              <a:t>System.out.println</a:t>
            </a:r>
            <a:r>
              <a:rPr lang="en-US" sz="2000" dirty="0" smtClean="0"/>
              <a:t>("Inside test(double) a: " + a); </a:t>
            </a:r>
          </a:p>
          <a:p>
            <a:r>
              <a:rPr lang="en-US" sz="2000" dirty="0" smtClean="0"/>
              <a:t>     }</a:t>
            </a:r>
          </a:p>
          <a:p>
            <a:r>
              <a:rPr lang="en-US" sz="2000" dirty="0" smtClean="0"/>
              <a:t>}</a:t>
            </a:r>
          </a:p>
          <a:p>
            <a:r>
              <a:rPr lang="en-US" sz="2000" dirty="0" smtClean="0"/>
              <a:t>class Overload { </a:t>
            </a:r>
          </a:p>
          <a:p>
            <a:r>
              <a:rPr lang="en-US" sz="2000" dirty="0" smtClean="0"/>
              <a:t>         public static void main(String </a:t>
            </a:r>
            <a:r>
              <a:rPr lang="en-US" sz="2000" dirty="0" err="1" smtClean="0"/>
              <a:t>args</a:t>
            </a:r>
            <a:r>
              <a:rPr lang="en-US" sz="2000" dirty="0" smtClean="0"/>
              <a:t>[]) { </a:t>
            </a:r>
          </a:p>
          <a:p>
            <a:r>
              <a:rPr lang="en-US" sz="2000" dirty="0" smtClean="0"/>
              <a:t>	</a:t>
            </a:r>
            <a:r>
              <a:rPr lang="en-US" sz="2000" dirty="0" err="1" smtClean="0"/>
              <a:t>OverloadDemo</a:t>
            </a:r>
            <a:r>
              <a:rPr lang="en-US" sz="2000" dirty="0" smtClean="0"/>
              <a:t> ob = new </a:t>
            </a:r>
            <a:r>
              <a:rPr lang="en-US" sz="2000" dirty="0" err="1" smtClean="0"/>
              <a:t>OverloadDemo</a:t>
            </a:r>
            <a:r>
              <a:rPr lang="en-US" sz="2000" dirty="0" smtClean="0"/>
              <a:t>(); </a:t>
            </a:r>
          </a:p>
          <a:p>
            <a:r>
              <a:rPr lang="en-US" sz="2000" dirty="0" smtClean="0"/>
              <a:t>	</a:t>
            </a:r>
            <a:r>
              <a:rPr lang="en-US" sz="2000" dirty="0" err="1" smtClean="0"/>
              <a:t>int</a:t>
            </a:r>
            <a:r>
              <a:rPr lang="en-US" sz="2000" dirty="0" smtClean="0"/>
              <a:t> </a:t>
            </a:r>
            <a:r>
              <a:rPr lang="en-US" sz="2000" dirty="0" err="1" smtClean="0"/>
              <a:t>i</a:t>
            </a:r>
            <a:r>
              <a:rPr lang="en-US" sz="2000" dirty="0" smtClean="0"/>
              <a:t> = 88;</a:t>
            </a:r>
          </a:p>
          <a:p>
            <a:r>
              <a:rPr lang="en-US" sz="2000" dirty="0" smtClean="0"/>
              <a:t>	</a:t>
            </a:r>
            <a:r>
              <a:rPr lang="en-US" sz="2000" dirty="0" err="1" smtClean="0"/>
              <a:t>ob.test</a:t>
            </a:r>
            <a:r>
              <a:rPr lang="en-US" sz="2000" dirty="0" smtClean="0"/>
              <a:t>(); </a:t>
            </a:r>
          </a:p>
          <a:p>
            <a:r>
              <a:rPr lang="en-US" sz="2000" dirty="0" smtClean="0"/>
              <a:t>	</a:t>
            </a:r>
            <a:r>
              <a:rPr lang="en-US" sz="2000" dirty="0" err="1" smtClean="0"/>
              <a:t>ob.test</a:t>
            </a:r>
            <a:r>
              <a:rPr lang="en-US" sz="2000" dirty="0" smtClean="0"/>
              <a:t>(10, 20);</a:t>
            </a:r>
          </a:p>
          <a:p>
            <a:r>
              <a:rPr lang="en-US" sz="2000" dirty="0" smtClean="0"/>
              <a:t>	</a:t>
            </a:r>
            <a:r>
              <a:rPr lang="en-US" sz="2000" dirty="0" err="1" smtClean="0"/>
              <a:t>ob.test</a:t>
            </a:r>
            <a:r>
              <a:rPr lang="en-US" sz="2000" dirty="0" smtClean="0"/>
              <a:t>(</a:t>
            </a:r>
            <a:r>
              <a:rPr lang="en-US" sz="2000" dirty="0" err="1" smtClean="0"/>
              <a:t>i</a:t>
            </a:r>
            <a:r>
              <a:rPr lang="en-US" sz="2000" dirty="0" smtClean="0"/>
              <a:t>); // </a:t>
            </a:r>
            <a:r>
              <a:rPr lang="en-US" sz="2000" dirty="0" smtClean="0">
                <a:solidFill>
                  <a:srgbClr val="FF0000"/>
                </a:solidFill>
              </a:rPr>
              <a:t>this will invoke test(double)</a:t>
            </a:r>
            <a:r>
              <a:rPr lang="en-US" sz="2000" dirty="0" smtClean="0"/>
              <a:t> </a:t>
            </a:r>
          </a:p>
          <a:p>
            <a:r>
              <a:rPr lang="en-US" sz="2000" dirty="0" smtClean="0"/>
              <a:t>	</a:t>
            </a:r>
            <a:r>
              <a:rPr lang="en-US" sz="2000" dirty="0" err="1" smtClean="0"/>
              <a:t>ob.test</a:t>
            </a:r>
            <a:r>
              <a:rPr lang="en-US" sz="2000" dirty="0" smtClean="0"/>
              <a:t>(123.2); // </a:t>
            </a:r>
            <a:r>
              <a:rPr lang="en-US" sz="2000" dirty="0" smtClean="0">
                <a:solidFill>
                  <a:srgbClr val="FF0000"/>
                </a:solidFill>
              </a:rPr>
              <a:t>this will invoke test(double)</a:t>
            </a:r>
          </a:p>
          <a:p>
            <a:r>
              <a:rPr lang="en-US" sz="2000" dirty="0" smtClean="0"/>
              <a:t>        }</a:t>
            </a:r>
          </a:p>
          <a:p>
            <a:r>
              <a:rPr lang="en-US" sz="2000" dirty="0" smtClean="0"/>
              <a: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&amp; Objects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class declaration</a:t>
            </a:r>
          </a:p>
          <a:p>
            <a:r>
              <a:rPr lang="en-US" dirty="0" smtClean="0"/>
              <a:t>creating objects </a:t>
            </a:r>
          </a:p>
          <a:p>
            <a:r>
              <a:rPr lang="en-US" dirty="0" smtClean="0"/>
              <a:t>methods</a:t>
            </a:r>
          </a:p>
          <a:p>
            <a:r>
              <a:rPr lang="en-US" dirty="0" smtClean="0">
                <a:solidFill>
                  <a:srgbClr val="FF0000"/>
                </a:solidFill>
              </a:rPr>
              <a:t>constructors and constructor overloading</a:t>
            </a:r>
          </a:p>
          <a:p>
            <a:r>
              <a:rPr lang="en-US" dirty="0" smtClean="0"/>
              <a:t>garbage collector</a:t>
            </a:r>
          </a:p>
          <a:p>
            <a:r>
              <a:rPr lang="en-US" dirty="0" smtClean="0"/>
              <a:t>importance of static keyword and examples</a:t>
            </a:r>
          </a:p>
          <a:p>
            <a:r>
              <a:rPr lang="en-US" dirty="0" smtClean="0"/>
              <a:t>this keyword</a:t>
            </a:r>
          </a:p>
          <a:p>
            <a:r>
              <a:rPr lang="en-US" dirty="0" smtClean="0"/>
              <a:t>arrays</a:t>
            </a:r>
          </a:p>
          <a:p>
            <a:r>
              <a:rPr lang="en-US" dirty="0" smtClean="0"/>
              <a:t>command line arguments</a:t>
            </a:r>
          </a:p>
          <a:p>
            <a:r>
              <a:rPr lang="en-US" dirty="0" smtClean="0"/>
              <a:t>nested classes</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Classes &amp; Objects</a:t>
            </a:r>
            <a:endParaRPr lang="en-US" sz="2400" dirty="0"/>
          </a:p>
        </p:txBody>
      </p:sp>
      <p:sp>
        <p:nvSpPr>
          <p:cNvPr id="3" name="Content Placeholder 2"/>
          <p:cNvSpPr>
            <a:spLocks noGrp="1"/>
          </p:cNvSpPr>
          <p:nvPr>
            <p:ph idx="1"/>
          </p:nvPr>
        </p:nvSpPr>
        <p:spPr>
          <a:xfrm>
            <a:off x="457200" y="685800"/>
            <a:ext cx="8229600" cy="5943600"/>
          </a:xfrm>
        </p:spPr>
        <p:txBody>
          <a:bodyPr>
            <a:normAutofit/>
          </a:bodyPr>
          <a:lstStyle/>
          <a:p>
            <a:r>
              <a:rPr lang="en-US" dirty="0" smtClean="0"/>
              <a:t>class declaration</a:t>
            </a:r>
          </a:p>
          <a:p>
            <a:r>
              <a:rPr lang="en-US" dirty="0" smtClean="0"/>
              <a:t>creating objects </a:t>
            </a:r>
          </a:p>
          <a:p>
            <a:r>
              <a:rPr lang="en-US" dirty="0" smtClean="0"/>
              <a:t>methods</a:t>
            </a:r>
          </a:p>
          <a:p>
            <a:r>
              <a:rPr lang="en-US" dirty="0" smtClean="0"/>
              <a:t>constructors and constructor overloading</a:t>
            </a:r>
          </a:p>
          <a:p>
            <a:r>
              <a:rPr lang="en-US" dirty="0" smtClean="0"/>
              <a:t>garbage collector</a:t>
            </a:r>
          </a:p>
          <a:p>
            <a:r>
              <a:rPr lang="en-US" dirty="0" smtClean="0"/>
              <a:t>importance of static keyword and examples</a:t>
            </a:r>
          </a:p>
          <a:p>
            <a:r>
              <a:rPr lang="en-US" dirty="0" smtClean="0"/>
              <a:t>this keyword</a:t>
            </a:r>
          </a:p>
          <a:p>
            <a:r>
              <a:rPr lang="en-US" dirty="0" smtClean="0"/>
              <a:t>arrays</a:t>
            </a:r>
          </a:p>
          <a:p>
            <a:r>
              <a:rPr lang="en-US" dirty="0" smtClean="0"/>
              <a:t>command line arguments</a:t>
            </a:r>
          </a:p>
          <a:p>
            <a:r>
              <a:rPr lang="en-US" dirty="0" smtClean="0"/>
              <a:t>nested classes</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Constructors</a:t>
            </a:r>
            <a:endParaRPr lang="en-US" sz="2400" dirty="0"/>
          </a:p>
        </p:txBody>
      </p:sp>
      <p:sp>
        <p:nvSpPr>
          <p:cNvPr id="3" name="Content Placeholder 2"/>
          <p:cNvSpPr>
            <a:spLocks noGrp="1"/>
          </p:cNvSpPr>
          <p:nvPr>
            <p:ph idx="1"/>
          </p:nvPr>
        </p:nvSpPr>
        <p:spPr>
          <a:xfrm>
            <a:off x="1371600" y="1295400"/>
            <a:ext cx="6400800" cy="3048000"/>
          </a:xfrm>
        </p:spPr>
        <p:txBody>
          <a:bodyPr>
            <a:normAutofit lnSpcReduction="10000"/>
          </a:bodyPr>
          <a:lstStyle/>
          <a:p>
            <a:pPr algn="just">
              <a:spcBef>
                <a:spcPts val="1200"/>
              </a:spcBef>
              <a:spcAft>
                <a:spcPts val="1200"/>
              </a:spcAft>
            </a:pPr>
            <a:r>
              <a:rPr lang="en-US" dirty="0" smtClean="0"/>
              <a:t>Used to initialize objects.</a:t>
            </a:r>
          </a:p>
          <a:p>
            <a:pPr algn="just">
              <a:spcBef>
                <a:spcPts val="1200"/>
              </a:spcBef>
              <a:spcAft>
                <a:spcPts val="1200"/>
              </a:spcAft>
            </a:pPr>
            <a:r>
              <a:rPr lang="en-US" dirty="0" smtClean="0"/>
              <a:t>Same name as the class.</a:t>
            </a:r>
          </a:p>
          <a:p>
            <a:pPr algn="just">
              <a:spcBef>
                <a:spcPts val="1200"/>
              </a:spcBef>
              <a:spcAft>
                <a:spcPts val="1200"/>
              </a:spcAft>
            </a:pPr>
            <a:r>
              <a:rPr lang="en-US" dirty="0" smtClean="0"/>
              <a:t>Similar to method.</a:t>
            </a:r>
          </a:p>
          <a:p>
            <a:pPr algn="just">
              <a:spcBef>
                <a:spcPts val="1200"/>
              </a:spcBef>
              <a:spcAft>
                <a:spcPts val="1200"/>
              </a:spcAft>
            </a:pPr>
            <a:r>
              <a:rPr lang="en-US" dirty="0" smtClean="0"/>
              <a:t>No return type.</a:t>
            </a:r>
          </a:p>
          <a:p>
            <a:pPr algn="just"/>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ked27-3_LI.jpg"/>
          <p:cNvPicPr>
            <a:picLocks noGrp="1" noChangeAspect="1"/>
          </p:cNvPicPr>
          <p:nvPr>
            <p:ph idx="1"/>
          </p:nvPr>
        </p:nvPicPr>
        <p:blipFill>
          <a:blip r:embed="rId2"/>
          <a:stretch>
            <a:fillRect/>
          </a:stretch>
        </p:blipFill>
        <p:spPr>
          <a:xfrm>
            <a:off x="1143000" y="53182"/>
            <a:ext cx="6781800" cy="6781800"/>
          </a:xfr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400" dirty="0" smtClean="0"/>
              <a:t>Constructors</a:t>
            </a:r>
            <a:endParaRPr lang="en-US" sz="2400" dirty="0"/>
          </a:p>
        </p:txBody>
      </p:sp>
      <p:sp>
        <p:nvSpPr>
          <p:cNvPr id="3" name="Content Placeholder 2"/>
          <p:cNvSpPr>
            <a:spLocks noGrp="1"/>
          </p:cNvSpPr>
          <p:nvPr>
            <p:ph idx="1"/>
          </p:nvPr>
        </p:nvSpPr>
        <p:spPr>
          <a:xfrm>
            <a:off x="457200" y="762000"/>
            <a:ext cx="8229600" cy="5791200"/>
          </a:xfrm>
        </p:spPr>
        <p:txBody>
          <a:bodyPr>
            <a:normAutofit/>
          </a:bodyPr>
          <a:lstStyle/>
          <a:p>
            <a:pPr algn="just"/>
            <a:r>
              <a:rPr lang="en-US" dirty="0" smtClean="0">
                <a:solidFill>
                  <a:srgbClr val="FF0000"/>
                </a:solidFill>
              </a:rPr>
              <a:t>Default Constructor</a:t>
            </a:r>
            <a:r>
              <a:rPr lang="en-US" dirty="0" smtClean="0"/>
              <a:t>: The constructor with out parameters.</a:t>
            </a:r>
          </a:p>
          <a:p>
            <a:pPr algn="just">
              <a:buNone/>
            </a:pPr>
            <a:endParaRPr lang="en-US" dirty="0" smtClean="0"/>
          </a:p>
          <a:p>
            <a:pPr algn="just"/>
            <a:r>
              <a:rPr lang="en-US" dirty="0" smtClean="0"/>
              <a:t>java creates a </a:t>
            </a:r>
            <a:r>
              <a:rPr lang="en-US" dirty="0" smtClean="0">
                <a:solidFill>
                  <a:srgbClr val="FF0000"/>
                </a:solidFill>
              </a:rPr>
              <a:t>default constructor</a:t>
            </a:r>
            <a:r>
              <a:rPr lang="en-US" dirty="0" smtClean="0"/>
              <a:t>, if developer didn’t. </a:t>
            </a:r>
          </a:p>
          <a:p>
            <a:pPr algn="just"/>
            <a:endParaRPr lang="en-US" dirty="0" smtClean="0"/>
          </a:p>
          <a:p>
            <a:pPr algn="just"/>
            <a:endParaRPr lang="en-US" dirty="0" smtClean="0"/>
          </a:p>
          <a:p>
            <a:pPr algn="just"/>
            <a:r>
              <a:rPr lang="en-US" dirty="0" err="1" smtClean="0">
                <a:solidFill>
                  <a:schemeClr val="accent3">
                    <a:lumMod val="50000"/>
                  </a:schemeClr>
                </a:solidFill>
              </a:rPr>
              <a:t>classname</a:t>
            </a:r>
            <a:r>
              <a:rPr lang="en-US" dirty="0" smtClean="0">
                <a:solidFill>
                  <a:schemeClr val="accent3">
                    <a:lumMod val="50000"/>
                  </a:schemeClr>
                </a:solidFill>
              </a:rPr>
              <a:t>(){</a:t>
            </a:r>
          </a:p>
          <a:p>
            <a:pPr algn="just"/>
            <a:r>
              <a:rPr lang="en-US" dirty="0" smtClean="0">
                <a:solidFill>
                  <a:schemeClr val="accent3">
                    <a:lumMod val="50000"/>
                  </a:schemeClr>
                </a:solidFill>
              </a:rPr>
              <a:t>        //body of the constructor</a:t>
            </a:r>
          </a:p>
          <a:p>
            <a:pPr algn="just"/>
            <a:r>
              <a:rPr lang="en-US" dirty="0" smtClean="0">
                <a:solidFill>
                  <a:schemeClr val="accent3">
                    <a:lumMod val="50000"/>
                  </a:schemeClr>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20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400" dirty="0" smtClean="0"/>
              <a:t>Constructor</a:t>
            </a:r>
            <a:endParaRPr lang="en-US" sz="2400" dirty="0"/>
          </a:p>
        </p:txBody>
      </p:sp>
      <p:sp>
        <p:nvSpPr>
          <p:cNvPr id="3" name="Content Placeholder 2"/>
          <p:cNvSpPr>
            <a:spLocks noGrp="1"/>
          </p:cNvSpPr>
          <p:nvPr>
            <p:ph idx="1"/>
          </p:nvPr>
        </p:nvSpPr>
        <p:spPr>
          <a:xfrm>
            <a:off x="457200" y="762000"/>
            <a:ext cx="8229600" cy="5791200"/>
          </a:xfrm>
        </p:spPr>
        <p:txBody>
          <a:bodyPr>
            <a:normAutofit/>
          </a:bodyPr>
          <a:lstStyle/>
          <a:p>
            <a:pPr algn="just"/>
            <a:r>
              <a:rPr lang="en-US" dirty="0" smtClean="0"/>
              <a:t>Example:</a:t>
            </a:r>
          </a:p>
          <a:p>
            <a:pPr algn="just"/>
            <a:r>
              <a:rPr lang="en-US" dirty="0" smtClean="0"/>
              <a:t>Box(){</a:t>
            </a:r>
          </a:p>
          <a:p>
            <a:pPr algn="just"/>
            <a:r>
              <a:rPr lang="en-US" dirty="0" smtClean="0"/>
              <a:t>    width=3;</a:t>
            </a:r>
          </a:p>
          <a:p>
            <a:pPr algn="just"/>
            <a:r>
              <a:rPr lang="en-US" dirty="0" smtClean="0"/>
              <a:t>    height=6;</a:t>
            </a:r>
          </a:p>
          <a:p>
            <a:pPr algn="just"/>
            <a:r>
              <a:rPr lang="en-US" dirty="0" smtClean="0"/>
              <a:t>    depth=4;</a:t>
            </a:r>
          </a:p>
          <a:p>
            <a:pPr algn="just"/>
            <a:r>
              <a:rPr lang="en-US" dirty="0" smtClean="0"/>
              <a:t>}</a:t>
            </a:r>
          </a:p>
          <a:p>
            <a:pPr algn="just"/>
            <a:endParaRPr lang="en-US" dirty="0" smtClean="0">
              <a:solidFill>
                <a:srgbClr val="FF0000"/>
              </a:solidFill>
            </a:endParaRPr>
          </a:p>
          <a:p>
            <a:pPr algn="just"/>
            <a:r>
              <a:rPr lang="en-US" dirty="0" smtClean="0">
                <a:solidFill>
                  <a:srgbClr val="FF0000"/>
                </a:solidFill>
              </a:rPr>
              <a:t>How to create objects with different dimensions?</a:t>
            </a:r>
            <a:endParaRPr lang="en-US"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400" dirty="0" smtClean="0"/>
              <a:t>Constructors</a:t>
            </a:r>
            <a:endParaRPr lang="en-US" sz="2400" dirty="0"/>
          </a:p>
        </p:txBody>
      </p:sp>
      <p:sp>
        <p:nvSpPr>
          <p:cNvPr id="3" name="Content Placeholder 2"/>
          <p:cNvSpPr>
            <a:spLocks noGrp="1"/>
          </p:cNvSpPr>
          <p:nvPr>
            <p:ph idx="1"/>
          </p:nvPr>
        </p:nvSpPr>
        <p:spPr>
          <a:xfrm>
            <a:off x="457200" y="838200"/>
            <a:ext cx="8229600" cy="5715000"/>
          </a:xfrm>
        </p:spPr>
        <p:txBody>
          <a:bodyPr>
            <a:normAutofit/>
          </a:bodyPr>
          <a:lstStyle/>
          <a:p>
            <a:pPr algn="just"/>
            <a:r>
              <a:rPr lang="en-US" dirty="0" smtClean="0">
                <a:solidFill>
                  <a:srgbClr val="FF0000"/>
                </a:solidFill>
              </a:rPr>
              <a:t>Parameterized constructor</a:t>
            </a:r>
            <a:r>
              <a:rPr lang="en-US" dirty="0" smtClean="0"/>
              <a:t>: The constructor that has parameters is called parameterized constructor.</a:t>
            </a:r>
          </a:p>
          <a:p>
            <a:pPr lvl="1" algn="just"/>
            <a:endParaRPr lang="en-US" dirty="0" smtClean="0">
              <a:solidFill>
                <a:schemeClr val="accent3">
                  <a:lumMod val="50000"/>
                </a:schemeClr>
              </a:solidFill>
            </a:endParaRPr>
          </a:p>
          <a:p>
            <a:pPr lvl="1" algn="just"/>
            <a:endParaRPr lang="en-US" dirty="0" smtClean="0">
              <a:solidFill>
                <a:schemeClr val="accent3">
                  <a:lumMod val="50000"/>
                </a:schemeClr>
              </a:solidFill>
            </a:endParaRPr>
          </a:p>
          <a:p>
            <a:pPr lvl="1" algn="just"/>
            <a:r>
              <a:rPr lang="en-US" dirty="0" smtClean="0">
                <a:solidFill>
                  <a:schemeClr val="accent3">
                    <a:lumMod val="50000"/>
                  </a:schemeClr>
                </a:solidFill>
              </a:rPr>
              <a:t>Box(double w, double h, double d){</a:t>
            </a:r>
          </a:p>
          <a:p>
            <a:pPr lvl="1" algn="just"/>
            <a:r>
              <a:rPr lang="en-US" dirty="0" smtClean="0">
                <a:solidFill>
                  <a:schemeClr val="accent3">
                    <a:lumMod val="50000"/>
                  </a:schemeClr>
                </a:solidFill>
              </a:rPr>
              <a:t>width = w;</a:t>
            </a:r>
          </a:p>
          <a:p>
            <a:pPr lvl="1" algn="just"/>
            <a:r>
              <a:rPr lang="en-US" dirty="0" smtClean="0">
                <a:solidFill>
                  <a:schemeClr val="accent3">
                    <a:lumMod val="50000"/>
                  </a:schemeClr>
                </a:solidFill>
              </a:rPr>
              <a:t>height = h;</a:t>
            </a:r>
          </a:p>
          <a:p>
            <a:pPr lvl="1" algn="just"/>
            <a:r>
              <a:rPr lang="en-US" dirty="0" smtClean="0">
                <a:solidFill>
                  <a:schemeClr val="accent3">
                    <a:lumMod val="50000"/>
                  </a:schemeClr>
                </a:solidFill>
              </a:rPr>
              <a:t>depth = d;</a:t>
            </a:r>
          </a:p>
          <a:p>
            <a:pPr lvl="1" algn="just"/>
            <a:r>
              <a:rPr lang="en-US" dirty="0" smtClean="0">
                <a:solidFill>
                  <a:schemeClr val="accent3">
                    <a:lumMod val="50000"/>
                  </a:schemeClr>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2000"/>
                                        <p:tgtEl>
                                          <p:spTgt spid="3">
                                            <p:txEl>
                                              <p:pRg st="3" end="3"/>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2000"/>
                                        <p:tgtEl>
                                          <p:spTgt spid="3">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2000"/>
                                        <p:tgtEl>
                                          <p:spTgt spid="3">
                                            <p:txEl>
                                              <p:pRg st="5" end="5"/>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2000"/>
                                        <p:tgtEl>
                                          <p:spTgt spid="3">
                                            <p:txEl>
                                              <p:pRg st="6" end="6"/>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constructors</a:t>
            </a:r>
            <a:endParaRPr lang="en-US" sz="2400" dirty="0"/>
          </a:p>
        </p:txBody>
      </p:sp>
      <p:sp>
        <p:nvSpPr>
          <p:cNvPr id="3" name="Content Placeholder 2"/>
          <p:cNvSpPr>
            <a:spLocks noGrp="1"/>
          </p:cNvSpPr>
          <p:nvPr>
            <p:ph idx="1"/>
          </p:nvPr>
        </p:nvSpPr>
        <p:spPr>
          <a:xfrm>
            <a:off x="457200" y="838200"/>
            <a:ext cx="8229600" cy="5638800"/>
          </a:xfrm>
        </p:spPr>
        <p:txBody>
          <a:bodyPr>
            <a:normAutofit/>
          </a:bodyPr>
          <a:lstStyle/>
          <a:p>
            <a:pPr algn="just"/>
            <a:r>
              <a:rPr lang="en-US" dirty="0" smtClean="0"/>
              <a:t>To create objects with different dimensions, it is comfortable to use </a:t>
            </a:r>
            <a:r>
              <a:rPr lang="en-US" dirty="0" smtClean="0">
                <a:solidFill>
                  <a:srgbClr val="FF0000"/>
                </a:solidFill>
              </a:rPr>
              <a:t>parameterized constructors</a:t>
            </a:r>
          </a:p>
          <a:p>
            <a:pPr algn="just">
              <a:buNone/>
            </a:pPr>
            <a:endParaRPr lang="en-US" dirty="0" smtClean="0">
              <a:solidFill>
                <a:srgbClr val="FF0000"/>
              </a:solidFill>
            </a:endParaRPr>
          </a:p>
          <a:p>
            <a:pPr lvl="1" algn="just"/>
            <a:r>
              <a:rPr lang="en-US" dirty="0" smtClean="0">
                <a:solidFill>
                  <a:schemeClr val="accent3">
                    <a:lumMod val="50000"/>
                  </a:schemeClr>
                </a:solidFill>
              </a:rPr>
              <a:t>Box(double width, double height, double depth){</a:t>
            </a:r>
          </a:p>
          <a:p>
            <a:pPr lvl="1" algn="just"/>
            <a:r>
              <a:rPr lang="en-US" dirty="0" smtClean="0">
                <a:solidFill>
                  <a:schemeClr val="accent3">
                    <a:lumMod val="50000"/>
                  </a:schemeClr>
                </a:solidFill>
              </a:rPr>
              <a:t>      </a:t>
            </a:r>
            <a:r>
              <a:rPr lang="en-US" dirty="0" err="1" smtClean="0">
                <a:solidFill>
                  <a:schemeClr val="accent3">
                    <a:lumMod val="50000"/>
                  </a:schemeClr>
                </a:solidFill>
              </a:rPr>
              <a:t>this.width</a:t>
            </a:r>
            <a:r>
              <a:rPr lang="en-US" dirty="0" smtClean="0">
                <a:solidFill>
                  <a:schemeClr val="accent3">
                    <a:lumMod val="50000"/>
                  </a:schemeClr>
                </a:solidFill>
              </a:rPr>
              <a:t> = width;</a:t>
            </a:r>
          </a:p>
          <a:p>
            <a:pPr lvl="1" algn="just"/>
            <a:r>
              <a:rPr lang="en-US" dirty="0" smtClean="0">
                <a:solidFill>
                  <a:schemeClr val="accent3">
                    <a:lumMod val="50000"/>
                  </a:schemeClr>
                </a:solidFill>
              </a:rPr>
              <a:t>      </a:t>
            </a:r>
            <a:r>
              <a:rPr lang="en-US" dirty="0" err="1" smtClean="0">
                <a:solidFill>
                  <a:schemeClr val="accent3">
                    <a:lumMod val="50000"/>
                  </a:schemeClr>
                </a:solidFill>
              </a:rPr>
              <a:t>this.height</a:t>
            </a:r>
            <a:r>
              <a:rPr lang="en-US" dirty="0" smtClean="0">
                <a:solidFill>
                  <a:schemeClr val="accent3">
                    <a:lumMod val="50000"/>
                  </a:schemeClr>
                </a:solidFill>
              </a:rPr>
              <a:t> = height;</a:t>
            </a:r>
          </a:p>
          <a:p>
            <a:pPr lvl="1" algn="just"/>
            <a:r>
              <a:rPr lang="en-US" dirty="0" smtClean="0">
                <a:solidFill>
                  <a:schemeClr val="accent3">
                    <a:lumMod val="50000"/>
                  </a:schemeClr>
                </a:solidFill>
              </a:rPr>
              <a:t>      </a:t>
            </a:r>
            <a:r>
              <a:rPr lang="en-US" dirty="0" err="1" smtClean="0">
                <a:solidFill>
                  <a:schemeClr val="accent3">
                    <a:lumMod val="50000"/>
                  </a:schemeClr>
                </a:solidFill>
              </a:rPr>
              <a:t>this.depth</a:t>
            </a:r>
            <a:r>
              <a:rPr lang="en-US" dirty="0" smtClean="0">
                <a:solidFill>
                  <a:schemeClr val="accent3">
                    <a:lumMod val="50000"/>
                  </a:schemeClr>
                </a:solidFill>
              </a:rPr>
              <a:t>=depth;</a:t>
            </a:r>
          </a:p>
          <a:p>
            <a:pPr lvl="1" algn="just"/>
            <a:r>
              <a:rPr lang="en-US" dirty="0" smtClean="0">
                <a:solidFill>
                  <a:schemeClr val="accent3">
                    <a:lumMod val="50000"/>
                  </a:schemeClr>
                </a:solidFill>
              </a:rPr>
              <a:t>}</a:t>
            </a:r>
          </a:p>
          <a:p>
            <a:pPr algn="just"/>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20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2000"/>
                                        <p:tgtEl>
                                          <p:spTgt spid="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2000"/>
                                        <p:tgtEl>
                                          <p:spTgt spid="3">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052016_0723_JavaTHISKey3.jpg"/>
          <p:cNvPicPr>
            <a:picLocks noGrp="1" noChangeAspect="1"/>
          </p:cNvPicPr>
          <p:nvPr>
            <p:ph idx="1"/>
          </p:nvPr>
        </p:nvPicPr>
        <p:blipFill>
          <a:blip r:embed="rId2"/>
          <a:stretch>
            <a:fillRect/>
          </a:stretch>
        </p:blipFill>
        <p:spPr>
          <a:xfrm>
            <a:off x="367454" y="990600"/>
            <a:ext cx="8776546" cy="5410200"/>
          </a:xfr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052016_0723_JavaTHISKey5.jpg"/>
          <p:cNvPicPr>
            <a:picLocks noGrp="1" noChangeAspect="1"/>
          </p:cNvPicPr>
          <p:nvPr>
            <p:ph idx="1"/>
          </p:nvPr>
        </p:nvPicPr>
        <p:blipFill>
          <a:blip r:embed="rId2"/>
          <a:stretch>
            <a:fillRect/>
          </a:stretch>
        </p:blipFill>
        <p:spPr>
          <a:xfrm>
            <a:off x="914400" y="76200"/>
            <a:ext cx="7315200" cy="6718571"/>
          </a:xfr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400" dirty="0" smtClean="0"/>
              <a:t>constructors</a:t>
            </a:r>
            <a:endParaRPr lang="en-US" sz="2400" dirty="0"/>
          </a:p>
        </p:txBody>
      </p:sp>
      <p:sp>
        <p:nvSpPr>
          <p:cNvPr id="3" name="Content Placeholder 2"/>
          <p:cNvSpPr>
            <a:spLocks noGrp="1"/>
          </p:cNvSpPr>
          <p:nvPr>
            <p:ph idx="1"/>
          </p:nvPr>
        </p:nvSpPr>
        <p:spPr>
          <a:xfrm>
            <a:off x="457200" y="762000"/>
            <a:ext cx="8229600" cy="5715000"/>
          </a:xfrm>
        </p:spPr>
        <p:txBody>
          <a:bodyPr>
            <a:normAutofit lnSpcReduction="10000"/>
          </a:bodyPr>
          <a:lstStyle/>
          <a:p>
            <a:pPr algn="just"/>
            <a:r>
              <a:rPr lang="en-US" dirty="0" smtClean="0">
                <a:solidFill>
                  <a:srgbClr val="FF0000"/>
                </a:solidFill>
              </a:rPr>
              <a:t>Copy Constructor:</a:t>
            </a:r>
            <a:r>
              <a:rPr lang="en-US" dirty="0" smtClean="0"/>
              <a:t> </a:t>
            </a:r>
          </a:p>
          <a:p>
            <a:pPr algn="just"/>
            <a:r>
              <a:rPr lang="en-US" dirty="0" smtClean="0"/>
              <a:t>To clone an object from another object.</a:t>
            </a:r>
          </a:p>
          <a:p>
            <a:pPr algn="just">
              <a:buNone/>
            </a:pPr>
            <a:endParaRPr lang="en-US" dirty="0" smtClean="0"/>
          </a:p>
          <a:p>
            <a:pPr algn="just"/>
            <a:r>
              <a:rPr lang="en-US" dirty="0" smtClean="0"/>
              <a:t>A copy constructor take object of its class as a parameter.</a:t>
            </a:r>
          </a:p>
          <a:p>
            <a:pPr algn="just">
              <a:buNone/>
            </a:pPr>
            <a:endParaRPr lang="en-US" dirty="0" smtClean="0"/>
          </a:p>
          <a:p>
            <a:pPr lvl="1" algn="just"/>
            <a:r>
              <a:rPr lang="en-US" dirty="0" smtClean="0">
                <a:solidFill>
                  <a:schemeClr val="accent3">
                    <a:lumMod val="50000"/>
                  </a:schemeClr>
                </a:solidFill>
              </a:rPr>
              <a:t>Box(Box ob){</a:t>
            </a:r>
          </a:p>
          <a:p>
            <a:pPr lvl="1" algn="just"/>
            <a:r>
              <a:rPr lang="en-US" dirty="0" smtClean="0">
                <a:solidFill>
                  <a:schemeClr val="accent3">
                    <a:lumMod val="50000"/>
                  </a:schemeClr>
                </a:solidFill>
              </a:rPr>
              <a:t>    width= </a:t>
            </a:r>
            <a:r>
              <a:rPr lang="en-US" dirty="0" err="1" smtClean="0">
                <a:solidFill>
                  <a:schemeClr val="accent3">
                    <a:lumMod val="50000"/>
                  </a:schemeClr>
                </a:solidFill>
              </a:rPr>
              <a:t>ob.width</a:t>
            </a:r>
            <a:r>
              <a:rPr lang="en-US" dirty="0" smtClean="0">
                <a:solidFill>
                  <a:schemeClr val="accent3">
                    <a:lumMod val="50000"/>
                  </a:schemeClr>
                </a:solidFill>
              </a:rPr>
              <a:t>;</a:t>
            </a:r>
          </a:p>
          <a:p>
            <a:pPr lvl="1" algn="just"/>
            <a:r>
              <a:rPr lang="en-US" dirty="0" smtClean="0">
                <a:solidFill>
                  <a:schemeClr val="accent3">
                    <a:lumMod val="50000"/>
                  </a:schemeClr>
                </a:solidFill>
              </a:rPr>
              <a:t>    height = </a:t>
            </a:r>
            <a:r>
              <a:rPr lang="en-US" dirty="0" err="1" smtClean="0">
                <a:solidFill>
                  <a:schemeClr val="accent3">
                    <a:lumMod val="50000"/>
                  </a:schemeClr>
                </a:solidFill>
              </a:rPr>
              <a:t>ob.height</a:t>
            </a:r>
            <a:r>
              <a:rPr lang="en-US" dirty="0" smtClean="0">
                <a:solidFill>
                  <a:schemeClr val="accent3">
                    <a:lumMod val="50000"/>
                  </a:schemeClr>
                </a:solidFill>
              </a:rPr>
              <a:t>;</a:t>
            </a:r>
          </a:p>
          <a:p>
            <a:pPr lvl="1" algn="just"/>
            <a:r>
              <a:rPr lang="en-US" dirty="0" smtClean="0">
                <a:solidFill>
                  <a:schemeClr val="accent3">
                    <a:lumMod val="50000"/>
                  </a:schemeClr>
                </a:solidFill>
              </a:rPr>
              <a:t>    depth = </a:t>
            </a:r>
            <a:r>
              <a:rPr lang="en-US" dirty="0" err="1" smtClean="0">
                <a:solidFill>
                  <a:schemeClr val="accent3">
                    <a:lumMod val="50000"/>
                  </a:schemeClr>
                </a:solidFill>
              </a:rPr>
              <a:t>ob.depth</a:t>
            </a:r>
            <a:r>
              <a:rPr lang="en-US" dirty="0" smtClean="0">
                <a:solidFill>
                  <a:schemeClr val="accent3">
                    <a:lumMod val="50000"/>
                  </a:schemeClr>
                </a:solidFill>
              </a:rPr>
              <a:t>;</a:t>
            </a:r>
          </a:p>
          <a:p>
            <a:pPr lvl="1" algn="just"/>
            <a:r>
              <a:rPr lang="en-US" dirty="0" smtClean="0">
                <a:solidFill>
                  <a:schemeClr val="accent3">
                    <a:lumMod val="50000"/>
                  </a:schemeClr>
                </a:solidFill>
              </a:rPr>
              <a:t>}</a:t>
            </a:r>
          </a:p>
          <a:p>
            <a:pPr algn="just"/>
            <a:endParaRPr lang="en-US" dirty="0" smtClean="0"/>
          </a:p>
          <a:p>
            <a:pPr algn="just"/>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20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20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20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2000"/>
                                        <p:tgtEl>
                                          <p:spTgt spid="3">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400" dirty="0" smtClean="0"/>
              <a:t>constructors</a:t>
            </a:r>
            <a:endParaRPr lang="en-US" sz="2400" dirty="0"/>
          </a:p>
        </p:txBody>
      </p:sp>
      <p:sp>
        <p:nvSpPr>
          <p:cNvPr id="3" name="Content Placeholder 2"/>
          <p:cNvSpPr>
            <a:spLocks noGrp="1"/>
          </p:cNvSpPr>
          <p:nvPr>
            <p:ph idx="1"/>
          </p:nvPr>
        </p:nvSpPr>
        <p:spPr>
          <a:xfrm>
            <a:off x="1295400" y="1524000"/>
            <a:ext cx="6477000" cy="2438400"/>
          </a:xfrm>
        </p:spPr>
        <p:txBody>
          <a:bodyPr>
            <a:normAutofit/>
          </a:bodyPr>
          <a:lstStyle/>
          <a:p>
            <a:pPr algn="just"/>
            <a:r>
              <a:rPr lang="en-US" dirty="0" smtClean="0"/>
              <a:t>This will create an object with the same dimensions as the object that is passed.</a:t>
            </a:r>
          </a:p>
          <a:p>
            <a:pPr algn="just">
              <a:buNone/>
            </a:pPr>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Classes &amp; Objects</a:t>
            </a:r>
            <a:endParaRPr lang="en-US" sz="2400" dirty="0"/>
          </a:p>
        </p:txBody>
      </p:sp>
      <p:sp>
        <p:nvSpPr>
          <p:cNvPr id="3" name="Content Placeholder 2"/>
          <p:cNvSpPr>
            <a:spLocks noGrp="1"/>
          </p:cNvSpPr>
          <p:nvPr>
            <p:ph idx="1"/>
          </p:nvPr>
        </p:nvSpPr>
        <p:spPr>
          <a:xfrm>
            <a:off x="457200" y="685800"/>
            <a:ext cx="8229600" cy="5943600"/>
          </a:xfrm>
        </p:spPr>
        <p:txBody>
          <a:bodyPr>
            <a:normAutofit/>
          </a:bodyPr>
          <a:lstStyle/>
          <a:p>
            <a:r>
              <a:rPr lang="en-US" dirty="0" smtClean="0">
                <a:solidFill>
                  <a:srgbClr val="FF0000"/>
                </a:solidFill>
              </a:rPr>
              <a:t>class declaration</a:t>
            </a:r>
          </a:p>
          <a:p>
            <a:r>
              <a:rPr lang="en-US" dirty="0" smtClean="0"/>
              <a:t>creating objects </a:t>
            </a:r>
          </a:p>
          <a:p>
            <a:r>
              <a:rPr lang="en-US" dirty="0" smtClean="0"/>
              <a:t>methods</a:t>
            </a:r>
          </a:p>
          <a:p>
            <a:r>
              <a:rPr lang="en-US" dirty="0" smtClean="0"/>
              <a:t>constructors and constructor overloading</a:t>
            </a:r>
          </a:p>
          <a:p>
            <a:r>
              <a:rPr lang="en-US" dirty="0" smtClean="0"/>
              <a:t>garbage collector</a:t>
            </a:r>
          </a:p>
          <a:p>
            <a:r>
              <a:rPr lang="en-US" dirty="0" smtClean="0"/>
              <a:t>importance of static keyword and examples</a:t>
            </a:r>
          </a:p>
          <a:p>
            <a:r>
              <a:rPr lang="en-US" dirty="0" smtClean="0"/>
              <a:t>this keyword</a:t>
            </a:r>
          </a:p>
          <a:p>
            <a:r>
              <a:rPr lang="en-US" dirty="0" smtClean="0"/>
              <a:t>arrays</a:t>
            </a:r>
          </a:p>
          <a:p>
            <a:r>
              <a:rPr lang="en-US" dirty="0" smtClean="0"/>
              <a:t>command line arguments</a:t>
            </a:r>
          </a:p>
          <a:p>
            <a:r>
              <a:rPr lang="en-US" dirty="0" smtClean="0"/>
              <a:t>nested classes</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400" dirty="0" smtClean="0"/>
              <a:t>constructors</a:t>
            </a:r>
            <a:endParaRPr lang="en-US" sz="2400" dirty="0"/>
          </a:p>
        </p:txBody>
      </p:sp>
      <p:sp>
        <p:nvSpPr>
          <p:cNvPr id="3" name="Content Placeholder 2"/>
          <p:cNvSpPr>
            <a:spLocks noGrp="1"/>
          </p:cNvSpPr>
          <p:nvPr>
            <p:ph idx="1"/>
          </p:nvPr>
        </p:nvSpPr>
        <p:spPr>
          <a:xfrm>
            <a:off x="838200" y="1066800"/>
            <a:ext cx="7391400" cy="4876800"/>
          </a:xfrm>
        </p:spPr>
        <p:txBody>
          <a:bodyPr>
            <a:normAutofit/>
          </a:bodyPr>
          <a:lstStyle/>
          <a:p>
            <a:pPr algn="just"/>
            <a:r>
              <a:rPr lang="en-US" dirty="0" smtClean="0">
                <a:solidFill>
                  <a:srgbClr val="FF0000"/>
                </a:solidFill>
              </a:rPr>
              <a:t>Constructor Overloading</a:t>
            </a:r>
            <a:r>
              <a:rPr lang="en-US" dirty="0" smtClean="0"/>
              <a:t>: </a:t>
            </a:r>
          </a:p>
          <a:p>
            <a:pPr algn="just"/>
            <a:r>
              <a:rPr lang="en-US" dirty="0" smtClean="0"/>
              <a:t>Constructors can be overloaded.</a:t>
            </a:r>
          </a:p>
          <a:p>
            <a:pPr algn="just">
              <a:buNone/>
            </a:pPr>
            <a:endParaRPr lang="en-US" dirty="0" smtClean="0"/>
          </a:p>
          <a:p>
            <a:pPr algn="just"/>
            <a:r>
              <a:rPr lang="en-US" dirty="0" smtClean="0"/>
              <a:t>In a class more than one constructor can be declared.</a:t>
            </a:r>
          </a:p>
          <a:p>
            <a:pPr algn="just"/>
            <a:endParaRPr lang="en-US" dirty="0" smtClean="0"/>
          </a:p>
          <a:p>
            <a:pPr algn="just"/>
            <a:r>
              <a:rPr lang="en-US" dirty="0" smtClean="0"/>
              <a:t>The constructors must differ in the order / type of parameters passed.</a:t>
            </a:r>
          </a:p>
          <a:p>
            <a:pPr algn="just"/>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400" dirty="0" smtClean="0"/>
              <a:t>Constructors</a:t>
            </a:r>
            <a:endParaRPr lang="en-US" sz="2400" dirty="0"/>
          </a:p>
        </p:txBody>
      </p:sp>
      <p:sp>
        <p:nvSpPr>
          <p:cNvPr id="5" name="TextBox 4"/>
          <p:cNvSpPr txBox="1"/>
          <p:nvPr/>
        </p:nvSpPr>
        <p:spPr>
          <a:xfrm>
            <a:off x="533400" y="914400"/>
            <a:ext cx="3810000" cy="5632311"/>
          </a:xfrm>
          <a:prstGeom prst="rect">
            <a:avLst/>
          </a:prstGeom>
          <a:noFill/>
        </p:spPr>
        <p:txBody>
          <a:bodyPr wrap="square" rtlCol="0">
            <a:spAutoFit/>
          </a:bodyPr>
          <a:lstStyle/>
          <a:p>
            <a:r>
              <a:rPr lang="en-US" sz="2400" dirty="0" smtClean="0"/>
              <a:t>class Box{</a:t>
            </a:r>
          </a:p>
          <a:p>
            <a:r>
              <a:rPr lang="en-US" sz="2400" dirty="0" smtClean="0"/>
              <a:t>double width, height, depth;</a:t>
            </a:r>
          </a:p>
          <a:p>
            <a:endParaRPr lang="en-US" sz="2400" dirty="0" smtClean="0"/>
          </a:p>
          <a:p>
            <a:r>
              <a:rPr lang="en-US" sz="2400" dirty="0" smtClean="0">
                <a:solidFill>
                  <a:srgbClr val="FF0000"/>
                </a:solidFill>
              </a:rPr>
              <a:t>Box(){ </a:t>
            </a:r>
          </a:p>
          <a:p>
            <a:r>
              <a:rPr lang="en-US" sz="2400" dirty="0" smtClean="0">
                <a:solidFill>
                  <a:srgbClr val="FF0000"/>
                </a:solidFill>
              </a:rPr>
              <a:t>   width=10;</a:t>
            </a:r>
          </a:p>
          <a:p>
            <a:r>
              <a:rPr lang="en-US" sz="2400" dirty="0" smtClean="0">
                <a:solidFill>
                  <a:srgbClr val="FF0000"/>
                </a:solidFill>
              </a:rPr>
              <a:t>   height=5;</a:t>
            </a:r>
          </a:p>
          <a:p>
            <a:r>
              <a:rPr lang="en-US" sz="2400" dirty="0" smtClean="0">
                <a:solidFill>
                  <a:srgbClr val="FF0000"/>
                </a:solidFill>
              </a:rPr>
              <a:t>   depth=3;  </a:t>
            </a:r>
          </a:p>
          <a:p>
            <a:r>
              <a:rPr lang="en-US" sz="2400" dirty="0" smtClean="0">
                <a:solidFill>
                  <a:srgbClr val="FF0000"/>
                </a:solidFill>
              </a:rPr>
              <a:t>}</a:t>
            </a:r>
          </a:p>
          <a:p>
            <a:endParaRPr lang="en-US" sz="2400" dirty="0" smtClean="0"/>
          </a:p>
          <a:p>
            <a:r>
              <a:rPr lang="en-US" sz="2400" dirty="0" smtClean="0">
                <a:solidFill>
                  <a:srgbClr val="00B050"/>
                </a:solidFill>
              </a:rPr>
              <a:t>Box(double w, double h, double d){</a:t>
            </a:r>
          </a:p>
          <a:p>
            <a:r>
              <a:rPr lang="en-US" sz="2400" dirty="0" smtClean="0">
                <a:solidFill>
                  <a:srgbClr val="00B050"/>
                </a:solidFill>
              </a:rPr>
              <a:t>   width=w;</a:t>
            </a:r>
          </a:p>
          <a:p>
            <a:r>
              <a:rPr lang="en-US" sz="2400" dirty="0" smtClean="0">
                <a:solidFill>
                  <a:srgbClr val="00B050"/>
                </a:solidFill>
              </a:rPr>
              <a:t>   height=h;</a:t>
            </a:r>
          </a:p>
          <a:p>
            <a:r>
              <a:rPr lang="en-US" sz="2400" dirty="0" smtClean="0">
                <a:solidFill>
                  <a:srgbClr val="00B050"/>
                </a:solidFill>
              </a:rPr>
              <a:t>   depth=d;  </a:t>
            </a:r>
          </a:p>
          <a:p>
            <a:r>
              <a:rPr lang="en-US" sz="2400" dirty="0" smtClean="0">
                <a:solidFill>
                  <a:srgbClr val="00B050"/>
                </a:solidFill>
              </a:rPr>
              <a:t>}</a:t>
            </a:r>
          </a:p>
        </p:txBody>
      </p:sp>
      <p:sp>
        <p:nvSpPr>
          <p:cNvPr id="8" name="TextBox 7"/>
          <p:cNvSpPr txBox="1"/>
          <p:nvPr/>
        </p:nvSpPr>
        <p:spPr>
          <a:xfrm>
            <a:off x="4648200" y="914400"/>
            <a:ext cx="4008776" cy="5632311"/>
          </a:xfrm>
          <a:prstGeom prst="rect">
            <a:avLst/>
          </a:prstGeom>
          <a:noFill/>
        </p:spPr>
        <p:txBody>
          <a:bodyPr wrap="square" rtlCol="0">
            <a:spAutoFit/>
          </a:bodyPr>
          <a:lstStyle/>
          <a:p>
            <a:r>
              <a:rPr lang="en-US" sz="2400" dirty="0" smtClean="0">
                <a:solidFill>
                  <a:srgbClr val="0070C0"/>
                </a:solidFill>
              </a:rPr>
              <a:t> Box(Box s){</a:t>
            </a:r>
          </a:p>
          <a:p>
            <a:r>
              <a:rPr lang="en-US" sz="2400" dirty="0" smtClean="0">
                <a:solidFill>
                  <a:srgbClr val="0070C0"/>
                </a:solidFill>
              </a:rPr>
              <a:t>   width=</a:t>
            </a:r>
            <a:r>
              <a:rPr lang="en-US" sz="2400" dirty="0" err="1" smtClean="0">
                <a:solidFill>
                  <a:srgbClr val="0070C0"/>
                </a:solidFill>
              </a:rPr>
              <a:t>s.width</a:t>
            </a:r>
            <a:r>
              <a:rPr lang="en-US" sz="2400" dirty="0" smtClean="0">
                <a:solidFill>
                  <a:srgbClr val="0070C0"/>
                </a:solidFill>
              </a:rPr>
              <a:t>;</a:t>
            </a:r>
          </a:p>
          <a:p>
            <a:r>
              <a:rPr lang="en-US" sz="2400" dirty="0" smtClean="0">
                <a:solidFill>
                  <a:srgbClr val="0070C0"/>
                </a:solidFill>
              </a:rPr>
              <a:t>   height=</a:t>
            </a:r>
            <a:r>
              <a:rPr lang="en-US" sz="2400" dirty="0" err="1" smtClean="0">
                <a:solidFill>
                  <a:srgbClr val="0070C0"/>
                </a:solidFill>
              </a:rPr>
              <a:t>s.height</a:t>
            </a:r>
            <a:r>
              <a:rPr lang="en-US" sz="2400" dirty="0" smtClean="0">
                <a:solidFill>
                  <a:srgbClr val="0070C0"/>
                </a:solidFill>
              </a:rPr>
              <a:t>;</a:t>
            </a:r>
          </a:p>
          <a:p>
            <a:r>
              <a:rPr lang="en-US" sz="2400" dirty="0" smtClean="0">
                <a:solidFill>
                  <a:srgbClr val="0070C0"/>
                </a:solidFill>
              </a:rPr>
              <a:t>   depth=</a:t>
            </a:r>
            <a:r>
              <a:rPr lang="en-US" sz="2400" dirty="0" err="1" smtClean="0">
                <a:solidFill>
                  <a:srgbClr val="0070C0"/>
                </a:solidFill>
              </a:rPr>
              <a:t>s.depth</a:t>
            </a:r>
            <a:r>
              <a:rPr lang="en-US" sz="2400" dirty="0" smtClean="0">
                <a:solidFill>
                  <a:srgbClr val="0070C0"/>
                </a:solidFill>
              </a:rPr>
              <a:t>;  </a:t>
            </a:r>
          </a:p>
          <a:p>
            <a:r>
              <a:rPr lang="en-US" sz="2400" dirty="0" smtClean="0">
                <a:solidFill>
                  <a:srgbClr val="0070C0"/>
                </a:solidFill>
              </a:rPr>
              <a:t> }</a:t>
            </a:r>
          </a:p>
          <a:p>
            <a:endParaRPr lang="en-US" sz="2400" dirty="0" smtClean="0"/>
          </a:p>
          <a:p>
            <a:r>
              <a:rPr lang="en-US" sz="2400" dirty="0" smtClean="0"/>
              <a:t> double volume(){</a:t>
            </a:r>
          </a:p>
          <a:p>
            <a:r>
              <a:rPr lang="en-US" sz="2400" dirty="0" smtClean="0"/>
              <a:t>   return width*height*depth;</a:t>
            </a:r>
          </a:p>
          <a:p>
            <a:r>
              <a:rPr lang="en-US" sz="2400" dirty="0" smtClean="0"/>
              <a:t> }</a:t>
            </a:r>
          </a:p>
          <a:p>
            <a:endParaRPr lang="en-US" sz="2400" dirty="0" smtClean="0"/>
          </a:p>
          <a:p>
            <a:r>
              <a:rPr lang="en-US" sz="2400" dirty="0" smtClean="0"/>
              <a:t>}</a:t>
            </a:r>
          </a:p>
          <a:p>
            <a:endParaRPr lang="en-US" sz="2400" dirty="0" smtClean="0"/>
          </a:p>
          <a:p>
            <a:r>
              <a:rPr lang="en-US" sz="2400" dirty="0" smtClean="0"/>
              <a:t>Box b1 = new Box();</a:t>
            </a:r>
          </a:p>
          <a:p>
            <a:r>
              <a:rPr lang="en-US" sz="2400" dirty="0" smtClean="0"/>
              <a:t>Box b2 = new Box(3,4,5);</a:t>
            </a:r>
          </a:p>
          <a:p>
            <a:r>
              <a:rPr lang="en-US" sz="2400" dirty="0" smtClean="0"/>
              <a:t>Box b3 = new Box(b2);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20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20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20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20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20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fade">
                                      <p:cBhvr>
                                        <p:cTn id="42" dur="2000"/>
                                        <p:tgtEl>
                                          <p:spTgt spid="5">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fade">
                                      <p:cBhvr>
                                        <p:cTn id="47" dur="2000"/>
                                        <p:tgtEl>
                                          <p:spTgt spid="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11" end="11"/>
                                            </p:txEl>
                                          </p:spTgt>
                                        </p:tgtEl>
                                        <p:attrNameLst>
                                          <p:attrName>style.visibility</p:attrName>
                                        </p:attrNameLst>
                                      </p:cBhvr>
                                      <p:to>
                                        <p:strVal val="visible"/>
                                      </p:to>
                                    </p:set>
                                    <p:animEffect transition="in" filter="fade">
                                      <p:cBhvr>
                                        <p:cTn id="52" dur="2000"/>
                                        <p:tgtEl>
                                          <p:spTgt spid="5">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12" end="12"/>
                                            </p:txEl>
                                          </p:spTgt>
                                        </p:tgtEl>
                                        <p:attrNameLst>
                                          <p:attrName>style.visibility</p:attrName>
                                        </p:attrNameLst>
                                      </p:cBhvr>
                                      <p:to>
                                        <p:strVal val="visible"/>
                                      </p:to>
                                    </p:set>
                                    <p:animEffect transition="in" filter="fade">
                                      <p:cBhvr>
                                        <p:cTn id="57" dur="2000"/>
                                        <p:tgtEl>
                                          <p:spTgt spid="5">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13" end="13"/>
                                            </p:txEl>
                                          </p:spTgt>
                                        </p:tgtEl>
                                        <p:attrNameLst>
                                          <p:attrName>style.visibility</p:attrName>
                                        </p:attrNameLst>
                                      </p:cBhvr>
                                      <p:to>
                                        <p:strVal val="visible"/>
                                      </p:to>
                                    </p:set>
                                    <p:animEffect transition="in" filter="fade">
                                      <p:cBhvr>
                                        <p:cTn id="62" dur="2000"/>
                                        <p:tgtEl>
                                          <p:spTgt spid="5">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0" end="0"/>
                                            </p:txEl>
                                          </p:spTgt>
                                        </p:tgtEl>
                                        <p:attrNameLst>
                                          <p:attrName>style.visibility</p:attrName>
                                        </p:attrNameLst>
                                      </p:cBhvr>
                                      <p:to>
                                        <p:strVal val="visible"/>
                                      </p:to>
                                    </p:set>
                                    <p:animEffect transition="in" filter="fade">
                                      <p:cBhvr>
                                        <p:cTn id="67" dur="2000"/>
                                        <p:tgtEl>
                                          <p:spTgt spid="8">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1" end="1"/>
                                            </p:txEl>
                                          </p:spTgt>
                                        </p:tgtEl>
                                        <p:attrNameLst>
                                          <p:attrName>style.visibility</p:attrName>
                                        </p:attrNameLst>
                                      </p:cBhvr>
                                      <p:to>
                                        <p:strVal val="visible"/>
                                      </p:to>
                                    </p:set>
                                    <p:animEffect transition="in" filter="fade">
                                      <p:cBhvr>
                                        <p:cTn id="72" dur="2000"/>
                                        <p:tgtEl>
                                          <p:spTgt spid="8">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8">
                                            <p:txEl>
                                              <p:pRg st="2" end="2"/>
                                            </p:txEl>
                                          </p:spTgt>
                                        </p:tgtEl>
                                        <p:attrNameLst>
                                          <p:attrName>style.visibility</p:attrName>
                                        </p:attrNameLst>
                                      </p:cBhvr>
                                      <p:to>
                                        <p:strVal val="visible"/>
                                      </p:to>
                                    </p:set>
                                    <p:animEffect transition="in" filter="fade">
                                      <p:cBhvr>
                                        <p:cTn id="77" dur="2000"/>
                                        <p:tgtEl>
                                          <p:spTgt spid="8">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8">
                                            <p:txEl>
                                              <p:pRg st="3" end="3"/>
                                            </p:txEl>
                                          </p:spTgt>
                                        </p:tgtEl>
                                        <p:attrNameLst>
                                          <p:attrName>style.visibility</p:attrName>
                                        </p:attrNameLst>
                                      </p:cBhvr>
                                      <p:to>
                                        <p:strVal val="visible"/>
                                      </p:to>
                                    </p:set>
                                    <p:animEffect transition="in" filter="fade">
                                      <p:cBhvr>
                                        <p:cTn id="82" dur="2000"/>
                                        <p:tgtEl>
                                          <p:spTgt spid="8">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8">
                                            <p:txEl>
                                              <p:pRg st="4" end="4"/>
                                            </p:txEl>
                                          </p:spTgt>
                                        </p:tgtEl>
                                        <p:attrNameLst>
                                          <p:attrName>style.visibility</p:attrName>
                                        </p:attrNameLst>
                                      </p:cBhvr>
                                      <p:to>
                                        <p:strVal val="visible"/>
                                      </p:to>
                                    </p:set>
                                    <p:animEffect transition="in" filter="fade">
                                      <p:cBhvr>
                                        <p:cTn id="87" dur="2000"/>
                                        <p:tgtEl>
                                          <p:spTgt spid="8">
                                            <p:txEl>
                                              <p:pRg st="4" end="4"/>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8">
                                            <p:txEl>
                                              <p:pRg st="6" end="6"/>
                                            </p:txEl>
                                          </p:spTgt>
                                        </p:tgtEl>
                                        <p:attrNameLst>
                                          <p:attrName>style.visibility</p:attrName>
                                        </p:attrNameLst>
                                      </p:cBhvr>
                                      <p:to>
                                        <p:strVal val="visible"/>
                                      </p:to>
                                    </p:set>
                                    <p:animEffect transition="in" filter="fade">
                                      <p:cBhvr>
                                        <p:cTn id="92" dur="2000"/>
                                        <p:tgtEl>
                                          <p:spTgt spid="8">
                                            <p:txEl>
                                              <p:pRg st="6" end="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8">
                                            <p:txEl>
                                              <p:pRg st="7" end="7"/>
                                            </p:txEl>
                                          </p:spTgt>
                                        </p:tgtEl>
                                        <p:attrNameLst>
                                          <p:attrName>style.visibility</p:attrName>
                                        </p:attrNameLst>
                                      </p:cBhvr>
                                      <p:to>
                                        <p:strVal val="visible"/>
                                      </p:to>
                                    </p:set>
                                    <p:animEffect transition="in" filter="fade">
                                      <p:cBhvr>
                                        <p:cTn id="97" dur="2000"/>
                                        <p:tgtEl>
                                          <p:spTgt spid="8">
                                            <p:txEl>
                                              <p:pRg st="7" end="7"/>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8">
                                            <p:txEl>
                                              <p:pRg st="8" end="8"/>
                                            </p:txEl>
                                          </p:spTgt>
                                        </p:tgtEl>
                                        <p:attrNameLst>
                                          <p:attrName>style.visibility</p:attrName>
                                        </p:attrNameLst>
                                      </p:cBhvr>
                                      <p:to>
                                        <p:strVal val="visible"/>
                                      </p:to>
                                    </p:set>
                                    <p:animEffect transition="in" filter="fade">
                                      <p:cBhvr>
                                        <p:cTn id="102" dur="2000"/>
                                        <p:tgtEl>
                                          <p:spTgt spid="8">
                                            <p:txEl>
                                              <p:pRg st="8" end="8"/>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8">
                                            <p:txEl>
                                              <p:pRg st="10" end="10"/>
                                            </p:txEl>
                                          </p:spTgt>
                                        </p:tgtEl>
                                        <p:attrNameLst>
                                          <p:attrName>style.visibility</p:attrName>
                                        </p:attrNameLst>
                                      </p:cBhvr>
                                      <p:to>
                                        <p:strVal val="visible"/>
                                      </p:to>
                                    </p:set>
                                    <p:animEffect transition="in" filter="fade">
                                      <p:cBhvr>
                                        <p:cTn id="107" dur="2000"/>
                                        <p:tgtEl>
                                          <p:spTgt spid="8">
                                            <p:txEl>
                                              <p:pRg st="10" end="1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8">
                                            <p:txEl>
                                              <p:pRg st="12" end="12"/>
                                            </p:txEl>
                                          </p:spTgt>
                                        </p:tgtEl>
                                        <p:attrNameLst>
                                          <p:attrName>style.visibility</p:attrName>
                                        </p:attrNameLst>
                                      </p:cBhvr>
                                      <p:to>
                                        <p:strVal val="visible"/>
                                      </p:to>
                                    </p:set>
                                    <p:animEffect transition="in" filter="fade">
                                      <p:cBhvr>
                                        <p:cTn id="112" dur="2000"/>
                                        <p:tgtEl>
                                          <p:spTgt spid="8">
                                            <p:txEl>
                                              <p:pRg st="12" end="12"/>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8">
                                            <p:txEl>
                                              <p:pRg st="13" end="13"/>
                                            </p:txEl>
                                          </p:spTgt>
                                        </p:tgtEl>
                                        <p:attrNameLst>
                                          <p:attrName>style.visibility</p:attrName>
                                        </p:attrNameLst>
                                      </p:cBhvr>
                                      <p:to>
                                        <p:strVal val="visible"/>
                                      </p:to>
                                    </p:set>
                                    <p:animEffect transition="in" filter="fade">
                                      <p:cBhvr>
                                        <p:cTn id="117" dur="2000"/>
                                        <p:tgtEl>
                                          <p:spTgt spid="8">
                                            <p:txEl>
                                              <p:pRg st="13" end="13"/>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8">
                                            <p:txEl>
                                              <p:pRg st="14" end="14"/>
                                            </p:txEl>
                                          </p:spTgt>
                                        </p:tgtEl>
                                        <p:attrNameLst>
                                          <p:attrName>style.visibility</p:attrName>
                                        </p:attrNameLst>
                                      </p:cBhvr>
                                      <p:to>
                                        <p:strVal val="visible"/>
                                      </p:to>
                                    </p:set>
                                    <p:animEffect transition="in" filter="fade">
                                      <p:cBhvr>
                                        <p:cTn id="122" dur="2000"/>
                                        <p:tgtEl>
                                          <p:spTgt spid="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ca0e909d6fce16539aab55850d582c3.jpg"/>
          <p:cNvPicPr>
            <a:picLocks noGrp="1" noChangeAspect="1"/>
          </p:cNvPicPr>
          <p:nvPr>
            <p:ph idx="1"/>
          </p:nvPr>
        </p:nvPicPr>
        <p:blipFill>
          <a:blip r:embed="rId2"/>
          <a:stretch>
            <a:fillRect/>
          </a:stretch>
        </p:blipFill>
        <p:spPr>
          <a:xfrm>
            <a:off x="260775" y="76200"/>
            <a:ext cx="8654625" cy="6638356"/>
          </a:xfr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&amp; Objects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class declaration</a:t>
            </a:r>
          </a:p>
          <a:p>
            <a:r>
              <a:rPr lang="en-US" dirty="0" smtClean="0"/>
              <a:t>creating objects </a:t>
            </a:r>
          </a:p>
          <a:p>
            <a:r>
              <a:rPr lang="en-US" dirty="0" smtClean="0"/>
              <a:t>methods</a:t>
            </a:r>
          </a:p>
          <a:p>
            <a:r>
              <a:rPr lang="en-US" dirty="0" smtClean="0"/>
              <a:t>constructors and constructor overloading</a:t>
            </a:r>
          </a:p>
          <a:p>
            <a:r>
              <a:rPr lang="en-US" dirty="0" smtClean="0">
                <a:solidFill>
                  <a:srgbClr val="FF0000"/>
                </a:solidFill>
              </a:rPr>
              <a:t>garbage collector</a:t>
            </a:r>
          </a:p>
          <a:p>
            <a:r>
              <a:rPr lang="en-US" dirty="0" smtClean="0"/>
              <a:t>importance of static keyword and examples</a:t>
            </a:r>
          </a:p>
          <a:p>
            <a:r>
              <a:rPr lang="en-US" dirty="0" smtClean="0"/>
              <a:t>this keyword</a:t>
            </a:r>
          </a:p>
          <a:p>
            <a:r>
              <a:rPr lang="en-US" dirty="0" smtClean="0"/>
              <a:t>arrays</a:t>
            </a:r>
          </a:p>
          <a:p>
            <a:r>
              <a:rPr lang="en-US" dirty="0" smtClean="0"/>
              <a:t>command line arguments</a:t>
            </a:r>
          </a:p>
          <a:p>
            <a:r>
              <a:rPr lang="en-US" dirty="0" smtClean="0"/>
              <a:t>nested classes</a:t>
            </a:r>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lass-method-object-1-638.jpg"/>
          <p:cNvPicPr>
            <a:picLocks noGrp="1" noChangeAspect="1"/>
          </p:cNvPicPr>
          <p:nvPr>
            <p:ph idx="1"/>
          </p:nvPr>
        </p:nvPicPr>
        <p:blipFill>
          <a:blip r:embed="rId2"/>
          <a:srcRect b="15254"/>
          <a:stretch>
            <a:fillRect/>
          </a:stretch>
        </p:blipFill>
        <p:spPr>
          <a:xfrm>
            <a:off x="304800" y="838200"/>
            <a:ext cx="8680778" cy="5486399"/>
          </a:xfr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Garbage Collector</a:t>
            </a:r>
            <a:endParaRPr lang="en-US" sz="2400" dirty="0"/>
          </a:p>
        </p:txBody>
      </p:sp>
      <p:sp>
        <p:nvSpPr>
          <p:cNvPr id="3" name="Content Placeholder 2"/>
          <p:cNvSpPr>
            <a:spLocks noGrp="1"/>
          </p:cNvSpPr>
          <p:nvPr>
            <p:ph idx="1"/>
          </p:nvPr>
        </p:nvSpPr>
        <p:spPr>
          <a:xfrm>
            <a:off x="457200" y="685800"/>
            <a:ext cx="8229600" cy="5867400"/>
          </a:xfrm>
        </p:spPr>
        <p:txBody>
          <a:bodyPr>
            <a:normAutofit/>
          </a:bodyPr>
          <a:lstStyle/>
          <a:p>
            <a:pPr algn="just"/>
            <a:r>
              <a:rPr lang="en-US" dirty="0" smtClean="0"/>
              <a:t>In java there is no explicit need to destroy objects as in C++. </a:t>
            </a:r>
          </a:p>
          <a:p>
            <a:pPr algn="just"/>
            <a:endParaRPr lang="en-US" dirty="0" smtClean="0"/>
          </a:p>
          <a:p>
            <a:pPr algn="just"/>
            <a:endParaRPr lang="en-US" dirty="0" smtClean="0"/>
          </a:p>
          <a:p>
            <a:pPr algn="just"/>
            <a:r>
              <a:rPr lang="en-US" dirty="0" smtClean="0"/>
              <a:t>Java handles </a:t>
            </a:r>
            <a:r>
              <a:rPr lang="en-US" dirty="0" smtClean="0">
                <a:solidFill>
                  <a:srgbClr val="FF0000"/>
                </a:solidFill>
              </a:rPr>
              <a:t>de-allocation of memory</a:t>
            </a:r>
            <a:r>
              <a:rPr lang="en-US" dirty="0" smtClean="0"/>
              <a:t> automatically. </a:t>
            </a:r>
          </a:p>
          <a:p>
            <a:pPr algn="just"/>
            <a:endParaRPr lang="en-US" dirty="0" smtClean="0"/>
          </a:p>
          <a:p>
            <a:pPr algn="just"/>
            <a:endParaRPr lang="en-US" dirty="0" smtClean="0"/>
          </a:p>
          <a:p>
            <a:pPr algn="just"/>
            <a:r>
              <a:rPr lang="en-US" dirty="0" smtClean="0"/>
              <a:t>The technique that accomplishes this is called </a:t>
            </a:r>
            <a:r>
              <a:rPr lang="en-US" dirty="0" smtClean="0">
                <a:solidFill>
                  <a:srgbClr val="FF0000"/>
                </a:solidFill>
              </a:rPr>
              <a:t>garbage collector</a:t>
            </a:r>
            <a:r>
              <a:rPr lang="en-US" dirty="0" smtClean="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2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Garbage Collector</a:t>
            </a:r>
            <a:endParaRPr lang="en-US" sz="2400" dirty="0"/>
          </a:p>
        </p:txBody>
      </p:sp>
      <p:sp>
        <p:nvSpPr>
          <p:cNvPr id="3" name="Content Placeholder 2"/>
          <p:cNvSpPr>
            <a:spLocks noGrp="1"/>
          </p:cNvSpPr>
          <p:nvPr>
            <p:ph idx="1"/>
          </p:nvPr>
        </p:nvSpPr>
        <p:spPr>
          <a:xfrm>
            <a:off x="457200" y="685800"/>
            <a:ext cx="8229600" cy="5867400"/>
          </a:xfrm>
        </p:spPr>
        <p:txBody>
          <a:bodyPr>
            <a:normAutofit fontScale="85000" lnSpcReduction="20000"/>
          </a:bodyPr>
          <a:lstStyle/>
          <a:p>
            <a:pPr algn="just"/>
            <a:r>
              <a:rPr lang="en-US" dirty="0" smtClean="0"/>
              <a:t>Garbage Collector works like this: when no references to an object exist, that object is assumed to be no longer needed, and the memory occupied by the object can be reclaimed. </a:t>
            </a:r>
          </a:p>
          <a:p>
            <a:pPr algn="just"/>
            <a:endParaRPr lang="en-US" dirty="0" smtClean="0"/>
          </a:p>
          <a:p>
            <a:pPr algn="just"/>
            <a:endParaRPr lang="en-US" dirty="0" smtClean="0"/>
          </a:p>
          <a:p>
            <a:pPr algn="just"/>
            <a:endParaRPr lang="en-US" dirty="0" smtClean="0"/>
          </a:p>
          <a:p>
            <a:pPr algn="just"/>
            <a:r>
              <a:rPr lang="en-US" dirty="0" smtClean="0"/>
              <a:t>Garbage collection only occurs sporadically (if at all) during the execution of your program. </a:t>
            </a:r>
          </a:p>
          <a:p>
            <a:pPr algn="just"/>
            <a:endParaRPr lang="en-US" dirty="0" smtClean="0"/>
          </a:p>
          <a:p>
            <a:pPr algn="just"/>
            <a:endParaRPr lang="en-US" dirty="0" smtClean="0"/>
          </a:p>
          <a:p>
            <a:pPr algn="just"/>
            <a:endParaRPr lang="en-US" dirty="0" smtClean="0"/>
          </a:p>
          <a:p>
            <a:pPr algn="just"/>
            <a:r>
              <a:rPr lang="en-US" dirty="0" smtClean="0"/>
              <a:t>It will not occur simply because one or more objects exist that are no longer used.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20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400" dirty="0" smtClean="0"/>
              <a:t>Garbage Collector</a:t>
            </a:r>
            <a:endParaRPr lang="en-US" sz="2400" dirty="0"/>
          </a:p>
        </p:txBody>
      </p:sp>
      <p:sp>
        <p:nvSpPr>
          <p:cNvPr id="3" name="Content Placeholder 2"/>
          <p:cNvSpPr>
            <a:spLocks noGrp="1"/>
          </p:cNvSpPr>
          <p:nvPr>
            <p:ph idx="1"/>
          </p:nvPr>
        </p:nvSpPr>
        <p:spPr>
          <a:xfrm>
            <a:off x="457200" y="762000"/>
            <a:ext cx="8229600" cy="5791200"/>
          </a:xfrm>
        </p:spPr>
        <p:txBody>
          <a:bodyPr>
            <a:normAutofit fontScale="92500" lnSpcReduction="20000"/>
          </a:bodyPr>
          <a:lstStyle/>
          <a:p>
            <a:r>
              <a:rPr lang="en-US" b="1" dirty="0" smtClean="0"/>
              <a:t>import</a:t>
            </a:r>
            <a:r>
              <a:rPr lang="en-US" dirty="0" smtClean="0"/>
              <a:t> </a:t>
            </a:r>
            <a:r>
              <a:rPr lang="en-US" dirty="0" err="1" smtClean="0"/>
              <a:t>java.util</a:t>
            </a:r>
            <a:r>
              <a:rPr lang="en-US" dirty="0" smtClean="0"/>
              <a:t>.*;</a:t>
            </a:r>
          </a:p>
          <a:p>
            <a:pPr>
              <a:buNone/>
            </a:pPr>
            <a:r>
              <a:rPr lang="en-US" b="1" dirty="0" smtClean="0"/>
              <a:t>    class</a:t>
            </a:r>
            <a:r>
              <a:rPr lang="en-US" dirty="0" smtClean="0"/>
              <a:t> </a:t>
            </a:r>
            <a:r>
              <a:rPr lang="en-US" dirty="0" err="1" smtClean="0"/>
              <a:t>GarbageCollection</a:t>
            </a:r>
            <a:r>
              <a:rPr lang="en-US" dirty="0" smtClean="0"/>
              <a:t/>
            </a:r>
            <a:br>
              <a:rPr lang="en-US" dirty="0" smtClean="0"/>
            </a:br>
            <a:r>
              <a:rPr lang="en-US" dirty="0" smtClean="0"/>
              <a:t>{</a:t>
            </a:r>
            <a:br>
              <a:rPr lang="en-US" dirty="0" smtClean="0"/>
            </a:b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s[]) </a:t>
            </a:r>
            <a:r>
              <a:rPr lang="en-US" b="1" dirty="0" smtClean="0"/>
              <a:t>throws</a:t>
            </a:r>
            <a:r>
              <a:rPr lang="en-US" dirty="0" smtClean="0"/>
              <a:t> Exception</a:t>
            </a:r>
            <a:br>
              <a:rPr lang="en-US" dirty="0" smtClean="0"/>
            </a:br>
            <a:r>
              <a:rPr lang="en-US" dirty="0" smtClean="0"/>
              <a:t>  {</a:t>
            </a:r>
            <a:br>
              <a:rPr lang="en-US" dirty="0" smtClean="0"/>
            </a:br>
            <a:r>
              <a:rPr lang="en-US" dirty="0" smtClean="0"/>
              <a:t>    Runtime </a:t>
            </a:r>
            <a:r>
              <a:rPr lang="en-US" dirty="0" err="1" smtClean="0"/>
              <a:t>rs</a:t>
            </a:r>
            <a:r>
              <a:rPr lang="en-US" dirty="0" smtClean="0"/>
              <a:t> = </a:t>
            </a:r>
            <a:r>
              <a:rPr lang="en-US" dirty="0" err="1" smtClean="0"/>
              <a:t>Runtime.getRuntime</a:t>
            </a:r>
            <a:r>
              <a:rPr lang="en-US" dirty="0" smtClean="0"/>
              <a:t>();</a:t>
            </a:r>
            <a:br>
              <a:rPr lang="en-US" dirty="0" smtClean="0"/>
            </a:br>
            <a:r>
              <a:rPr lang="en-US" dirty="0" smtClean="0"/>
              <a:t>    </a:t>
            </a:r>
            <a:r>
              <a:rPr lang="en-US" dirty="0" err="1" smtClean="0"/>
              <a:t>System.out.println</a:t>
            </a:r>
            <a:r>
              <a:rPr lang="en-US" dirty="0" smtClean="0"/>
              <a:t>("Free memory in JVM before Garbage Collection = "+</a:t>
            </a:r>
            <a:r>
              <a:rPr lang="en-US" dirty="0" err="1" smtClean="0"/>
              <a:t>rs.freeMemory</a:t>
            </a:r>
            <a:r>
              <a:rPr lang="en-US" dirty="0" smtClean="0"/>
              <a:t>());</a:t>
            </a:r>
            <a:br>
              <a:rPr lang="en-US" dirty="0" smtClean="0"/>
            </a:br>
            <a:r>
              <a:rPr lang="en-US" dirty="0" smtClean="0"/>
              <a:t>    </a:t>
            </a:r>
            <a:r>
              <a:rPr lang="en-US" dirty="0" err="1" smtClean="0"/>
              <a:t>rs.gc</a:t>
            </a:r>
            <a:r>
              <a:rPr lang="en-US" dirty="0" smtClean="0"/>
              <a:t>();</a:t>
            </a:r>
            <a:br>
              <a:rPr lang="en-US" dirty="0" smtClean="0"/>
            </a:br>
            <a:r>
              <a:rPr lang="en-US" dirty="0" smtClean="0"/>
              <a:t>    </a:t>
            </a:r>
            <a:r>
              <a:rPr lang="en-US" dirty="0" err="1" smtClean="0"/>
              <a:t>System.out.println</a:t>
            </a:r>
            <a:r>
              <a:rPr lang="en-US" dirty="0" smtClean="0"/>
              <a:t>("Free memory in JVM after Garbage Collection = "+</a:t>
            </a:r>
            <a:r>
              <a:rPr lang="en-US" dirty="0" err="1" smtClean="0"/>
              <a:t>rs.freeMemory</a:t>
            </a:r>
            <a:r>
              <a:rPr lang="en-US" dirty="0" smtClean="0"/>
              <a:t>());</a:t>
            </a:r>
            <a:br>
              <a:rPr lang="en-US" dirty="0" smtClean="0"/>
            </a:br>
            <a:r>
              <a:rPr lang="en-US" dirty="0" smtClean="0"/>
              <a:t>  }</a:t>
            </a:r>
            <a:br>
              <a:rPr lang="en-US" dirty="0" smtClean="0"/>
            </a:br>
            <a:r>
              <a:rPr lang="en-US" dirty="0" smtClean="0"/>
              <a:t>}</a:t>
            </a:r>
          </a:p>
          <a:p>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&amp; Objects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class declaration</a:t>
            </a:r>
          </a:p>
          <a:p>
            <a:r>
              <a:rPr lang="en-US" dirty="0" smtClean="0"/>
              <a:t>creating objects </a:t>
            </a:r>
          </a:p>
          <a:p>
            <a:r>
              <a:rPr lang="en-US" dirty="0" smtClean="0"/>
              <a:t>methods</a:t>
            </a:r>
          </a:p>
          <a:p>
            <a:r>
              <a:rPr lang="en-US" dirty="0" smtClean="0"/>
              <a:t>constructors and constructor overloading</a:t>
            </a:r>
          </a:p>
          <a:p>
            <a:r>
              <a:rPr lang="en-US" dirty="0" smtClean="0"/>
              <a:t>garbage collector</a:t>
            </a:r>
          </a:p>
          <a:p>
            <a:r>
              <a:rPr lang="en-US" dirty="0" smtClean="0">
                <a:solidFill>
                  <a:srgbClr val="FF0000"/>
                </a:solidFill>
              </a:rPr>
              <a:t>importance of static keyword and examples</a:t>
            </a:r>
          </a:p>
          <a:p>
            <a:r>
              <a:rPr lang="en-US" dirty="0" smtClean="0"/>
              <a:t>this keyword</a:t>
            </a:r>
          </a:p>
          <a:p>
            <a:r>
              <a:rPr lang="en-US" dirty="0" smtClean="0"/>
              <a:t>arrays</a:t>
            </a:r>
          </a:p>
          <a:p>
            <a:r>
              <a:rPr lang="en-US" dirty="0" smtClean="0"/>
              <a:t>command line arguments</a:t>
            </a:r>
          </a:p>
          <a:p>
            <a:r>
              <a:rPr lang="en-US" dirty="0" smtClean="0"/>
              <a:t>nested classes</a:t>
            </a:r>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400" dirty="0" smtClean="0"/>
              <a:t>static</a:t>
            </a:r>
            <a:endParaRPr lang="en-US" sz="2400" dirty="0"/>
          </a:p>
        </p:txBody>
      </p:sp>
      <p:sp>
        <p:nvSpPr>
          <p:cNvPr id="3" name="Content Placeholder 2"/>
          <p:cNvSpPr>
            <a:spLocks noGrp="1"/>
          </p:cNvSpPr>
          <p:nvPr>
            <p:ph idx="1"/>
          </p:nvPr>
        </p:nvSpPr>
        <p:spPr>
          <a:xfrm>
            <a:off x="914400" y="1066800"/>
            <a:ext cx="7467600" cy="5562600"/>
          </a:xfrm>
        </p:spPr>
        <p:txBody>
          <a:bodyPr>
            <a:normAutofit fontScale="77500" lnSpcReduction="20000"/>
          </a:bodyPr>
          <a:lstStyle/>
          <a:p>
            <a:pPr algn="just"/>
            <a:r>
              <a:rPr lang="en-US" dirty="0" smtClean="0"/>
              <a:t>In java language </a:t>
            </a:r>
            <a:r>
              <a:rPr lang="en-US" dirty="0" smtClean="0">
                <a:solidFill>
                  <a:srgbClr val="FF0000"/>
                </a:solidFill>
              </a:rPr>
              <a:t>static</a:t>
            </a:r>
            <a:r>
              <a:rPr lang="en-US" dirty="0" smtClean="0"/>
              <a:t> keyword can be used for the following </a:t>
            </a:r>
          </a:p>
          <a:p>
            <a:pPr lvl="1" algn="just"/>
            <a:r>
              <a:rPr lang="en-US" dirty="0" smtClean="0"/>
              <a:t>Instance variable</a:t>
            </a:r>
          </a:p>
          <a:p>
            <a:pPr lvl="1" algn="just"/>
            <a:r>
              <a:rPr lang="en-US" dirty="0" smtClean="0"/>
              <a:t>Methods</a:t>
            </a:r>
          </a:p>
          <a:p>
            <a:pPr lvl="1" algn="just"/>
            <a:r>
              <a:rPr lang="en-US" dirty="0" smtClean="0"/>
              <a:t>Block</a:t>
            </a:r>
          </a:p>
          <a:p>
            <a:pPr lvl="1" algn="just"/>
            <a:r>
              <a:rPr lang="en-US" dirty="0" smtClean="0"/>
              <a:t>Nested class </a:t>
            </a:r>
          </a:p>
          <a:p>
            <a:pPr lvl="1" algn="just"/>
            <a:endParaRPr lang="en-US" dirty="0" smtClean="0"/>
          </a:p>
          <a:p>
            <a:pPr lvl="1" algn="just"/>
            <a:endParaRPr lang="en-US" dirty="0" smtClean="0"/>
          </a:p>
          <a:p>
            <a:pPr algn="just"/>
            <a:r>
              <a:rPr lang="en-US" dirty="0" smtClean="0"/>
              <a:t>To make a member static, precede the declaration with the keyword static.</a:t>
            </a:r>
          </a:p>
          <a:p>
            <a:pPr lvl="1" algn="just"/>
            <a:endParaRPr lang="en-US" dirty="0" smtClean="0"/>
          </a:p>
          <a:p>
            <a:pPr algn="just"/>
            <a:endParaRPr lang="en-US" dirty="0" smtClean="0"/>
          </a:p>
          <a:p>
            <a:pPr algn="just"/>
            <a:endParaRPr lang="en-US" dirty="0" smtClean="0"/>
          </a:p>
          <a:p>
            <a:pPr algn="just"/>
            <a:r>
              <a:rPr lang="en-US" dirty="0" smtClean="0"/>
              <a:t>The members marked as static, belongs to the class rather than to any particular instance of the class.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400" dirty="0" smtClean="0"/>
              <a:t>Classes &amp; Objects</a:t>
            </a:r>
            <a:endParaRPr lang="en-US" sz="2400" dirty="0"/>
          </a:p>
        </p:txBody>
      </p:sp>
      <p:sp>
        <p:nvSpPr>
          <p:cNvPr id="3" name="Content Placeholder 2"/>
          <p:cNvSpPr>
            <a:spLocks noGrp="1"/>
          </p:cNvSpPr>
          <p:nvPr>
            <p:ph idx="1"/>
          </p:nvPr>
        </p:nvSpPr>
        <p:spPr>
          <a:xfrm>
            <a:off x="457200" y="762000"/>
            <a:ext cx="8229600" cy="5791200"/>
          </a:xfrm>
        </p:spPr>
        <p:txBody>
          <a:bodyPr>
            <a:normAutofit/>
          </a:bodyPr>
          <a:lstStyle/>
          <a:p>
            <a:pPr algn="just">
              <a:spcBef>
                <a:spcPts val="1200"/>
              </a:spcBef>
              <a:spcAft>
                <a:spcPts val="1200"/>
              </a:spcAft>
            </a:pPr>
            <a:r>
              <a:rPr lang="en-US" dirty="0" smtClean="0"/>
              <a:t>Class is core of java.</a:t>
            </a:r>
          </a:p>
          <a:p>
            <a:pPr algn="just">
              <a:spcBef>
                <a:spcPts val="1200"/>
              </a:spcBef>
              <a:spcAft>
                <a:spcPts val="1200"/>
              </a:spcAft>
            </a:pPr>
            <a:r>
              <a:rPr lang="en-US" dirty="0" smtClean="0"/>
              <a:t>Class contains </a:t>
            </a:r>
            <a:r>
              <a:rPr lang="en-US" dirty="0" smtClean="0">
                <a:solidFill>
                  <a:srgbClr val="FF0000"/>
                </a:solidFill>
              </a:rPr>
              <a:t>data and code that operates on that data</a:t>
            </a:r>
            <a:r>
              <a:rPr lang="en-US" dirty="0" smtClean="0"/>
              <a:t>.</a:t>
            </a:r>
          </a:p>
          <a:p>
            <a:pPr algn="just">
              <a:spcBef>
                <a:spcPts val="1200"/>
              </a:spcBef>
              <a:spcAft>
                <a:spcPts val="1200"/>
              </a:spcAft>
            </a:pPr>
            <a:r>
              <a:rPr lang="en-US" dirty="0" smtClean="0"/>
              <a:t>We can say that, “</a:t>
            </a:r>
            <a:r>
              <a:rPr lang="en-US" dirty="0" smtClean="0">
                <a:solidFill>
                  <a:srgbClr val="FF0000"/>
                </a:solidFill>
              </a:rPr>
              <a:t>classes are categories and objects are items within that category</a:t>
            </a:r>
            <a:r>
              <a:rPr lang="en-US" dirty="0" smtClean="0"/>
              <a:t>”.</a:t>
            </a:r>
          </a:p>
          <a:p>
            <a:pPr algn="just">
              <a:spcBef>
                <a:spcPts val="1200"/>
              </a:spcBef>
              <a:spcAft>
                <a:spcPts val="1200"/>
              </a:spcAft>
            </a:pPr>
            <a:r>
              <a:rPr lang="en-US" dirty="0" smtClean="0"/>
              <a:t>A class is declared by using the keyword “</a:t>
            </a:r>
            <a:r>
              <a:rPr lang="en-US" dirty="0" smtClean="0">
                <a:solidFill>
                  <a:srgbClr val="FF0000"/>
                </a:solidFill>
              </a:rPr>
              <a:t>class</a:t>
            </a:r>
            <a:r>
              <a:rPr lang="en-US" dirty="0" smtClean="0"/>
              <a:t>”.</a:t>
            </a:r>
          </a:p>
          <a:p>
            <a:pPr algn="just"/>
            <a:endParaRPr lang="en-US" dirty="0" smtClean="0"/>
          </a:p>
          <a:p>
            <a:pPr algn="just"/>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400" dirty="0" smtClean="0"/>
              <a:t>static</a:t>
            </a:r>
            <a:endParaRPr lang="en-US" sz="2400" dirty="0"/>
          </a:p>
        </p:txBody>
      </p:sp>
      <p:sp>
        <p:nvSpPr>
          <p:cNvPr id="3" name="Content Placeholder 2"/>
          <p:cNvSpPr>
            <a:spLocks noGrp="1"/>
          </p:cNvSpPr>
          <p:nvPr>
            <p:ph idx="1"/>
          </p:nvPr>
        </p:nvSpPr>
        <p:spPr>
          <a:xfrm>
            <a:off x="457200" y="762000"/>
            <a:ext cx="8229600" cy="5867400"/>
          </a:xfrm>
        </p:spPr>
        <p:txBody>
          <a:bodyPr>
            <a:normAutofit/>
          </a:bodyPr>
          <a:lstStyle/>
          <a:p>
            <a:pPr algn="just"/>
            <a:r>
              <a:rPr lang="en-US" dirty="0" smtClean="0"/>
              <a:t>Normally a class member must be accessed only in conjunction with an object of its class.</a:t>
            </a:r>
          </a:p>
          <a:p>
            <a:pPr algn="just"/>
            <a:r>
              <a:rPr lang="en-US" dirty="0" err="1" smtClean="0"/>
              <a:t>Eg</a:t>
            </a:r>
            <a:r>
              <a:rPr lang="en-US" dirty="0" smtClean="0"/>
              <a:t>: b1.volume(), b1.width, b2.volume() etc.</a:t>
            </a:r>
          </a:p>
          <a:p>
            <a:pPr algn="just"/>
            <a:endParaRPr lang="en-US" dirty="0" smtClean="0"/>
          </a:p>
          <a:p>
            <a:pPr algn="just"/>
            <a:endParaRPr lang="en-US" dirty="0" smtClean="0"/>
          </a:p>
          <a:p>
            <a:pPr algn="just"/>
            <a:endParaRPr lang="en-US" dirty="0" smtClean="0"/>
          </a:p>
          <a:p>
            <a:pPr algn="just"/>
            <a:r>
              <a:rPr lang="en-US" dirty="0" smtClean="0"/>
              <a:t>When a member is declared as static, it can be accessed before any objects of its class is created, by using the given syntax </a:t>
            </a:r>
          </a:p>
          <a:p>
            <a:pPr algn="just"/>
            <a:r>
              <a:rPr lang="en-US" dirty="0" err="1" smtClean="0"/>
              <a:t>Eg</a:t>
            </a:r>
            <a:r>
              <a:rPr lang="en-US" dirty="0" smtClean="0"/>
              <a:t>: </a:t>
            </a:r>
            <a:r>
              <a:rPr lang="en-US" dirty="0" err="1" smtClean="0"/>
              <a:t>Classname.member</a:t>
            </a:r>
            <a:r>
              <a:rPr lang="en-US" dirty="0" smtClean="0"/>
              <a:t>, </a:t>
            </a:r>
            <a:r>
              <a:rPr lang="en-US" dirty="0" err="1" smtClean="0"/>
              <a:t>Box.staticmember</a:t>
            </a:r>
            <a:r>
              <a:rPr lang="en-US" dirty="0" smtClean="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20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400" dirty="0" smtClean="0"/>
              <a:t>static</a:t>
            </a:r>
            <a:endParaRPr lang="en-US" sz="2400" dirty="0"/>
          </a:p>
        </p:txBody>
      </p:sp>
      <p:sp>
        <p:nvSpPr>
          <p:cNvPr id="3" name="Content Placeholder 2"/>
          <p:cNvSpPr>
            <a:spLocks noGrp="1"/>
          </p:cNvSpPr>
          <p:nvPr>
            <p:ph idx="1"/>
          </p:nvPr>
        </p:nvSpPr>
        <p:spPr>
          <a:xfrm>
            <a:off x="457200" y="762000"/>
            <a:ext cx="8229600" cy="5867400"/>
          </a:xfrm>
        </p:spPr>
        <p:txBody>
          <a:bodyPr>
            <a:normAutofit/>
          </a:bodyPr>
          <a:lstStyle/>
          <a:p>
            <a:pPr algn="just"/>
            <a:r>
              <a:rPr lang="en-US" dirty="0" smtClean="0"/>
              <a:t>Most common example of a static member is </a:t>
            </a:r>
            <a:r>
              <a:rPr lang="en-US" dirty="0" smtClean="0">
                <a:solidFill>
                  <a:srgbClr val="FF0000"/>
                </a:solidFill>
              </a:rPr>
              <a:t>main()</a:t>
            </a:r>
            <a:r>
              <a:rPr lang="en-US" dirty="0" smtClean="0"/>
              <a:t>. </a:t>
            </a:r>
          </a:p>
          <a:p>
            <a:pPr lvl="1" algn="just"/>
            <a:r>
              <a:rPr lang="en-US" dirty="0" smtClean="0"/>
              <a:t>public static void main(String </a:t>
            </a:r>
            <a:r>
              <a:rPr lang="en-US" dirty="0" err="1" smtClean="0"/>
              <a:t>args</a:t>
            </a:r>
            <a:r>
              <a:rPr lang="en-US" dirty="0" smtClean="0"/>
              <a:t>[])#entry point</a:t>
            </a:r>
          </a:p>
          <a:p>
            <a:pPr algn="just"/>
            <a:endParaRPr lang="en-US" dirty="0" smtClean="0"/>
          </a:p>
          <a:p>
            <a:pPr algn="just"/>
            <a:endParaRPr lang="en-US" dirty="0" smtClean="0"/>
          </a:p>
          <a:p>
            <a:pPr algn="just"/>
            <a:endParaRPr lang="en-US" dirty="0" smtClean="0"/>
          </a:p>
          <a:p>
            <a:pPr algn="just"/>
            <a:r>
              <a:rPr lang="en-US" dirty="0" smtClean="0"/>
              <a:t>main() is declared as static because it must be called before any object exists.</a:t>
            </a:r>
            <a:endParaRPr lang="en-US" dirty="0" smtClean="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400" dirty="0" smtClean="0"/>
              <a:t>static</a:t>
            </a:r>
            <a:endParaRPr lang="en-US" sz="2400" dirty="0"/>
          </a:p>
        </p:txBody>
      </p:sp>
      <p:sp>
        <p:nvSpPr>
          <p:cNvPr id="3" name="Content Placeholder 2"/>
          <p:cNvSpPr>
            <a:spLocks noGrp="1"/>
          </p:cNvSpPr>
          <p:nvPr>
            <p:ph idx="1"/>
          </p:nvPr>
        </p:nvSpPr>
        <p:spPr>
          <a:xfrm>
            <a:off x="457200" y="762000"/>
            <a:ext cx="8229600" cy="5867400"/>
          </a:xfrm>
        </p:spPr>
        <p:txBody>
          <a:bodyPr>
            <a:normAutofit lnSpcReduction="10000"/>
          </a:bodyPr>
          <a:lstStyle/>
          <a:p>
            <a:pPr algn="just"/>
            <a:r>
              <a:rPr lang="en-US" dirty="0" smtClean="0">
                <a:solidFill>
                  <a:srgbClr val="FF0000"/>
                </a:solidFill>
              </a:rPr>
              <a:t>Instance variable</a:t>
            </a:r>
            <a:r>
              <a:rPr lang="en-US" dirty="0" smtClean="0"/>
              <a:t>: Instance variables declared as static are essentially </a:t>
            </a:r>
            <a:r>
              <a:rPr lang="en-US" dirty="0" smtClean="0">
                <a:solidFill>
                  <a:srgbClr val="FF0000"/>
                </a:solidFill>
              </a:rPr>
              <a:t>global variables</a:t>
            </a:r>
            <a:r>
              <a:rPr lang="en-US" dirty="0" smtClean="0"/>
              <a:t>. </a:t>
            </a:r>
          </a:p>
          <a:p>
            <a:pPr algn="just"/>
            <a:endParaRPr lang="en-US" dirty="0" smtClean="0"/>
          </a:p>
          <a:p>
            <a:pPr algn="just"/>
            <a:endParaRPr lang="en-US" dirty="0" smtClean="0"/>
          </a:p>
          <a:p>
            <a:pPr algn="just"/>
            <a:r>
              <a:rPr lang="en-US" dirty="0" smtClean="0"/>
              <a:t>When a variable is declared as static a single copy of the variable is created and shares over all objects.</a:t>
            </a:r>
          </a:p>
          <a:p>
            <a:pPr algn="just"/>
            <a:endParaRPr lang="en-US" dirty="0" smtClean="0"/>
          </a:p>
          <a:p>
            <a:pPr algn="just"/>
            <a:endParaRPr lang="en-US" dirty="0" smtClean="0"/>
          </a:p>
          <a:p>
            <a:pPr algn="just"/>
            <a:r>
              <a:rPr lang="en-US" dirty="0" smtClean="0"/>
              <a:t>All static variable of a class will be initialized before any objects of that class were created.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400" dirty="0" smtClean="0"/>
              <a:t>static</a:t>
            </a:r>
            <a:endParaRPr lang="en-US" sz="2400" dirty="0"/>
          </a:p>
        </p:txBody>
      </p:sp>
      <p:sp>
        <p:nvSpPr>
          <p:cNvPr id="3" name="Content Placeholder 2"/>
          <p:cNvSpPr>
            <a:spLocks noGrp="1"/>
          </p:cNvSpPr>
          <p:nvPr>
            <p:ph idx="1"/>
          </p:nvPr>
        </p:nvSpPr>
        <p:spPr>
          <a:xfrm>
            <a:off x="457200" y="762000"/>
            <a:ext cx="8229600" cy="5791200"/>
          </a:xfrm>
        </p:spPr>
        <p:txBody>
          <a:bodyPr>
            <a:normAutofit/>
          </a:bodyPr>
          <a:lstStyle/>
          <a:p>
            <a:pPr algn="just"/>
            <a:r>
              <a:rPr lang="en-US" dirty="0" smtClean="0"/>
              <a:t>Methods declared as static have several restrictions:</a:t>
            </a:r>
          </a:p>
          <a:p>
            <a:pPr lvl="1" algn="just"/>
            <a:r>
              <a:rPr lang="en-US" dirty="0" smtClean="0"/>
              <a:t>They </a:t>
            </a:r>
            <a:r>
              <a:rPr lang="en-US" dirty="0" smtClean="0">
                <a:solidFill>
                  <a:srgbClr val="FF0000"/>
                </a:solidFill>
              </a:rPr>
              <a:t>can only call other static methods</a:t>
            </a:r>
            <a:r>
              <a:rPr lang="en-US" dirty="0" smtClean="0"/>
              <a:t>.</a:t>
            </a:r>
          </a:p>
          <a:p>
            <a:pPr lvl="1" algn="just"/>
            <a:r>
              <a:rPr lang="en-US" dirty="0" smtClean="0"/>
              <a:t>They must only </a:t>
            </a:r>
            <a:r>
              <a:rPr lang="en-US" dirty="0" smtClean="0">
                <a:solidFill>
                  <a:srgbClr val="FF0000"/>
                </a:solidFill>
              </a:rPr>
              <a:t>access static data</a:t>
            </a:r>
            <a:r>
              <a:rPr lang="en-US" dirty="0" smtClean="0"/>
              <a:t>.</a:t>
            </a:r>
          </a:p>
          <a:p>
            <a:pPr lvl="1" algn="just"/>
            <a:r>
              <a:rPr lang="en-US" dirty="0" smtClean="0"/>
              <a:t>They cannot refer to ‘</a:t>
            </a:r>
            <a:r>
              <a:rPr lang="en-US" dirty="0" smtClean="0">
                <a:solidFill>
                  <a:srgbClr val="FF0000"/>
                </a:solidFill>
              </a:rPr>
              <a:t>this</a:t>
            </a:r>
            <a:r>
              <a:rPr lang="en-US" dirty="0" smtClean="0"/>
              <a:t>’ or ‘</a:t>
            </a:r>
            <a:r>
              <a:rPr lang="en-US" dirty="0" smtClean="0">
                <a:solidFill>
                  <a:srgbClr val="FF0000"/>
                </a:solidFill>
              </a:rPr>
              <a:t>super</a:t>
            </a:r>
            <a:r>
              <a:rPr lang="en-US" dirty="0" smtClean="0"/>
              <a:t>’ in any way.</a:t>
            </a:r>
            <a:endParaRPr lang="en-US" dirty="0" smtClean="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400" dirty="0" smtClean="0"/>
              <a:t>static</a:t>
            </a:r>
            <a:endParaRPr lang="en-US" sz="2400" dirty="0"/>
          </a:p>
        </p:txBody>
      </p:sp>
      <p:sp>
        <p:nvSpPr>
          <p:cNvPr id="3" name="Content Placeholder 2"/>
          <p:cNvSpPr>
            <a:spLocks noGrp="1"/>
          </p:cNvSpPr>
          <p:nvPr>
            <p:ph idx="1"/>
          </p:nvPr>
        </p:nvSpPr>
        <p:spPr>
          <a:xfrm>
            <a:off x="457200" y="762000"/>
            <a:ext cx="8229600" cy="5791200"/>
          </a:xfrm>
        </p:spPr>
        <p:txBody>
          <a:bodyPr>
            <a:normAutofit lnSpcReduction="10000"/>
          </a:bodyPr>
          <a:lstStyle/>
          <a:p>
            <a:pPr algn="just"/>
            <a:r>
              <a:rPr lang="en-US" dirty="0" smtClean="0">
                <a:solidFill>
                  <a:srgbClr val="FF0000"/>
                </a:solidFill>
              </a:rPr>
              <a:t>Block:</a:t>
            </a:r>
            <a:r>
              <a:rPr lang="en-US" dirty="0" smtClean="0"/>
              <a:t> A static block is executed </a:t>
            </a:r>
            <a:r>
              <a:rPr lang="en-US" dirty="0" smtClean="0">
                <a:solidFill>
                  <a:srgbClr val="FF0000"/>
                </a:solidFill>
              </a:rPr>
              <a:t>exactly once </a:t>
            </a:r>
            <a:r>
              <a:rPr lang="en-US" dirty="0" smtClean="0"/>
              <a:t>when the class is </a:t>
            </a:r>
            <a:r>
              <a:rPr lang="en-US" dirty="0" smtClean="0">
                <a:solidFill>
                  <a:srgbClr val="FF0000"/>
                </a:solidFill>
              </a:rPr>
              <a:t>first</a:t>
            </a:r>
            <a:r>
              <a:rPr lang="en-US" dirty="0" smtClean="0"/>
              <a:t> loaded.</a:t>
            </a:r>
          </a:p>
          <a:p>
            <a:pPr algn="just"/>
            <a:endParaRPr lang="en-US" dirty="0" smtClean="0"/>
          </a:p>
          <a:p>
            <a:pPr algn="just"/>
            <a:endParaRPr lang="en-US" dirty="0" smtClean="0"/>
          </a:p>
          <a:p>
            <a:pPr algn="just"/>
            <a:r>
              <a:rPr lang="en-US" dirty="0" smtClean="0"/>
              <a:t>One main use case of static block is to initialize  static variables.</a:t>
            </a:r>
          </a:p>
          <a:p>
            <a:pPr algn="just"/>
            <a:endParaRPr lang="en-US" dirty="0" smtClean="0"/>
          </a:p>
          <a:p>
            <a:pPr algn="just"/>
            <a:endParaRPr lang="en-US" dirty="0" smtClean="0"/>
          </a:p>
          <a:p>
            <a:pPr algn="just"/>
            <a:r>
              <a:rPr lang="en-US" dirty="0" smtClean="0"/>
              <a:t>static {</a:t>
            </a:r>
          </a:p>
          <a:p>
            <a:pPr algn="just"/>
            <a:r>
              <a:rPr lang="en-US" dirty="0" smtClean="0"/>
              <a:t>//static variable initialization</a:t>
            </a:r>
          </a:p>
          <a:p>
            <a:pPr algn="just"/>
            <a:r>
              <a:rPr lang="en-US" dirty="0" smtClean="0"/>
              <a:t>}</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2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20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20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&amp; Objects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class declaration</a:t>
            </a:r>
          </a:p>
          <a:p>
            <a:r>
              <a:rPr lang="en-US" dirty="0" smtClean="0"/>
              <a:t>creating objects </a:t>
            </a:r>
          </a:p>
          <a:p>
            <a:r>
              <a:rPr lang="en-US" dirty="0" smtClean="0"/>
              <a:t>methods</a:t>
            </a:r>
          </a:p>
          <a:p>
            <a:r>
              <a:rPr lang="en-US" dirty="0" smtClean="0"/>
              <a:t>constructors and constructor overloading</a:t>
            </a:r>
          </a:p>
          <a:p>
            <a:r>
              <a:rPr lang="en-US" dirty="0" smtClean="0"/>
              <a:t>garbage collector</a:t>
            </a:r>
          </a:p>
          <a:p>
            <a:r>
              <a:rPr lang="en-US" dirty="0" smtClean="0"/>
              <a:t>importance of static keyword and examples</a:t>
            </a:r>
          </a:p>
          <a:p>
            <a:r>
              <a:rPr lang="en-US" dirty="0" smtClean="0">
                <a:solidFill>
                  <a:srgbClr val="FF0000"/>
                </a:solidFill>
              </a:rPr>
              <a:t>this keyword</a:t>
            </a:r>
          </a:p>
          <a:p>
            <a:r>
              <a:rPr lang="en-US" dirty="0" smtClean="0"/>
              <a:t>arrays</a:t>
            </a:r>
          </a:p>
          <a:p>
            <a:r>
              <a:rPr lang="en-US" dirty="0" smtClean="0"/>
              <a:t>command line arguments</a:t>
            </a:r>
          </a:p>
          <a:p>
            <a:r>
              <a:rPr lang="en-US" dirty="0" smtClean="0"/>
              <a:t>nested classes</a:t>
            </a:r>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this</a:t>
            </a:r>
            <a:endParaRPr lang="en-US" sz="2400" dirty="0"/>
          </a:p>
        </p:txBody>
      </p:sp>
      <p:sp>
        <p:nvSpPr>
          <p:cNvPr id="3" name="Content Placeholder 2"/>
          <p:cNvSpPr>
            <a:spLocks noGrp="1"/>
          </p:cNvSpPr>
          <p:nvPr>
            <p:ph idx="1"/>
          </p:nvPr>
        </p:nvSpPr>
        <p:spPr>
          <a:xfrm>
            <a:off x="457200" y="685800"/>
            <a:ext cx="8229600" cy="5943600"/>
          </a:xfrm>
        </p:spPr>
        <p:txBody>
          <a:bodyPr>
            <a:noAutofit/>
          </a:bodyPr>
          <a:lstStyle/>
          <a:p>
            <a:pPr algn="just"/>
            <a:r>
              <a:rPr lang="en-US" sz="2800" dirty="0" smtClean="0">
                <a:solidFill>
                  <a:srgbClr val="FF0000"/>
                </a:solidFill>
              </a:rPr>
              <a:t>This</a:t>
            </a:r>
            <a:r>
              <a:rPr lang="en-US" sz="2800" dirty="0" smtClean="0"/>
              <a:t> refers to the </a:t>
            </a:r>
            <a:r>
              <a:rPr lang="en-US" sz="2800" i="1" dirty="0" smtClean="0"/>
              <a:t>current object</a:t>
            </a:r>
            <a:r>
              <a:rPr lang="en-US" sz="2800" dirty="0" smtClean="0"/>
              <a:t>. In the following cases we use this</a:t>
            </a:r>
          </a:p>
          <a:p>
            <a:pPr algn="just"/>
            <a:endParaRPr lang="en-US" sz="2800" i="1" dirty="0" smtClean="0"/>
          </a:p>
          <a:p>
            <a:pPr algn="just"/>
            <a:r>
              <a:rPr lang="en-US" sz="2800" dirty="0" smtClean="0">
                <a:solidFill>
                  <a:srgbClr val="FF0000"/>
                </a:solidFill>
              </a:rPr>
              <a:t>Instance variable Hiding</a:t>
            </a:r>
            <a:r>
              <a:rPr lang="en-US" sz="2800" dirty="0" smtClean="0"/>
              <a:t>: When a local variable has the same name as an instance variable, the local variable </a:t>
            </a:r>
            <a:r>
              <a:rPr lang="en-US" sz="2800" i="1" dirty="0" smtClean="0"/>
              <a:t>hides the </a:t>
            </a:r>
            <a:r>
              <a:rPr lang="en-US" sz="2800" dirty="0" smtClean="0"/>
              <a:t>instance variable. To resolve this issue ‘</a:t>
            </a:r>
            <a:r>
              <a:rPr lang="en-US" sz="2800" dirty="0" smtClean="0">
                <a:solidFill>
                  <a:srgbClr val="FF0000"/>
                </a:solidFill>
              </a:rPr>
              <a:t>this</a:t>
            </a:r>
            <a:r>
              <a:rPr lang="en-US" sz="2800" dirty="0" smtClean="0"/>
              <a:t>’ can be used.</a:t>
            </a:r>
          </a:p>
          <a:p>
            <a:pPr algn="just"/>
            <a:endParaRPr lang="en-US" sz="2800" dirty="0" smtClean="0"/>
          </a:p>
          <a:p>
            <a:pPr algn="just"/>
            <a:r>
              <a:rPr lang="en-US" sz="2800" dirty="0" smtClean="0">
                <a:solidFill>
                  <a:srgbClr val="FF0000"/>
                </a:solidFill>
              </a:rPr>
              <a:t>To call constructor</a:t>
            </a:r>
            <a:r>
              <a:rPr lang="en-US" sz="2800" dirty="0" smtClean="0"/>
              <a:t>: this() can be used to invoke constructor (overloaded).</a:t>
            </a:r>
          </a:p>
          <a:p>
            <a:pPr lvl="1" algn="just"/>
            <a:r>
              <a:rPr lang="en-US" sz="2400" dirty="0" smtClean="0"/>
              <a:t>this() should be the first line in the constructor.</a:t>
            </a:r>
          </a:p>
          <a:p>
            <a:pPr lvl="1" algn="just"/>
            <a:r>
              <a:rPr lang="en-US" sz="2400" dirty="0" smtClean="0"/>
              <a:t>this() and super() cannot be used in the same constructor.</a:t>
            </a:r>
          </a:p>
          <a:p>
            <a:pPr algn="just"/>
            <a:endParaRPr lang="en-US" sz="2800" dirty="0" smtClean="0"/>
          </a:p>
          <a:p>
            <a:pPr algn="just"/>
            <a:endParaRPr lang="en-US" sz="2800" dirty="0" smtClean="0"/>
          </a:p>
          <a:p>
            <a:pPr algn="just"/>
            <a:endParaRPr lang="en-US" sz="2800" dirty="0" smtClean="0"/>
          </a:p>
          <a:p>
            <a:pPr algn="just"/>
            <a:endParaRPr lang="en-US" sz="2800" dirty="0"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&amp; Objects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class declaration</a:t>
            </a:r>
          </a:p>
          <a:p>
            <a:r>
              <a:rPr lang="en-US" dirty="0" smtClean="0"/>
              <a:t>creating objects </a:t>
            </a:r>
          </a:p>
          <a:p>
            <a:r>
              <a:rPr lang="en-US" dirty="0" smtClean="0"/>
              <a:t>methods</a:t>
            </a:r>
          </a:p>
          <a:p>
            <a:r>
              <a:rPr lang="en-US" dirty="0" smtClean="0"/>
              <a:t>constructors and constructor overloading</a:t>
            </a:r>
          </a:p>
          <a:p>
            <a:r>
              <a:rPr lang="en-US" dirty="0" smtClean="0"/>
              <a:t>garbage collector</a:t>
            </a:r>
          </a:p>
          <a:p>
            <a:r>
              <a:rPr lang="en-US" dirty="0" smtClean="0"/>
              <a:t>importance of static keyword and examples</a:t>
            </a:r>
          </a:p>
          <a:p>
            <a:r>
              <a:rPr lang="en-US" dirty="0" smtClean="0"/>
              <a:t>this keyword</a:t>
            </a:r>
          </a:p>
          <a:p>
            <a:r>
              <a:rPr lang="en-US" dirty="0" smtClean="0">
                <a:solidFill>
                  <a:srgbClr val="FF0000"/>
                </a:solidFill>
              </a:rPr>
              <a:t>arrays</a:t>
            </a:r>
          </a:p>
          <a:p>
            <a:r>
              <a:rPr lang="en-US" dirty="0" smtClean="0"/>
              <a:t>command line arguments</a:t>
            </a:r>
          </a:p>
          <a:p>
            <a:r>
              <a:rPr lang="en-US" dirty="0" smtClean="0"/>
              <a:t>nested classes</a:t>
            </a:r>
            <a:endParaRPr 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3" name="Content Placeholder 2"/>
          <p:cNvSpPr>
            <a:spLocks noGrp="1"/>
          </p:cNvSpPr>
          <p:nvPr>
            <p:ph idx="1"/>
          </p:nvPr>
        </p:nvSpPr>
        <p:spPr>
          <a:xfrm>
            <a:off x="457200" y="762000"/>
            <a:ext cx="8229600" cy="5867400"/>
          </a:xfrm>
        </p:spPr>
        <p:txBody>
          <a:bodyPr>
            <a:normAutofit/>
          </a:bodyPr>
          <a:lstStyle/>
          <a:p>
            <a:pPr algn="just"/>
            <a:r>
              <a:rPr lang="en-US" dirty="0" smtClean="0"/>
              <a:t>An array is “</a:t>
            </a:r>
            <a:r>
              <a:rPr lang="en-US" dirty="0" smtClean="0">
                <a:solidFill>
                  <a:srgbClr val="00B050"/>
                </a:solidFill>
              </a:rPr>
              <a:t>a </a:t>
            </a:r>
            <a:r>
              <a:rPr lang="en-US" dirty="0" smtClean="0">
                <a:solidFill>
                  <a:srgbClr val="0070C0"/>
                </a:solidFill>
              </a:rPr>
              <a:t>numbered</a:t>
            </a:r>
            <a:r>
              <a:rPr lang="en-US" dirty="0" smtClean="0">
                <a:solidFill>
                  <a:srgbClr val="00B050"/>
                </a:solidFill>
              </a:rPr>
              <a:t> sequence of elements which are all of same type</a:t>
            </a:r>
            <a:r>
              <a:rPr lang="en-US" dirty="0" smtClean="0"/>
              <a:t>”.</a:t>
            </a:r>
          </a:p>
          <a:p>
            <a:pPr algn="just"/>
            <a:r>
              <a:rPr lang="en-US" dirty="0" smtClean="0"/>
              <a:t>length – number of elements in an array.</a:t>
            </a:r>
          </a:p>
          <a:p>
            <a:pPr algn="just"/>
            <a:endParaRPr lang="en-US" dirty="0" smtClean="0"/>
          </a:p>
          <a:p>
            <a:pPr algn="just"/>
            <a:endParaRPr lang="en-US" dirty="0" smtClean="0"/>
          </a:p>
          <a:p>
            <a:pPr algn="just"/>
            <a:endParaRPr lang="en-US" dirty="0" smtClean="0"/>
          </a:p>
          <a:p>
            <a:pPr algn="just"/>
            <a:endParaRPr lang="en-US" dirty="0" smtClean="0"/>
          </a:p>
          <a:p>
            <a:pPr algn="just"/>
            <a:r>
              <a:rPr lang="en-US" dirty="0" smtClean="0"/>
              <a:t>A specific element in an array is accessed by its </a:t>
            </a:r>
            <a:r>
              <a:rPr lang="en-US" dirty="0" smtClean="0">
                <a:solidFill>
                  <a:srgbClr val="FF0000"/>
                </a:solidFill>
              </a:rPr>
              <a:t>index</a:t>
            </a:r>
            <a:r>
              <a:rPr lang="en-US" dirty="0" smtClean="0"/>
              <a:t>. </a:t>
            </a:r>
          </a:p>
          <a:p>
            <a:pPr lvl="1" algn="just"/>
            <a:r>
              <a:rPr lang="en-US" dirty="0" err="1" smtClean="0"/>
              <a:t>array_name</a:t>
            </a:r>
            <a:r>
              <a:rPr lang="en-US" dirty="0" smtClean="0"/>
              <a:t>[index]</a:t>
            </a:r>
          </a:p>
        </p:txBody>
      </p:sp>
      <p:pic>
        <p:nvPicPr>
          <p:cNvPr id="4" name="Picture 3" descr="Arrays1.png"/>
          <p:cNvPicPr>
            <a:picLocks noChangeAspect="1"/>
          </p:cNvPicPr>
          <p:nvPr/>
        </p:nvPicPr>
        <p:blipFill>
          <a:blip r:embed="rId2"/>
          <a:stretch>
            <a:fillRect/>
          </a:stretch>
        </p:blipFill>
        <p:spPr>
          <a:xfrm>
            <a:off x="990600" y="2542945"/>
            <a:ext cx="7204110" cy="21052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3" name="Content Placeholder 2"/>
          <p:cNvSpPr>
            <a:spLocks noGrp="1"/>
          </p:cNvSpPr>
          <p:nvPr>
            <p:ph idx="1"/>
          </p:nvPr>
        </p:nvSpPr>
        <p:spPr>
          <a:xfrm>
            <a:off x="457200" y="762000"/>
            <a:ext cx="8229600" cy="5867400"/>
          </a:xfrm>
        </p:spPr>
        <p:txBody>
          <a:bodyPr>
            <a:normAutofit/>
          </a:bodyPr>
          <a:lstStyle/>
          <a:p>
            <a:pPr algn="just"/>
            <a:r>
              <a:rPr lang="en-US" dirty="0" smtClean="0"/>
              <a:t>Syntax for array declaration is </a:t>
            </a:r>
          </a:p>
          <a:p>
            <a:pPr lvl="1" algn="just"/>
            <a:r>
              <a:rPr lang="en-US" dirty="0" err="1" smtClean="0">
                <a:solidFill>
                  <a:srgbClr val="0070C0"/>
                </a:solidFill>
              </a:rPr>
              <a:t>BaseType</a:t>
            </a:r>
            <a:r>
              <a:rPr lang="en-US" dirty="0" smtClean="0">
                <a:solidFill>
                  <a:srgbClr val="0070C0"/>
                </a:solidFill>
              </a:rPr>
              <a:t>[] </a:t>
            </a:r>
            <a:r>
              <a:rPr lang="en-US" dirty="0" err="1" smtClean="0">
                <a:solidFill>
                  <a:srgbClr val="0070C0"/>
                </a:solidFill>
              </a:rPr>
              <a:t>array_name</a:t>
            </a:r>
            <a:r>
              <a:rPr lang="en-US" dirty="0" smtClean="0">
                <a:solidFill>
                  <a:srgbClr val="0070C0"/>
                </a:solidFill>
              </a:rPr>
              <a:t> = </a:t>
            </a:r>
            <a:r>
              <a:rPr lang="en-US" dirty="0" smtClean="0">
                <a:solidFill>
                  <a:srgbClr val="FF0000"/>
                </a:solidFill>
              </a:rPr>
              <a:t>new</a:t>
            </a:r>
            <a:r>
              <a:rPr lang="en-US" dirty="0" smtClean="0">
                <a:solidFill>
                  <a:srgbClr val="0070C0"/>
                </a:solidFill>
              </a:rPr>
              <a:t> </a:t>
            </a:r>
            <a:r>
              <a:rPr lang="en-US" dirty="0" err="1" smtClean="0">
                <a:solidFill>
                  <a:srgbClr val="0070C0"/>
                </a:solidFill>
              </a:rPr>
              <a:t>BaseType</a:t>
            </a:r>
            <a:r>
              <a:rPr lang="en-US" dirty="0" smtClean="0">
                <a:solidFill>
                  <a:srgbClr val="0070C0"/>
                </a:solidFill>
              </a:rPr>
              <a:t>[size]; </a:t>
            </a:r>
          </a:p>
          <a:p>
            <a:pPr lvl="1" algn="just"/>
            <a:r>
              <a:rPr lang="en-US" dirty="0" err="1" smtClean="0">
                <a:solidFill>
                  <a:srgbClr val="0070C0"/>
                </a:solidFill>
              </a:rPr>
              <a:t>int</a:t>
            </a:r>
            <a:r>
              <a:rPr lang="en-US" dirty="0" smtClean="0">
                <a:solidFill>
                  <a:srgbClr val="0070C0"/>
                </a:solidFill>
              </a:rPr>
              <a:t>[] cubes = </a:t>
            </a:r>
            <a:r>
              <a:rPr lang="en-US" dirty="0" smtClean="0">
                <a:solidFill>
                  <a:srgbClr val="FF0000"/>
                </a:solidFill>
              </a:rPr>
              <a:t>new</a:t>
            </a:r>
            <a:r>
              <a:rPr lang="en-US" dirty="0" smtClean="0">
                <a:solidFill>
                  <a:srgbClr val="0070C0"/>
                </a:solidFill>
              </a:rPr>
              <a:t> </a:t>
            </a:r>
            <a:r>
              <a:rPr lang="en-US" dirty="0" err="1" smtClean="0">
                <a:solidFill>
                  <a:srgbClr val="0070C0"/>
                </a:solidFill>
              </a:rPr>
              <a:t>int</a:t>
            </a:r>
            <a:r>
              <a:rPr lang="en-US" dirty="0" smtClean="0">
                <a:solidFill>
                  <a:srgbClr val="0070C0"/>
                </a:solidFill>
              </a:rPr>
              <a:t>[9]; //</a:t>
            </a:r>
            <a:r>
              <a:rPr lang="en-US" dirty="0" err="1" smtClean="0"/>
              <a:t>int</a:t>
            </a:r>
            <a:r>
              <a:rPr lang="en-US" dirty="0" smtClean="0"/>
              <a:t> cubes[] = new </a:t>
            </a:r>
            <a:r>
              <a:rPr lang="en-US" dirty="0" err="1" smtClean="0"/>
              <a:t>int</a:t>
            </a:r>
            <a:r>
              <a:rPr lang="en-US" dirty="0" smtClean="0"/>
              <a:t>[9]</a:t>
            </a:r>
          </a:p>
          <a:p>
            <a:pPr algn="just"/>
            <a:endParaRPr lang="en-US" dirty="0" smtClean="0"/>
          </a:p>
          <a:p>
            <a:pPr algn="just"/>
            <a:endParaRPr lang="en-US" dirty="0" smtClean="0"/>
          </a:p>
          <a:p>
            <a:pPr algn="just"/>
            <a:endParaRPr lang="en-US" dirty="0" smtClean="0"/>
          </a:p>
        </p:txBody>
      </p:sp>
      <p:pic>
        <p:nvPicPr>
          <p:cNvPr id="4" name="Content Placeholder 3" descr="arraygridpic.jpg"/>
          <p:cNvPicPr>
            <a:picLocks noChangeAspect="1"/>
          </p:cNvPicPr>
          <p:nvPr/>
        </p:nvPicPr>
        <p:blipFill>
          <a:blip r:embed="rId2"/>
          <a:stretch>
            <a:fillRect/>
          </a:stretch>
        </p:blipFill>
        <p:spPr>
          <a:xfrm>
            <a:off x="1454394" y="2895601"/>
            <a:ext cx="6382150" cy="22098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las-Concept-in-Java-Programming-Language.png"/>
          <p:cNvPicPr>
            <a:picLocks noGrp="1" noChangeAspect="1"/>
          </p:cNvPicPr>
          <p:nvPr>
            <p:ph idx="1"/>
          </p:nvPr>
        </p:nvPicPr>
        <p:blipFill>
          <a:blip r:embed="rId2"/>
          <a:stretch>
            <a:fillRect/>
          </a:stretch>
        </p:blipFill>
        <p:spPr>
          <a:xfrm>
            <a:off x="2133600" y="101601"/>
            <a:ext cx="4419599" cy="6603999"/>
          </a:xfr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3" name="Content Placeholder 2"/>
          <p:cNvSpPr>
            <a:spLocks noGrp="1"/>
          </p:cNvSpPr>
          <p:nvPr>
            <p:ph idx="1"/>
          </p:nvPr>
        </p:nvSpPr>
        <p:spPr>
          <a:xfrm>
            <a:off x="457200" y="762000"/>
            <a:ext cx="8229600" cy="5867400"/>
          </a:xfrm>
        </p:spPr>
        <p:txBody>
          <a:bodyPr>
            <a:normAutofit fontScale="92500"/>
          </a:bodyPr>
          <a:lstStyle/>
          <a:p>
            <a:pPr algn="just"/>
            <a:r>
              <a:rPr lang="en-US" dirty="0" smtClean="0"/>
              <a:t>Arrays can be initialized when they are declared. </a:t>
            </a:r>
          </a:p>
          <a:p>
            <a:pPr algn="just"/>
            <a:endParaRPr lang="en-US" dirty="0" smtClean="0"/>
          </a:p>
          <a:p>
            <a:pPr algn="just"/>
            <a:r>
              <a:rPr lang="en-US" dirty="0" smtClean="0"/>
              <a:t>An </a:t>
            </a:r>
            <a:r>
              <a:rPr lang="en-US" dirty="0" smtClean="0">
                <a:solidFill>
                  <a:srgbClr val="FF0000"/>
                </a:solidFill>
              </a:rPr>
              <a:t>array </a:t>
            </a:r>
            <a:r>
              <a:rPr lang="en-US" dirty="0" err="1" smtClean="0">
                <a:solidFill>
                  <a:srgbClr val="FF0000"/>
                </a:solidFill>
              </a:rPr>
              <a:t>initializer</a:t>
            </a:r>
            <a:r>
              <a:rPr lang="en-US" dirty="0" smtClean="0">
                <a:solidFill>
                  <a:srgbClr val="FF0000"/>
                </a:solidFill>
              </a:rPr>
              <a:t> </a:t>
            </a:r>
            <a:r>
              <a:rPr lang="en-US" dirty="0" smtClean="0"/>
              <a:t>is a list of comma-separated expressions surrounded by curly braces. </a:t>
            </a:r>
          </a:p>
          <a:p>
            <a:pPr algn="just"/>
            <a:endParaRPr lang="en-US" dirty="0" smtClean="0"/>
          </a:p>
          <a:p>
            <a:pPr algn="just"/>
            <a:r>
              <a:rPr lang="en-US" dirty="0" err="1" smtClean="0"/>
              <a:t>int</a:t>
            </a:r>
            <a:r>
              <a:rPr lang="en-US" dirty="0" smtClean="0"/>
              <a:t>[] squares = {1, 4, 9, 16, 25, 36, 49, 64, 81}; </a:t>
            </a:r>
          </a:p>
          <a:p>
            <a:pPr algn="just"/>
            <a:endParaRPr lang="en-US" dirty="0" smtClean="0"/>
          </a:p>
          <a:p>
            <a:pPr algn="just"/>
            <a:r>
              <a:rPr lang="en-US" dirty="0" smtClean="0"/>
              <a:t>The array will be created </a:t>
            </a:r>
            <a:r>
              <a:rPr lang="en-US" dirty="0" smtClean="0">
                <a:solidFill>
                  <a:srgbClr val="FF0000"/>
                </a:solidFill>
              </a:rPr>
              <a:t>large enough to hold the elements you specify</a:t>
            </a:r>
            <a:r>
              <a:rPr lang="en-US" dirty="0" smtClean="0"/>
              <a:t> in the array </a:t>
            </a:r>
            <a:r>
              <a:rPr lang="en-US" dirty="0" err="1" smtClean="0"/>
              <a:t>initializer</a:t>
            </a:r>
            <a:r>
              <a:rPr lang="en-US" dirty="0" smtClean="0"/>
              <a:t>. </a:t>
            </a:r>
          </a:p>
          <a:p>
            <a:pPr algn="just"/>
            <a:endParaRPr lang="en-US" dirty="0" smtClean="0"/>
          </a:p>
          <a:p>
            <a:pPr algn="just"/>
            <a:r>
              <a:rPr lang="en-US" dirty="0" smtClean="0"/>
              <a:t>There is no need to use </a:t>
            </a:r>
            <a:r>
              <a:rPr lang="en-US" dirty="0" smtClean="0">
                <a:solidFill>
                  <a:srgbClr val="FF0000"/>
                </a:solidFill>
              </a:rPr>
              <a:t>new</a:t>
            </a:r>
            <a:r>
              <a:rPr lang="en-US" dirty="0" smtClean="0"/>
              <a:t>. </a:t>
            </a:r>
          </a:p>
          <a:p>
            <a:pPr algn="just"/>
            <a:endParaRPr lang="en-US" dirty="0" smtClean="0"/>
          </a:p>
          <a:p>
            <a:pPr algn="just"/>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3" name="Content Placeholder 2"/>
          <p:cNvSpPr>
            <a:spLocks noGrp="1"/>
          </p:cNvSpPr>
          <p:nvPr>
            <p:ph idx="1"/>
          </p:nvPr>
        </p:nvSpPr>
        <p:spPr>
          <a:xfrm>
            <a:off x="457200" y="762000"/>
            <a:ext cx="8229600" cy="2590800"/>
          </a:xfrm>
        </p:spPr>
        <p:txBody>
          <a:bodyPr>
            <a:normAutofit/>
          </a:bodyPr>
          <a:lstStyle/>
          <a:p>
            <a:pPr algn="just"/>
            <a:r>
              <a:rPr lang="en-US" dirty="0" smtClean="0">
                <a:solidFill>
                  <a:srgbClr val="FF0000"/>
                </a:solidFill>
              </a:rPr>
              <a:t>Array Processing</a:t>
            </a:r>
            <a:r>
              <a:rPr lang="en-US" dirty="0" smtClean="0"/>
              <a:t>: Applying the same operation to each element of the array.</a:t>
            </a:r>
          </a:p>
          <a:p>
            <a:pPr algn="just"/>
            <a:endParaRPr lang="en-US" dirty="0" smtClean="0"/>
          </a:p>
          <a:p>
            <a:pPr algn="just"/>
            <a:r>
              <a:rPr lang="en-US" dirty="0" smtClean="0"/>
              <a:t>Generally, </a:t>
            </a:r>
            <a:r>
              <a:rPr lang="en-US" dirty="0" smtClean="0">
                <a:solidFill>
                  <a:srgbClr val="FF0000"/>
                </a:solidFill>
              </a:rPr>
              <a:t>for</a:t>
            </a:r>
            <a:r>
              <a:rPr lang="en-US" dirty="0" smtClean="0"/>
              <a:t> or </a:t>
            </a:r>
            <a:r>
              <a:rPr lang="en-US" dirty="0" smtClean="0">
                <a:solidFill>
                  <a:srgbClr val="FF0000"/>
                </a:solidFill>
              </a:rPr>
              <a:t>for…each</a:t>
            </a:r>
            <a:r>
              <a:rPr lang="en-US" dirty="0" smtClean="0"/>
              <a:t> loop is used.</a:t>
            </a:r>
            <a:endParaRPr lang="en-US" dirty="0" smtClean="0">
              <a:solidFill>
                <a:schemeClr val="accent5">
                  <a:lumMod val="50000"/>
                </a:schemeClr>
              </a:solidFill>
            </a:endParaRPr>
          </a:p>
          <a:p>
            <a:pPr algn="just"/>
            <a:endParaRPr lang="en-US" dirty="0" smtClean="0"/>
          </a:p>
          <a:p>
            <a:pPr algn="just"/>
            <a:endParaRPr lang="en-US" dirty="0" smtClean="0"/>
          </a:p>
          <a:p>
            <a:pPr algn="just"/>
            <a:endParaRPr lang="en-US" dirty="0"/>
          </a:p>
        </p:txBody>
      </p:sp>
      <p:sp>
        <p:nvSpPr>
          <p:cNvPr id="4" name="TextBox 3"/>
          <p:cNvSpPr txBox="1"/>
          <p:nvPr/>
        </p:nvSpPr>
        <p:spPr>
          <a:xfrm>
            <a:off x="457200" y="3371671"/>
            <a:ext cx="4110036" cy="1200329"/>
          </a:xfrm>
          <a:prstGeom prst="rect">
            <a:avLst/>
          </a:prstGeom>
          <a:noFill/>
        </p:spPr>
        <p:txBody>
          <a:bodyPr wrap="none" rtlCol="0">
            <a:spAutoFit/>
          </a:bodyPr>
          <a:lstStyle/>
          <a:p>
            <a:pPr algn="just"/>
            <a:r>
              <a:rPr lang="en-US" sz="2400" dirty="0" smtClean="0">
                <a:solidFill>
                  <a:srgbClr val="FF0000"/>
                </a:solidFill>
              </a:rPr>
              <a:t>for(</a:t>
            </a:r>
            <a:r>
              <a:rPr lang="en-US" sz="2400" dirty="0" err="1" smtClean="0">
                <a:solidFill>
                  <a:srgbClr val="FF0000"/>
                </a:solidFill>
              </a:rPr>
              <a:t>int</a:t>
            </a:r>
            <a:r>
              <a:rPr lang="en-US" sz="2400" dirty="0" smtClean="0">
                <a:solidFill>
                  <a:srgbClr val="FF0000"/>
                </a:solidFill>
              </a:rPr>
              <a:t> </a:t>
            </a:r>
            <a:r>
              <a:rPr lang="en-US" sz="2400" dirty="0" err="1" smtClean="0">
                <a:solidFill>
                  <a:srgbClr val="FF0000"/>
                </a:solidFill>
              </a:rPr>
              <a:t>i</a:t>
            </a:r>
            <a:r>
              <a:rPr lang="en-US" sz="2400" dirty="0" smtClean="0">
                <a:solidFill>
                  <a:srgbClr val="FF0000"/>
                </a:solidFill>
              </a:rPr>
              <a:t> = 0;   </a:t>
            </a:r>
            <a:r>
              <a:rPr lang="en-US" sz="2400" dirty="0" err="1" smtClean="0">
                <a:solidFill>
                  <a:srgbClr val="FF0000"/>
                </a:solidFill>
              </a:rPr>
              <a:t>i</a:t>
            </a:r>
            <a:r>
              <a:rPr lang="en-US" sz="2400" dirty="0" smtClean="0">
                <a:solidFill>
                  <a:srgbClr val="FF0000"/>
                </a:solidFill>
              </a:rPr>
              <a:t>&lt; </a:t>
            </a:r>
            <a:r>
              <a:rPr lang="en-US" sz="2400" dirty="0" err="1" smtClean="0">
                <a:solidFill>
                  <a:srgbClr val="FF0000"/>
                </a:solidFill>
              </a:rPr>
              <a:t>A.length</a:t>
            </a:r>
            <a:r>
              <a:rPr lang="en-US" sz="2400" dirty="0" smtClean="0">
                <a:solidFill>
                  <a:srgbClr val="FF0000"/>
                </a:solidFill>
              </a:rPr>
              <a:t>;    </a:t>
            </a:r>
            <a:r>
              <a:rPr lang="en-US" sz="2400" dirty="0" err="1" smtClean="0">
                <a:solidFill>
                  <a:srgbClr val="FF0000"/>
                </a:solidFill>
              </a:rPr>
              <a:t>i</a:t>
            </a:r>
            <a:r>
              <a:rPr lang="en-US" sz="2400" dirty="0" smtClean="0">
                <a:solidFill>
                  <a:srgbClr val="FF0000"/>
                </a:solidFill>
              </a:rPr>
              <a:t>++){</a:t>
            </a:r>
          </a:p>
          <a:p>
            <a:pPr lvl="1" algn="just"/>
            <a:r>
              <a:rPr lang="en-US" sz="2400" dirty="0" smtClean="0">
                <a:solidFill>
                  <a:srgbClr val="FF0000"/>
                </a:solidFill>
              </a:rPr>
              <a:t>//process A[</a:t>
            </a:r>
            <a:r>
              <a:rPr lang="en-US" sz="2400" dirty="0" err="1" smtClean="0">
                <a:solidFill>
                  <a:srgbClr val="FF0000"/>
                </a:solidFill>
              </a:rPr>
              <a:t>i</a:t>
            </a:r>
            <a:r>
              <a:rPr lang="en-US" sz="2400" dirty="0" smtClean="0">
                <a:solidFill>
                  <a:srgbClr val="FF0000"/>
                </a:solidFill>
              </a:rPr>
              <a:t>]</a:t>
            </a:r>
          </a:p>
          <a:p>
            <a:pPr algn="just"/>
            <a:r>
              <a:rPr lang="en-US" sz="2400" dirty="0" smtClean="0">
                <a:solidFill>
                  <a:srgbClr val="FF0000"/>
                </a:solidFill>
              </a:rPr>
              <a:t>}</a:t>
            </a:r>
          </a:p>
        </p:txBody>
      </p:sp>
      <p:sp>
        <p:nvSpPr>
          <p:cNvPr id="5" name="TextBox 4"/>
          <p:cNvSpPr txBox="1"/>
          <p:nvPr/>
        </p:nvSpPr>
        <p:spPr>
          <a:xfrm>
            <a:off x="4729164" y="5048071"/>
            <a:ext cx="3818802" cy="1200329"/>
          </a:xfrm>
          <a:prstGeom prst="rect">
            <a:avLst/>
          </a:prstGeom>
          <a:noFill/>
        </p:spPr>
        <p:txBody>
          <a:bodyPr wrap="none" rtlCol="0">
            <a:spAutoFit/>
          </a:bodyPr>
          <a:lstStyle/>
          <a:p>
            <a:pPr algn="just"/>
            <a:r>
              <a:rPr lang="en-US" sz="2400" dirty="0" smtClean="0">
                <a:solidFill>
                  <a:srgbClr val="0070C0"/>
                </a:solidFill>
              </a:rPr>
              <a:t>for(</a:t>
            </a:r>
            <a:r>
              <a:rPr lang="en-US" sz="2400" dirty="0" err="1" smtClean="0">
                <a:solidFill>
                  <a:srgbClr val="0070C0"/>
                </a:solidFill>
              </a:rPr>
              <a:t>BaseType</a:t>
            </a:r>
            <a:r>
              <a:rPr lang="en-US" sz="2400" dirty="0" smtClean="0">
                <a:solidFill>
                  <a:srgbClr val="0070C0"/>
                </a:solidFill>
              </a:rPr>
              <a:t> item: </a:t>
            </a:r>
            <a:r>
              <a:rPr lang="en-US" sz="2400" dirty="0" err="1" smtClean="0">
                <a:solidFill>
                  <a:srgbClr val="0070C0"/>
                </a:solidFill>
              </a:rPr>
              <a:t>anArray</a:t>
            </a:r>
            <a:r>
              <a:rPr lang="en-US" sz="2400" dirty="0" smtClean="0">
                <a:solidFill>
                  <a:srgbClr val="0070C0"/>
                </a:solidFill>
              </a:rPr>
              <a:t>){</a:t>
            </a:r>
          </a:p>
          <a:p>
            <a:pPr lvl="1" algn="just"/>
            <a:r>
              <a:rPr lang="en-US" sz="2400" dirty="0" smtClean="0">
                <a:solidFill>
                  <a:srgbClr val="0070C0"/>
                </a:solidFill>
              </a:rPr>
              <a:t>//process item</a:t>
            </a:r>
          </a:p>
          <a:p>
            <a:pPr algn="just"/>
            <a:r>
              <a:rPr lang="en-US" sz="2400" dirty="0" smtClean="0">
                <a:solidFill>
                  <a:srgbClr val="0070C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down)">
                                      <p:cBhvr>
                                        <p:cTn id="17" dur="500"/>
                                        <p:tgtEl>
                                          <p:spTgt spid="4">
                                            <p:txEl>
                                              <p:pRg st="0" end="0"/>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wipe(down)">
                                      <p:cBhvr>
                                        <p:cTn id="20" dur="500"/>
                                        <p:tgtEl>
                                          <p:spTgt spid="4">
                                            <p:txEl>
                                              <p:pRg st="1" end="1"/>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wipe(down)">
                                      <p:cBhvr>
                                        <p:cTn id="23" dur="500"/>
                                        <p:tgtEl>
                                          <p:spTgt spid="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wipe(down)">
                                      <p:cBhvr>
                                        <p:cTn id="28" dur="500"/>
                                        <p:tgtEl>
                                          <p:spTgt spid="5">
                                            <p:txEl>
                                              <p:pRg st="0" end="0"/>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Effect transition="in" filter="wipe(down)">
                                      <p:cBhvr>
                                        <p:cTn id="31" dur="500"/>
                                        <p:tgtEl>
                                          <p:spTgt spid="5">
                                            <p:txEl>
                                              <p:pRg st="1" end="1"/>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Effect transition="in" filter="wipe(down)">
                                      <p:cBhvr>
                                        <p:cTn id="3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3" name="Content Placeholder 2"/>
          <p:cNvSpPr>
            <a:spLocks noGrp="1"/>
          </p:cNvSpPr>
          <p:nvPr>
            <p:ph idx="1"/>
          </p:nvPr>
        </p:nvSpPr>
        <p:spPr>
          <a:xfrm>
            <a:off x="457200" y="762000"/>
            <a:ext cx="8229600" cy="5791200"/>
          </a:xfrm>
        </p:spPr>
        <p:txBody>
          <a:bodyPr>
            <a:normAutofit/>
          </a:bodyPr>
          <a:lstStyle/>
          <a:p>
            <a:pPr algn="just"/>
            <a:r>
              <a:rPr lang="en-US" dirty="0" smtClean="0">
                <a:solidFill>
                  <a:srgbClr val="FF0000"/>
                </a:solidFill>
              </a:rPr>
              <a:t>Multidimensional Arrays</a:t>
            </a:r>
            <a:r>
              <a:rPr lang="en-US" dirty="0" smtClean="0"/>
              <a:t>: </a:t>
            </a:r>
            <a:r>
              <a:rPr lang="en-US" dirty="0" smtClean="0">
                <a:solidFill>
                  <a:srgbClr val="0070C0"/>
                </a:solidFill>
              </a:rPr>
              <a:t>arrays of arrays</a:t>
            </a:r>
            <a:r>
              <a:rPr lang="en-US" dirty="0" smtClean="0"/>
              <a:t>.</a:t>
            </a:r>
          </a:p>
          <a:p>
            <a:pPr algn="just"/>
            <a:endParaRPr lang="en-US" dirty="0" smtClean="0"/>
          </a:p>
          <a:p>
            <a:pPr algn="just"/>
            <a:endParaRPr lang="en-US" dirty="0" smtClean="0"/>
          </a:p>
          <a:p>
            <a:pPr algn="just"/>
            <a:endParaRPr lang="en-US" dirty="0"/>
          </a:p>
        </p:txBody>
      </p:sp>
      <p:pic>
        <p:nvPicPr>
          <p:cNvPr id="4" name="Picture 3" descr="two-dimensional-array.png"/>
          <p:cNvPicPr>
            <a:picLocks noChangeAspect="1"/>
          </p:cNvPicPr>
          <p:nvPr/>
        </p:nvPicPr>
        <p:blipFill>
          <a:blip r:embed="rId2"/>
          <a:stretch>
            <a:fillRect/>
          </a:stretch>
        </p:blipFill>
        <p:spPr>
          <a:xfrm>
            <a:off x="1219200" y="1447800"/>
            <a:ext cx="6477000" cy="533574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3" name="Content Placeholder 2"/>
          <p:cNvSpPr>
            <a:spLocks noGrp="1"/>
          </p:cNvSpPr>
          <p:nvPr>
            <p:ph idx="1"/>
          </p:nvPr>
        </p:nvSpPr>
        <p:spPr>
          <a:xfrm>
            <a:off x="457200" y="762000"/>
            <a:ext cx="8229600" cy="5791200"/>
          </a:xfrm>
        </p:spPr>
        <p:txBody>
          <a:bodyPr>
            <a:normAutofit/>
          </a:bodyPr>
          <a:lstStyle/>
          <a:p>
            <a:pPr algn="just"/>
            <a:r>
              <a:rPr lang="en-US" dirty="0" smtClean="0"/>
              <a:t>To declare a multidimensional array variable, </a:t>
            </a:r>
            <a:r>
              <a:rPr lang="en-US" dirty="0" smtClean="0">
                <a:solidFill>
                  <a:srgbClr val="FF0000"/>
                </a:solidFill>
              </a:rPr>
              <a:t>specify each additional index using another set of square brackets</a:t>
            </a:r>
            <a:r>
              <a:rPr lang="en-US" dirty="0" smtClean="0"/>
              <a:t>.</a:t>
            </a:r>
          </a:p>
          <a:p>
            <a:pPr lvl="1" algn="just"/>
            <a:r>
              <a:rPr lang="en-US" dirty="0" err="1" smtClean="0">
                <a:solidFill>
                  <a:schemeClr val="accent5">
                    <a:lumMod val="50000"/>
                  </a:schemeClr>
                </a:solidFill>
              </a:rPr>
              <a:t>int</a:t>
            </a:r>
            <a:r>
              <a:rPr lang="en-US" dirty="0" smtClean="0">
                <a:solidFill>
                  <a:schemeClr val="accent5">
                    <a:lumMod val="50000"/>
                  </a:schemeClr>
                </a:solidFill>
              </a:rPr>
              <a:t> </a:t>
            </a:r>
            <a:r>
              <a:rPr lang="en-US" dirty="0" err="1" smtClean="0">
                <a:solidFill>
                  <a:schemeClr val="accent5">
                    <a:lumMod val="50000"/>
                  </a:schemeClr>
                </a:solidFill>
              </a:rPr>
              <a:t>twoD</a:t>
            </a:r>
            <a:r>
              <a:rPr lang="en-US" dirty="0" smtClean="0">
                <a:solidFill>
                  <a:schemeClr val="accent5">
                    <a:lumMod val="50000"/>
                  </a:schemeClr>
                </a:solidFill>
              </a:rPr>
              <a:t>[][] = new </a:t>
            </a:r>
            <a:r>
              <a:rPr lang="en-US" dirty="0" err="1" smtClean="0">
                <a:solidFill>
                  <a:schemeClr val="accent5">
                    <a:lumMod val="50000"/>
                  </a:schemeClr>
                </a:solidFill>
              </a:rPr>
              <a:t>int</a:t>
            </a:r>
            <a:r>
              <a:rPr lang="en-US" dirty="0" smtClean="0">
                <a:solidFill>
                  <a:schemeClr val="accent5">
                    <a:lumMod val="50000"/>
                  </a:schemeClr>
                </a:solidFill>
              </a:rPr>
              <a:t>[4][5];//two dimensional</a:t>
            </a:r>
          </a:p>
          <a:p>
            <a:pPr algn="just"/>
            <a:endParaRPr lang="en-US" dirty="0" smtClean="0"/>
          </a:p>
          <a:p>
            <a:pPr algn="just"/>
            <a:r>
              <a:rPr lang="en-US" dirty="0" smtClean="0"/>
              <a:t>To initialize a multidimensional array simply enclose each dimension </a:t>
            </a:r>
            <a:r>
              <a:rPr lang="en-US" dirty="0" err="1" smtClean="0"/>
              <a:t>initializer</a:t>
            </a:r>
            <a:r>
              <a:rPr lang="en-US" dirty="0" smtClean="0"/>
              <a:t> within its own set of curly braces.</a:t>
            </a:r>
          </a:p>
          <a:p>
            <a:pPr lvl="1" algn="just"/>
            <a:r>
              <a:rPr lang="en-US" dirty="0" err="1" smtClean="0">
                <a:solidFill>
                  <a:schemeClr val="accent5">
                    <a:lumMod val="50000"/>
                  </a:schemeClr>
                </a:solidFill>
              </a:rPr>
              <a:t>int</a:t>
            </a:r>
            <a:r>
              <a:rPr lang="en-US" dirty="0" smtClean="0">
                <a:solidFill>
                  <a:schemeClr val="accent5">
                    <a:lumMod val="50000"/>
                  </a:schemeClr>
                </a:solidFill>
              </a:rPr>
              <a:t> </a:t>
            </a:r>
            <a:r>
              <a:rPr lang="en-US" dirty="0" err="1" smtClean="0">
                <a:solidFill>
                  <a:schemeClr val="accent5">
                    <a:lumMod val="50000"/>
                  </a:schemeClr>
                </a:solidFill>
              </a:rPr>
              <a:t>twoD</a:t>
            </a:r>
            <a:r>
              <a:rPr lang="en-US" dirty="0" smtClean="0">
                <a:solidFill>
                  <a:schemeClr val="accent5">
                    <a:lumMod val="50000"/>
                  </a:schemeClr>
                </a:solidFill>
              </a:rPr>
              <a:t>[2][3]={{2,3,4},{1,2,7}}</a:t>
            </a:r>
          </a:p>
          <a:p>
            <a:pPr algn="just"/>
            <a:endParaRPr lang="en-US" dirty="0" smtClean="0"/>
          </a:p>
          <a:p>
            <a:pPr algn="just"/>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pic>
        <p:nvPicPr>
          <p:cNvPr id="5" name="Picture 4" descr="array2.png"/>
          <p:cNvPicPr>
            <a:picLocks noChangeAspect="1"/>
          </p:cNvPicPr>
          <p:nvPr/>
        </p:nvPicPr>
        <p:blipFill>
          <a:blip r:embed="rId2"/>
          <a:stretch>
            <a:fillRect/>
          </a:stretch>
        </p:blipFill>
        <p:spPr>
          <a:xfrm>
            <a:off x="244626" y="762000"/>
            <a:ext cx="8670774" cy="5562600"/>
          </a:xfrm>
          <a:prstGeom prst="rect">
            <a:avLst/>
          </a:prstGeom>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3" name="Content Placeholder 2"/>
          <p:cNvSpPr>
            <a:spLocks noGrp="1"/>
          </p:cNvSpPr>
          <p:nvPr>
            <p:ph idx="1"/>
          </p:nvPr>
        </p:nvSpPr>
        <p:spPr>
          <a:xfrm>
            <a:off x="457200" y="762000"/>
            <a:ext cx="8229600" cy="5791200"/>
          </a:xfrm>
        </p:spPr>
        <p:txBody>
          <a:bodyPr>
            <a:normAutofit lnSpcReduction="10000"/>
          </a:bodyPr>
          <a:lstStyle/>
          <a:p>
            <a:pPr algn="just"/>
            <a:r>
              <a:rPr lang="en-US" dirty="0" smtClean="0"/>
              <a:t>Find sum of all the elements in an array.</a:t>
            </a:r>
          </a:p>
          <a:p>
            <a:pPr algn="just"/>
            <a:endParaRPr lang="en-US" dirty="0" smtClean="0"/>
          </a:p>
          <a:p>
            <a:pPr algn="just"/>
            <a:r>
              <a:rPr lang="en-US" dirty="0" smtClean="0"/>
              <a:t>Count the elements less than 0.</a:t>
            </a:r>
          </a:p>
          <a:p>
            <a:pPr algn="just"/>
            <a:endParaRPr lang="en-US" dirty="0" smtClean="0"/>
          </a:p>
          <a:p>
            <a:pPr algn="just"/>
            <a:r>
              <a:rPr lang="en-US" dirty="0" smtClean="0"/>
              <a:t>Find the largest or smallest number in the array.</a:t>
            </a:r>
          </a:p>
          <a:p>
            <a:pPr algn="just"/>
            <a:endParaRPr lang="en-US" dirty="0" smtClean="0"/>
          </a:p>
          <a:p>
            <a:pPr algn="just"/>
            <a:r>
              <a:rPr lang="en-US" dirty="0" smtClean="0"/>
              <a:t>Copying the array.</a:t>
            </a:r>
          </a:p>
          <a:p>
            <a:pPr algn="just"/>
            <a:endParaRPr lang="en-US" dirty="0" smtClean="0"/>
          </a:p>
          <a:p>
            <a:pPr algn="just"/>
            <a:r>
              <a:rPr lang="en-US" dirty="0" smtClean="0"/>
              <a:t>Count the number of times that an element in array is equal to the element that follows it.</a:t>
            </a:r>
          </a:p>
          <a:p>
            <a:pPr algn="just"/>
            <a:endParaRPr 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3" name="Content Placeholder 2"/>
          <p:cNvSpPr>
            <a:spLocks noGrp="1"/>
          </p:cNvSpPr>
          <p:nvPr>
            <p:ph idx="1"/>
          </p:nvPr>
        </p:nvSpPr>
        <p:spPr>
          <a:xfrm>
            <a:off x="457200" y="762000"/>
            <a:ext cx="8229600" cy="5791200"/>
          </a:xfrm>
        </p:spPr>
        <p:txBody>
          <a:bodyPr>
            <a:normAutofit/>
          </a:bodyPr>
          <a:lstStyle/>
          <a:p>
            <a:pPr algn="just"/>
            <a:r>
              <a:rPr lang="en-US" dirty="0" smtClean="0"/>
              <a:t>Find sum of all the elements in an array.</a:t>
            </a:r>
          </a:p>
          <a:p>
            <a:pPr algn="just"/>
            <a:endParaRPr lang="en-US" dirty="0" smtClean="0"/>
          </a:p>
          <a:p>
            <a:pPr algn="just"/>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grpSp>
        <p:nvGrpSpPr>
          <p:cNvPr id="16" name="Group 15"/>
          <p:cNvGrpSpPr/>
          <p:nvPr/>
        </p:nvGrpSpPr>
        <p:grpSpPr>
          <a:xfrm>
            <a:off x="1371600" y="1524000"/>
            <a:ext cx="3048000" cy="533400"/>
            <a:chOff x="1371600" y="1524000"/>
            <a:chExt cx="3048000" cy="533400"/>
          </a:xfrm>
        </p:grpSpPr>
        <p:sp>
          <p:nvSpPr>
            <p:cNvPr id="4" name="Rectangle 3"/>
            <p:cNvSpPr/>
            <p:nvPr/>
          </p:nvSpPr>
          <p:spPr>
            <a:xfrm>
              <a:off x="13716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endParaRPr lang="en-US" dirty="0"/>
            </a:p>
          </p:txBody>
        </p:sp>
        <p:sp>
          <p:nvSpPr>
            <p:cNvPr id="5" name="Rectangle 4"/>
            <p:cNvSpPr/>
            <p:nvPr/>
          </p:nvSpPr>
          <p:spPr>
            <a:xfrm>
              <a:off x="19812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6" name="Rectangle 5"/>
            <p:cNvSpPr/>
            <p:nvPr/>
          </p:nvSpPr>
          <p:spPr>
            <a:xfrm>
              <a:off x="25908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7" name="Rectangle 6"/>
            <p:cNvSpPr/>
            <p:nvPr/>
          </p:nvSpPr>
          <p:spPr>
            <a:xfrm>
              <a:off x="32004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8" name="Rectangle 7"/>
            <p:cNvSpPr/>
            <p:nvPr/>
          </p:nvSpPr>
          <p:spPr>
            <a:xfrm>
              <a:off x="38100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grpSp>
      <p:sp>
        <p:nvSpPr>
          <p:cNvPr id="15" name="TextBox 14"/>
          <p:cNvSpPr txBox="1"/>
          <p:nvPr/>
        </p:nvSpPr>
        <p:spPr>
          <a:xfrm>
            <a:off x="1447800" y="3606225"/>
            <a:ext cx="3129383" cy="584775"/>
          </a:xfrm>
          <a:prstGeom prst="rect">
            <a:avLst/>
          </a:prstGeom>
          <a:noFill/>
        </p:spPr>
        <p:txBody>
          <a:bodyPr wrap="none" rtlCol="0">
            <a:spAutoFit/>
          </a:bodyPr>
          <a:lstStyle/>
          <a:p>
            <a:r>
              <a:rPr lang="en-US" sz="3200" b="1" dirty="0" smtClean="0"/>
              <a:t>sum = sum + A[</a:t>
            </a:r>
            <a:r>
              <a:rPr lang="en-US" sz="3200" b="1" dirty="0" err="1" smtClean="0"/>
              <a:t>i</a:t>
            </a:r>
            <a:r>
              <a:rPr lang="en-US" sz="3200" b="1" dirty="0" smtClean="0"/>
              <a:t>];</a:t>
            </a:r>
            <a:endParaRPr lang="en-US" sz="3200" b="1" dirty="0"/>
          </a:p>
        </p:txBody>
      </p:sp>
      <p:grpSp>
        <p:nvGrpSpPr>
          <p:cNvPr id="17" name="Group 16"/>
          <p:cNvGrpSpPr/>
          <p:nvPr/>
        </p:nvGrpSpPr>
        <p:grpSpPr>
          <a:xfrm>
            <a:off x="1447800" y="2667000"/>
            <a:ext cx="2286000" cy="609600"/>
            <a:chOff x="1447800" y="2667000"/>
            <a:chExt cx="2286000" cy="609600"/>
          </a:xfrm>
        </p:grpSpPr>
        <p:sp>
          <p:nvSpPr>
            <p:cNvPr id="13" name="Rectangle 12"/>
            <p:cNvSpPr/>
            <p:nvPr/>
          </p:nvSpPr>
          <p:spPr>
            <a:xfrm>
              <a:off x="2590800" y="26670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14" name="TextBox 13"/>
            <p:cNvSpPr txBox="1"/>
            <p:nvPr/>
          </p:nvSpPr>
          <p:spPr>
            <a:xfrm>
              <a:off x="1447800" y="2667000"/>
              <a:ext cx="1107996" cy="584775"/>
            </a:xfrm>
            <a:prstGeom prst="rect">
              <a:avLst/>
            </a:prstGeom>
            <a:noFill/>
          </p:spPr>
          <p:txBody>
            <a:bodyPr wrap="none" rtlCol="0">
              <a:spAutoFit/>
            </a:bodyPr>
            <a:lstStyle/>
            <a:p>
              <a:r>
                <a:rPr lang="en-US" sz="3200" b="1" dirty="0" smtClean="0"/>
                <a:t>sum :</a:t>
              </a:r>
              <a:endParaRPr lang="en-US" sz="3200" b="1"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4" name="Rectangle 3"/>
          <p:cNvSpPr/>
          <p:nvPr/>
        </p:nvSpPr>
        <p:spPr>
          <a:xfrm>
            <a:off x="13716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25</a:t>
            </a:r>
            <a:endParaRPr lang="en-US" dirty="0"/>
          </a:p>
        </p:txBody>
      </p:sp>
      <p:sp>
        <p:nvSpPr>
          <p:cNvPr id="5" name="Rectangle 4"/>
          <p:cNvSpPr/>
          <p:nvPr/>
        </p:nvSpPr>
        <p:spPr>
          <a:xfrm>
            <a:off x="19812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6" name="Rectangle 5"/>
          <p:cNvSpPr/>
          <p:nvPr/>
        </p:nvSpPr>
        <p:spPr>
          <a:xfrm>
            <a:off x="25908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7" name="Rectangle 6"/>
          <p:cNvSpPr/>
          <p:nvPr/>
        </p:nvSpPr>
        <p:spPr>
          <a:xfrm>
            <a:off x="32004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8" name="Rectangle 7"/>
          <p:cNvSpPr/>
          <p:nvPr/>
        </p:nvSpPr>
        <p:spPr>
          <a:xfrm>
            <a:off x="38100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3" name="Rectangle 12"/>
          <p:cNvSpPr/>
          <p:nvPr/>
        </p:nvSpPr>
        <p:spPr>
          <a:xfrm>
            <a:off x="2590800" y="26670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endParaRPr lang="en-US" dirty="0"/>
          </a:p>
        </p:txBody>
      </p:sp>
      <p:sp>
        <p:nvSpPr>
          <p:cNvPr id="14" name="TextBox 13"/>
          <p:cNvSpPr txBox="1"/>
          <p:nvPr/>
        </p:nvSpPr>
        <p:spPr>
          <a:xfrm>
            <a:off x="1447800" y="2667000"/>
            <a:ext cx="1107996" cy="584775"/>
          </a:xfrm>
          <a:prstGeom prst="rect">
            <a:avLst/>
          </a:prstGeom>
          <a:noFill/>
        </p:spPr>
        <p:txBody>
          <a:bodyPr wrap="none" rtlCol="0">
            <a:spAutoFit/>
          </a:bodyPr>
          <a:lstStyle/>
          <a:p>
            <a:r>
              <a:rPr lang="en-US" sz="3200" b="1" dirty="0" smtClean="0"/>
              <a:t>sum :</a:t>
            </a:r>
            <a:endParaRPr lang="en-US" sz="3200" b="1" dirty="0"/>
          </a:p>
        </p:txBody>
      </p:sp>
      <p:sp>
        <p:nvSpPr>
          <p:cNvPr id="15" name="TextBox 14"/>
          <p:cNvSpPr txBox="1"/>
          <p:nvPr/>
        </p:nvSpPr>
        <p:spPr>
          <a:xfrm>
            <a:off x="1447800" y="3606225"/>
            <a:ext cx="4398961" cy="584775"/>
          </a:xfrm>
          <a:prstGeom prst="rect">
            <a:avLst/>
          </a:prstGeom>
          <a:noFill/>
        </p:spPr>
        <p:txBody>
          <a:bodyPr wrap="none" rtlCol="0">
            <a:spAutoFit/>
          </a:bodyPr>
          <a:lstStyle/>
          <a:p>
            <a:r>
              <a:rPr lang="en-US" sz="3200" b="1" dirty="0" smtClean="0"/>
              <a:t>Sum = sum + A[</a:t>
            </a:r>
            <a:r>
              <a:rPr lang="en-US" sz="3200" b="1" dirty="0" err="1" smtClean="0"/>
              <a:t>i</a:t>
            </a:r>
            <a:r>
              <a:rPr lang="en-US" sz="3200" b="1" dirty="0" smtClean="0"/>
              <a:t>]; // </a:t>
            </a:r>
            <a:r>
              <a:rPr lang="en-US" sz="3200" b="1" dirty="0" err="1" smtClean="0"/>
              <a:t>i</a:t>
            </a:r>
            <a:r>
              <a:rPr lang="en-US" sz="3200" b="1" dirty="0" smtClean="0"/>
              <a:t> = 0</a:t>
            </a:r>
            <a:endParaRPr lang="en-US" sz="3200" b="1"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4" name="Rectangle 3"/>
          <p:cNvSpPr/>
          <p:nvPr/>
        </p:nvSpPr>
        <p:spPr>
          <a:xfrm>
            <a:off x="13716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25</a:t>
            </a:r>
            <a:endParaRPr lang="en-US" dirty="0"/>
          </a:p>
        </p:txBody>
      </p:sp>
      <p:sp>
        <p:nvSpPr>
          <p:cNvPr id="5" name="Rectangle 4"/>
          <p:cNvSpPr/>
          <p:nvPr/>
        </p:nvSpPr>
        <p:spPr>
          <a:xfrm>
            <a:off x="19812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-5</a:t>
            </a:r>
            <a:endParaRPr lang="en-US" dirty="0"/>
          </a:p>
        </p:txBody>
      </p:sp>
      <p:sp>
        <p:nvSpPr>
          <p:cNvPr id="6" name="Rectangle 5"/>
          <p:cNvSpPr/>
          <p:nvPr/>
        </p:nvSpPr>
        <p:spPr>
          <a:xfrm>
            <a:off x="25908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7" name="Rectangle 6"/>
          <p:cNvSpPr/>
          <p:nvPr/>
        </p:nvSpPr>
        <p:spPr>
          <a:xfrm>
            <a:off x="32004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8" name="Rectangle 7"/>
          <p:cNvSpPr/>
          <p:nvPr/>
        </p:nvSpPr>
        <p:spPr>
          <a:xfrm>
            <a:off x="38100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3" name="Rectangle 12"/>
          <p:cNvSpPr/>
          <p:nvPr/>
        </p:nvSpPr>
        <p:spPr>
          <a:xfrm>
            <a:off x="2590800" y="26670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a:t>
            </a:r>
            <a:endParaRPr lang="en-US" dirty="0"/>
          </a:p>
        </p:txBody>
      </p:sp>
      <p:sp>
        <p:nvSpPr>
          <p:cNvPr id="14" name="TextBox 13"/>
          <p:cNvSpPr txBox="1"/>
          <p:nvPr/>
        </p:nvSpPr>
        <p:spPr>
          <a:xfrm>
            <a:off x="1447800" y="2667000"/>
            <a:ext cx="1107996" cy="584775"/>
          </a:xfrm>
          <a:prstGeom prst="rect">
            <a:avLst/>
          </a:prstGeom>
          <a:noFill/>
        </p:spPr>
        <p:txBody>
          <a:bodyPr wrap="none" rtlCol="0">
            <a:spAutoFit/>
          </a:bodyPr>
          <a:lstStyle/>
          <a:p>
            <a:r>
              <a:rPr lang="en-US" sz="3200" b="1" dirty="0" smtClean="0"/>
              <a:t>sum :</a:t>
            </a:r>
            <a:endParaRPr lang="en-US" sz="3200" b="1" dirty="0"/>
          </a:p>
        </p:txBody>
      </p:sp>
      <p:sp>
        <p:nvSpPr>
          <p:cNvPr id="15" name="TextBox 14"/>
          <p:cNvSpPr txBox="1"/>
          <p:nvPr/>
        </p:nvSpPr>
        <p:spPr>
          <a:xfrm>
            <a:off x="1447800" y="3606225"/>
            <a:ext cx="4406976" cy="584775"/>
          </a:xfrm>
          <a:prstGeom prst="rect">
            <a:avLst/>
          </a:prstGeom>
          <a:noFill/>
        </p:spPr>
        <p:txBody>
          <a:bodyPr wrap="none" rtlCol="0">
            <a:spAutoFit/>
          </a:bodyPr>
          <a:lstStyle/>
          <a:p>
            <a:r>
              <a:rPr lang="en-US" sz="3200" b="1" dirty="0" smtClean="0"/>
              <a:t>Sum = sum + A[</a:t>
            </a:r>
            <a:r>
              <a:rPr lang="en-US" sz="3200" b="1" dirty="0" err="1" smtClean="0"/>
              <a:t>i</a:t>
            </a:r>
            <a:r>
              <a:rPr lang="en-US" sz="3200" b="1" dirty="0" smtClean="0"/>
              <a:t>]; // </a:t>
            </a:r>
            <a:r>
              <a:rPr lang="en-US" sz="3200" b="1" dirty="0" err="1" smtClean="0"/>
              <a:t>i</a:t>
            </a:r>
            <a:r>
              <a:rPr lang="en-US" sz="3200" b="1" dirty="0" smtClean="0"/>
              <a:t> = 1</a:t>
            </a:r>
            <a:endParaRPr lang="en-US" sz="3200" b="1"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91200"/>
          </a:xfrm>
        </p:spPr>
        <p:txBody>
          <a:bodyPr>
            <a:normAutofit fontScale="92500" lnSpcReduction="10000"/>
          </a:bodyPr>
          <a:lstStyle/>
          <a:p>
            <a:r>
              <a:rPr lang="en-US" dirty="0" smtClean="0"/>
              <a:t>General form of class:</a:t>
            </a:r>
          </a:p>
          <a:p>
            <a:pPr lvl="1"/>
            <a:r>
              <a:rPr lang="en-US" dirty="0" smtClean="0"/>
              <a:t>class </a:t>
            </a:r>
            <a:r>
              <a:rPr lang="en-US" dirty="0" err="1" smtClean="0"/>
              <a:t>classname</a:t>
            </a:r>
            <a:r>
              <a:rPr lang="en-US" dirty="0" smtClean="0"/>
              <a:t>{</a:t>
            </a:r>
          </a:p>
          <a:p>
            <a:pPr lvl="1"/>
            <a:r>
              <a:rPr lang="en-US" dirty="0" smtClean="0"/>
              <a:t>        type instance_variable1;</a:t>
            </a:r>
          </a:p>
          <a:p>
            <a:pPr lvl="1"/>
            <a:r>
              <a:rPr lang="en-US" dirty="0" smtClean="0"/>
              <a:t>        type instance_variable2;</a:t>
            </a:r>
          </a:p>
          <a:p>
            <a:pPr lvl="1"/>
            <a:r>
              <a:rPr lang="en-US" dirty="0" smtClean="0"/>
              <a:t>        …….</a:t>
            </a:r>
          </a:p>
          <a:p>
            <a:pPr lvl="1"/>
            <a:r>
              <a:rPr lang="en-US" dirty="0" smtClean="0"/>
              <a:t>        type method_name1(parameter-list){</a:t>
            </a:r>
          </a:p>
          <a:p>
            <a:pPr lvl="1"/>
            <a:r>
              <a:rPr lang="en-US" dirty="0" smtClean="0"/>
              <a:t>              body of method;</a:t>
            </a:r>
          </a:p>
          <a:p>
            <a:pPr lvl="1"/>
            <a:r>
              <a:rPr lang="en-US" dirty="0" smtClean="0"/>
              <a:t>        }</a:t>
            </a:r>
          </a:p>
          <a:p>
            <a:pPr lvl="1"/>
            <a:r>
              <a:rPr lang="en-US" dirty="0" smtClean="0"/>
              <a:t>        type method_name2(parameter-list){</a:t>
            </a:r>
          </a:p>
          <a:p>
            <a:pPr lvl="1"/>
            <a:r>
              <a:rPr lang="en-US" dirty="0" smtClean="0"/>
              <a:t>              body of method;</a:t>
            </a:r>
          </a:p>
          <a:p>
            <a:pPr lvl="1"/>
            <a:r>
              <a:rPr lang="en-US" dirty="0" smtClean="0"/>
              <a:t>        }</a:t>
            </a:r>
          </a:p>
          <a:p>
            <a:pPr lvl="1"/>
            <a:r>
              <a:rPr lang="en-US" dirty="0" smtClean="0"/>
              <a:t>        …..</a:t>
            </a:r>
          </a:p>
          <a:p>
            <a:pPr lvl="1"/>
            <a:r>
              <a:rPr lang="en-US" dirty="0" smtClean="0"/>
              <a:t>}</a:t>
            </a:r>
          </a:p>
          <a:p>
            <a:pPr lvl="1"/>
            <a:endParaRPr lang="en-US" dirty="0"/>
          </a:p>
        </p:txBody>
      </p:sp>
      <p:sp>
        <p:nvSpPr>
          <p:cNvPr id="5" name="Title 1"/>
          <p:cNvSpPr>
            <a:spLocks noGrp="1"/>
          </p:cNvSpPr>
          <p:nvPr>
            <p:ph type="title"/>
          </p:nvPr>
        </p:nvSpPr>
        <p:spPr>
          <a:xfrm>
            <a:off x="457200" y="274638"/>
            <a:ext cx="8229600" cy="411162"/>
          </a:xfrm>
        </p:spPr>
        <p:txBody>
          <a:bodyPr>
            <a:normAutofit fontScale="90000"/>
          </a:bodyPr>
          <a:lstStyle/>
          <a:p>
            <a:r>
              <a:rPr lang="en-US" sz="2400" dirty="0" smtClean="0"/>
              <a:t>Classes &amp; Objects</a:t>
            </a:r>
            <a:endParaRPr lang="en-US" sz="2400"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4" name="Rectangle 3"/>
          <p:cNvSpPr/>
          <p:nvPr/>
        </p:nvSpPr>
        <p:spPr>
          <a:xfrm>
            <a:off x="13716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25</a:t>
            </a:r>
            <a:endParaRPr lang="en-US" dirty="0"/>
          </a:p>
        </p:txBody>
      </p:sp>
      <p:sp>
        <p:nvSpPr>
          <p:cNvPr id="5" name="Rectangle 4"/>
          <p:cNvSpPr/>
          <p:nvPr/>
        </p:nvSpPr>
        <p:spPr>
          <a:xfrm>
            <a:off x="19812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-5</a:t>
            </a:r>
            <a:endParaRPr lang="en-US" dirty="0"/>
          </a:p>
        </p:txBody>
      </p:sp>
      <p:sp>
        <p:nvSpPr>
          <p:cNvPr id="6" name="Rectangle 5"/>
          <p:cNvSpPr/>
          <p:nvPr/>
        </p:nvSpPr>
        <p:spPr>
          <a:xfrm>
            <a:off x="25908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-8</a:t>
            </a:r>
            <a:endParaRPr lang="en-US" dirty="0"/>
          </a:p>
        </p:txBody>
      </p:sp>
      <p:sp>
        <p:nvSpPr>
          <p:cNvPr id="7" name="Rectangle 6"/>
          <p:cNvSpPr/>
          <p:nvPr/>
        </p:nvSpPr>
        <p:spPr>
          <a:xfrm>
            <a:off x="32004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8" name="Rectangle 7"/>
          <p:cNvSpPr/>
          <p:nvPr/>
        </p:nvSpPr>
        <p:spPr>
          <a:xfrm>
            <a:off x="38100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3" name="Rectangle 12"/>
          <p:cNvSpPr/>
          <p:nvPr/>
        </p:nvSpPr>
        <p:spPr>
          <a:xfrm>
            <a:off x="2590800" y="26670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a:t>
            </a:r>
            <a:endParaRPr lang="en-US" dirty="0"/>
          </a:p>
        </p:txBody>
      </p:sp>
      <p:sp>
        <p:nvSpPr>
          <p:cNvPr id="14" name="TextBox 13"/>
          <p:cNvSpPr txBox="1"/>
          <p:nvPr/>
        </p:nvSpPr>
        <p:spPr>
          <a:xfrm>
            <a:off x="1447800" y="2667000"/>
            <a:ext cx="1107996" cy="584775"/>
          </a:xfrm>
          <a:prstGeom prst="rect">
            <a:avLst/>
          </a:prstGeom>
          <a:noFill/>
        </p:spPr>
        <p:txBody>
          <a:bodyPr wrap="none" rtlCol="0">
            <a:spAutoFit/>
          </a:bodyPr>
          <a:lstStyle/>
          <a:p>
            <a:r>
              <a:rPr lang="en-US" sz="3200" b="1" dirty="0" smtClean="0"/>
              <a:t>sum :</a:t>
            </a:r>
            <a:endParaRPr lang="en-US" sz="3200" b="1" dirty="0"/>
          </a:p>
        </p:txBody>
      </p:sp>
      <p:sp>
        <p:nvSpPr>
          <p:cNvPr id="15" name="TextBox 14"/>
          <p:cNvSpPr txBox="1"/>
          <p:nvPr/>
        </p:nvSpPr>
        <p:spPr>
          <a:xfrm>
            <a:off x="1447800" y="3606225"/>
            <a:ext cx="4398961" cy="584775"/>
          </a:xfrm>
          <a:prstGeom prst="rect">
            <a:avLst/>
          </a:prstGeom>
          <a:noFill/>
        </p:spPr>
        <p:txBody>
          <a:bodyPr wrap="none" rtlCol="0">
            <a:spAutoFit/>
          </a:bodyPr>
          <a:lstStyle/>
          <a:p>
            <a:r>
              <a:rPr lang="en-US" sz="3200" b="1" dirty="0" smtClean="0"/>
              <a:t>Sum = sum + A[</a:t>
            </a:r>
            <a:r>
              <a:rPr lang="en-US" sz="3200" b="1" dirty="0" err="1" smtClean="0"/>
              <a:t>i</a:t>
            </a:r>
            <a:r>
              <a:rPr lang="en-US" sz="3200" b="1" dirty="0" smtClean="0"/>
              <a:t>]; // </a:t>
            </a:r>
            <a:r>
              <a:rPr lang="en-US" sz="3200" b="1" dirty="0" err="1" smtClean="0"/>
              <a:t>i</a:t>
            </a:r>
            <a:r>
              <a:rPr lang="en-US" sz="3200" b="1" dirty="0" smtClean="0"/>
              <a:t> = 2</a:t>
            </a:r>
            <a:endParaRPr lang="en-US" sz="3200" b="1"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4" name="Rectangle 3"/>
          <p:cNvSpPr/>
          <p:nvPr/>
        </p:nvSpPr>
        <p:spPr>
          <a:xfrm>
            <a:off x="13716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25</a:t>
            </a:r>
            <a:endParaRPr lang="en-US" dirty="0"/>
          </a:p>
        </p:txBody>
      </p:sp>
      <p:sp>
        <p:nvSpPr>
          <p:cNvPr id="5" name="Rectangle 4"/>
          <p:cNvSpPr/>
          <p:nvPr/>
        </p:nvSpPr>
        <p:spPr>
          <a:xfrm>
            <a:off x="19812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-5</a:t>
            </a:r>
            <a:endParaRPr lang="en-US" dirty="0"/>
          </a:p>
        </p:txBody>
      </p:sp>
      <p:sp>
        <p:nvSpPr>
          <p:cNvPr id="6" name="Rectangle 5"/>
          <p:cNvSpPr/>
          <p:nvPr/>
        </p:nvSpPr>
        <p:spPr>
          <a:xfrm>
            <a:off x="25908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-8</a:t>
            </a:r>
            <a:endParaRPr lang="en-US" dirty="0"/>
          </a:p>
        </p:txBody>
      </p:sp>
      <p:sp>
        <p:nvSpPr>
          <p:cNvPr id="7" name="Rectangle 6"/>
          <p:cNvSpPr/>
          <p:nvPr/>
        </p:nvSpPr>
        <p:spPr>
          <a:xfrm>
            <a:off x="32004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5</a:t>
            </a:r>
            <a:endParaRPr lang="en-US" dirty="0"/>
          </a:p>
        </p:txBody>
      </p:sp>
      <p:sp>
        <p:nvSpPr>
          <p:cNvPr id="8" name="Rectangle 7"/>
          <p:cNvSpPr/>
          <p:nvPr/>
        </p:nvSpPr>
        <p:spPr>
          <a:xfrm>
            <a:off x="38100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3" name="Rectangle 12"/>
          <p:cNvSpPr/>
          <p:nvPr/>
        </p:nvSpPr>
        <p:spPr>
          <a:xfrm>
            <a:off x="2590800" y="26670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17</a:t>
            </a:r>
            <a:endParaRPr lang="en-US" dirty="0"/>
          </a:p>
        </p:txBody>
      </p:sp>
      <p:sp>
        <p:nvSpPr>
          <p:cNvPr id="14" name="TextBox 13"/>
          <p:cNvSpPr txBox="1"/>
          <p:nvPr/>
        </p:nvSpPr>
        <p:spPr>
          <a:xfrm>
            <a:off x="1447800" y="2667000"/>
            <a:ext cx="1107996" cy="584775"/>
          </a:xfrm>
          <a:prstGeom prst="rect">
            <a:avLst/>
          </a:prstGeom>
          <a:noFill/>
        </p:spPr>
        <p:txBody>
          <a:bodyPr wrap="none" rtlCol="0">
            <a:spAutoFit/>
          </a:bodyPr>
          <a:lstStyle/>
          <a:p>
            <a:r>
              <a:rPr lang="en-US" sz="3200" b="1" dirty="0" smtClean="0"/>
              <a:t>sum :</a:t>
            </a:r>
            <a:endParaRPr lang="en-US" sz="3200" b="1" dirty="0"/>
          </a:p>
        </p:txBody>
      </p:sp>
      <p:sp>
        <p:nvSpPr>
          <p:cNvPr id="15" name="TextBox 14"/>
          <p:cNvSpPr txBox="1"/>
          <p:nvPr/>
        </p:nvSpPr>
        <p:spPr>
          <a:xfrm>
            <a:off x="1447800" y="3606225"/>
            <a:ext cx="4398961" cy="584775"/>
          </a:xfrm>
          <a:prstGeom prst="rect">
            <a:avLst/>
          </a:prstGeom>
          <a:noFill/>
        </p:spPr>
        <p:txBody>
          <a:bodyPr wrap="none" rtlCol="0">
            <a:spAutoFit/>
          </a:bodyPr>
          <a:lstStyle/>
          <a:p>
            <a:r>
              <a:rPr lang="en-US" sz="3200" b="1" dirty="0" smtClean="0"/>
              <a:t>Sum = sum + A[</a:t>
            </a:r>
            <a:r>
              <a:rPr lang="en-US" sz="3200" b="1" dirty="0" err="1" smtClean="0"/>
              <a:t>i</a:t>
            </a:r>
            <a:r>
              <a:rPr lang="en-US" sz="3200" b="1" dirty="0" smtClean="0"/>
              <a:t>]; // </a:t>
            </a:r>
            <a:r>
              <a:rPr lang="en-US" sz="3200" b="1" dirty="0" err="1" smtClean="0"/>
              <a:t>i</a:t>
            </a:r>
            <a:r>
              <a:rPr lang="en-US" sz="3200" b="1" dirty="0" smtClean="0"/>
              <a:t> = 3</a:t>
            </a:r>
            <a:endParaRPr lang="en-US" sz="3200" b="1"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4" name="Rectangle 3"/>
          <p:cNvSpPr/>
          <p:nvPr/>
        </p:nvSpPr>
        <p:spPr>
          <a:xfrm>
            <a:off x="13716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25</a:t>
            </a:r>
            <a:endParaRPr lang="en-US" dirty="0"/>
          </a:p>
        </p:txBody>
      </p:sp>
      <p:sp>
        <p:nvSpPr>
          <p:cNvPr id="5" name="Rectangle 4"/>
          <p:cNvSpPr/>
          <p:nvPr/>
        </p:nvSpPr>
        <p:spPr>
          <a:xfrm>
            <a:off x="19812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-5</a:t>
            </a:r>
            <a:endParaRPr lang="en-US" dirty="0"/>
          </a:p>
        </p:txBody>
      </p:sp>
      <p:sp>
        <p:nvSpPr>
          <p:cNvPr id="6" name="Rectangle 5"/>
          <p:cNvSpPr/>
          <p:nvPr/>
        </p:nvSpPr>
        <p:spPr>
          <a:xfrm>
            <a:off x="25908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-8</a:t>
            </a:r>
            <a:endParaRPr lang="en-US" dirty="0"/>
          </a:p>
        </p:txBody>
      </p:sp>
      <p:sp>
        <p:nvSpPr>
          <p:cNvPr id="7" name="Rectangle 6"/>
          <p:cNvSpPr/>
          <p:nvPr/>
        </p:nvSpPr>
        <p:spPr>
          <a:xfrm>
            <a:off x="32004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5</a:t>
            </a:r>
            <a:endParaRPr lang="en-US" dirty="0"/>
          </a:p>
        </p:txBody>
      </p:sp>
      <p:sp>
        <p:nvSpPr>
          <p:cNvPr id="8" name="Rectangle 7"/>
          <p:cNvSpPr/>
          <p:nvPr/>
        </p:nvSpPr>
        <p:spPr>
          <a:xfrm>
            <a:off x="38100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5</a:t>
            </a:r>
            <a:endParaRPr lang="en-US" dirty="0"/>
          </a:p>
        </p:txBody>
      </p:sp>
      <p:sp>
        <p:nvSpPr>
          <p:cNvPr id="13" name="Rectangle 12"/>
          <p:cNvSpPr/>
          <p:nvPr/>
        </p:nvSpPr>
        <p:spPr>
          <a:xfrm>
            <a:off x="2590800" y="26670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22</a:t>
            </a:r>
            <a:endParaRPr lang="en-US" dirty="0"/>
          </a:p>
        </p:txBody>
      </p:sp>
      <p:sp>
        <p:nvSpPr>
          <p:cNvPr id="14" name="TextBox 13"/>
          <p:cNvSpPr txBox="1"/>
          <p:nvPr/>
        </p:nvSpPr>
        <p:spPr>
          <a:xfrm>
            <a:off x="1447800" y="2667000"/>
            <a:ext cx="1107996" cy="584775"/>
          </a:xfrm>
          <a:prstGeom prst="rect">
            <a:avLst/>
          </a:prstGeom>
          <a:noFill/>
        </p:spPr>
        <p:txBody>
          <a:bodyPr wrap="none" rtlCol="0">
            <a:spAutoFit/>
          </a:bodyPr>
          <a:lstStyle/>
          <a:p>
            <a:r>
              <a:rPr lang="en-US" sz="3200" b="1" dirty="0" smtClean="0"/>
              <a:t>sum :</a:t>
            </a:r>
            <a:endParaRPr lang="en-US" sz="3200" b="1" dirty="0"/>
          </a:p>
        </p:txBody>
      </p:sp>
      <p:sp>
        <p:nvSpPr>
          <p:cNvPr id="15" name="TextBox 14"/>
          <p:cNvSpPr txBox="1"/>
          <p:nvPr/>
        </p:nvSpPr>
        <p:spPr>
          <a:xfrm>
            <a:off x="1447800" y="3606225"/>
            <a:ext cx="4406976" cy="584775"/>
          </a:xfrm>
          <a:prstGeom prst="rect">
            <a:avLst/>
          </a:prstGeom>
          <a:noFill/>
        </p:spPr>
        <p:txBody>
          <a:bodyPr wrap="none" rtlCol="0">
            <a:spAutoFit/>
          </a:bodyPr>
          <a:lstStyle/>
          <a:p>
            <a:r>
              <a:rPr lang="en-US" sz="3200" b="1" dirty="0" smtClean="0"/>
              <a:t>Sum = sum + A[</a:t>
            </a:r>
            <a:r>
              <a:rPr lang="en-US" sz="3200" b="1" dirty="0" err="1" smtClean="0"/>
              <a:t>i</a:t>
            </a:r>
            <a:r>
              <a:rPr lang="en-US" sz="3200" b="1" dirty="0" smtClean="0"/>
              <a:t>]; // </a:t>
            </a:r>
            <a:r>
              <a:rPr lang="en-US" sz="3200" b="1" dirty="0" err="1" smtClean="0"/>
              <a:t>i</a:t>
            </a:r>
            <a:r>
              <a:rPr lang="en-US" sz="3200" b="1" dirty="0" smtClean="0"/>
              <a:t> = 4</a:t>
            </a:r>
            <a:endParaRPr lang="en-US" sz="3200" b="1" dirty="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3" name="Content Placeholder 2"/>
          <p:cNvSpPr>
            <a:spLocks noGrp="1"/>
          </p:cNvSpPr>
          <p:nvPr>
            <p:ph idx="1"/>
          </p:nvPr>
        </p:nvSpPr>
        <p:spPr>
          <a:xfrm>
            <a:off x="457200" y="762000"/>
            <a:ext cx="8229600" cy="5791200"/>
          </a:xfrm>
        </p:spPr>
        <p:txBody>
          <a:bodyPr>
            <a:normAutofit/>
          </a:bodyPr>
          <a:lstStyle/>
          <a:p>
            <a:pPr algn="just"/>
            <a:r>
              <a:rPr lang="en-US" dirty="0" smtClean="0"/>
              <a:t>Count the elements greater than 0.</a:t>
            </a:r>
          </a:p>
          <a:p>
            <a:pPr algn="just"/>
            <a:endParaRPr lang="en-US" dirty="0" smtClean="0"/>
          </a:p>
          <a:p>
            <a:pPr algn="just"/>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4" name="Rectangle 3"/>
          <p:cNvSpPr/>
          <p:nvPr/>
        </p:nvSpPr>
        <p:spPr>
          <a:xfrm>
            <a:off x="13716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endParaRPr lang="en-US" dirty="0"/>
          </a:p>
        </p:txBody>
      </p:sp>
      <p:sp>
        <p:nvSpPr>
          <p:cNvPr id="5" name="Rectangle 4"/>
          <p:cNvSpPr/>
          <p:nvPr/>
        </p:nvSpPr>
        <p:spPr>
          <a:xfrm>
            <a:off x="19812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6" name="Rectangle 5"/>
          <p:cNvSpPr/>
          <p:nvPr/>
        </p:nvSpPr>
        <p:spPr>
          <a:xfrm>
            <a:off x="25908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7" name="Rectangle 6"/>
          <p:cNvSpPr/>
          <p:nvPr/>
        </p:nvSpPr>
        <p:spPr>
          <a:xfrm>
            <a:off x="32004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8" name="Rectangle 7"/>
          <p:cNvSpPr/>
          <p:nvPr/>
        </p:nvSpPr>
        <p:spPr>
          <a:xfrm>
            <a:off x="38100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3" name="Rectangle 12"/>
          <p:cNvSpPr/>
          <p:nvPr/>
        </p:nvSpPr>
        <p:spPr>
          <a:xfrm>
            <a:off x="2819400" y="26670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14" name="TextBox 13"/>
          <p:cNvSpPr txBox="1"/>
          <p:nvPr/>
        </p:nvSpPr>
        <p:spPr>
          <a:xfrm>
            <a:off x="1447800" y="2667000"/>
            <a:ext cx="1360309" cy="584775"/>
          </a:xfrm>
          <a:prstGeom prst="rect">
            <a:avLst/>
          </a:prstGeom>
          <a:noFill/>
        </p:spPr>
        <p:txBody>
          <a:bodyPr wrap="none" rtlCol="0">
            <a:spAutoFit/>
          </a:bodyPr>
          <a:lstStyle/>
          <a:p>
            <a:r>
              <a:rPr lang="en-US" sz="3200" b="1" dirty="0" smtClean="0"/>
              <a:t>count :</a:t>
            </a:r>
            <a:endParaRPr lang="en-US" sz="3200" b="1" dirty="0"/>
          </a:p>
        </p:txBody>
      </p:sp>
      <p:sp>
        <p:nvSpPr>
          <p:cNvPr id="15" name="TextBox 14"/>
          <p:cNvSpPr txBox="1"/>
          <p:nvPr/>
        </p:nvSpPr>
        <p:spPr>
          <a:xfrm>
            <a:off x="1447800" y="3606225"/>
            <a:ext cx="5521576" cy="1077218"/>
          </a:xfrm>
          <a:prstGeom prst="rect">
            <a:avLst/>
          </a:prstGeom>
          <a:noFill/>
        </p:spPr>
        <p:txBody>
          <a:bodyPr wrap="none" rtlCol="0">
            <a:spAutoFit/>
          </a:bodyPr>
          <a:lstStyle/>
          <a:p>
            <a:r>
              <a:rPr lang="en-US" sz="3200" b="1" dirty="0" smtClean="0"/>
              <a:t>if( A[</a:t>
            </a:r>
            <a:r>
              <a:rPr lang="en-US" sz="3200" b="1" dirty="0" err="1" smtClean="0"/>
              <a:t>i</a:t>
            </a:r>
            <a:r>
              <a:rPr lang="en-US" sz="3200" b="1" dirty="0" smtClean="0"/>
              <a:t>] &gt; 0)</a:t>
            </a:r>
          </a:p>
          <a:p>
            <a:r>
              <a:rPr lang="en-US" sz="3200" b="1" dirty="0" smtClean="0"/>
              <a:t>    count = count + 1; // count++</a:t>
            </a:r>
            <a:endParaRPr lang="en-US" sz="3200" b="1"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4" name="Rectangle 3"/>
          <p:cNvSpPr/>
          <p:nvPr/>
        </p:nvSpPr>
        <p:spPr>
          <a:xfrm>
            <a:off x="13716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25</a:t>
            </a:r>
            <a:endParaRPr lang="en-US" dirty="0"/>
          </a:p>
        </p:txBody>
      </p:sp>
      <p:sp>
        <p:nvSpPr>
          <p:cNvPr id="5" name="Rectangle 4"/>
          <p:cNvSpPr/>
          <p:nvPr/>
        </p:nvSpPr>
        <p:spPr>
          <a:xfrm>
            <a:off x="19812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6" name="Rectangle 5"/>
          <p:cNvSpPr/>
          <p:nvPr/>
        </p:nvSpPr>
        <p:spPr>
          <a:xfrm>
            <a:off x="25908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7" name="Rectangle 6"/>
          <p:cNvSpPr/>
          <p:nvPr/>
        </p:nvSpPr>
        <p:spPr>
          <a:xfrm>
            <a:off x="32004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8" name="Rectangle 7"/>
          <p:cNvSpPr/>
          <p:nvPr/>
        </p:nvSpPr>
        <p:spPr>
          <a:xfrm>
            <a:off x="38100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7" name="Rectangle 16"/>
          <p:cNvSpPr/>
          <p:nvPr/>
        </p:nvSpPr>
        <p:spPr>
          <a:xfrm>
            <a:off x="2819400" y="26670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TextBox 17"/>
          <p:cNvSpPr txBox="1"/>
          <p:nvPr/>
        </p:nvSpPr>
        <p:spPr>
          <a:xfrm>
            <a:off x="1447800" y="2667000"/>
            <a:ext cx="1360309" cy="584775"/>
          </a:xfrm>
          <a:prstGeom prst="rect">
            <a:avLst/>
          </a:prstGeom>
          <a:noFill/>
        </p:spPr>
        <p:txBody>
          <a:bodyPr wrap="none" rtlCol="0">
            <a:spAutoFit/>
          </a:bodyPr>
          <a:lstStyle/>
          <a:p>
            <a:r>
              <a:rPr lang="en-US" sz="3200" b="1" dirty="0" smtClean="0"/>
              <a:t>count :</a:t>
            </a:r>
            <a:endParaRPr lang="en-US" sz="3200" b="1" dirty="0"/>
          </a:p>
        </p:txBody>
      </p:sp>
      <p:sp>
        <p:nvSpPr>
          <p:cNvPr id="19" name="TextBox 18"/>
          <p:cNvSpPr txBox="1"/>
          <p:nvPr/>
        </p:nvSpPr>
        <p:spPr>
          <a:xfrm>
            <a:off x="1447800" y="3606225"/>
            <a:ext cx="5521576" cy="1077218"/>
          </a:xfrm>
          <a:prstGeom prst="rect">
            <a:avLst/>
          </a:prstGeom>
          <a:noFill/>
        </p:spPr>
        <p:txBody>
          <a:bodyPr wrap="none" rtlCol="0">
            <a:spAutoFit/>
          </a:bodyPr>
          <a:lstStyle/>
          <a:p>
            <a:r>
              <a:rPr lang="en-US" sz="3200" b="1" dirty="0" smtClean="0"/>
              <a:t>if( A[</a:t>
            </a:r>
            <a:r>
              <a:rPr lang="en-US" sz="3200" b="1" dirty="0" err="1" smtClean="0"/>
              <a:t>i</a:t>
            </a:r>
            <a:r>
              <a:rPr lang="en-US" sz="3200" b="1" dirty="0" smtClean="0"/>
              <a:t>] &gt; 0)</a:t>
            </a:r>
          </a:p>
          <a:p>
            <a:r>
              <a:rPr lang="en-US" sz="3200" b="1" dirty="0" smtClean="0"/>
              <a:t>    count = count + 1; // count++</a:t>
            </a:r>
            <a:endParaRPr lang="en-US" sz="3200" b="1"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4" name="Rectangle 3"/>
          <p:cNvSpPr/>
          <p:nvPr/>
        </p:nvSpPr>
        <p:spPr>
          <a:xfrm>
            <a:off x="13716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endParaRPr lang="en-US" dirty="0"/>
          </a:p>
        </p:txBody>
      </p:sp>
      <p:sp>
        <p:nvSpPr>
          <p:cNvPr id="5" name="Rectangle 4"/>
          <p:cNvSpPr/>
          <p:nvPr/>
        </p:nvSpPr>
        <p:spPr>
          <a:xfrm>
            <a:off x="19812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-5</a:t>
            </a:r>
            <a:endParaRPr lang="en-US" dirty="0"/>
          </a:p>
        </p:txBody>
      </p:sp>
      <p:sp>
        <p:nvSpPr>
          <p:cNvPr id="6" name="Rectangle 5"/>
          <p:cNvSpPr/>
          <p:nvPr/>
        </p:nvSpPr>
        <p:spPr>
          <a:xfrm>
            <a:off x="25908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7" name="Rectangle 6"/>
          <p:cNvSpPr/>
          <p:nvPr/>
        </p:nvSpPr>
        <p:spPr>
          <a:xfrm>
            <a:off x="32004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8" name="Rectangle 7"/>
          <p:cNvSpPr/>
          <p:nvPr/>
        </p:nvSpPr>
        <p:spPr>
          <a:xfrm>
            <a:off x="38100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7" name="Rectangle 16"/>
          <p:cNvSpPr/>
          <p:nvPr/>
        </p:nvSpPr>
        <p:spPr>
          <a:xfrm>
            <a:off x="2819400" y="26670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TextBox 17"/>
          <p:cNvSpPr txBox="1"/>
          <p:nvPr/>
        </p:nvSpPr>
        <p:spPr>
          <a:xfrm>
            <a:off x="1447800" y="2667000"/>
            <a:ext cx="1360309" cy="584775"/>
          </a:xfrm>
          <a:prstGeom prst="rect">
            <a:avLst/>
          </a:prstGeom>
          <a:noFill/>
        </p:spPr>
        <p:txBody>
          <a:bodyPr wrap="none" rtlCol="0">
            <a:spAutoFit/>
          </a:bodyPr>
          <a:lstStyle/>
          <a:p>
            <a:r>
              <a:rPr lang="en-US" sz="3200" b="1" dirty="0" smtClean="0"/>
              <a:t>count :</a:t>
            </a:r>
            <a:endParaRPr lang="en-US" sz="3200" b="1" dirty="0"/>
          </a:p>
        </p:txBody>
      </p:sp>
      <p:sp>
        <p:nvSpPr>
          <p:cNvPr id="19" name="TextBox 18"/>
          <p:cNvSpPr txBox="1"/>
          <p:nvPr/>
        </p:nvSpPr>
        <p:spPr>
          <a:xfrm>
            <a:off x="1447800" y="3606225"/>
            <a:ext cx="5521576" cy="1077218"/>
          </a:xfrm>
          <a:prstGeom prst="rect">
            <a:avLst/>
          </a:prstGeom>
          <a:noFill/>
        </p:spPr>
        <p:txBody>
          <a:bodyPr wrap="none" rtlCol="0">
            <a:spAutoFit/>
          </a:bodyPr>
          <a:lstStyle/>
          <a:p>
            <a:r>
              <a:rPr lang="en-US" sz="3200" b="1" dirty="0" smtClean="0"/>
              <a:t>if( A[</a:t>
            </a:r>
            <a:r>
              <a:rPr lang="en-US" sz="3200" b="1" dirty="0" err="1" smtClean="0"/>
              <a:t>i</a:t>
            </a:r>
            <a:r>
              <a:rPr lang="en-US" sz="3200" b="1" dirty="0" smtClean="0"/>
              <a:t>] &gt; 0)</a:t>
            </a:r>
          </a:p>
          <a:p>
            <a:r>
              <a:rPr lang="en-US" sz="3200" b="1" dirty="0" smtClean="0"/>
              <a:t>    count = count + 1; // count++</a:t>
            </a:r>
            <a:endParaRPr lang="en-US" sz="3200" b="1"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4" name="Rectangle 3"/>
          <p:cNvSpPr/>
          <p:nvPr/>
        </p:nvSpPr>
        <p:spPr>
          <a:xfrm>
            <a:off x="13716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endParaRPr lang="en-US" dirty="0"/>
          </a:p>
        </p:txBody>
      </p:sp>
      <p:sp>
        <p:nvSpPr>
          <p:cNvPr id="5" name="Rectangle 4"/>
          <p:cNvSpPr/>
          <p:nvPr/>
        </p:nvSpPr>
        <p:spPr>
          <a:xfrm>
            <a:off x="19812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6" name="Rectangle 5"/>
          <p:cNvSpPr/>
          <p:nvPr/>
        </p:nvSpPr>
        <p:spPr>
          <a:xfrm>
            <a:off x="25908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-8</a:t>
            </a:r>
            <a:endParaRPr lang="en-US" dirty="0"/>
          </a:p>
        </p:txBody>
      </p:sp>
      <p:sp>
        <p:nvSpPr>
          <p:cNvPr id="7" name="Rectangle 6"/>
          <p:cNvSpPr/>
          <p:nvPr/>
        </p:nvSpPr>
        <p:spPr>
          <a:xfrm>
            <a:off x="32004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8" name="Rectangle 7"/>
          <p:cNvSpPr/>
          <p:nvPr/>
        </p:nvSpPr>
        <p:spPr>
          <a:xfrm>
            <a:off x="38100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1" name="Rectangle 10"/>
          <p:cNvSpPr/>
          <p:nvPr/>
        </p:nvSpPr>
        <p:spPr>
          <a:xfrm>
            <a:off x="2819400" y="26670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2" name="TextBox 11"/>
          <p:cNvSpPr txBox="1"/>
          <p:nvPr/>
        </p:nvSpPr>
        <p:spPr>
          <a:xfrm>
            <a:off x="1447800" y="2667000"/>
            <a:ext cx="1360309" cy="584775"/>
          </a:xfrm>
          <a:prstGeom prst="rect">
            <a:avLst/>
          </a:prstGeom>
          <a:noFill/>
        </p:spPr>
        <p:txBody>
          <a:bodyPr wrap="none" rtlCol="0">
            <a:spAutoFit/>
          </a:bodyPr>
          <a:lstStyle/>
          <a:p>
            <a:r>
              <a:rPr lang="en-US" sz="3200" b="1" dirty="0" smtClean="0"/>
              <a:t>count :</a:t>
            </a:r>
            <a:endParaRPr lang="en-US" sz="3200" b="1" dirty="0"/>
          </a:p>
        </p:txBody>
      </p:sp>
      <p:sp>
        <p:nvSpPr>
          <p:cNvPr id="16" name="TextBox 15"/>
          <p:cNvSpPr txBox="1"/>
          <p:nvPr/>
        </p:nvSpPr>
        <p:spPr>
          <a:xfrm>
            <a:off x="1447800" y="3606225"/>
            <a:ext cx="5521576" cy="1077218"/>
          </a:xfrm>
          <a:prstGeom prst="rect">
            <a:avLst/>
          </a:prstGeom>
          <a:noFill/>
        </p:spPr>
        <p:txBody>
          <a:bodyPr wrap="none" rtlCol="0">
            <a:spAutoFit/>
          </a:bodyPr>
          <a:lstStyle/>
          <a:p>
            <a:r>
              <a:rPr lang="en-US" sz="3200" b="1" dirty="0" smtClean="0"/>
              <a:t>if( A[</a:t>
            </a:r>
            <a:r>
              <a:rPr lang="en-US" sz="3200" b="1" dirty="0" err="1" smtClean="0"/>
              <a:t>i</a:t>
            </a:r>
            <a:r>
              <a:rPr lang="en-US" sz="3200" b="1" dirty="0" smtClean="0"/>
              <a:t>] &gt; 0)</a:t>
            </a:r>
          </a:p>
          <a:p>
            <a:r>
              <a:rPr lang="en-US" sz="3200" b="1" dirty="0" smtClean="0"/>
              <a:t>    count = count + 1; // count++</a:t>
            </a:r>
            <a:endParaRPr lang="en-US" sz="3200" b="1" dirty="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4" name="Rectangle 3"/>
          <p:cNvSpPr/>
          <p:nvPr/>
        </p:nvSpPr>
        <p:spPr>
          <a:xfrm>
            <a:off x="13716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endParaRPr lang="en-US" dirty="0"/>
          </a:p>
        </p:txBody>
      </p:sp>
      <p:sp>
        <p:nvSpPr>
          <p:cNvPr id="5" name="Rectangle 4"/>
          <p:cNvSpPr/>
          <p:nvPr/>
        </p:nvSpPr>
        <p:spPr>
          <a:xfrm>
            <a:off x="19812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6" name="Rectangle 5"/>
          <p:cNvSpPr/>
          <p:nvPr/>
        </p:nvSpPr>
        <p:spPr>
          <a:xfrm>
            <a:off x="25908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7" name="Rectangle 6"/>
          <p:cNvSpPr/>
          <p:nvPr/>
        </p:nvSpPr>
        <p:spPr>
          <a:xfrm>
            <a:off x="32004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5</a:t>
            </a:r>
            <a:endParaRPr lang="en-US" dirty="0"/>
          </a:p>
        </p:txBody>
      </p:sp>
      <p:sp>
        <p:nvSpPr>
          <p:cNvPr id="8" name="Rectangle 7"/>
          <p:cNvSpPr/>
          <p:nvPr/>
        </p:nvSpPr>
        <p:spPr>
          <a:xfrm>
            <a:off x="38100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1" name="Rectangle 10"/>
          <p:cNvSpPr/>
          <p:nvPr/>
        </p:nvSpPr>
        <p:spPr>
          <a:xfrm>
            <a:off x="2819400" y="26670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2" name="TextBox 11"/>
          <p:cNvSpPr txBox="1"/>
          <p:nvPr/>
        </p:nvSpPr>
        <p:spPr>
          <a:xfrm>
            <a:off x="1447800" y="2667000"/>
            <a:ext cx="1360309" cy="584775"/>
          </a:xfrm>
          <a:prstGeom prst="rect">
            <a:avLst/>
          </a:prstGeom>
          <a:noFill/>
        </p:spPr>
        <p:txBody>
          <a:bodyPr wrap="none" rtlCol="0">
            <a:spAutoFit/>
          </a:bodyPr>
          <a:lstStyle/>
          <a:p>
            <a:r>
              <a:rPr lang="en-US" sz="3200" b="1" dirty="0" smtClean="0"/>
              <a:t>count :</a:t>
            </a:r>
            <a:endParaRPr lang="en-US" sz="3200" b="1" dirty="0"/>
          </a:p>
        </p:txBody>
      </p:sp>
      <p:sp>
        <p:nvSpPr>
          <p:cNvPr id="16" name="TextBox 15"/>
          <p:cNvSpPr txBox="1"/>
          <p:nvPr/>
        </p:nvSpPr>
        <p:spPr>
          <a:xfrm>
            <a:off x="1447800" y="3606225"/>
            <a:ext cx="5521576" cy="1077218"/>
          </a:xfrm>
          <a:prstGeom prst="rect">
            <a:avLst/>
          </a:prstGeom>
          <a:noFill/>
        </p:spPr>
        <p:txBody>
          <a:bodyPr wrap="none" rtlCol="0">
            <a:spAutoFit/>
          </a:bodyPr>
          <a:lstStyle/>
          <a:p>
            <a:r>
              <a:rPr lang="en-US" sz="3200" b="1" dirty="0" smtClean="0"/>
              <a:t>if( A[</a:t>
            </a:r>
            <a:r>
              <a:rPr lang="en-US" sz="3200" b="1" dirty="0" err="1" smtClean="0"/>
              <a:t>i</a:t>
            </a:r>
            <a:r>
              <a:rPr lang="en-US" sz="3200" b="1" dirty="0" smtClean="0"/>
              <a:t>] &gt; 0)</a:t>
            </a:r>
          </a:p>
          <a:p>
            <a:r>
              <a:rPr lang="en-US" sz="3200" b="1" dirty="0" smtClean="0"/>
              <a:t>    count = count + 1; // count++</a:t>
            </a:r>
            <a:endParaRPr lang="en-US" sz="3200" b="1" dirty="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4" name="Rectangle 3"/>
          <p:cNvSpPr/>
          <p:nvPr/>
        </p:nvSpPr>
        <p:spPr>
          <a:xfrm>
            <a:off x="13716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endParaRPr lang="en-US" dirty="0"/>
          </a:p>
        </p:txBody>
      </p:sp>
      <p:sp>
        <p:nvSpPr>
          <p:cNvPr id="5" name="Rectangle 4"/>
          <p:cNvSpPr/>
          <p:nvPr/>
        </p:nvSpPr>
        <p:spPr>
          <a:xfrm>
            <a:off x="19812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6" name="Rectangle 5"/>
          <p:cNvSpPr/>
          <p:nvPr/>
        </p:nvSpPr>
        <p:spPr>
          <a:xfrm>
            <a:off x="25908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7" name="Rectangle 6"/>
          <p:cNvSpPr/>
          <p:nvPr/>
        </p:nvSpPr>
        <p:spPr>
          <a:xfrm>
            <a:off x="32004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8" name="Rectangle 7"/>
          <p:cNvSpPr/>
          <p:nvPr/>
        </p:nvSpPr>
        <p:spPr>
          <a:xfrm>
            <a:off x="38100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5</a:t>
            </a:r>
            <a:endParaRPr lang="en-US" dirty="0"/>
          </a:p>
        </p:txBody>
      </p:sp>
      <p:sp>
        <p:nvSpPr>
          <p:cNvPr id="11" name="Rectangle 10"/>
          <p:cNvSpPr/>
          <p:nvPr/>
        </p:nvSpPr>
        <p:spPr>
          <a:xfrm>
            <a:off x="2819400" y="26670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TextBox 11"/>
          <p:cNvSpPr txBox="1"/>
          <p:nvPr/>
        </p:nvSpPr>
        <p:spPr>
          <a:xfrm>
            <a:off x="1447800" y="2667000"/>
            <a:ext cx="1360309" cy="584775"/>
          </a:xfrm>
          <a:prstGeom prst="rect">
            <a:avLst/>
          </a:prstGeom>
          <a:noFill/>
        </p:spPr>
        <p:txBody>
          <a:bodyPr wrap="none" rtlCol="0">
            <a:spAutoFit/>
          </a:bodyPr>
          <a:lstStyle/>
          <a:p>
            <a:r>
              <a:rPr lang="en-US" sz="3200" b="1" dirty="0" smtClean="0"/>
              <a:t>count :</a:t>
            </a:r>
            <a:endParaRPr lang="en-US" sz="3200" b="1" dirty="0"/>
          </a:p>
        </p:txBody>
      </p:sp>
      <p:sp>
        <p:nvSpPr>
          <p:cNvPr id="16" name="TextBox 15"/>
          <p:cNvSpPr txBox="1"/>
          <p:nvPr/>
        </p:nvSpPr>
        <p:spPr>
          <a:xfrm>
            <a:off x="1447800" y="3606225"/>
            <a:ext cx="5521576" cy="1077218"/>
          </a:xfrm>
          <a:prstGeom prst="rect">
            <a:avLst/>
          </a:prstGeom>
          <a:noFill/>
        </p:spPr>
        <p:txBody>
          <a:bodyPr wrap="none" rtlCol="0">
            <a:spAutoFit/>
          </a:bodyPr>
          <a:lstStyle/>
          <a:p>
            <a:r>
              <a:rPr lang="en-US" sz="3200" b="1" dirty="0" smtClean="0"/>
              <a:t>if( A[</a:t>
            </a:r>
            <a:r>
              <a:rPr lang="en-US" sz="3200" b="1" dirty="0" err="1" smtClean="0"/>
              <a:t>i</a:t>
            </a:r>
            <a:r>
              <a:rPr lang="en-US" sz="3200" b="1" dirty="0" smtClean="0"/>
              <a:t>] &gt; 0)</a:t>
            </a:r>
          </a:p>
          <a:p>
            <a:r>
              <a:rPr lang="en-US" sz="3200" b="1" dirty="0" smtClean="0"/>
              <a:t>    count = count + 1; // count++</a:t>
            </a:r>
            <a:endParaRPr lang="en-US" sz="3200" b="1"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43600"/>
          </a:xfrm>
        </p:spPr>
        <p:txBody>
          <a:bodyPr/>
          <a:lstStyle/>
          <a:p>
            <a:pPr algn="just"/>
            <a:r>
              <a:rPr lang="en-US" dirty="0" smtClean="0"/>
              <a:t>The methods and variables defined within the class are called </a:t>
            </a:r>
            <a:r>
              <a:rPr lang="en-US" dirty="0" smtClean="0">
                <a:solidFill>
                  <a:srgbClr val="FF0000"/>
                </a:solidFill>
              </a:rPr>
              <a:t>members</a:t>
            </a:r>
            <a:r>
              <a:rPr lang="en-US" dirty="0" smtClean="0"/>
              <a:t> of class.</a:t>
            </a:r>
          </a:p>
          <a:p>
            <a:pPr algn="just">
              <a:buNone/>
            </a:pPr>
            <a:endParaRPr lang="en-US" dirty="0" smtClean="0"/>
          </a:p>
          <a:p>
            <a:pPr algn="just"/>
            <a:r>
              <a:rPr lang="en-US" dirty="0" smtClean="0"/>
              <a:t>Variables defined within a class are called </a:t>
            </a:r>
            <a:r>
              <a:rPr lang="en-US" dirty="0" smtClean="0">
                <a:solidFill>
                  <a:srgbClr val="FF0000"/>
                </a:solidFill>
              </a:rPr>
              <a:t>instance variables </a:t>
            </a:r>
            <a:r>
              <a:rPr lang="en-US" dirty="0" smtClean="0"/>
              <a:t>because each instance of the class contains its own copy of these variables.</a:t>
            </a:r>
          </a:p>
          <a:p>
            <a:pPr algn="just">
              <a:buNone/>
            </a:pPr>
            <a:endParaRPr lang="en-US" dirty="0" smtClean="0"/>
          </a:p>
          <a:p>
            <a:pPr algn="just"/>
            <a:r>
              <a:rPr lang="en-US" dirty="0" smtClean="0"/>
              <a:t>The methods of the class determines how the class data can be used.</a:t>
            </a:r>
          </a:p>
          <a:p>
            <a:pPr algn="just"/>
            <a:endParaRPr lang="en-US" dirty="0"/>
          </a:p>
        </p:txBody>
      </p:sp>
      <p:sp>
        <p:nvSpPr>
          <p:cNvPr id="5" name="Title 1"/>
          <p:cNvSpPr txBox="1">
            <a:spLocks/>
          </p:cNvSpPr>
          <p:nvPr/>
        </p:nvSpPr>
        <p:spPr>
          <a:xfrm>
            <a:off x="457200" y="274638"/>
            <a:ext cx="8229600" cy="411162"/>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smtClean="0">
                <a:ln>
                  <a:noFill/>
                </a:ln>
                <a:solidFill>
                  <a:schemeClr val="tx1"/>
                </a:solidFill>
                <a:effectLst/>
                <a:uLnTx/>
                <a:uFillTx/>
                <a:latin typeface="+mj-lt"/>
                <a:ea typeface="+mj-ea"/>
                <a:cs typeface="+mj-cs"/>
              </a:rPr>
              <a:t>Classes &amp; Objects</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3" name="Content Placeholder 2"/>
          <p:cNvSpPr>
            <a:spLocks noGrp="1"/>
          </p:cNvSpPr>
          <p:nvPr>
            <p:ph idx="1"/>
          </p:nvPr>
        </p:nvSpPr>
        <p:spPr>
          <a:xfrm>
            <a:off x="457200" y="762000"/>
            <a:ext cx="8229600" cy="5791200"/>
          </a:xfrm>
        </p:spPr>
        <p:txBody>
          <a:bodyPr>
            <a:normAutofit/>
          </a:bodyPr>
          <a:lstStyle/>
          <a:p>
            <a:pPr algn="just"/>
            <a:r>
              <a:rPr lang="en-US" dirty="0" smtClean="0"/>
              <a:t>Find the smallest number in the array.</a:t>
            </a:r>
          </a:p>
          <a:p>
            <a:pPr algn="just"/>
            <a:endParaRPr lang="en-US" dirty="0" smtClean="0"/>
          </a:p>
          <a:p>
            <a:pPr algn="just"/>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grpSp>
        <p:nvGrpSpPr>
          <p:cNvPr id="16" name="Group 15"/>
          <p:cNvGrpSpPr/>
          <p:nvPr/>
        </p:nvGrpSpPr>
        <p:grpSpPr>
          <a:xfrm>
            <a:off x="1371600" y="1524000"/>
            <a:ext cx="3048000" cy="533400"/>
            <a:chOff x="1371600" y="1524000"/>
            <a:chExt cx="3048000" cy="533400"/>
          </a:xfrm>
        </p:grpSpPr>
        <p:sp>
          <p:nvSpPr>
            <p:cNvPr id="4" name="Rectangle 3"/>
            <p:cNvSpPr/>
            <p:nvPr/>
          </p:nvSpPr>
          <p:spPr>
            <a:xfrm>
              <a:off x="13716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endParaRPr lang="en-US" dirty="0"/>
            </a:p>
          </p:txBody>
        </p:sp>
        <p:sp>
          <p:nvSpPr>
            <p:cNvPr id="5" name="Rectangle 4"/>
            <p:cNvSpPr/>
            <p:nvPr/>
          </p:nvSpPr>
          <p:spPr>
            <a:xfrm>
              <a:off x="19812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6" name="Rectangle 5"/>
            <p:cNvSpPr/>
            <p:nvPr/>
          </p:nvSpPr>
          <p:spPr>
            <a:xfrm>
              <a:off x="25908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7" name="Rectangle 6"/>
            <p:cNvSpPr/>
            <p:nvPr/>
          </p:nvSpPr>
          <p:spPr>
            <a:xfrm>
              <a:off x="32004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8" name="Rectangle 7"/>
            <p:cNvSpPr/>
            <p:nvPr/>
          </p:nvSpPr>
          <p:spPr>
            <a:xfrm>
              <a:off x="38100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grpSp>
      <p:sp>
        <p:nvSpPr>
          <p:cNvPr id="15" name="TextBox 14"/>
          <p:cNvSpPr txBox="1"/>
          <p:nvPr/>
        </p:nvSpPr>
        <p:spPr>
          <a:xfrm>
            <a:off x="1447800" y="3606225"/>
            <a:ext cx="3180871" cy="1077218"/>
          </a:xfrm>
          <a:prstGeom prst="rect">
            <a:avLst/>
          </a:prstGeom>
          <a:noFill/>
        </p:spPr>
        <p:txBody>
          <a:bodyPr wrap="none" rtlCol="0">
            <a:spAutoFit/>
          </a:bodyPr>
          <a:lstStyle/>
          <a:p>
            <a:r>
              <a:rPr lang="en-US" sz="3200" b="1" dirty="0" smtClean="0"/>
              <a:t>if( A[</a:t>
            </a:r>
            <a:r>
              <a:rPr lang="en-US" sz="3200" b="1" dirty="0" err="1" smtClean="0"/>
              <a:t>i</a:t>
            </a:r>
            <a:r>
              <a:rPr lang="en-US" sz="3200" b="1" dirty="0" smtClean="0"/>
              <a:t>] &lt; smallest)</a:t>
            </a:r>
          </a:p>
          <a:p>
            <a:r>
              <a:rPr lang="en-US" sz="3200" b="1" dirty="0" smtClean="0"/>
              <a:t>    smallest = A[</a:t>
            </a:r>
            <a:r>
              <a:rPr lang="en-US" sz="3200" b="1" dirty="0" err="1" smtClean="0"/>
              <a:t>i</a:t>
            </a:r>
            <a:r>
              <a:rPr lang="en-US" sz="3200" b="1" dirty="0" smtClean="0"/>
              <a:t>]; </a:t>
            </a:r>
            <a:endParaRPr lang="en-US" sz="3200" b="1" dirty="0"/>
          </a:p>
        </p:txBody>
      </p:sp>
      <p:grpSp>
        <p:nvGrpSpPr>
          <p:cNvPr id="17" name="Group 16"/>
          <p:cNvGrpSpPr/>
          <p:nvPr/>
        </p:nvGrpSpPr>
        <p:grpSpPr>
          <a:xfrm>
            <a:off x="1295400" y="2667000"/>
            <a:ext cx="4242177" cy="609600"/>
            <a:chOff x="1295400" y="2667000"/>
            <a:chExt cx="4242177" cy="609600"/>
          </a:xfrm>
        </p:grpSpPr>
        <p:sp>
          <p:nvSpPr>
            <p:cNvPr id="13" name="Rectangle 12"/>
            <p:cNvSpPr/>
            <p:nvPr/>
          </p:nvSpPr>
          <p:spPr>
            <a:xfrm>
              <a:off x="3048000" y="26670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endParaRPr lang="en-US" dirty="0"/>
            </a:p>
          </p:txBody>
        </p:sp>
        <p:sp>
          <p:nvSpPr>
            <p:cNvPr id="14" name="TextBox 13"/>
            <p:cNvSpPr txBox="1"/>
            <p:nvPr/>
          </p:nvSpPr>
          <p:spPr>
            <a:xfrm>
              <a:off x="1295400" y="2667000"/>
              <a:ext cx="1800686" cy="584775"/>
            </a:xfrm>
            <a:prstGeom prst="rect">
              <a:avLst/>
            </a:prstGeom>
            <a:noFill/>
          </p:spPr>
          <p:txBody>
            <a:bodyPr wrap="none" rtlCol="0">
              <a:spAutoFit/>
            </a:bodyPr>
            <a:lstStyle/>
            <a:p>
              <a:r>
                <a:rPr lang="en-US" sz="3200" b="1" dirty="0" smtClean="0"/>
                <a:t>smallest :</a:t>
              </a:r>
              <a:endParaRPr lang="en-US" sz="3200" b="1" dirty="0"/>
            </a:p>
          </p:txBody>
        </p:sp>
        <p:sp>
          <p:nvSpPr>
            <p:cNvPr id="12" name="TextBox 11"/>
            <p:cNvSpPr txBox="1"/>
            <p:nvPr/>
          </p:nvSpPr>
          <p:spPr>
            <a:xfrm>
              <a:off x="4295314" y="2667000"/>
              <a:ext cx="1242263" cy="584775"/>
            </a:xfrm>
            <a:prstGeom prst="rect">
              <a:avLst/>
            </a:prstGeom>
            <a:noFill/>
          </p:spPr>
          <p:txBody>
            <a:bodyPr wrap="none" rtlCol="0">
              <a:spAutoFit/>
            </a:bodyPr>
            <a:lstStyle/>
            <a:p>
              <a:r>
                <a:rPr lang="en-US" sz="3200" b="1" dirty="0" smtClean="0"/>
                <a:t>//A[0]</a:t>
              </a:r>
              <a:endParaRPr lang="en-US" sz="3200" b="1"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2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4" name="Rectangle 3"/>
          <p:cNvSpPr/>
          <p:nvPr/>
        </p:nvSpPr>
        <p:spPr>
          <a:xfrm>
            <a:off x="13716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endParaRPr lang="en-US" dirty="0"/>
          </a:p>
        </p:txBody>
      </p:sp>
      <p:sp>
        <p:nvSpPr>
          <p:cNvPr id="5" name="Rectangle 4"/>
          <p:cNvSpPr/>
          <p:nvPr/>
        </p:nvSpPr>
        <p:spPr>
          <a:xfrm>
            <a:off x="19812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-5</a:t>
            </a:r>
            <a:endParaRPr lang="en-US" dirty="0"/>
          </a:p>
        </p:txBody>
      </p:sp>
      <p:sp>
        <p:nvSpPr>
          <p:cNvPr id="6" name="Rectangle 5"/>
          <p:cNvSpPr/>
          <p:nvPr/>
        </p:nvSpPr>
        <p:spPr>
          <a:xfrm>
            <a:off x="25908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7" name="Rectangle 6"/>
          <p:cNvSpPr/>
          <p:nvPr/>
        </p:nvSpPr>
        <p:spPr>
          <a:xfrm>
            <a:off x="32004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8" name="Rectangle 7"/>
          <p:cNvSpPr/>
          <p:nvPr/>
        </p:nvSpPr>
        <p:spPr>
          <a:xfrm>
            <a:off x="38100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3" name="Rectangle 12"/>
          <p:cNvSpPr/>
          <p:nvPr/>
        </p:nvSpPr>
        <p:spPr>
          <a:xfrm>
            <a:off x="3048000" y="26670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4" name="TextBox 13"/>
          <p:cNvSpPr txBox="1"/>
          <p:nvPr/>
        </p:nvSpPr>
        <p:spPr>
          <a:xfrm>
            <a:off x="1295400" y="2667000"/>
            <a:ext cx="1800686" cy="584775"/>
          </a:xfrm>
          <a:prstGeom prst="rect">
            <a:avLst/>
          </a:prstGeom>
          <a:noFill/>
        </p:spPr>
        <p:txBody>
          <a:bodyPr wrap="none" rtlCol="0">
            <a:spAutoFit/>
          </a:bodyPr>
          <a:lstStyle/>
          <a:p>
            <a:r>
              <a:rPr lang="en-US" sz="3200" b="1" dirty="0" smtClean="0"/>
              <a:t>smallest :</a:t>
            </a:r>
            <a:endParaRPr lang="en-US" sz="3200" b="1" dirty="0"/>
          </a:p>
        </p:txBody>
      </p:sp>
      <p:sp>
        <p:nvSpPr>
          <p:cNvPr id="15" name="TextBox 14"/>
          <p:cNvSpPr txBox="1"/>
          <p:nvPr/>
        </p:nvSpPr>
        <p:spPr>
          <a:xfrm>
            <a:off x="1447800" y="3606225"/>
            <a:ext cx="3180871" cy="1077218"/>
          </a:xfrm>
          <a:prstGeom prst="rect">
            <a:avLst/>
          </a:prstGeom>
          <a:noFill/>
        </p:spPr>
        <p:txBody>
          <a:bodyPr wrap="none" rtlCol="0">
            <a:spAutoFit/>
          </a:bodyPr>
          <a:lstStyle/>
          <a:p>
            <a:r>
              <a:rPr lang="en-US" sz="3200" b="1" dirty="0" smtClean="0"/>
              <a:t>if( A[</a:t>
            </a:r>
            <a:r>
              <a:rPr lang="en-US" sz="3200" b="1" dirty="0" err="1" smtClean="0"/>
              <a:t>i</a:t>
            </a:r>
            <a:r>
              <a:rPr lang="en-US" sz="3200" b="1" dirty="0" smtClean="0"/>
              <a:t>] &lt; smallest)</a:t>
            </a:r>
          </a:p>
          <a:p>
            <a:r>
              <a:rPr lang="en-US" sz="3200" b="1" dirty="0" smtClean="0"/>
              <a:t>    smallest = A[</a:t>
            </a:r>
            <a:r>
              <a:rPr lang="en-US" sz="3200" b="1" dirty="0" err="1" smtClean="0"/>
              <a:t>i</a:t>
            </a:r>
            <a:r>
              <a:rPr lang="en-US" sz="3200" b="1" dirty="0" smtClean="0"/>
              <a:t>]; </a:t>
            </a:r>
            <a:endParaRPr lang="en-US" sz="3200" b="1" dirty="0"/>
          </a:p>
        </p:txBody>
      </p:sp>
      <p:sp>
        <p:nvSpPr>
          <p:cNvPr id="11" name="TextBox 10"/>
          <p:cNvSpPr txBox="1"/>
          <p:nvPr/>
        </p:nvSpPr>
        <p:spPr>
          <a:xfrm>
            <a:off x="4752514" y="1472625"/>
            <a:ext cx="3652347" cy="584775"/>
          </a:xfrm>
          <a:prstGeom prst="rect">
            <a:avLst/>
          </a:prstGeom>
          <a:noFill/>
        </p:spPr>
        <p:txBody>
          <a:bodyPr wrap="none" rtlCol="0">
            <a:spAutoFit/>
          </a:bodyPr>
          <a:lstStyle/>
          <a:p>
            <a:r>
              <a:rPr lang="en-US" sz="3200" b="1" dirty="0" smtClean="0"/>
              <a:t>//Loop starts at </a:t>
            </a:r>
            <a:r>
              <a:rPr lang="en-US" sz="3200" b="1" dirty="0" err="1" smtClean="0"/>
              <a:t>i</a:t>
            </a:r>
            <a:r>
              <a:rPr lang="en-US" sz="3200" b="1" dirty="0" smtClean="0"/>
              <a:t> = 1</a:t>
            </a:r>
            <a:endParaRPr lang="en-US" sz="3200" b="1" dirty="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4" name="Rectangle 3"/>
          <p:cNvSpPr/>
          <p:nvPr/>
        </p:nvSpPr>
        <p:spPr>
          <a:xfrm>
            <a:off x="13716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endParaRPr lang="en-US" dirty="0"/>
          </a:p>
        </p:txBody>
      </p:sp>
      <p:sp>
        <p:nvSpPr>
          <p:cNvPr id="5" name="Rectangle 4"/>
          <p:cNvSpPr/>
          <p:nvPr/>
        </p:nvSpPr>
        <p:spPr>
          <a:xfrm>
            <a:off x="19812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6" name="Rectangle 5"/>
          <p:cNvSpPr/>
          <p:nvPr/>
        </p:nvSpPr>
        <p:spPr>
          <a:xfrm>
            <a:off x="25908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-8</a:t>
            </a:r>
            <a:endParaRPr lang="en-US" dirty="0"/>
          </a:p>
        </p:txBody>
      </p:sp>
      <p:sp>
        <p:nvSpPr>
          <p:cNvPr id="7" name="Rectangle 6"/>
          <p:cNvSpPr/>
          <p:nvPr/>
        </p:nvSpPr>
        <p:spPr>
          <a:xfrm>
            <a:off x="32004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8" name="Rectangle 7"/>
          <p:cNvSpPr/>
          <p:nvPr/>
        </p:nvSpPr>
        <p:spPr>
          <a:xfrm>
            <a:off x="38100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3" name="Rectangle 12"/>
          <p:cNvSpPr/>
          <p:nvPr/>
        </p:nvSpPr>
        <p:spPr>
          <a:xfrm>
            <a:off x="3048000" y="26670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14" name="TextBox 13"/>
          <p:cNvSpPr txBox="1"/>
          <p:nvPr/>
        </p:nvSpPr>
        <p:spPr>
          <a:xfrm>
            <a:off x="1295400" y="2667000"/>
            <a:ext cx="1800686" cy="584775"/>
          </a:xfrm>
          <a:prstGeom prst="rect">
            <a:avLst/>
          </a:prstGeom>
          <a:noFill/>
        </p:spPr>
        <p:txBody>
          <a:bodyPr wrap="none" rtlCol="0">
            <a:spAutoFit/>
          </a:bodyPr>
          <a:lstStyle/>
          <a:p>
            <a:r>
              <a:rPr lang="en-US" sz="3200" b="1" dirty="0" smtClean="0"/>
              <a:t>smallest :</a:t>
            </a:r>
            <a:endParaRPr lang="en-US" sz="3200" b="1" dirty="0"/>
          </a:p>
        </p:txBody>
      </p:sp>
      <p:sp>
        <p:nvSpPr>
          <p:cNvPr id="15" name="TextBox 14"/>
          <p:cNvSpPr txBox="1"/>
          <p:nvPr/>
        </p:nvSpPr>
        <p:spPr>
          <a:xfrm>
            <a:off x="1447800" y="3606225"/>
            <a:ext cx="3180871" cy="1077218"/>
          </a:xfrm>
          <a:prstGeom prst="rect">
            <a:avLst/>
          </a:prstGeom>
          <a:noFill/>
        </p:spPr>
        <p:txBody>
          <a:bodyPr wrap="none" rtlCol="0">
            <a:spAutoFit/>
          </a:bodyPr>
          <a:lstStyle/>
          <a:p>
            <a:r>
              <a:rPr lang="en-US" sz="3200" b="1" dirty="0" smtClean="0"/>
              <a:t>if( A[</a:t>
            </a:r>
            <a:r>
              <a:rPr lang="en-US" sz="3200" b="1" dirty="0" err="1" smtClean="0"/>
              <a:t>i</a:t>
            </a:r>
            <a:r>
              <a:rPr lang="en-US" sz="3200" b="1" dirty="0" smtClean="0"/>
              <a:t>] &lt; smallest)</a:t>
            </a:r>
          </a:p>
          <a:p>
            <a:r>
              <a:rPr lang="en-US" sz="3200" b="1" dirty="0" smtClean="0"/>
              <a:t>    smallest = A[</a:t>
            </a:r>
            <a:r>
              <a:rPr lang="en-US" sz="3200" b="1" dirty="0" err="1" smtClean="0"/>
              <a:t>i</a:t>
            </a:r>
            <a:r>
              <a:rPr lang="en-US" sz="3200" b="1" dirty="0" smtClean="0"/>
              <a:t>]; </a:t>
            </a:r>
            <a:endParaRPr lang="en-US" sz="3200" b="1" dirty="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4" name="Rectangle 3"/>
          <p:cNvSpPr/>
          <p:nvPr/>
        </p:nvSpPr>
        <p:spPr>
          <a:xfrm>
            <a:off x="13716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endParaRPr lang="en-US" dirty="0"/>
          </a:p>
        </p:txBody>
      </p:sp>
      <p:sp>
        <p:nvSpPr>
          <p:cNvPr id="5" name="Rectangle 4"/>
          <p:cNvSpPr/>
          <p:nvPr/>
        </p:nvSpPr>
        <p:spPr>
          <a:xfrm>
            <a:off x="19812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6" name="Rectangle 5"/>
          <p:cNvSpPr/>
          <p:nvPr/>
        </p:nvSpPr>
        <p:spPr>
          <a:xfrm>
            <a:off x="25908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7" name="Rectangle 6"/>
          <p:cNvSpPr/>
          <p:nvPr/>
        </p:nvSpPr>
        <p:spPr>
          <a:xfrm>
            <a:off x="32004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5</a:t>
            </a:r>
            <a:endParaRPr lang="en-US" dirty="0"/>
          </a:p>
        </p:txBody>
      </p:sp>
      <p:sp>
        <p:nvSpPr>
          <p:cNvPr id="8" name="Rectangle 7"/>
          <p:cNvSpPr/>
          <p:nvPr/>
        </p:nvSpPr>
        <p:spPr>
          <a:xfrm>
            <a:off x="38100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3" name="Rectangle 12"/>
          <p:cNvSpPr/>
          <p:nvPr/>
        </p:nvSpPr>
        <p:spPr>
          <a:xfrm>
            <a:off x="3048000" y="26670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14" name="TextBox 13"/>
          <p:cNvSpPr txBox="1"/>
          <p:nvPr/>
        </p:nvSpPr>
        <p:spPr>
          <a:xfrm>
            <a:off x="1295400" y="2667000"/>
            <a:ext cx="1800686" cy="584775"/>
          </a:xfrm>
          <a:prstGeom prst="rect">
            <a:avLst/>
          </a:prstGeom>
          <a:noFill/>
        </p:spPr>
        <p:txBody>
          <a:bodyPr wrap="none" rtlCol="0">
            <a:spAutoFit/>
          </a:bodyPr>
          <a:lstStyle/>
          <a:p>
            <a:r>
              <a:rPr lang="en-US" sz="3200" b="1" dirty="0" smtClean="0"/>
              <a:t>smallest :</a:t>
            </a:r>
            <a:endParaRPr lang="en-US" sz="3200" b="1" dirty="0"/>
          </a:p>
        </p:txBody>
      </p:sp>
      <p:sp>
        <p:nvSpPr>
          <p:cNvPr id="15" name="TextBox 14"/>
          <p:cNvSpPr txBox="1"/>
          <p:nvPr/>
        </p:nvSpPr>
        <p:spPr>
          <a:xfrm>
            <a:off x="1447800" y="3606225"/>
            <a:ext cx="3180871" cy="1077218"/>
          </a:xfrm>
          <a:prstGeom prst="rect">
            <a:avLst/>
          </a:prstGeom>
          <a:noFill/>
        </p:spPr>
        <p:txBody>
          <a:bodyPr wrap="none" rtlCol="0">
            <a:spAutoFit/>
          </a:bodyPr>
          <a:lstStyle/>
          <a:p>
            <a:r>
              <a:rPr lang="en-US" sz="3200" b="1" dirty="0" smtClean="0"/>
              <a:t>if( A[</a:t>
            </a:r>
            <a:r>
              <a:rPr lang="en-US" sz="3200" b="1" dirty="0" err="1" smtClean="0"/>
              <a:t>i</a:t>
            </a:r>
            <a:r>
              <a:rPr lang="en-US" sz="3200" b="1" dirty="0" smtClean="0"/>
              <a:t>] &lt; smallest)</a:t>
            </a:r>
          </a:p>
          <a:p>
            <a:r>
              <a:rPr lang="en-US" sz="3200" b="1" dirty="0" smtClean="0"/>
              <a:t>    smallest = A[</a:t>
            </a:r>
            <a:r>
              <a:rPr lang="en-US" sz="3200" b="1" dirty="0" err="1" smtClean="0"/>
              <a:t>i</a:t>
            </a:r>
            <a:r>
              <a:rPr lang="en-US" sz="3200" b="1" dirty="0" smtClean="0"/>
              <a:t>]; </a:t>
            </a:r>
            <a:endParaRPr lang="en-US" sz="3200" b="1"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4" name="Rectangle 3"/>
          <p:cNvSpPr/>
          <p:nvPr/>
        </p:nvSpPr>
        <p:spPr>
          <a:xfrm>
            <a:off x="13716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endParaRPr lang="en-US" dirty="0"/>
          </a:p>
        </p:txBody>
      </p:sp>
      <p:sp>
        <p:nvSpPr>
          <p:cNvPr id="5" name="Rectangle 4"/>
          <p:cNvSpPr/>
          <p:nvPr/>
        </p:nvSpPr>
        <p:spPr>
          <a:xfrm>
            <a:off x="19812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6" name="Rectangle 5"/>
          <p:cNvSpPr/>
          <p:nvPr/>
        </p:nvSpPr>
        <p:spPr>
          <a:xfrm>
            <a:off x="25908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7" name="Rectangle 6"/>
          <p:cNvSpPr/>
          <p:nvPr/>
        </p:nvSpPr>
        <p:spPr>
          <a:xfrm>
            <a:off x="32004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8" name="Rectangle 7"/>
          <p:cNvSpPr/>
          <p:nvPr/>
        </p:nvSpPr>
        <p:spPr>
          <a:xfrm>
            <a:off x="38100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5</a:t>
            </a:r>
            <a:endParaRPr lang="en-US" dirty="0"/>
          </a:p>
        </p:txBody>
      </p:sp>
      <p:sp>
        <p:nvSpPr>
          <p:cNvPr id="13" name="Rectangle 12"/>
          <p:cNvSpPr/>
          <p:nvPr/>
        </p:nvSpPr>
        <p:spPr>
          <a:xfrm>
            <a:off x="3048000" y="26670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14" name="TextBox 13"/>
          <p:cNvSpPr txBox="1"/>
          <p:nvPr/>
        </p:nvSpPr>
        <p:spPr>
          <a:xfrm>
            <a:off x="1295400" y="2667000"/>
            <a:ext cx="1800686" cy="584775"/>
          </a:xfrm>
          <a:prstGeom prst="rect">
            <a:avLst/>
          </a:prstGeom>
          <a:noFill/>
        </p:spPr>
        <p:txBody>
          <a:bodyPr wrap="none" rtlCol="0">
            <a:spAutoFit/>
          </a:bodyPr>
          <a:lstStyle/>
          <a:p>
            <a:r>
              <a:rPr lang="en-US" sz="3200" b="1" dirty="0" smtClean="0"/>
              <a:t>smallest :</a:t>
            </a:r>
            <a:endParaRPr lang="en-US" sz="3200" b="1" dirty="0"/>
          </a:p>
        </p:txBody>
      </p:sp>
      <p:sp>
        <p:nvSpPr>
          <p:cNvPr id="15" name="TextBox 14"/>
          <p:cNvSpPr txBox="1"/>
          <p:nvPr/>
        </p:nvSpPr>
        <p:spPr>
          <a:xfrm>
            <a:off x="1447800" y="3606225"/>
            <a:ext cx="3180871" cy="1077218"/>
          </a:xfrm>
          <a:prstGeom prst="rect">
            <a:avLst/>
          </a:prstGeom>
          <a:noFill/>
        </p:spPr>
        <p:txBody>
          <a:bodyPr wrap="none" rtlCol="0">
            <a:spAutoFit/>
          </a:bodyPr>
          <a:lstStyle/>
          <a:p>
            <a:r>
              <a:rPr lang="en-US" sz="3200" b="1" dirty="0" smtClean="0"/>
              <a:t>if( A[</a:t>
            </a:r>
            <a:r>
              <a:rPr lang="en-US" sz="3200" b="1" dirty="0" err="1" smtClean="0"/>
              <a:t>i</a:t>
            </a:r>
            <a:r>
              <a:rPr lang="en-US" sz="3200" b="1" dirty="0" smtClean="0"/>
              <a:t>] &lt; smallest)</a:t>
            </a:r>
          </a:p>
          <a:p>
            <a:r>
              <a:rPr lang="en-US" sz="3200" b="1" dirty="0" smtClean="0"/>
              <a:t>    smallest = A[</a:t>
            </a:r>
            <a:r>
              <a:rPr lang="en-US" sz="3200" b="1" dirty="0" err="1" smtClean="0"/>
              <a:t>i</a:t>
            </a:r>
            <a:r>
              <a:rPr lang="en-US" sz="3200" b="1" dirty="0" smtClean="0"/>
              <a:t>]; </a:t>
            </a:r>
            <a:endParaRPr lang="en-US" sz="3200" b="1"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3" name="Content Placeholder 2"/>
          <p:cNvSpPr>
            <a:spLocks noGrp="1"/>
          </p:cNvSpPr>
          <p:nvPr>
            <p:ph idx="1"/>
          </p:nvPr>
        </p:nvSpPr>
        <p:spPr>
          <a:xfrm>
            <a:off x="457200" y="762000"/>
            <a:ext cx="8229600" cy="5791200"/>
          </a:xfrm>
        </p:spPr>
        <p:txBody>
          <a:bodyPr>
            <a:normAutofit/>
          </a:bodyPr>
          <a:lstStyle/>
          <a:p>
            <a:pPr algn="just"/>
            <a:r>
              <a:rPr lang="en-US" dirty="0" smtClean="0"/>
              <a:t>Copying the array.</a:t>
            </a:r>
          </a:p>
          <a:p>
            <a:pPr algn="just"/>
            <a:endParaRPr lang="en-US" dirty="0" smtClean="0"/>
          </a:p>
          <a:p>
            <a:pPr algn="just"/>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4" name="Rectangle 3"/>
          <p:cNvSpPr/>
          <p:nvPr/>
        </p:nvSpPr>
        <p:spPr>
          <a:xfrm>
            <a:off x="30480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endParaRPr lang="en-US" dirty="0"/>
          </a:p>
        </p:txBody>
      </p:sp>
      <p:sp>
        <p:nvSpPr>
          <p:cNvPr id="5" name="Rectangle 4"/>
          <p:cNvSpPr/>
          <p:nvPr/>
        </p:nvSpPr>
        <p:spPr>
          <a:xfrm>
            <a:off x="36576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6" name="Rectangle 5"/>
          <p:cNvSpPr/>
          <p:nvPr/>
        </p:nvSpPr>
        <p:spPr>
          <a:xfrm>
            <a:off x="42672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7" name="Rectangle 6"/>
          <p:cNvSpPr/>
          <p:nvPr/>
        </p:nvSpPr>
        <p:spPr>
          <a:xfrm>
            <a:off x="48768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8" name="Rectangle 7"/>
          <p:cNvSpPr/>
          <p:nvPr/>
        </p:nvSpPr>
        <p:spPr>
          <a:xfrm>
            <a:off x="54864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4" name="TextBox 13"/>
          <p:cNvSpPr txBox="1"/>
          <p:nvPr/>
        </p:nvSpPr>
        <p:spPr>
          <a:xfrm>
            <a:off x="1295400" y="2667000"/>
            <a:ext cx="1647246" cy="584775"/>
          </a:xfrm>
          <a:prstGeom prst="rect">
            <a:avLst/>
          </a:prstGeom>
          <a:noFill/>
        </p:spPr>
        <p:txBody>
          <a:bodyPr wrap="none" rtlCol="0">
            <a:spAutoFit/>
          </a:bodyPr>
          <a:lstStyle/>
          <a:p>
            <a:r>
              <a:rPr lang="en-US" sz="3200" b="1" dirty="0" err="1" smtClean="0"/>
              <a:t>A_copy</a:t>
            </a:r>
            <a:r>
              <a:rPr lang="en-US" sz="3200" b="1" dirty="0" smtClean="0"/>
              <a:t> :</a:t>
            </a:r>
            <a:endParaRPr lang="en-US" sz="3200" b="1" dirty="0"/>
          </a:p>
        </p:txBody>
      </p:sp>
      <p:sp>
        <p:nvSpPr>
          <p:cNvPr id="15" name="TextBox 14"/>
          <p:cNvSpPr txBox="1"/>
          <p:nvPr/>
        </p:nvSpPr>
        <p:spPr>
          <a:xfrm>
            <a:off x="2465380" y="3834825"/>
            <a:ext cx="3021020" cy="584775"/>
          </a:xfrm>
          <a:prstGeom prst="rect">
            <a:avLst/>
          </a:prstGeom>
          <a:noFill/>
        </p:spPr>
        <p:txBody>
          <a:bodyPr wrap="none" rtlCol="0">
            <a:spAutoFit/>
          </a:bodyPr>
          <a:lstStyle/>
          <a:p>
            <a:r>
              <a:rPr lang="en-US" sz="3200" b="1" dirty="0" err="1" smtClean="0"/>
              <a:t>A_copy</a:t>
            </a:r>
            <a:r>
              <a:rPr lang="en-US" sz="3200" b="1" dirty="0" smtClean="0"/>
              <a:t>[</a:t>
            </a:r>
            <a:r>
              <a:rPr lang="en-US" sz="3200" b="1" dirty="0" err="1" smtClean="0"/>
              <a:t>i</a:t>
            </a:r>
            <a:r>
              <a:rPr lang="en-US" sz="3200" b="1" dirty="0" smtClean="0"/>
              <a:t>] = A[</a:t>
            </a:r>
            <a:r>
              <a:rPr lang="en-US" sz="3200" b="1" dirty="0" err="1" smtClean="0"/>
              <a:t>i</a:t>
            </a:r>
            <a:r>
              <a:rPr lang="en-US" sz="3200" b="1" dirty="0" smtClean="0"/>
              <a:t>]; </a:t>
            </a:r>
            <a:endParaRPr lang="en-US" sz="3200" b="1" dirty="0"/>
          </a:p>
        </p:txBody>
      </p:sp>
      <p:sp>
        <p:nvSpPr>
          <p:cNvPr id="11" name="Rectangle 10"/>
          <p:cNvSpPr/>
          <p:nvPr/>
        </p:nvSpPr>
        <p:spPr>
          <a:xfrm>
            <a:off x="3048000" y="27432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0</a:t>
            </a:r>
            <a:endParaRPr lang="en-US" dirty="0"/>
          </a:p>
        </p:txBody>
      </p:sp>
      <p:sp>
        <p:nvSpPr>
          <p:cNvPr id="12" name="Rectangle 11"/>
          <p:cNvSpPr/>
          <p:nvPr/>
        </p:nvSpPr>
        <p:spPr>
          <a:xfrm>
            <a:off x="3657600" y="27432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0</a:t>
            </a:r>
            <a:endParaRPr lang="en-US" dirty="0"/>
          </a:p>
        </p:txBody>
      </p:sp>
      <p:sp>
        <p:nvSpPr>
          <p:cNvPr id="16" name="Rectangle 15"/>
          <p:cNvSpPr/>
          <p:nvPr/>
        </p:nvSpPr>
        <p:spPr>
          <a:xfrm>
            <a:off x="4267200" y="27432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0</a:t>
            </a:r>
            <a:endParaRPr lang="en-US" dirty="0"/>
          </a:p>
        </p:txBody>
      </p:sp>
      <p:sp>
        <p:nvSpPr>
          <p:cNvPr id="17" name="Rectangle 16"/>
          <p:cNvSpPr/>
          <p:nvPr/>
        </p:nvSpPr>
        <p:spPr>
          <a:xfrm>
            <a:off x="4876800" y="27432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0</a:t>
            </a:r>
            <a:endParaRPr lang="en-US" dirty="0"/>
          </a:p>
        </p:txBody>
      </p:sp>
      <p:sp>
        <p:nvSpPr>
          <p:cNvPr id="18" name="Rectangle 17"/>
          <p:cNvSpPr/>
          <p:nvPr/>
        </p:nvSpPr>
        <p:spPr>
          <a:xfrm>
            <a:off x="5486400" y="27432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0</a:t>
            </a:r>
            <a:endParaRPr lang="en-US" dirty="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4" name="Rectangle 3"/>
          <p:cNvSpPr/>
          <p:nvPr/>
        </p:nvSpPr>
        <p:spPr>
          <a:xfrm>
            <a:off x="30480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25</a:t>
            </a:r>
            <a:endParaRPr lang="en-US" dirty="0"/>
          </a:p>
        </p:txBody>
      </p:sp>
      <p:sp>
        <p:nvSpPr>
          <p:cNvPr id="5" name="Rectangle 4"/>
          <p:cNvSpPr/>
          <p:nvPr/>
        </p:nvSpPr>
        <p:spPr>
          <a:xfrm>
            <a:off x="36576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6" name="Rectangle 5"/>
          <p:cNvSpPr/>
          <p:nvPr/>
        </p:nvSpPr>
        <p:spPr>
          <a:xfrm>
            <a:off x="42672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7" name="Rectangle 6"/>
          <p:cNvSpPr/>
          <p:nvPr/>
        </p:nvSpPr>
        <p:spPr>
          <a:xfrm>
            <a:off x="48768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8" name="Rectangle 7"/>
          <p:cNvSpPr/>
          <p:nvPr/>
        </p:nvSpPr>
        <p:spPr>
          <a:xfrm>
            <a:off x="54864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4" name="TextBox 13"/>
          <p:cNvSpPr txBox="1"/>
          <p:nvPr/>
        </p:nvSpPr>
        <p:spPr>
          <a:xfrm>
            <a:off x="1295400" y="2667000"/>
            <a:ext cx="1647246" cy="584775"/>
          </a:xfrm>
          <a:prstGeom prst="rect">
            <a:avLst/>
          </a:prstGeom>
          <a:noFill/>
        </p:spPr>
        <p:txBody>
          <a:bodyPr wrap="none" rtlCol="0">
            <a:spAutoFit/>
          </a:bodyPr>
          <a:lstStyle/>
          <a:p>
            <a:r>
              <a:rPr lang="en-US" sz="3200" b="1" dirty="0" err="1" smtClean="0"/>
              <a:t>A_copy</a:t>
            </a:r>
            <a:r>
              <a:rPr lang="en-US" sz="3200" b="1" dirty="0" smtClean="0"/>
              <a:t> :</a:t>
            </a:r>
            <a:endParaRPr lang="en-US" sz="3200" b="1" dirty="0"/>
          </a:p>
        </p:txBody>
      </p:sp>
      <p:sp>
        <p:nvSpPr>
          <p:cNvPr id="15" name="TextBox 14"/>
          <p:cNvSpPr txBox="1"/>
          <p:nvPr/>
        </p:nvSpPr>
        <p:spPr>
          <a:xfrm>
            <a:off x="2465380" y="3834825"/>
            <a:ext cx="4268156" cy="584775"/>
          </a:xfrm>
          <a:prstGeom prst="rect">
            <a:avLst/>
          </a:prstGeom>
          <a:noFill/>
        </p:spPr>
        <p:txBody>
          <a:bodyPr wrap="none" rtlCol="0">
            <a:spAutoFit/>
          </a:bodyPr>
          <a:lstStyle/>
          <a:p>
            <a:r>
              <a:rPr lang="en-US" sz="3200" b="1" dirty="0" err="1" smtClean="0"/>
              <a:t>A_copy</a:t>
            </a:r>
            <a:r>
              <a:rPr lang="en-US" sz="3200" b="1" dirty="0" smtClean="0"/>
              <a:t>[</a:t>
            </a:r>
            <a:r>
              <a:rPr lang="en-US" sz="3200" b="1" dirty="0" err="1" smtClean="0"/>
              <a:t>i</a:t>
            </a:r>
            <a:r>
              <a:rPr lang="en-US" sz="3200" b="1" dirty="0" smtClean="0"/>
              <a:t>] = A[</a:t>
            </a:r>
            <a:r>
              <a:rPr lang="en-US" sz="3200" b="1" dirty="0" err="1" smtClean="0"/>
              <a:t>i</a:t>
            </a:r>
            <a:r>
              <a:rPr lang="en-US" sz="3200" b="1" dirty="0" smtClean="0"/>
              <a:t>]; // </a:t>
            </a:r>
            <a:r>
              <a:rPr lang="en-US" sz="3200" b="1" dirty="0" err="1" smtClean="0"/>
              <a:t>i</a:t>
            </a:r>
            <a:r>
              <a:rPr lang="en-US" sz="3200" b="1" dirty="0" smtClean="0"/>
              <a:t> = 0 </a:t>
            </a:r>
            <a:endParaRPr lang="en-US" sz="3200" b="1" dirty="0"/>
          </a:p>
        </p:txBody>
      </p:sp>
      <p:sp>
        <p:nvSpPr>
          <p:cNvPr id="11" name="Rectangle 10"/>
          <p:cNvSpPr/>
          <p:nvPr/>
        </p:nvSpPr>
        <p:spPr>
          <a:xfrm>
            <a:off x="3048000" y="2743200"/>
            <a:ext cx="6096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25</a:t>
            </a:r>
            <a:endParaRPr lang="en-US" dirty="0"/>
          </a:p>
        </p:txBody>
      </p:sp>
      <p:sp>
        <p:nvSpPr>
          <p:cNvPr id="12" name="Rectangle 11"/>
          <p:cNvSpPr/>
          <p:nvPr/>
        </p:nvSpPr>
        <p:spPr>
          <a:xfrm>
            <a:off x="3657600" y="27432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0</a:t>
            </a:r>
            <a:endParaRPr lang="en-US" dirty="0"/>
          </a:p>
        </p:txBody>
      </p:sp>
      <p:sp>
        <p:nvSpPr>
          <p:cNvPr id="16" name="Rectangle 15"/>
          <p:cNvSpPr/>
          <p:nvPr/>
        </p:nvSpPr>
        <p:spPr>
          <a:xfrm>
            <a:off x="4267200" y="27432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0</a:t>
            </a:r>
            <a:endParaRPr lang="en-US" dirty="0"/>
          </a:p>
        </p:txBody>
      </p:sp>
      <p:sp>
        <p:nvSpPr>
          <p:cNvPr id="17" name="Rectangle 16"/>
          <p:cNvSpPr/>
          <p:nvPr/>
        </p:nvSpPr>
        <p:spPr>
          <a:xfrm>
            <a:off x="4876800" y="27432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0</a:t>
            </a:r>
            <a:endParaRPr lang="en-US" dirty="0"/>
          </a:p>
        </p:txBody>
      </p:sp>
      <p:sp>
        <p:nvSpPr>
          <p:cNvPr id="18" name="Rectangle 17"/>
          <p:cNvSpPr/>
          <p:nvPr/>
        </p:nvSpPr>
        <p:spPr>
          <a:xfrm>
            <a:off x="5486400" y="27432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0</a:t>
            </a:r>
            <a:endParaRPr lang="en-US" dirty="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4" name="Rectangle 3"/>
          <p:cNvSpPr/>
          <p:nvPr/>
        </p:nvSpPr>
        <p:spPr>
          <a:xfrm>
            <a:off x="30480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endParaRPr lang="en-US" dirty="0"/>
          </a:p>
        </p:txBody>
      </p:sp>
      <p:sp>
        <p:nvSpPr>
          <p:cNvPr id="5" name="Rectangle 4"/>
          <p:cNvSpPr/>
          <p:nvPr/>
        </p:nvSpPr>
        <p:spPr>
          <a:xfrm>
            <a:off x="36576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-5</a:t>
            </a:r>
            <a:endParaRPr lang="en-US" dirty="0"/>
          </a:p>
        </p:txBody>
      </p:sp>
      <p:sp>
        <p:nvSpPr>
          <p:cNvPr id="6" name="Rectangle 5"/>
          <p:cNvSpPr/>
          <p:nvPr/>
        </p:nvSpPr>
        <p:spPr>
          <a:xfrm>
            <a:off x="42672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7" name="Rectangle 6"/>
          <p:cNvSpPr/>
          <p:nvPr/>
        </p:nvSpPr>
        <p:spPr>
          <a:xfrm>
            <a:off x="48768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8" name="Rectangle 7"/>
          <p:cNvSpPr/>
          <p:nvPr/>
        </p:nvSpPr>
        <p:spPr>
          <a:xfrm>
            <a:off x="54864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4" name="TextBox 13"/>
          <p:cNvSpPr txBox="1"/>
          <p:nvPr/>
        </p:nvSpPr>
        <p:spPr>
          <a:xfrm>
            <a:off x="1295400" y="2667000"/>
            <a:ext cx="1647246" cy="584775"/>
          </a:xfrm>
          <a:prstGeom prst="rect">
            <a:avLst/>
          </a:prstGeom>
          <a:noFill/>
        </p:spPr>
        <p:txBody>
          <a:bodyPr wrap="none" rtlCol="0">
            <a:spAutoFit/>
          </a:bodyPr>
          <a:lstStyle/>
          <a:p>
            <a:r>
              <a:rPr lang="en-US" sz="3200" b="1" dirty="0" err="1" smtClean="0"/>
              <a:t>A_copy</a:t>
            </a:r>
            <a:r>
              <a:rPr lang="en-US" sz="3200" b="1" dirty="0" smtClean="0"/>
              <a:t> :</a:t>
            </a:r>
            <a:endParaRPr lang="en-US" sz="3200" b="1" dirty="0"/>
          </a:p>
        </p:txBody>
      </p:sp>
      <p:sp>
        <p:nvSpPr>
          <p:cNvPr id="15" name="TextBox 14"/>
          <p:cNvSpPr txBox="1"/>
          <p:nvPr/>
        </p:nvSpPr>
        <p:spPr>
          <a:xfrm>
            <a:off x="2465380" y="3834825"/>
            <a:ext cx="4260141" cy="584775"/>
          </a:xfrm>
          <a:prstGeom prst="rect">
            <a:avLst/>
          </a:prstGeom>
          <a:noFill/>
        </p:spPr>
        <p:txBody>
          <a:bodyPr wrap="none" rtlCol="0">
            <a:spAutoFit/>
          </a:bodyPr>
          <a:lstStyle/>
          <a:p>
            <a:r>
              <a:rPr lang="en-US" sz="3200" b="1" dirty="0" err="1" smtClean="0"/>
              <a:t>A_copy</a:t>
            </a:r>
            <a:r>
              <a:rPr lang="en-US" sz="3200" b="1" dirty="0" smtClean="0"/>
              <a:t>[</a:t>
            </a:r>
            <a:r>
              <a:rPr lang="en-US" sz="3200" b="1" dirty="0" err="1" smtClean="0"/>
              <a:t>i</a:t>
            </a:r>
            <a:r>
              <a:rPr lang="en-US" sz="3200" b="1" dirty="0" smtClean="0"/>
              <a:t>] = A[</a:t>
            </a:r>
            <a:r>
              <a:rPr lang="en-US" sz="3200" b="1" dirty="0" err="1" smtClean="0"/>
              <a:t>i</a:t>
            </a:r>
            <a:r>
              <a:rPr lang="en-US" sz="3200" b="1" dirty="0" smtClean="0"/>
              <a:t>]; // </a:t>
            </a:r>
            <a:r>
              <a:rPr lang="en-US" sz="3200" b="1" dirty="0" err="1" smtClean="0"/>
              <a:t>i</a:t>
            </a:r>
            <a:r>
              <a:rPr lang="en-US" sz="3200" b="1" dirty="0" smtClean="0"/>
              <a:t> = 1 </a:t>
            </a:r>
            <a:endParaRPr lang="en-US" sz="3200" b="1" dirty="0"/>
          </a:p>
        </p:txBody>
      </p:sp>
      <p:sp>
        <p:nvSpPr>
          <p:cNvPr id="11" name="Rectangle 10"/>
          <p:cNvSpPr/>
          <p:nvPr/>
        </p:nvSpPr>
        <p:spPr>
          <a:xfrm>
            <a:off x="3048000" y="2743200"/>
            <a:ext cx="6096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25</a:t>
            </a:r>
            <a:endParaRPr lang="en-US" dirty="0"/>
          </a:p>
        </p:txBody>
      </p:sp>
      <p:sp>
        <p:nvSpPr>
          <p:cNvPr id="12" name="Rectangle 11"/>
          <p:cNvSpPr/>
          <p:nvPr/>
        </p:nvSpPr>
        <p:spPr>
          <a:xfrm>
            <a:off x="3657600" y="2743200"/>
            <a:ext cx="6096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-5</a:t>
            </a:r>
            <a:endParaRPr lang="en-US" dirty="0"/>
          </a:p>
        </p:txBody>
      </p:sp>
      <p:sp>
        <p:nvSpPr>
          <p:cNvPr id="16" name="Rectangle 15"/>
          <p:cNvSpPr/>
          <p:nvPr/>
        </p:nvSpPr>
        <p:spPr>
          <a:xfrm>
            <a:off x="4267200" y="27432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0</a:t>
            </a:r>
            <a:endParaRPr lang="en-US" dirty="0"/>
          </a:p>
        </p:txBody>
      </p:sp>
      <p:sp>
        <p:nvSpPr>
          <p:cNvPr id="17" name="Rectangle 16"/>
          <p:cNvSpPr/>
          <p:nvPr/>
        </p:nvSpPr>
        <p:spPr>
          <a:xfrm>
            <a:off x="4876800" y="27432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0</a:t>
            </a:r>
            <a:endParaRPr lang="en-US" dirty="0"/>
          </a:p>
        </p:txBody>
      </p:sp>
      <p:sp>
        <p:nvSpPr>
          <p:cNvPr id="18" name="Rectangle 17"/>
          <p:cNvSpPr/>
          <p:nvPr/>
        </p:nvSpPr>
        <p:spPr>
          <a:xfrm>
            <a:off x="5486400" y="27432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0</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a:bodyPr>
          <a:lstStyle/>
          <a:p>
            <a:pPr>
              <a:spcAft>
                <a:spcPts val="1200"/>
              </a:spcAft>
            </a:pPr>
            <a:r>
              <a:rPr lang="en-US" sz="3400" dirty="0" smtClean="0"/>
              <a:t>Class Box{</a:t>
            </a:r>
          </a:p>
          <a:p>
            <a:pPr lvl="1">
              <a:spcAft>
                <a:spcPts val="1200"/>
              </a:spcAft>
            </a:pPr>
            <a:r>
              <a:rPr lang="en-US" sz="3400" dirty="0" smtClean="0"/>
              <a:t>double width;</a:t>
            </a:r>
          </a:p>
          <a:p>
            <a:pPr lvl="1">
              <a:spcAft>
                <a:spcPts val="1200"/>
              </a:spcAft>
            </a:pPr>
            <a:r>
              <a:rPr lang="en-US" sz="3400" dirty="0" smtClean="0"/>
              <a:t>double height;</a:t>
            </a:r>
          </a:p>
          <a:p>
            <a:pPr lvl="1">
              <a:spcAft>
                <a:spcPts val="1200"/>
              </a:spcAft>
            </a:pPr>
            <a:r>
              <a:rPr lang="en-US" sz="3400" dirty="0" smtClean="0"/>
              <a:t>double depth;</a:t>
            </a:r>
          </a:p>
          <a:p>
            <a:pPr lvl="1">
              <a:spcAft>
                <a:spcPts val="1200"/>
              </a:spcAft>
            </a:pPr>
            <a:r>
              <a:rPr lang="en-US" sz="3400" dirty="0" smtClean="0"/>
              <a:t>double volume(){</a:t>
            </a:r>
          </a:p>
          <a:p>
            <a:pPr lvl="1">
              <a:spcAft>
                <a:spcPts val="1200"/>
              </a:spcAft>
            </a:pPr>
            <a:r>
              <a:rPr lang="en-US" sz="3400" dirty="0" smtClean="0"/>
              <a:t>     return width*height*depth;</a:t>
            </a:r>
          </a:p>
          <a:p>
            <a:pPr lvl="1">
              <a:spcAft>
                <a:spcPts val="1200"/>
              </a:spcAft>
            </a:pPr>
            <a:r>
              <a:rPr lang="en-US" sz="3400" dirty="0" smtClean="0"/>
              <a:t>  }   </a:t>
            </a:r>
          </a:p>
          <a:p>
            <a:pPr lvl="1">
              <a:spcAft>
                <a:spcPts val="1200"/>
              </a:spcAft>
            </a:pPr>
            <a:r>
              <a:rPr lang="en-US" sz="3400" dirty="0" smtClean="0"/>
              <a:t>}</a:t>
            </a:r>
          </a:p>
          <a:p>
            <a:pPr lvl="1"/>
            <a:endParaRPr lang="en-US" dirty="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4" name="Rectangle 3"/>
          <p:cNvSpPr/>
          <p:nvPr/>
        </p:nvSpPr>
        <p:spPr>
          <a:xfrm>
            <a:off x="30480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endParaRPr lang="en-US" dirty="0"/>
          </a:p>
        </p:txBody>
      </p:sp>
      <p:sp>
        <p:nvSpPr>
          <p:cNvPr id="5" name="Rectangle 4"/>
          <p:cNvSpPr/>
          <p:nvPr/>
        </p:nvSpPr>
        <p:spPr>
          <a:xfrm>
            <a:off x="36576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6" name="Rectangle 5"/>
          <p:cNvSpPr/>
          <p:nvPr/>
        </p:nvSpPr>
        <p:spPr>
          <a:xfrm>
            <a:off x="42672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-8</a:t>
            </a:r>
            <a:endParaRPr lang="en-US" dirty="0"/>
          </a:p>
        </p:txBody>
      </p:sp>
      <p:sp>
        <p:nvSpPr>
          <p:cNvPr id="7" name="Rectangle 6"/>
          <p:cNvSpPr/>
          <p:nvPr/>
        </p:nvSpPr>
        <p:spPr>
          <a:xfrm>
            <a:off x="48768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8" name="Rectangle 7"/>
          <p:cNvSpPr/>
          <p:nvPr/>
        </p:nvSpPr>
        <p:spPr>
          <a:xfrm>
            <a:off x="54864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4" name="TextBox 13"/>
          <p:cNvSpPr txBox="1"/>
          <p:nvPr/>
        </p:nvSpPr>
        <p:spPr>
          <a:xfrm>
            <a:off x="1295400" y="2667000"/>
            <a:ext cx="1647246" cy="584775"/>
          </a:xfrm>
          <a:prstGeom prst="rect">
            <a:avLst/>
          </a:prstGeom>
          <a:noFill/>
        </p:spPr>
        <p:txBody>
          <a:bodyPr wrap="none" rtlCol="0">
            <a:spAutoFit/>
          </a:bodyPr>
          <a:lstStyle/>
          <a:p>
            <a:r>
              <a:rPr lang="en-US" sz="3200" b="1" dirty="0" err="1" smtClean="0"/>
              <a:t>A_copy</a:t>
            </a:r>
            <a:r>
              <a:rPr lang="en-US" sz="3200" b="1" dirty="0" smtClean="0"/>
              <a:t> :</a:t>
            </a:r>
            <a:endParaRPr lang="en-US" sz="3200" b="1" dirty="0"/>
          </a:p>
        </p:txBody>
      </p:sp>
      <p:sp>
        <p:nvSpPr>
          <p:cNvPr id="15" name="TextBox 14"/>
          <p:cNvSpPr txBox="1"/>
          <p:nvPr/>
        </p:nvSpPr>
        <p:spPr>
          <a:xfrm>
            <a:off x="2465380" y="3834825"/>
            <a:ext cx="4260141" cy="584775"/>
          </a:xfrm>
          <a:prstGeom prst="rect">
            <a:avLst/>
          </a:prstGeom>
          <a:noFill/>
        </p:spPr>
        <p:txBody>
          <a:bodyPr wrap="none" rtlCol="0">
            <a:spAutoFit/>
          </a:bodyPr>
          <a:lstStyle/>
          <a:p>
            <a:r>
              <a:rPr lang="en-US" sz="3200" b="1" dirty="0" err="1" smtClean="0"/>
              <a:t>A_copy</a:t>
            </a:r>
            <a:r>
              <a:rPr lang="en-US" sz="3200" b="1" dirty="0" smtClean="0"/>
              <a:t>[</a:t>
            </a:r>
            <a:r>
              <a:rPr lang="en-US" sz="3200" b="1" dirty="0" err="1" smtClean="0"/>
              <a:t>i</a:t>
            </a:r>
            <a:r>
              <a:rPr lang="en-US" sz="3200" b="1" dirty="0" smtClean="0"/>
              <a:t>] = A[</a:t>
            </a:r>
            <a:r>
              <a:rPr lang="en-US" sz="3200" b="1" dirty="0" err="1" smtClean="0"/>
              <a:t>i</a:t>
            </a:r>
            <a:r>
              <a:rPr lang="en-US" sz="3200" b="1" dirty="0" smtClean="0"/>
              <a:t>]; // </a:t>
            </a:r>
            <a:r>
              <a:rPr lang="en-US" sz="3200" b="1" dirty="0" err="1" smtClean="0"/>
              <a:t>i</a:t>
            </a:r>
            <a:r>
              <a:rPr lang="en-US" sz="3200" b="1" dirty="0" smtClean="0"/>
              <a:t> = 2 </a:t>
            </a:r>
            <a:endParaRPr lang="en-US" sz="3200" b="1" dirty="0"/>
          </a:p>
        </p:txBody>
      </p:sp>
      <p:sp>
        <p:nvSpPr>
          <p:cNvPr id="11" name="Rectangle 10"/>
          <p:cNvSpPr/>
          <p:nvPr/>
        </p:nvSpPr>
        <p:spPr>
          <a:xfrm>
            <a:off x="3048000" y="2743200"/>
            <a:ext cx="6096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25</a:t>
            </a:r>
            <a:endParaRPr lang="en-US" dirty="0"/>
          </a:p>
        </p:txBody>
      </p:sp>
      <p:sp>
        <p:nvSpPr>
          <p:cNvPr id="12" name="Rectangle 11"/>
          <p:cNvSpPr/>
          <p:nvPr/>
        </p:nvSpPr>
        <p:spPr>
          <a:xfrm>
            <a:off x="3657600" y="2743200"/>
            <a:ext cx="6096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-5</a:t>
            </a:r>
            <a:endParaRPr lang="en-US" dirty="0"/>
          </a:p>
        </p:txBody>
      </p:sp>
      <p:sp>
        <p:nvSpPr>
          <p:cNvPr id="16" name="Rectangle 15"/>
          <p:cNvSpPr/>
          <p:nvPr/>
        </p:nvSpPr>
        <p:spPr>
          <a:xfrm>
            <a:off x="4267200" y="2743200"/>
            <a:ext cx="6096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-8</a:t>
            </a:r>
            <a:endParaRPr lang="en-US" dirty="0"/>
          </a:p>
        </p:txBody>
      </p:sp>
      <p:sp>
        <p:nvSpPr>
          <p:cNvPr id="17" name="Rectangle 16"/>
          <p:cNvSpPr/>
          <p:nvPr/>
        </p:nvSpPr>
        <p:spPr>
          <a:xfrm>
            <a:off x="4876800" y="27432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0</a:t>
            </a:r>
            <a:endParaRPr lang="en-US" dirty="0"/>
          </a:p>
        </p:txBody>
      </p:sp>
      <p:sp>
        <p:nvSpPr>
          <p:cNvPr id="18" name="Rectangle 17"/>
          <p:cNvSpPr/>
          <p:nvPr/>
        </p:nvSpPr>
        <p:spPr>
          <a:xfrm>
            <a:off x="5486400" y="27432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0</a:t>
            </a:r>
            <a:endParaRPr lang="en-US" dirty="0"/>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4" name="Rectangle 3"/>
          <p:cNvSpPr/>
          <p:nvPr/>
        </p:nvSpPr>
        <p:spPr>
          <a:xfrm>
            <a:off x="30480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endParaRPr lang="en-US" dirty="0"/>
          </a:p>
        </p:txBody>
      </p:sp>
      <p:sp>
        <p:nvSpPr>
          <p:cNvPr id="5" name="Rectangle 4"/>
          <p:cNvSpPr/>
          <p:nvPr/>
        </p:nvSpPr>
        <p:spPr>
          <a:xfrm>
            <a:off x="36576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6" name="Rectangle 5"/>
          <p:cNvSpPr/>
          <p:nvPr/>
        </p:nvSpPr>
        <p:spPr>
          <a:xfrm>
            <a:off x="42672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7" name="Rectangle 6"/>
          <p:cNvSpPr/>
          <p:nvPr/>
        </p:nvSpPr>
        <p:spPr>
          <a:xfrm>
            <a:off x="48768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5</a:t>
            </a:r>
            <a:endParaRPr lang="en-US" dirty="0"/>
          </a:p>
        </p:txBody>
      </p:sp>
      <p:sp>
        <p:nvSpPr>
          <p:cNvPr id="8" name="Rectangle 7"/>
          <p:cNvSpPr/>
          <p:nvPr/>
        </p:nvSpPr>
        <p:spPr>
          <a:xfrm>
            <a:off x="54864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4" name="TextBox 13"/>
          <p:cNvSpPr txBox="1"/>
          <p:nvPr/>
        </p:nvSpPr>
        <p:spPr>
          <a:xfrm>
            <a:off x="1295400" y="2667000"/>
            <a:ext cx="1647246" cy="584775"/>
          </a:xfrm>
          <a:prstGeom prst="rect">
            <a:avLst/>
          </a:prstGeom>
          <a:noFill/>
        </p:spPr>
        <p:txBody>
          <a:bodyPr wrap="none" rtlCol="0">
            <a:spAutoFit/>
          </a:bodyPr>
          <a:lstStyle/>
          <a:p>
            <a:r>
              <a:rPr lang="en-US" sz="3200" b="1" dirty="0" err="1" smtClean="0"/>
              <a:t>A_copy</a:t>
            </a:r>
            <a:r>
              <a:rPr lang="en-US" sz="3200" b="1" dirty="0" smtClean="0"/>
              <a:t> :</a:t>
            </a:r>
            <a:endParaRPr lang="en-US" sz="3200" b="1" dirty="0"/>
          </a:p>
        </p:txBody>
      </p:sp>
      <p:sp>
        <p:nvSpPr>
          <p:cNvPr id="15" name="TextBox 14"/>
          <p:cNvSpPr txBox="1"/>
          <p:nvPr/>
        </p:nvSpPr>
        <p:spPr>
          <a:xfrm>
            <a:off x="2465380" y="3834825"/>
            <a:ext cx="4260141" cy="584775"/>
          </a:xfrm>
          <a:prstGeom prst="rect">
            <a:avLst/>
          </a:prstGeom>
          <a:noFill/>
        </p:spPr>
        <p:txBody>
          <a:bodyPr wrap="none" rtlCol="0">
            <a:spAutoFit/>
          </a:bodyPr>
          <a:lstStyle/>
          <a:p>
            <a:r>
              <a:rPr lang="en-US" sz="3200" b="1" dirty="0" err="1" smtClean="0"/>
              <a:t>A_copy</a:t>
            </a:r>
            <a:r>
              <a:rPr lang="en-US" sz="3200" b="1" dirty="0" smtClean="0"/>
              <a:t>[</a:t>
            </a:r>
            <a:r>
              <a:rPr lang="en-US" sz="3200" b="1" dirty="0" err="1" smtClean="0"/>
              <a:t>i</a:t>
            </a:r>
            <a:r>
              <a:rPr lang="en-US" sz="3200" b="1" dirty="0" smtClean="0"/>
              <a:t>] = A[</a:t>
            </a:r>
            <a:r>
              <a:rPr lang="en-US" sz="3200" b="1" dirty="0" err="1" smtClean="0"/>
              <a:t>i</a:t>
            </a:r>
            <a:r>
              <a:rPr lang="en-US" sz="3200" b="1" dirty="0" smtClean="0"/>
              <a:t>]; // </a:t>
            </a:r>
            <a:r>
              <a:rPr lang="en-US" sz="3200" b="1" dirty="0" err="1" smtClean="0"/>
              <a:t>i</a:t>
            </a:r>
            <a:r>
              <a:rPr lang="en-US" sz="3200" b="1" dirty="0" smtClean="0"/>
              <a:t> = 3 </a:t>
            </a:r>
            <a:endParaRPr lang="en-US" sz="3200" b="1" dirty="0"/>
          </a:p>
        </p:txBody>
      </p:sp>
      <p:sp>
        <p:nvSpPr>
          <p:cNvPr id="11" name="Rectangle 10"/>
          <p:cNvSpPr/>
          <p:nvPr/>
        </p:nvSpPr>
        <p:spPr>
          <a:xfrm>
            <a:off x="3048000" y="2743200"/>
            <a:ext cx="6096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25</a:t>
            </a:r>
            <a:endParaRPr lang="en-US" dirty="0"/>
          </a:p>
        </p:txBody>
      </p:sp>
      <p:sp>
        <p:nvSpPr>
          <p:cNvPr id="12" name="Rectangle 11"/>
          <p:cNvSpPr/>
          <p:nvPr/>
        </p:nvSpPr>
        <p:spPr>
          <a:xfrm>
            <a:off x="3657600" y="2743200"/>
            <a:ext cx="6096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-5</a:t>
            </a:r>
            <a:endParaRPr lang="en-US" dirty="0"/>
          </a:p>
        </p:txBody>
      </p:sp>
      <p:sp>
        <p:nvSpPr>
          <p:cNvPr id="16" name="Rectangle 15"/>
          <p:cNvSpPr/>
          <p:nvPr/>
        </p:nvSpPr>
        <p:spPr>
          <a:xfrm>
            <a:off x="4267200" y="2743200"/>
            <a:ext cx="6096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-8</a:t>
            </a:r>
            <a:endParaRPr lang="en-US" dirty="0"/>
          </a:p>
        </p:txBody>
      </p:sp>
      <p:sp>
        <p:nvSpPr>
          <p:cNvPr id="17" name="Rectangle 16"/>
          <p:cNvSpPr/>
          <p:nvPr/>
        </p:nvSpPr>
        <p:spPr>
          <a:xfrm>
            <a:off x="4876800" y="2743200"/>
            <a:ext cx="6096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5</a:t>
            </a:r>
            <a:endParaRPr lang="en-US" dirty="0"/>
          </a:p>
        </p:txBody>
      </p:sp>
      <p:sp>
        <p:nvSpPr>
          <p:cNvPr id="18" name="Rectangle 17"/>
          <p:cNvSpPr/>
          <p:nvPr/>
        </p:nvSpPr>
        <p:spPr>
          <a:xfrm>
            <a:off x="5486400" y="27432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0</a:t>
            </a:r>
            <a:endParaRPr lang="en-US" dirty="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4" name="Rectangle 3"/>
          <p:cNvSpPr/>
          <p:nvPr/>
        </p:nvSpPr>
        <p:spPr>
          <a:xfrm>
            <a:off x="30480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endParaRPr lang="en-US" dirty="0"/>
          </a:p>
        </p:txBody>
      </p:sp>
      <p:sp>
        <p:nvSpPr>
          <p:cNvPr id="5" name="Rectangle 4"/>
          <p:cNvSpPr/>
          <p:nvPr/>
        </p:nvSpPr>
        <p:spPr>
          <a:xfrm>
            <a:off x="36576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6" name="Rectangle 5"/>
          <p:cNvSpPr/>
          <p:nvPr/>
        </p:nvSpPr>
        <p:spPr>
          <a:xfrm>
            <a:off x="42672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7" name="Rectangle 6"/>
          <p:cNvSpPr/>
          <p:nvPr/>
        </p:nvSpPr>
        <p:spPr>
          <a:xfrm>
            <a:off x="48768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8" name="Rectangle 7"/>
          <p:cNvSpPr/>
          <p:nvPr/>
        </p:nvSpPr>
        <p:spPr>
          <a:xfrm>
            <a:off x="54864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5</a:t>
            </a:r>
            <a:endParaRPr lang="en-US" dirty="0"/>
          </a:p>
        </p:txBody>
      </p:sp>
      <p:sp>
        <p:nvSpPr>
          <p:cNvPr id="14" name="TextBox 13"/>
          <p:cNvSpPr txBox="1"/>
          <p:nvPr/>
        </p:nvSpPr>
        <p:spPr>
          <a:xfrm>
            <a:off x="1295400" y="2667000"/>
            <a:ext cx="1647246" cy="584775"/>
          </a:xfrm>
          <a:prstGeom prst="rect">
            <a:avLst/>
          </a:prstGeom>
          <a:noFill/>
        </p:spPr>
        <p:txBody>
          <a:bodyPr wrap="none" rtlCol="0">
            <a:spAutoFit/>
          </a:bodyPr>
          <a:lstStyle/>
          <a:p>
            <a:r>
              <a:rPr lang="en-US" sz="3200" b="1" dirty="0" err="1" smtClean="0"/>
              <a:t>A_copy</a:t>
            </a:r>
            <a:r>
              <a:rPr lang="en-US" sz="3200" b="1" dirty="0" smtClean="0"/>
              <a:t> :</a:t>
            </a:r>
            <a:endParaRPr lang="en-US" sz="3200" b="1" dirty="0"/>
          </a:p>
        </p:txBody>
      </p:sp>
      <p:sp>
        <p:nvSpPr>
          <p:cNvPr id="15" name="TextBox 14"/>
          <p:cNvSpPr txBox="1"/>
          <p:nvPr/>
        </p:nvSpPr>
        <p:spPr>
          <a:xfrm>
            <a:off x="2465380" y="3834825"/>
            <a:ext cx="4260141" cy="584775"/>
          </a:xfrm>
          <a:prstGeom prst="rect">
            <a:avLst/>
          </a:prstGeom>
          <a:noFill/>
        </p:spPr>
        <p:txBody>
          <a:bodyPr wrap="none" rtlCol="0">
            <a:spAutoFit/>
          </a:bodyPr>
          <a:lstStyle/>
          <a:p>
            <a:r>
              <a:rPr lang="en-US" sz="3200" b="1" dirty="0" err="1" smtClean="0"/>
              <a:t>A_copy</a:t>
            </a:r>
            <a:r>
              <a:rPr lang="en-US" sz="3200" b="1" dirty="0" smtClean="0"/>
              <a:t>[</a:t>
            </a:r>
            <a:r>
              <a:rPr lang="en-US" sz="3200" b="1" dirty="0" err="1" smtClean="0"/>
              <a:t>i</a:t>
            </a:r>
            <a:r>
              <a:rPr lang="en-US" sz="3200" b="1" dirty="0" smtClean="0"/>
              <a:t>] = A[</a:t>
            </a:r>
            <a:r>
              <a:rPr lang="en-US" sz="3200" b="1" dirty="0" err="1" smtClean="0"/>
              <a:t>i</a:t>
            </a:r>
            <a:r>
              <a:rPr lang="en-US" sz="3200" b="1" dirty="0" smtClean="0"/>
              <a:t>]; // </a:t>
            </a:r>
            <a:r>
              <a:rPr lang="en-US" sz="3200" b="1" dirty="0" err="1" smtClean="0"/>
              <a:t>i</a:t>
            </a:r>
            <a:r>
              <a:rPr lang="en-US" sz="3200" b="1" dirty="0" smtClean="0"/>
              <a:t> = 4 </a:t>
            </a:r>
            <a:endParaRPr lang="en-US" sz="3200" b="1" dirty="0"/>
          </a:p>
        </p:txBody>
      </p:sp>
      <p:sp>
        <p:nvSpPr>
          <p:cNvPr id="11" name="Rectangle 10"/>
          <p:cNvSpPr/>
          <p:nvPr/>
        </p:nvSpPr>
        <p:spPr>
          <a:xfrm>
            <a:off x="3048000" y="2743200"/>
            <a:ext cx="6096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25</a:t>
            </a:r>
            <a:endParaRPr lang="en-US" dirty="0"/>
          </a:p>
        </p:txBody>
      </p:sp>
      <p:sp>
        <p:nvSpPr>
          <p:cNvPr id="12" name="Rectangle 11"/>
          <p:cNvSpPr/>
          <p:nvPr/>
        </p:nvSpPr>
        <p:spPr>
          <a:xfrm>
            <a:off x="3657600" y="2743200"/>
            <a:ext cx="6096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-5</a:t>
            </a:r>
            <a:endParaRPr lang="en-US" dirty="0"/>
          </a:p>
        </p:txBody>
      </p:sp>
      <p:sp>
        <p:nvSpPr>
          <p:cNvPr id="16" name="Rectangle 15"/>
          <p:cNvSpPr/>
          <p:nvPr/>
        </p:nvSpPr>
        <p:spPr>
          <a:xfrm>
            <a:off x="4267200" y="2743200"/>
            <a:ext cx="6096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-8</a:t>
            </a:r>
            <a:endParaRPr lang="en-US" dirty="0"/>
          </a:p>
        </p:txBody>
      </p:sp>
      <p:sp>
        <p:nvSpPr>
          <p:cNvPr id="17" name="Rectangle 16"/>
          <p:cNvSpPr/>
          <p:nvPr/>
        </p:nvSpPr>
        <p:spPr>
          <a:xfrm>
            <a:off x="4876800" y="2743200"/>
            <a:ext cx="6096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5</a:t>
            </a:r>
            <a:endParaRPr lang="en-US" dirty="0"/>
          </a:p>
        </p:txBody>
      </p:sp>
      <p:sp>
        <p:nvSpPr>
          <p:cNvPr id="18" name="Rectangle 17"/>
          <p:cNvSpPr/>
          <p:nvPr/>
        </p:nvSpPr>
        <p:spPr>
          <a:xfrm>
            <a:off x="5486400" y="2743200"/>
            <a:ext cx="6096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5</a:t>
            </a:r>
            <a:endParaRPr lang="en-US" dirty="0"/>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3" name="Content Placeholder 2"/>
          <p:cNvSpPr>
            <a:spLocks noGrp="1"/>
          </p:cNvSpPr>
          <p:nvPr>
            <p:ph idx="1"/>
          </p:nvPr>
        </p:nvSpPr>
        <p:spPr>
          <a:xfrm>
            <a:off x="457200" y="762000"/>
            <a:ext cx="8229600" cy="5791200"/>
          </a:xfrm>
        </p:spPr>
        <p:txBody>
          <a:bodyPr>
            <a:normAutofit/>
          </a:bodyPr>
          <a:lstStyle/>
          <a:p>
            <a:pPr algn="just"/>
            <a:r>
              <a:rPr lang="en-US" dirty="0" smtClean="0"/>
              <a:t>Count the number of times that an element in array is equal to the element that follows it.</a:t>
            </a:r>
          </a:p>
          <a:p>
            <a:pPr algn="just"/>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grpSp>
        <p:nvGrpSpPr>
          <p:cNvPr id="12" name="Group 11"/>
          <p:cNvGrpSpPr/>
          <p:nvPr/>
        </p:nvGrpSpPr>
        <p:grpSpPr>
          <a:xfrm>
            <a:off x="1371600" y="1524000"/>
            <a:ext cx="3048000" cy="533400"/>
            <a:chOff x="1371600" y="1524000"/>
            <a:chExt cx="3048000" cy="533400"/>
          </a:xfrm>
        </p:grpSpPr>
        <p:sp>
          <p:nvSpPr>
            <p:cNvPr id="4" name="Rectangle 3"/>
            <p:cNvSpPr/>
            <p:nvPr/>
          </p:nvSpPr>
          <p:spPr>
            <a:xfrm>
              <a:off x="13716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endParaRPr lang="en-US" dirty="0"/>
            </a:p>
          </p:txBody>
        </p:sp>
        <p:sp>
          <p:nvSpPr>
            <p:cNvPr id="5" name="Rectangle 4"/>
            <p:cNvSpPr/>
            <p:nvPr/>
          </p:nvSpPr>
          <p:spPr>
            <a:xfrm>
              <a:off x="19812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6" name="Rectangle 5"/>
            <p:cNvSpPr/>
            <p:nvPr/>
          </p:nvSpPr>
          <p:spPr>
            <a:xfrm>
              <a:off x="25908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7" name="Rectangle 6"/>
            <p:cNvSpPr/>
            <p:nvPr/>
          </p:nvSpPr>
          <p:spPr>
            <a:xfrm>
              <a:off x="32004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8" name="Rectangle 7"/>
            <p:cNvSpPr/>
            <p:nvPr/>
          </p:nvSpPr>
          <p:spPr>
            <a:xfrm>
              <a:off x="38100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grpSp>
      <p:grpSp>
        <p:nvGrpSpPr>
          <p:cNvPr id="16" name="Group 15"/>
          <p:cNvGrpSpPr/>
          <p:nvPr/>
        </p:nvGrpSpPr>
        <p:grpSpPr>
          <a:xfrm>
            <a:off x="1447800" y="2667000"/>
            <a:ext cx="2514600" cy="609600"/>
            <a:chOff x="1447800" y="2667000"/>
            <a:chExt cx="2514600" cy="609600"/>
          </a:xfrm>
        </p:grpSpPr>
        <p:sp>
          <p:nvSpPr>
            <p:cNvPr id="13" name="Rectangle 12"/>
            <p:cNvSpPr/>
            <p:nvPr/>
          </p:nvSpPr>
          <p:spPr>
            <a:xfrm>
              <a:off x="2819400" y="26670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14" name="TextBox 13"/>
            <p:cNvSpPr txBox="1"/>
            <p:nvPr/>
          </p:nvSpPr>
          <p:spPr>
            <a:xfrm>
              <a:off x="1447800" y="2667000"/>
              <a:ext cx="1360309" cy="584775"/>
            </a:xfrm>
            <a:prstGeom prst="rect">
              <a:avLst/>
            </a:prstGeom>
            <a:noFill/>
          </p:spPr>
          <p:txBody>
            <a:bodyPr wrap="none" rtlCol="0">
              <a:spAutoFit/>
            </a:bodyPr>
            <a:lstStyle/>
            <a:p>
              <a:r>
                <a:rPr lang="en-US" sz="3200" b="1" dirty="0" smtClean="0"/>
                <a:t>count :</a:t>
              </a:r>
              <a:endParaRPr lang="en-US" sz="3200" b="1" dirty="0"/>
            </a:p>
          </p:txBody>
        </p:sp>
      </p:grpSp>
      <p:sp>
        <p:nvSpPr>
          <p:cNvPr id="15" name="TextBox 14"/>
          <p:cNvSpPr txBox="1"/>
          <p:nvPr/>
        </p:nvSpPr>
        <p:spPr>
          <a:xfrm>
            <a:off x="1447800" y="3606225"/>
            <a:ext cx="5521576" cy="1077218"/>
          </a:xfrm>
          <a:prstGeom prst="rect">
            <a:avLst/>
          </a:prstGeom>
          <a:noFill/>
        </p:spPr>
        <p:txBody>
          <a:bodyPr wrap="none" rtlCol="0">
            <a:spAutoFit/>
          </a:bodyPr>
          <a:lstStyle/>
          <a:p>
            <a:r>
              <a:rPr lang="en-US" sz="3200" b="1" dirty="0" smtClean="0"/>
              <a:t>if( A[</a:t>
            </a:r>
            <a:r>
              <a:rPr lang="en-US" sz="3200" b="1" dirty="0" err="1" smtClean="0"/>
              <a:t>i</a:t>
            </a:r>
            <a:r>
              <a:rPr lang="en-US" sz="3200" b="1" dirty="0" smtClean="0"/>
              <a:t>] == A[i+1])</a:t>
            </a:r>
          </a:p>
          <a:p>
            <a:r>
              <a:rPr lang="en-US" sz="3200" b="1" dirty="0" smtClean="0"/>
              <a:t>    count = count + 1; // count++</a:t>
            </a:r>
            <a:endParaRPr lang="en-US" sz="3200" b="1" dirty="0"/>
          </a:p>
        </p:txBody>
      </p:sp>
      <p:sp>
        <p:nvSpPr>
          <p:cNvPr id="11" name="TextBox 10"/>
          <p:cNvSpPr txBox="1"/>
          <p:nvPr/>
        </p:nvSpPr>
        <p:spPr>
          <a:xfrm>
            <a:off x="76200" y="5867400"/>
            <a:ext cx="8976303" cy="584775"/>
          </a:xfrm>
          <a:prstGeom prst="rect">
            <a:avLst/>
          </a:prstGeom>
          <a:noFill/>
        </p:spPr>
        <p:txBody>
          <a:bodyPr wrap="none" rtlCol="0">
            <a:spAutoFit/>
          </a:bodyPr>
          <a:lstStyle/>
          <a:p>
            <a:r>
              <a:rPr lang="en-US" sz="3200" b="1" dirty="0" smtClean="0"/>
              <a:t>Note : we should traverse from </a:t>
            </a:r>
            <a:r>
              <a:rPr lang="en-US" sz="3200" b="1" dirty="0" err="1" smtClean="0"/>
              <a:t>i</a:t>
            </a:r>
            <a:r>
              <a:rPr lang="en-US" sz="3200" b="1" dirty="0" smtClean="0"/>
              <a:t>=0 to </a:t>
            </a:r>
            <a:r>
              <a:rPr lang="en-US" sz="3200" b="1" dirty="0" err="1" smtClean="0"/>
              <a:t>i</a:t>
            </a:r>
            <a:r>
              <a:rPr lang="en-US" sz="3200" b="1" dirty="0" smtClean="0"/>
              <a:t>&lt; </a:t>
            </a:r>
            <a:r>
              <a:rPr lang="en-US" sz="3200" b="1" dirty="0" err="1" smtClean="0"/>
              <a:t>A.length</a:t>
            </a:r>
            <a:r>
              <a:rPr lang="en-US" sz="3200" b="1" dirty="0" smtClean="0"/>
              <a:t> - 1</a:t>
            </a:r>
            <a:endParaRPr lang="en-US" sz="32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2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2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1"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4" name="Rectangle 3"/>
          <p:cNvSpPr/>
          <p:nvPr/>
        </p:nvSpPr>
        <p:spPr>
          <a:xfrm>
            <a:off x="13716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25</a:t>
            </a:r>
            <a:endParaRPr lang="en-US" dirty="0"/>
          </a:p>
        </p:txBody>
      </p:sp>
      <p:sp>
        <p:nvSpPr>
          <p:cNvPr id="5" name="Rectangle 4"/>
          <p:cNvSpPr/>
          <p:nvPr/>
        </p:nvSpPr>
        <p:spPr>
          <a:xfrm>
            <a:off x="19812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-5</a:t>
            </a:r>
            <a:endParaRPr lang="en-US" dirty="0"/>
          </a:p>
        </p:txBody>
      </p:sp>
      <p:sp>
        <p:nvSpPr>
          <p:cNvPr id="6" name="Rectangle 5"/>
          <p:cNvSpPr/>
          <p:nvPr/>
        </p:nvSpPr>
        <p:spPr>
          <a:xfrm>
            <a:off x="25908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7" name="Rectangle 6"/>
          <p:cNvSpPr/>
          <p:nvPr/>
        </p:nvSpPr>
        <p:spPr>
          <a:xfrm>
            <a:off x="32004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8" name="Rectangle 7"/>
          <p:cNvSpPr/>
          <p:nvPr/>
        </p:nvSpPr>
        <p:spPr>
          <a:xfrm>
            <a:off x="38100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3" name="Rectangle 12"/>
          <p:cNvSpPr/>
          <p:nvPr/>
        </p:nvSpPr>
        <p:spPr>
          <a:xfrm>
            <a:off x="2819400" y="26670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14" name="TextBox 13"/>
          <p:cNvSpPr txBox="1"/>
          <p:nvPr/>
        </p:nvSpPr>
        <p:spPr>
          <a:xfrm>
            <a:off x="1447800" y="2667000"/>
            <a:ext cx="1360309" cy="584775"/>
          </a:xfrm>
          <a:prstGeom prst="rect">
            <a:avLst/>
          </a:prstGeom>
          <a:noFill/>
        </p:spPr>
        <p:txBody>
          <a:bodyPr wrap="none" rtlCol="0">
            <a:spAutoFit/>
          </a:bodyPr>
          <a:lstStyle/>
          <a:p>
            <a:r>
              <a:rPr lang="en-US" sz="3200" b="1" dirty="0" smtClean="0"/>
              <a:t>count :</a:t>
            </a:r>
            <a:endParaRPr lang="en-US" sz="3200" b="1" dirty="0"/>
          </a:p>
        </p:txBody>
      </p:sp>
      <p:sp>
        <p:nvSpPr>
          <p:cNvPr id="15" name="TextBox 14"/>
          <p:cNvSpPr txBox="1"/>
          <p:nvPr/>
        </p:nvSpPr>
        <p:spPr>
          <a:xfrm>
            <a:off x="1447800" y="3606225"/>
            <a:ext cx="5521576" cy="1077218"/>
          </a:xfrm>
          <a:prstGeom prst="rect">
            <a:avLst/>
          </a:prstGeom>
          <a:noFill/>
        </p:spPr>
        <p:txBody>
          <a:bodyPr wrap="none" rtlCol="0">
            <a:spAutoFit/>
          </a:bodyPr>
          <a:lstStyle/>
          <a:p>
            <a:r>
              <a:rPr lang="en-US" sz="3200" b="1" dirty="0" smtClean="0"/>
              <a:t>if( A[</a:t>
            </a:r>
            <a:r>
              <a:rPr lang="en-US" sz="3200" b="1" dirty="0" err="1" smtClean="0"/>
              <a:t>i</a:t>
            </a:r>
            <a:r>
              <a:rPr lang="en-US" sz="3200" b="1" dirty="0" smtClean="0"/>
              <a:t>] == A[i+1])</a:t>
            </a:r>
          </a:p>
          <a:p>
            <a:r>
              <a:rPr lang="en-US" sz="3200" b="1" dirty="0" smtClean="0"/>
              <a:t>    count = count + 1; // count++</a:t>
            </a:r>
            <a:endParaRPr lang="en-US" sz="3200" b="1" dirty="0"/>
          </a:p>
        </p:txBody>
      </p:sp>
      <p:sp>
        <p:nvSpPr>
          <p:cNvPr id="11" name="TextBox 10"/>
          <p:cNvSpPr txBox="1"/>
          <p:nvPr/>
        </p:nvSpPr>
        <p:spPr>
          <a:xfrm>
            <a:off x="76200" y="5867400"/>
            <a:ext cx="8976303" cy="584775"/>
          </a:xfrm>
          <a:prstGeom prst="rect">
            <a:avLst/>
          </a:prstGeom>
          <a:noFill/>
        </p:spPr>
        <p:txBody>
          <a:bodyPr wrap="none" rtlCol="0">
            <a:spAutoFit/>
          </a:bodyPr>
          <a:lstStyle/>
          <a:p>
            <a:r>
              <a:rPr lang="en-US" sz="3200" b="1" dirty="0" smtClean="0"/>
              <a:t>Note : we should traverse from </a:t>
            </a:r>
            <a:r>
              <a:rPr lang="en-US" sz="3200" b="1" dirty="0" err="1" smtClean="0"/>
              <a:t>i</a:t>
            </a:r>
            <a:r>
              <a:rPr lang="en-US" sz="3200" b="1" dirty="0" smtClean="0"/>
              <a:t>=0 to </a:t>
            </a:r>
            <a:r>
              <a:rPr lang="en-US" sz="3200" b="1" dirty="0" err="1" smtClean="0"/>
              <a:t>i</a:t>
            </a:r>
            <a:r>
              <a:rPr lang="en-US" sz="3200" b="1" dirty="0" smtClean="0"/>
              <a:t>&lt; </a:t>
            </a:r>
            <a:r>
              <a:rPr lang="en-US" sz="3200" b="1" dirty="0" err="1" smtClean="0"/>
              <a:t>A.length</a:t>
            </a:r>
            <a:r>
              <a:rPr lang="en-US" sz="3200" b="1" dirty="0" smtClean="0"/>
              <a:t> - 1</a:t>
            </a:r>
            <a:endParaRPr lang="en-US" sz="3200" b="1" dirty="0"/>
          </a:p>
        </p:txBody>
      </p:sp>
      <p:sp>
        <p:nvSpPr>
          <p:cNvPr id="12" name="TextBox 11"/>
          <p:cNvSpPr txBox="1"/>
          <p:nvPr/>
        </p:nvSpPr>
        <p:spPr>
          <a:xfrm>
            <a:off x="4659491" y="1472625"/>
            <a:ext cx="1144865" cy="584775"/>
          </a:xfrm>
          <a:prstGeom prst="rect">
            <a:avLst/>
          </a:prstGeom>
          <a:noFill/>
        </p:spPr>
        <p:txBody>
          <a:bodyPr wrap="none" rtlCol="0">
            <a:spAutoFit/>
          </a:bodyPr>
          <a:lstStyle/>
          <a:p>
            <a:r>
              <a:rPr lang="en-US" sz="3200" b="1" dirty="0" smtClean="0"/>
              <a:t>// </a:t>
            </a:r>
            <a:r>
              <a:rPr lang="en-US" sz="3200" b="1" dirty="0" err="1" smtClean="0"/>
              <a:t>i</a:t>
            </a:r>
            <a:r>
              <a:rPr lang="en-US" sz="3200" b="1" dirty="0" smtClean="0"/>
              <a:t>=0</a:t>
            </a:r>
            <a:endParaRPr lang="en-US" sz="3200" b="1" dirty="0"/>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4" name="Rectangle 3"/>
          <p:cNvSpPr/>
          <p:nvPr/>
        </p:nvSpPr>
        <p:spPr>
          <a:xfrm>
            <a:off x="13716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endParaRPr lang="en-US" dirty="0"/>
          </a:p>
        </p:txBody>
      </p:sp>
      <p:sp>
        <p:nvSpPr>
          <p:cNvPr id="5" name="Rectangle 4"/>
          <p:cNvSpPr/>
          <p:nvPr/>
        </p:nvSpPr>
        <p:spPr>
          <a:xfrm>
            <a:off x="19812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-5</a:t>
            </a:r>
            <a:endParaRPr lang="en-US" dirty="0"/>
          </a:p>
        </p:txBody>
      </p:sp>
      <p:sp>
        <p:nvSpPr>
          <p:cNvPr id="6" name="Rectangle 5"/>
          <p:cNvSpPr/>
          <p:nvPr/>
        </p:nvSpPr>
        <p:spPr>
          <a:xfrm>
            <a:off x="25908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-8</a:t>
            </a:r>
            <a:endParaRPr lang="en-US" dirty="0"/>
          </a:p>
        </p:txBody>
      </p:sp>
      <p:sp>
        <p:nvSpPr>
          <p:cNvPr id="7" name="Rectangle 6"/>
          <p:cNvSpPr/>
          <p:nvPr/>
        </p:nvSpPr>
        <p:spPr>
          <a:xfrm>
            <a:off x="32004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8" name="Rectangle 7"/>
          <p:cNvSpPr/>
          <p:nvPr/>
        </p:nvSpPr>
        <p:spPr>
          <a:xfrm>
            <a:off x="38100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3" name="Rectangle 12"/>
          <p:cNvSpPr/>
          <p:nvPr/>
        </p:nvSpPr>
        <p:spPr>
          <a:xfrm>
            <a:off x="2819400" y="26670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14" name="TextBox 13"/>
          <p:cNvSpPr txBox="1"/>
          <p:nvPr/>
        </p:nvSpPr>
        <p:spPr>
          <a:xfrm>
            <a:off x="1447800" y="2667000"/>
            <a:ext cx="1360309" cy="584775"/>
          </a:xfrm>
          <a:prstGeom prst="rect">
            <a:avLst/>
          </a:prstGeom>
          <a:noFill/>
        </p:spPr>
        <p:txBody>
          <a:bodyPr wrap="none" rtlCol="0">
            <a:spAutoFit/>
          </a:bodyPr>
          <a:lstStyle/>
          <a:p>
            <a:r>
              <a:rPr lang="en-US" sz="3200" b="1" dirty="0" smtClean="0"/>
              <a:t>count :</a:t>
            </a:r>
            <a:endParaRPr lang="en-US" sz="3200" b="1" dirty="0"/>
          </a:p>
        </p:txBody>
      </p:sp>
      <p:sp>
        <p:nvSpPr>
          <p:cNvPr id="15" name="TextBox 14"/>
          <p:cNvSpPr txBox="1"/>
          <p:nvPr/>
        </p:nvSpPr>
        <p:spPr>
          <a:xfrm>
            <a:off x="1447800" y="3606225"/>
            <a:ext cx="5521576" cy="1077218"/>
          </a:xfrm>
          <a:prstGeom prst="rect">
            <a:avLst/>
          </a:prstGeom>
          <a:noFill/>
        </p:spPr>
        <p:txBody>
          <a:bodyPr wrap="none" rtlCol="0">
            <a:spAutoFit/>
          </a:bodyPr>
          <a:lstStyle/>
          <a:p>
            <a:r>
              <a:rPr lang="en-US" sz="3200" b="1" dirty="0" smtClean="0"/>
              <a:t>if( A[</a:t>
            </a:r>
            <a:r>
              <a:rPr lang="en-US" sz="3200" b="1" dirty="0" err="1" smtClean="0"/>
              <a:t>i</a:t>
            </a:r>
            <a:r>
              <a:rPr lang="en-US" sz="3200" b="1" dirty="0" smtClean="0"/>
              <a:t>] == A[i+1])</a:t>
            </a:r>
          </a:p>
          <a:p>
            <a:r>
              <a:rPr lang="en-US" sz="3200" b="1" dirty="0" smtClean="0"/>
              <a:t>    count = count + 1; // count++</a:t>
            </a:r>
            <a:endParaRPr lang="en-US" sz="3200" b="1" dirty="0"/>
          </a:p>
        </p:txBody>
      </p:sp>
      <p:sp>
        <p:nvSpPr>
          <p:cNvPr id="11" name="TextBox 10"/>
          <p:cNvSpPr txBox="1"/>
          <p:nvPr/>
        </p:nvSpPr>
        <p:spPr>
          <a:xfrm>
            <a:off x="76200" y="5867400"/>
            <a:ext cx="8976303" cy="584775"/>
          </a:xfrm>
          <a:prstGeom prst="rect">
            <a:avLst/>
          </a:prstGeom>
          <a:noFill/>
        </p:spPr>
        <p:txBody>
          <a:bodyPr wrap="none" rtlCol="0">
            <a:spAutoFit/>
          </a:bodyPr>
          <a:lstStyle/>
          <a:p>
            <a:r>
              <a:rPr lang="en-US" sz="3200" b="1" dirty="0" smtClean="0"/>
              <a:t>Note : we should traverse from </a:t>
            </a:r>
            <a:r>
              <a:rPr lang="en-US" sz="3200" b="1" dirty="0" err="1" smtClean="0"/>
              <a:t>i</a:t>
            </a:r>
            <a:r>
              <a:rPr lang="en-US" sz="3200" b="1" dirty="0" smtClean="0"/>
              <a:t>=0 to </a:t>
            </a:r>
            <a:r>
              <a:rPr lang="en-US" sz="3200" b="1" dirty="0" err="1" smtClean="0"/>
              <a:t>i</a:t>
            </a:r>
            <a:r>
              <a:rPr lang="en-US" sz="3200" b="1" dirty="0" smtClean="0"/>
              <a:t>&lt; </a:t>
            </a:r>
            <a:r>
              <a:rPr lang="en-US" sz="3200" b="1" dirty="0" err="1" smtClean="0"/>
              <a:t>A.length</a:t>
            </a:r>
            <a:r>
              <a:rPr lang="en-US" sz="3200" b="1" dirty="0" smtClean="0"/>
              <a:t> - 1</a:t>
            </a:r>
            <a:endParaRPr lang="en-US" sz="3200" b="1" dirty="0"/>
          </a:p>
        </p:txBody>
      </p:sp>
      <p:sp>
        <p:nvSpPr>
          <p:cNvPr id="12" name="TextBox 11"/>
          <p:cNvSpPr txBox="1"/>
          <p:nvPr/>
        </p:nvSpPr>
        <p:spPr>
          <a:xfrm>
            <a:off x="4659491" y="1472625"/>
            <a:ext cx="1144865" cy="584775"/>
          </a:xfrm>
          <a:prstGeom prst="rect">
            <a:avLst/>
          </a:prstGeom>
          <a:noFill/>
        </p:spPr>
        <p:txBody>
          <a:bodyPr wrap="none" rtlCol="0">
            <a:spAutoFit/>
          </a:bodyPr>
          <a:lstStyle/>
          <a:p>
            <a:r>
              <a:rPr lang="en-US" sz="3200" b="1" dirty="0" smtClean="0"/>
              <a:t>// </a:t>
            </a:r>
            <a:r>
              <a:rPr lang="en-US" sz="3200" b="1" dirty="0" err="1" smtClean="0"/>
              <a:t>i</a:t>
            </a:r>
            <a:r>
              <a:rPr lang="en-US" sz="3200" b="1" dirty="0" smtClean="0"/>
              <a:t>=1</a:t>
            </a:r>
            <a:endParaRPr lang="en-US" sz="3200" b="1" dirty="0"/>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4" name="Rectangle 3"/>
          <p:cNvSpPr/>
          <p:nvPr/>
        </p:nvSpPr>
        <p:spPr>
          <a:xfrm>
            <a:off x="13716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endParaRPr lang="en-US" dirty="0"/>
          </a:p>
        </p:txBody>
      </p:sp>
      <p:sp>
        <p:nvSpPr>
          <p:cNvPr id="5" name="Rectangle 4"/>
          <p:cNvSpPr/>
          <p:nvPr/>
        </p:nvSpPr>
        <p:spPr>
          <a:xfrm>
            <a:off x="19812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6" name="Rectangle 5"/>
          <p:cNvSpPr/>
          <p:nvPr/>
        </p:nvSpPr>
        <p:spPr>
          <a:xfrm>
            <a:off x="25908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-8</a:t>
            </a:r>
            <a:endParaRPr lang="en-US" dirty="0"/>
          </a:p>
        </p:txBody>
      </p:sp>
      <p:sp>
        <p:nvSpPr>
          <p:cNvPr id="7" name="Rectangle 6"/>
          <p:cNvSpPr/>
          <p:nvPr/>
        </p:nvSpPr>
        <p:spPr>
          <a:xfrm>
            <a:off x="32004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5</a:t>
            </a:r>
            <a:endParaRPr lang="en-US" dirty="0"/>
          </a:p>
        </p:txBody>
      </p:sp>
      <p:sp>
        <p:nvSpPr>
          <p:cNvPr id="8" name="Rectangle 7"/>
          <p:cNvSpPr/>
          <p:nvPr/>
        </p:nvSpPr>
        <p:spPr>
          <a:xfrm>
            <a:off x="38100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3" name="Rectangle 12"/>
          <p:cNvSpPr/>
          <p:nvPr/>
        </p:nvSpPr>
        <p:spPr>
          <a:xfrm>
            <a:off x="2819400" y="26670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14" name="TextBox 13"/>
          <p:cNvSpPr txBox="1"/>
          <p:nvPr/>
        </p:nvSpPr>
        <p:spPr>
          <a:xfrm>
            <a:off x="1447800" y="2667000"/>
            <a:ext cx="1360309" cy="584775"/>
          </a:xfrm>
          <a:prstGeom prst="rect">
            <a:avLst/>
          </a:prstGeom>
          <a:noFill/>
        </p:spPr>
        <p:txBody>
          <a:bodyPr wrap="none" rtlCol="0">
            <a:spAutoFit/>
          </a:bodyPr>
          <a:lstStyle/>
          <a:p>
            <a:r>
              <a:rPr lang="en-US" sz="3200" b="1" dirty="0" smtClean="0"/>
              <a:t>count :</a:t>
            </a:r>
            <a:endParaRPr lang="en-US" sz="3200" b="1" dirty="0"/>
          </a:p>
        </p:txBody>
      </p:sp>
      <p:sp>
        <p:nvSpPr>
          <p:cNvPr id="15" name="TextBox 14"/>
          <p:cNvSpPr txBox="1"/>
          <p:nvPr/>
        </p:nvSpPr>
        <p:spPr>
          <a:xfrm>
            <a:off x="1447800" y="3606225"/>
            <a:ext cx="5521576" cy="1077218"/>
          </a:xfrm>
          <a:prstGeom prst="rect">
            <a:avLst/>
          </a:prstGeom>
          <a:noFill/>
        </p:spPr>
        <p:txBody>
          <a:bodyPr wrap="none" rtlCol="0">
            <a:spAutoFit/>
          </a:bodyPr>
          <a:lstStyle/>
          <a:p>
            <a:r>
              <a:rPr lang="en-US" sz="3200" b="1" dirty="0" smtClean="0"/>
              <a:t>if( A[</a:t>
            </a:r>
            <a:r>
              <a:rPr lang="en-US" sz="3200" b="1" dirty="0" err="1" smtClean="0"/>
              <a:t>i</a:t>
            </a:r>
            <a:r>
              <a:rPr lang="en-US" sz="3200" b="1" dirty="0" smtClean="0"/>
              <a:t>] == A[i+1])</a:t>
            </a:r>
          </a:p>
          <a:p>
            <a:r>
              <a:rPr lang="en-US" sz="3200" b="1" dirty="0" smtClean="0"/>
              <a:t>    count = count + 1; // count++</a:t>
            </a:r>
            <a:endParaRPr lang="en-US" sz="3200" b="1" dirty="0"/>
          </a:p>
        </p:txBody>
      </p:sp>
      <p:sp>
        <p:nvSpPr>
          <p:cNvPr id="11" name="TextBox 10"/>
          <p:cNvSpPr txBox="1"/>
          <p:nvPr/>
        </p:nvSpPr>
        <p:spPr>
          <a:xfrm>
            <a:off x="76200" y="5867400"/>
            <a:ext cx="8976303" cy="584775"/>
          </a:xfrm>
          <a:prstGeom prst="rect">
            <a:avLst/>
          </a:prstGeom>
          <a:noFill/>
        </p:spPr>
        <p:txBody>
          <a:bodyPr wrap="none" rtlCol="0">
            <a:spAutoFit/>
          </a:bodyPr>
          <a:lstStyle/>
          <a:p>
            <a:r>
              <a:rPr lang="en-US" sz="3200" b="1" dirty="0" smtClean="0"/>
              <a:t>Note : we should traverse from </a:t>
            </a:r>
            <a:r>
              <a:rPr lang="en-US" sz="3200" b="1" dirty="0" err="1" smtClean="0"/>
              <a:t>i</a:t>
            </a:r>
            <a:r>
              <a:rPr lang="en-US" sz="3200" b="1" dirty="0" smtClean="0"/>
              <a:t>=0 to </a:t>
            </a:r>
            <a:r>
              <a:rPr lang="en-US" sz="3200" b="1" dirty="0" err="1" smtClean="0"/>
              <a:t>i</a:t>
            </a:r>
            <a:r>
              <a:rPr lang="en-US" sz="3200" b="1" dirty="0" smtClean="0"/>
              <a:t>&lt; </a:t>
            </a:r>
            <a:r>
              <a:rPr lang="en-US" sz="3200" b="1" dirty="0" err="1" smtClean="0"/>
              <a:t>A.length</a:t>
            </a:r>
            <a:r>
              <a:rPr lang="en-US" sz="3200" b="1" dirty="0" smtClean="0"/>
              <a:t> - 1</a:t>
            </a:r>
            <a:endParaRPr lang="en-US" sz="3200" b="1" dirty="0"/>
          </a:p>
        </p:txBody>
      </p:sp>
      <p:sp>
        <p:nvSpPr>
          <p:cNvPr id="12" name="TextBox 11"/>
          <p:cNvSpPr txBox="1"/>
          <p:nvPr/>
        </p:nvSpPr>
        <p:spPr>
          <a:xfrm>
            <a:off x="4659491" y="1472625"/>
            <a:ext cx="1144865" cy="584775"/>
          </a:xfrm>
          <a:prstGeom prst="rect">
            <a:avLst/>
          </a:prstGeom>
          <a:noFill/>
        </p:spPr>
        <p:txBody>
          <a:bodyPr wrap="none" rtlCol="0">
            <a:spAutoFit/>
          </a:bodyPr>
          <a:lstStyle/>
          <a:p>
            <a:r>
              <a:rPr lang="en-US" sz="3200" b="1" dirty="0" smtClean="0"/>
              <a:t>// </a:t>
            </a:r>
            <a:r>
              <a:rPr lang="en-US" sz="3200" b="1" dirty="0" err="1" smtClean="0"/>
              <a:t>i</a:t>
            </a:r>
            <a:r>
              <a:rPr lang="en-US" sz="3200" b="1" dirty="0" smtClean="0"/>
              <a:t>=2</a:t>
            </a:r>
            <a:endParaRPr lang="en-US" sz="3200" b="1" dirty="0"/>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Array</a:t>
            </a:r>
            <a:endParaRPr lang="en-US" sz="2400" dirty="0"/>
          </a:p>
        </p:txBody>
      </p:sp>
      <p:sp>
        <p:nvSpPr>
          <p:cNvPr id="4" name="Rectangle 3"/>
          <p:cNvSpPr/>
          <p:nvPr/>
        </p:nvSpPr>
        <p:spPr>
          <a:xfrm>
            <a:off x="13716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endParaRPr lang="en-US" dirty="0"/>
          </a:p>
        </p:txBody>
      </p:sp>
      <p:sp>
        <p:nvSpPr>
          <p:cNvPr id="5" name="Rectangle 4"/>
          <p:cNvSpPr/>
          <p:nvPr/>
        </p:nvSpPr>
        <p:spPr>
          <a:xfrm>
            <a:off x="19812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6" name="Rectangle 5"/>
          <p:cNvSpPr/>
          <p:nvPr/>
        </p:nvSpPr>
        <p:spPr>
          <a:xfrm>
            <a:off x="25908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7" name="Rectangle 6"/>
          <p:cNvSpPr/>
          <p:nvPr/>
        </p:nvSpPr>
        <p:spPr>
          <a:xfrm>
            <a:off x="32004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5</a:t>
            </a:r>
            <a:endParaRPr lang="en-US" dirty="0"/>
          </a:p>
        </p:txBody>
      </p:sp>
      <p:sp>
        <p:nvSpPr>
          <p:cNvPr id="8" name="Rectangle 7"/>
          <p:cNvSpPr/>
          <p:nvPr/>
        </p:nvSpPr>
        <p:spPr>
          <a:xfrm>
            <a:off x="3810000" y="1524000"/>
            <a:ext cx="609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5</a:t>
            </a:r>
            <a:endParaRPr lang="en-US" dirty="0"/>
          </a:p>
        </p:txBody>
      </p:sp>
      <p:sp>
        <p:nvSpPr>
          <p:cNvPr id="13" name="Rectangle 12"/>
          <p:cNvSpPr/>
          <p:nvPr/>
        </p:nvSpPr>
        <p:spPr>
          <a:xfrm>
            <a:off x="2819400" y="26670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TextBox 13"/>
          <p:cNvSpPr txBox="1"/>
          <p:nvPr/>
        </p:nvSpPr>
        <p:spPr>
          <a:xfrm>
            <a:off x="1447800" y="2667000"/>
            <a:ext cx="1360309" cy="584775"/>
          </a:xfrm>
          <a:prstGeom prst="rect">
            <a:avLst/>
          </a:prstGeom>
          <a:noFill/>
        </p:spPr>
        <p:txBody>
          <a:bodyPr wrap="none" rtlCol="0">
            <a:spAutoFit/>
          </a:bodyPr>
          <a:lstStyle/>
          <a:p>
            <a:r>
              <a:rPr lang="en-US" sz="3200" b="1" dirty="0" smtClean="0"/>
              <a:t>count :</a:t>
            </a:r>
            <a:endParaRPr lang="en-US" sz="3200" b="1" dirty="0"/>
          </a:p>
        </p:txBody>
      </p:sp>
      <p:sp>
        <p:nvSpPr>
          <p:cNvPr id="15" name="TextBox 14"/>
          <p:cNvSpPr txBox="1"/>
          <p:nvPr/>
        </p:nvSpPr>
        <p:spPr>
          <a:xfrm>
            <a:off x="1447800" y="3606225"/>
            <a:ext cx="5521576" cy="1077218"/>
          </a:xfrm>
          <a:prstGeom prst="rect">
            <a:avLst/>
          </a:prstGeom>
          <a:noFill/>
        </p:spPr>
        <p:txBody>
          <a:bodyPr wrap="none" rtlCol="0">
            <a:spAutoFit/>
          </a:bodyPr>
          <a:lstStyle/>
          <a:p>
            <a:r>
              <a:rPr lang="en-US" sz="3200" b="1" dirty="0" smtClean="0"/>
              <a:t>if( A[</a:t>
            </a:r>
            <a:r>
              <a:rPr lang="en-US" sz="3200" b="1" dirty="0" err="1" smtClean="0"/>
              <a:t>i</a:t>
            </a:r>
            <a:r>
              <a:rPr lang="en-US" sz="3200" b="1" dirty="0" smtClean="0"/>
              <a:t>] == A[i+1])</a:t>
            </a:r>
          </a:p>
          <a:p>
            <a:r>
              <a:rPr lang="en-US" sz="3200" b="1" dirty="0" smtClean="0"/>
              <a:t>    count = count + 1; // count++</a:t>
            </a:r>
            <a:endParaRPr lang="en-US" sz="3200" b="1" dirty="0"/>
          </a:p>
        </p:txBody>
      </p:sp>
      <p:sp>
        <p:nvSpPr>
          <p:cNvPr id="11" name="TextBox 10"/>
          <p:cNvSpPr txBox="1"/>
          <p:nvPr/>
        </p:nvSpPr>
        <p:spPr>
          <a:xfrm>
            <a:off x="76200" y="5867400"/>
            <a:ext cx="8976303" cy="584775"/>
          </a:xfrm>
          <a:prstGeom prst="rect">
            <a:avLst/>
          </a:prstGeom>
          <a:noFill/>
        </p:spPr>
        <p:txBody>
          <a:bodyPr wrap="none" rtlCol="0">
            <a:spAutoFit/>
          </a:bodyPr>
          <a:lstStyle/>
          <a:p>
            <a:r>
              <a:rPr lang="en-US" sz="3200" b="1" dirty="0" smtClean="0"/>
              <a:t>Note : we should traverse from </a:t>
            </a:r>
            <a:r>
              <a:rPr lang="en-US" sz="3200" b="1" dirty="0" err="1" smtClean="0"/>
              <a:t>i</a:t>
            </a:r>
            <a:r>
              <a:rPr lang="en-US" sz="3200" b="1" dirty="0" smtClean="0"/>
              <a:t>=0 to </a:t>
            </a:r>
            <a:r>
              <a:rPr lang="en-US" sz="3200" b="1" dirty="0" err="1" smtClean="0"/>
              <a:t>i</a:t>
            </a:r>
            <a:r>
              <a:rPr lang="en-US" sz="3200" b="1" dirty="0" smtClean="0"/>
              <a:t>&lt; </a:t>
            </a:r>
            <a:r>
              <a:rPr lang="en-US" sz="3200" b="1" dirty="0" err="1" smtClean="0"/>
              <a:t>A.length</a:t>
            </a:r>
            <a:r>
              <a:rPr lang="en-US" sz="3200" b="1" dirty="0" smtClean="0"/>
              <a:t> - 1</a:t>
            </a:r>
            <a:endParaRPr lang="en-US" sz="3200" b="1" dirty="0"/>
          </a:p>
        </p:txBody>
      </p:sp>
      <p:sp>
        <p:nvSpPr>
          <p:cNvPr id="12" name="TextBox 11"/>
          <p:cNvSpPr txBox="1"/>
          <p:nvPr/>
        </p:nvSpPr>
        <p:spPr>
          <a:xfrm>
            <a:off x="4659491" y="1472625"/>
            <a:ext cx="1144865" cy="584775"/>
          </a:xfrm>
          <a:prstGeom prst="rect">
            <a:avLst/>
          </a:prstGeom>
          <a:noFill/>
        </p:spPr>
        <p:txBody>
          <a:bodyPr wrap="none" rtlCol="0">
            <a:spAutoFit/>
          </a:bodyPr>
          <a:lstStyle/>
          <a:p>
            <a:r>
              <a:rPr lang="en-US" sz="3200" b="1" dirty="0" smtClean="0"/>
              <a:t>// </a:t>
            </a:r>
            <a:r>
              <a:rPr lang="en-US" sz="3200" b="1" dirty="0" err="1" smtClean="0"/>
              <a:t>i</a:t>
            </a:r>
            <a:r>
              <a:rPr lang="en-US" sz="3200" b="1" dirty="0" smtClean="0"/>
              <a:t>=3</a:t>
            </a:r>
            <a:endParaRPr lang="en-US" sz="3200" b="1" dirty="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&amp; Objects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class declaration</a:t>
            </a:r>
          </a:p>
          <a:p>
            <a:r>
              <a:rPr lang="en-US" dirty="0" smtClean="0"/>
              <a:t>creating objects </a:t>
            </a:r>
          </a:p>
          <a:p>
            <a:r>
              <a:rPr lang="en-US" dirty="0" smtClean="0"/>
              <a:t>methods</a:t>
            </a:r>
          </a:p>
          <a:p>
            <a:r>
              <a:rPr lang="en-US" dirty="0" smtClean="0"/>
              <a:t>constructors and constructor overloading</a:t>
            </a:r>
          </a:p>
          <a:p>
            <a:r>
              <a:rPr lang="en-US" dirty="0" smtClean="0"/>
              <a:t>garbage collector</a:t>
            </a:r>
          </a:p>
          <a:p>
            <a:r>
              <a:rPr lang="en-US" dirty="0" smtClean="0"/>
              <a:t>importance of static keyword and examples</a:t>
            </a:r>
          </a:p>
          <a:p>
            <a:r>
              <a:rPr lang="en-US" dirty="0" smtClean="0"/>
              <a:t>this keyword</a:t>
            </a:r>
          </a:p>
          <a:p>
            <a:r>
              <a:rPr lang="en-US" dirty="0" smtClean="0"/>
              <a:t>arrays</a:t>
            </a:r>
          </a:p>
          <a:p>
            <a:r>
              <a:rPr lang="en-US" dirty="0" smtClean="0">
                <a:solidFill>
                  <a:srgbClr val="FF0000"/>
                </a:solidFill>
              </a:rPr>
              <a:t>command line arguments</a:t>
            </a:r>
          </a:p>
          <a:p>
            <a:r>
              <a:rPr lang="en-US" dirty="0" smtClean="0"/>
              <a:t>nested classes</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Classes &amp; Objects</a:t>
            </a:r>
            <a:endParaRPr lang="en-US" sz="2400" dirty="0"/>
          </a:p>
        </p:txBody>
      </p:sp>
      <p:sp>
        <p:nvSpPr>
          <p:cNvPr id="3" name="Content Placeholder 2"/>
          <p:cNvSpPr>
            <a:spLocks noGrp="1"/>
          </p:cNvSpPr>
          <p:nvPr>
            <p:ph idx="1"/>
          </p:nvPr>
        </p:nvSpPr>
        <p:spPr>
          <a:xfrm>
            <a:off x="457200" y="685800"/>
            <a:ext cx="8229600" cy="5943600"/>
          </a:xfrm>
        </p:spPr>
        <p:txBody>
          <a:bodyPr>
            <a:normAutofit/>
          </a:bodyPr>
          <a:lstStyle/>
          <a:p>
            <a:r>
              <a:rPr lang="en-US" dirty="0" smtClean="0"/>
              <a:t>class declaration</a:t>
            </a:r>
          </a:p>
          <a:p>
            <a:r>
              <a:rPr lang="en-US" dirty="0" smtClean="0">
                <a:solidFill>
                  <a:srgbClr val="FF0000"/>
                </a:solidFill>
              </a:rPr>
              <a:t>creating objects </a:t>
            </a:r>
          </a:p>
          <a:p>
            <a:r>
              <a:rPr lang="en-US" dirty="0" smtClean="0"/>
              <a:t>methods</a:t>
            </a:r>
          </a:p>
          <a:p>
            <a:r>
              <a:rPr lang="en-US" dirty="0" smtClean="0"/>
              <a:t>constructors and constructor overloading</a:t>
            </a:r>
          </a:p>
          <a:p>
            <a:r>
              <a:rPr lang="en-US" dirty="0" smtClean="0"/>
              <a:t>garbage collector</a:t>
            </a:r>
          </a:p>
          <a:p>
            <a:r>
              <a:rPr lang="en-US" dirty="0" smtClean="0"/>
              <a:t>importance of static keyword and examples</a:t>
            </a:r>
          </a:p>
          <a:p>
            <a:r>
              <a:rPr lang="en-US" dirty="0" smtClean="0"/>
              <a:t>this keyword</a:t>
            </a:r>
          </a:p>
          <a:p>
            <a:r>
              <a:rPr lang="en-US" dirty="0" smtClean="0"/>
              <a:t>arrays</a:t>
            </a:r>
          </a:p>
          <a:p>
            <a:r>
              <a:rPr lang="en-US" dirty="0" smtClean="0"/>
              <a:t>command line arguments</a:t>
            </a:r>
          </a:p>
          <a:p>
            <a:r>
              <a:rPr lang="en-US" dirty="0" smtClean="0"/>
              <a:t>nested classes</a:t>
            </a:r>
            <a:endParaRPr lang="en-US" dirty="0"/>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400" dirty="0" smtClean="0"/>
              <a:t>Command line arguments</a:t>
            </a:r>
            <a:endParaRPr lang="en-US" sz="2400" dirty="0"/>
          </a:p>
        </p:txBody>
      </p:sp>
      <p:sp>
        <p:nvSpPr>
          <p:cNvPr id="3" name="Content Placeholder 2"/>
          <p:cNvSpPr>
            <a:spLocks noGrp="1"/>
          </p:cNvSpPr>
          <p:nvPr>
            <p:ph idx="1"/>
          </p:nvPr>
        </p:nvSpPr>
        <p:spPr>
          <a:xfrm>
            <a:off x="457200" y="762000"/>
            <a:ext cx="8229600" cy="5943600"/>
          </a:xfrm>
        </p:spPr>
        <p:txBody>
          <a:bodyPr>
            <a:normAutofit/>
          </a:bodyPr>
          <a:lstStyle/>
          <a:p>
            <a:pPr algn="just"/>
            <a:r>
              <a:rPr lang="en-US" dirty="0" smtClean="0"/>
              <a:t> A </a:t>
            </a:r>
            <a:r>
              <a:rPr lang="en-US" dirty="0" smtClean="0">
                <a:solidFill>
                  <a:srgbClr val="FF0000"/>
                </a:solidFill>
              </a:rPr>
              <a:t>command-line argument </a:t>
            </a:r>
            <a:r>
              <a:rPr lang="en-US" dirty="0" smtClean="0"/>
              <a:t>is the information that directly follows the program’s name on the command line when it is executed. </a:t>
            </a:r>
          </a:p>
          <a:p>
            <a:pPr algn="just"/>
            <a:endParaRPr lang="en-US" dirty="0" smtClean="0"/>
          </a:p>
          <a:p>
            <a:pPr algn="just"/>
            <a:endParaRPr lang="en-US" dirty="0" smtClean="0"/>
          </a:p>
          <a:p>
            <a:pPr algn="just"/>
            <a:r>
              <a:rPr lang="en-US" dirty="0" smtClean="0"/>
              <a:t>Command-line arguments are stored as strings in a String array passed as </a:t>
            </a:r>
            <a:r>
              <a:rPr lang="en-US" dirty="0" smtClean="0">
                <a:solidFill>
                  <a:srgbClr val="FF0000"/>
                </a:solidFill>
              </a:rPr>
              <a:t>argument to main()</a:t>
            </a:r>
            <a:r>
              <a:rPr lang="en-US" dirty="0" smtClean="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400" dirty="0" smtClean="0"/>
              <a:t>Command line arguments</a:t>
            </a:r>
            <a:endParaRPr lang="en-US" sz="2400" dirty="0"/>
          </a:p>
        </p:txBody>
      </p:sp>
      <p:sp>
        <p:nvSpPr>
          <p:cNvPr id="3" name="Content Placeholder 2"/>
          <p:cNvSpPr>
            <a:spLocks noGrp="1"/>
          </p:cNvSpPr>
          <p:nvPr>
            <p:ph idx="1"/>
          </p:nvPr>
        </p:nvSpPr>
        <p:spPr>
          <a:xfrm>
            <a:off x="457200" y="762000"/>
            <a:ext cx="8229600" cy="5943600"/>
          </a:xfrm>
        </p:spPr>
        <p:txBody>
          <a:bodyPr>
            <a:normAutofit lnSpcReduction="10000"/>
          </a:bodyPr>
          <a:lstStyle/>
          <a:p>
            <a:pPr algn="just"/>
            <a:r>
              <a:rPr lang="en-US" dirty="0" smtClean="0"/>
              <a:t>The first command-line argument is stored at </a:t>
            </a:r>
            <a:r>
              <a:rPr lang="en-US" dirty="0" err="1" smtClean="0"/>
              <a:t>args</a:t>
            </a:r>
            <a:r>
              <a:rPr lang="en-US" dirty="0" smtClean="0"/>
              <a:t>[0], the second at </a:t>
            </a:r>
            <a:r>
              <a:rPr lang="en-US" dirty="0" err="1" smtClean="0"/>
              <a:t>args</a:t>
            </a:r>
            <a:r>
              <a:rPr lang="en-US" dirty="0" smtClean="0"/>
              <a:t>[1], and so on.</a:t>
            </a:r>
          </a:p>
          <a:p>
            <a:pPr algn="just"/>
            <a:endParaRPr lang="en-US" dirty="0" smtClean="0"/>
          </a:p>
          <a:p>
            <a:pPr algn="just"/>
            <a:endParaRPr lang="en-US" dirty="0" smtClean="0"/>
          </a:p>
          <a:p>
            <a:pPr algn="just"/>
            <a:r>
              <a:rPr lang="en-US" dirty="0" smtClean="0"/>
              <a:t>It is not necessary to pass the length of the string array as in c, because array class has  a member which gives the length of the array.</a:t>
            </a:r>
          </a:p>
          <a:p>
            <a:pPr algn="just"/>
            <a:endParaRPr lang="en-US" dirty="0" smtClean="0"/>
          </a:p>
          <a:p>
            <a:pPr algn="just"/>
            <a:endParaRPr lang="en-US" dirty="0" smtClean="0"/>
          </a:p>
          <a:p>
            <a:pPr algn="just"/>
            <a:r>
              <a:rPr lang="en-US" dirty="0" err="1" smtClean="0"/>
              <a:t>args</a:t>
            </a:r>
            <a:r>
              <a:rPr lang="en-US" dirty="0" smtClean="0"/>
              <a:t>[0] is not the file name as in c command line arguments.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2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400" dirty="0" smtClean="0"/>
              <a:t>Command line arguments</a:t>
            </a:r>
            <a:endParaRPr lang="en-US" sz="2400" dirty="0"/>
          </a:p>
        </p:txBody>
      </p:sp>
      <p:sp>
        <p:nvSpPr>
          <p:cNvPr id="3" name="Content Placeholder 2"/>
          <p:cNvSpPr>
            <a:spLocks noGrp="1"/>
          </p:cNvSpPr>
          <p:nvPr>
            <p:ph idx="1"/>
          </p:nvPr>
        </p:nvSpPr>
        <p:spPr>
          <a:xfrm>
            <a:off x="457200" y="762000"/>
            <a:ext cx="8229600" cy="5791200"/>
          </a:xfrm>
        </p:spPr>
        <p:txBody>
          <a:bodyPr>
            <a:normAutofit/>
          </a:bodyPr>
          <a:lstStyle/>
          <a:p>
            <a:pPr lvl="1" algn="just"/>
            <a:r>
              <a:rPr lang="en-US" dirty="0" smtClean="0">
                <a:solidFill>
                  <a:srgbClr val="002060"/>
                </a:solidFill>
              </a:rPr>
              <a:t>class </a:t>
            </a:r>
            <a:r>
              <a:rPr lang="en-US" dirty="0" err="1" smtClean="0">
                <a:solidFill>
                  <a:srgbClr val="002060"/>
                </a:solidFill>
              </a:rPr>
              <a:t>CommandLine</a:t>
            </a:r>
            <a:r>
              <a:rPr lang="en-US" dirty="0" smtClean="0">
                <a:solidFill>
                  <a:srgbClr val="002060"/>
                </a:solidFill>
              </a:rPr>
              <a:t> {</a:t>
            </a:r>
          </a:p>
          <a:p>
            <a:pPr lvl="1" algn="just"/>
            <a:r>
              <a:rPr lang="en-US" dirty="0" smtClean="0">
                <a:solidFill>
                  <a:srgbClr val="002060"/>
                </a:solidFill>
              </a:rPr>
              <a:t>   public static void main(String </a:t>
            </a:r>
            <a:r>
              <a:rPr lang="en-US" dirty="0" err="1" smtClean="0">
                <a:solidFill>
                  <a:srgbClr val="002060"/>
                </a:solidFill>
              </a:rPr>
              <a:t>args</a:t>
            </a:r>
            <a:r>
              <a:rPr lang="en-US" dirty="0" smtClean="0">
                <a:solidFill>
                  <a:srgbClr val="002060"/>
                </a:solidFill>
              </a:rPr>
              <a:t>[]) {</a:t>
            </a:r>
          </a:p>
          <a:p>
            <a:pPr lvl="1" algn="just"/>
            <a:r>
              <a:rPr lang="en-US" dirty="0" smtClean="0">
                <a:solidFill>
                  <a:srgbClr val="002060"/>
                </a:solidFill>
              </a:rPr>
              <a:t>      for(</a:t>
            </a:r>
            <a:r>
              <a:rPr lang="en-US" dirty="0" err="1" smtClean="0">
                <a:solidFill>
                  <a:srgbClr val="002060"/>
                </a:solidFill>
              </a:rPr>
              <a:t>int</a:t>
            </a:r>
            <a:r>
              <a:rPr lang="en-US" dirty="0" smtClean="0">
                <a:solidFill>
                  <a:srgbClr val="002060"/>
                </a:solidFill>
              </a:rPr>
              <a:t> </a:t>
            </a:r>
            <a:r>
              <a:rPr lang="en-US" dirty="0" err="1" smtClean="0">
                <a:solidFill>
                  <a:srgbClr val="002060"/>
                </a:solidFill>
              </a:rPr>
              <a:t>i</a:t>
            </a:r>
            <a:r>
              <a:rPr lang="en-US" dirty="0" smtClean="0">
                <a:solidFill>
                  <a:srgbClr val="002060"/>
                </a:solidFill>
              </a:rPr>
              <a:t>=0; </a:t>
            </a:r>
            <a:r>
              <a:rPr lang="en-US" dirty="0" err="1" smtClean="0">
                <a:solidFill>
                  <a:srgbClr val="002060"/>
                </a:solidFill>
              </a:rPr>
              <a:t>i</a:t>
            </a:r>
            <a:r>
              <a:rPr lang="en-US" dirty="0" smtClean="0">
                <a:solidFill>
                  <a:srgbClr val="002060"/>
                </a:solidFill>
              </a:rPr>
              <a:t>&lt;</a:t>
            </a:r>
            <a:r>
              <a:rPr lang="en-US" dirty="0" err="1" smtClean="0">
                <a:solidFill>
                  <a:srgbClr val="002060"/>
                </a:solidFill>
              </a:rPr>
              <a:t>args.length</a:t>
            </a:r>
            <a:r>
              <a:rPr lang="en-US" dirty="0" smtClean="0">
                <a:solidFill>
                  <a:srgbClr val="002060"/>
                </a:solidFill>
              </a:rPr>
              <a:t>; </a:t>
            </a:r>
            <a:r>
              <a:rPr lang="en-US" dirty="0" err="1" smtClean="0">
                <a:solidFill>
                  <a:srgbClr val="002060"/>
                </a:solidFill>
              </a:rPr>
              <a:t>i</a:t>
            </a:r>
            <a:r>
              <a:rPr lang="en-US" dirty="0" smtClean="0">
                <a:solidFill>
                  <a:srgbClr val="002060"/>
                </a:solidFill>
              </a:rPr>
              <a:t>++)</a:t>
            </a:r>
          </a:p>
          <a:p>
            <a:pPr lvl="1" algn="just"/>
            <a:r>
              <a:rPr lang="en-US" dirty="0" smtClean="0">
                <a:solidFill>
                  <a:srgbClr val="002060"/>
                </a:solidFill>
              </a:rPr>
              <a:t>         </a:t>
            </a:r>
            <a:r>
              <a:rPr lang="en-US" dirty="0" err="1" smtClean="0">
                <a:solidFill>
                  <a:srgbClr val="002060"/>
                </a:solidFill>
              </a:rPr>
              <a:t>System.out.println</a:t>
            </a:r>
            <a:r>
              <a:rPr lang="en-US" dirty="0" smtClean="0">
                <a:solidFill>
                  <a:srgbClr val="002060"/>
                </a:solidFill>
              </a:rPr>
              <a:t>("</a:t>
            </a:r>
            <a:r>
              <a:rPr lang="en-US" dirty="0" err="1" smtClean="0">
                <a:solidFill>
                  <a:srgbClr val="002060"/>
                </a:solidFill>
              </a:rPr>
              <a:t>args</a:t>
            </a:r>
            <a:r>
              <a:rPr lang="en-US" dirty="0" smtClean="0">
                <a:solidFill>
                  <a:srgbClr val="002060"/>
                </a:solidFill>
              </a:rPr>
              <a:t>[" + </a:t>
            </a:r>
            <a:r>
              <a:rPr lang="en-US" dirty="0" err="1" smtClean="0">
                <a:solidFill>
                  <a:srgbClr val="002060"/>
                </a:solidFill>
              </a:rPr>
              <a:t>i</a:t>
            </a:r>
            <a:r>
              <a:rPr lang="en-US" dirty="0" smtClean="0">
                <a:solidFill>
                  <a:srgbClr val="002060"/>
                </a:solidFill>
              </a:rPr>
              <a:t> + "]: " + </a:t>
            </a:r>
            <a:r>
              <a:rPr lang="en-US" dirty="0" err="1" smtClean="0">
                <a:solidFill>
                  <a:srgbClr val="002060"/>
                </a:solidFill>
              </a:rPr>
              <a:t>args</a:t>
            </a:r>
            <a:r>
              <a:rPr lang="en-US" dirty="0" smtClean="0">
                <a:solidFill>
                  <a:srgbClr val="002060"/>
                </a:solidFill>
              </a:rPr>
              <a:t>[</a:t>
            </a:r>
            <a:r>
              <a:rPr lang="en-US" dirty="0" err="1" smtClean="0">
                <a:solidFill>
                  <a:srgbClr val="002060"/>
                </a:solidFill>
              </a:rPr>
              <a:t>i</a:t>
            </a:r>
            <a:r>
              <a:rPr lang="en-US" dirty="0" smtClean="0">
                <a:solidFill>
                  <a:srgbClr val="002060"/>
                </a:solidFill>
              </a:rPr>
              <a:t>]); </a:t>
            </a:r>
          </a:p>
          <a:p>
            <a:pPr lvl="1" algn="just"/>
            <a:r>
              <a:rPr lang="en-US" dirty="0" smtClean="0">
                <a:solidFill>
                  <a:srgbClr val="002060"/>
                </a:solidFill>
              </a:rPr>
              <a:t>  } </a:t>
            </a:r>
          </a:p>
          <a:p>
            <a:pPr lvl="1" algn="just"/>
            <a:r>
              <a:rPr lang="en-US" dirty="0" smtClean="0">
                <a:solidFill>
                  <a:srgbClr val="002060"/>
                </a:solidFill>
              </a:rPr>
              <a:t>}</a:t>
            </a:r>
          </a:p>
          <a:p>
            <a:pPr lvl="1" algn="just">
              <a:buNone/>
            </a:pPr>
            <a:endParaRPr lang="en-US" dirty="0" smtClean="0">
              <a:solidFill>
                <a:schemeClr val="accent3">
                  <a:lumMod val="75000"/>
                </a:schemeClr>
              </a:solidFill>
            </a:endParaRPr>
          </a:p>
          <a:p>
            <a:pPr lvl="1" algn="just">
              <a:buNone/>
            </a:pPr>
            <a:endParaRPr lang="en-US" dirty="0" smtClean="0">
              <a:solidFill>
                <a:schemeClr val="accent3">
                  <a:lumMod val="75000"/>
                </a:schemeClr>
              </a:solidFill>
            </a:endParaRPr>
          </a:p>
          <a:p>
            <a:pPr algn="just"/>
            <a:r>
              <a:rPr lang="en-US" dirty="0" smtClean="0"/>
              <a:t>Try executing this program, as shown here:</a:t>
            </a:r>
          </a:p>
          <a:p>
            <a:pPr algn="just"/>
            <a:r>
              <a:rPr lang="en-US" dirty="0" smtClean="0">
                <a:solidFill>
                  <a:srgbClr val="FF0000"/>
                </a:solidFill>
              </a:rPr>
              <a:t>java </a:t>
            </a:r>
            <a:r>
              <a:rPr lang="en-US" dirty="0" err="1" smtClean="0">
                <a:solidFill>
                  <a:srgbClr val="FF0000"/>
                </a:solidFill>
              </a:rPr>
              <a:t>CommandLine</a:t>
            </a:r>
            <a:r>
              <a:rPr lang="en-US" dirty="0" smtClean="0">
                <a:solidFill>
                  <a:srgbClr val="FF0000"/>
                </a:solidFill>
              </a:rPr>
              <a:t> this is a test 100 -1</a:t>
            </a:r>
          </a:p>
          <a:p>
            <a:pPr algn="just"/>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20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&amp; Objects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class declaration</a:t>
            </a:r>
          </a:p>
          <a:p>
            <a:r>
              <a:rPr lang="en-US" dirty="0" smtClean="0"/>
              <a:t>creating objects </a:t>
            </a:r>
          </a:p>
          <a:p>
            <a:r>
              <a:rPr lang="en-US" dirty="0" smtClean="0"/>
              <a:t>methods</a:t>
            </a:r>
          </a:p>
          <a:p>
            <a:r>
              <a:rPr lang="en-US" dirty="0" smtClean="0"/>
              <a:t>constructors and constructor overloading</a:t>
            </a:r>
          </a:p>
          <a:p>
            <a:r>
              <a:rPr lang="en-US" dirty="0" smtClean="0"/>
              <a:t>garbage collector</a:t>
            </a:r>
          </a:p>
          <a:p>
            <a:r>
              <a:rPr lang="en-US" dirty="0" smtClean="0"/>
              <a:t>importance of static keyword and examples</a:t>
            </a:r>
          </a:p>
          <a:p>
            <a:r>
              <a:rPr lang="en-US" dirty="0" smtClean="0"/>
              <a:t>this keyword</a:t>
            </a:r>
          </a:p>
          <a:p>
            <a:r>
              <a:rPr lang="en-US" dirty="0" smtClean="0"/>
              <a:t>arrays</a:t>
            </a:r>
          </a:p>
          <a:p>
            <a:r>
              <a:rPr lang="en-US" dirty="0" smtClean="0"/>
              <a:t>command line arguments</a:t>
            </a:r>
          </a:p>
          <a:p>
            <a:r>
              <a:rPr lang="en-US" dirty="0" smtClean="0">
                <a:solidFill>
                  <a:srgbClr val="FF0000"/>
                </a:solidFill>
              </a:rPr>
              <a:t>nested classes</a:t>
            </a:r>
            <a:endParaRPr lang="en-US" dirty="0">
              <a:solidFill>
                <a:srgbClr val="FF0000"/>
              </a:solidFill>
            </a:endParaRP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Nested classes</a:t>
            </a:r>
            <a:endParaRPr lang="en-US" sz="2400" dirty="0"/>
          </a:p>
        </p:txBody>
      </p:sp>
      <p:sp>
        <p:nvSpPr>
          <p:cNvPr id="3" name="Content Placeholder 2"/>
          <p:cNvSpPr>
            <a:spLocks noGrp="1"/>
          </p:cNvSpPr>
          <p:nvPr>
            <p:ph idx="1"/>
          </p:nvPr>
        </p:nvSpPr>
        <p:spPr>
          <a:xfrm>
            <a:off x="457200" y="762000"/>
            <a:ext cx="8229600" cy="5867400"/>
          </a:xfrm>
        </p:spPr>
        <p:txBody>
          <a:bodyPr>
            <a:normAutofit/>
          </a:bodyPr>
          <a:lstStyle/>
          <a:p>
            <a:pPr algn="just"/>
            <a:r>
              <a:rPr lang="en-US" dirty="0" smtClean="0"/>
              <a:t>A class defined within another class is known as </a:t>
            </a:r>
            <a:r>
              <a:rPr lang="en-US" dirty="0" smtClean="0">
                <a:solidFill>
                  <a:srgbClr val="FF0000"/>
                </a:solidFill>
              </a:rPr>
              <a:t>nested class</a:t>
            </a:r>
            <a:r>
              <a:rPr lang="en-US" dirty="0" smtClean="0"/>
              <a:t>.</a:t>
            </a:r>
          </a:p>
          <a:p>
            <a:pPr algn="just"/>
            <a:endParaRPr lang="en-US" dirty="0" smtClean="0"/>
          </a:p>
          <a:p>
            <a:pPr algn="just"/>
            <a:endParaRPr lang="en-US" dirty="0" smtClean="0"/>
          </a:p>
        </p:txBody>
      </p:sp>
      <p:pic>
        <p:nvPicPr>
          <p:cNvPr id="4" name="Picture 3" descr="innerclass.PNG"/>
          <p:cNvPicPr>
            <a:picLocks noChangeAspect="1"/>
          </p:cNvPicPr>
          <p:nvPr/>
        </p:nvPicPr>
        <p:blipFill>
          <a:blip r:embed="rId2"/>
          <a:stretch>
            <a:fillRect/>
          </a:stretch>
        </p:blipFill>
        <p:spPr>
          <a:xfrm>
            <a:off x="2667000" y="2438400"/>
            <a:ext cx="3581400" cy="335317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Nested classes</a:t>
            </a:r>
            <a:endParaRPr lang="en-US" sz="2400" dirty="0"/>
          </a:p>
        </p:txBody>
      </p:sp>
      <p:sp>
        <p:nvSpPr>
          <p:cNvPr id="3" name="Content Placeholder 2"/>
          <p:cNvSpPr>
            <a:spLocks noGrp="1"/>
          </p:cNvSpPr>
          <p:nvPr>
            <p:ph idx="1"/>
          </p:nvPr>
        </p:nvSpPr>
        <p:spPr>
          <a:xfrm>
            <a:off x="457200" y="762000"/>
            <a:ext cx="8229600" cy="5867400"/>
          </a:xfrm>
        </p:spPr>
        <p:txBody>
          <a:bodyPr>
            <a:normAutofit/>
          </a:bodyPr>
          <a:lstStyle/>
          <a:p>
            <a:pPr algn="just"/>
            <a:r>
              <a:rPr lang="en-US" dirty="0" smtClean="0"/>
              <a:t>There are two types of nested classes: </a:t>
            </a:r>
          </a:p>
          <a:p>
            <a:pPr lvl="1" algn="just"/>
            <a:r>
              <a:rPr lang="en-US" dirty="0" smtClean="0">
                <a:solidFill>
                  <a:srgbClr val="FF0000"/>
                </a:solidFill>
              </a:rPr>
              <a:t>static</a:t>
            </a:r>
            <a:r>
              <a:rPr lang="en-US" dirty="0" smtClean="0"/>
              <a:t> and </a:t>
            </a:r>
          </a:p>
          <a:p>
            <a:pPr lvl="1" algn="just"/>
            <a:r>
              <a:rPr lang="en-US" dirty="0" smtClean="0">
                <a:solidFill>
                  <a:srgbClr val="FF0000"/>
                </a:solidFill>
              </a:rPr>
              <a:t>non-static</a:t>
            </a:r>
            <a:r>
              <a:rPr lang="en-US" dirty="0" smtClean="0"/>
              <a:t>. # inner class</a:t>
            </a:r>
          </a:p>
          <a:p>
            <a:pPr algn="just"/>
            <a:endParaRPr lang="en-US" dirty="0" smtClean="0"/>
          </a:p>
          <a:p>
            <a:pPr algn="just"/>
            <a:r>
              <a:rPr lang="en-US" dirty="0" smtClean="0"/>
              <a:t>A static nested class is the one that had static modifier applied.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Nested classes</a:t>
            </a:r>
            <a:endParaRPr lang="en-US" sz="2400" dirty="0"/>
          </a:p>
        </p:txBody>
      </p:sp>
      <p:pic>
        <p:nvPicPr>
          <p:cNvPr id="4" name="Content Placeholder 3" descr="nestedclasses.PNG"/>
          <p:cNvPicPr>
            <a:picLocks noGrp="1" noChangeAspect="1"/>
          </p:cNvPicPr>
          <p:nvPr>
            <p:ph idx="1"/>
          </p:nvPr>
        </p:nvPicPr>
        <p:blipFill>
          <a:blip r:embed="rId2"/>
          <a:stretch>
            <a:fillRect/>
          </a:stretch>
        </p:blipFill>
        <p:spPr>
          <a:xfrm>
            <a:off x="1537864" y="1228380"/>
            <a:ext cx="6068272" cy="4934639"/>
          </a:xfrm>
          <a:prstGeom prst="rect">
            <a:avLst/>
          </a:prstGeom>
        </p:spPr>
      </p:pic>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400" dirty="0" smtClean="0"/>
              <a:t>Nested Class</a:t>
            </a:r>
            <a:endParaRPr lang="en-US" sz="2400" dirty="0"/>
          </a:p>
        </p:txBody>
      </p:sp>
      <p:sp>
        <p:nvSpPr>
          <p:cNvPr id="3" name="Content Placeholder 2"/>
          <p:cNvSpPr>
            <a:spLocks noGrp="1"/>
          </p:cNvSpPr>
          <p:nvPr>
            <p:ph idx="1"/>
          </p:nvPr>
        </p:nvSpPr>
        <p:spPr>
          <a:xfrm>
            <a:off x="457200" y="762000"/>
            <a:ext cx="8229600" cy="5791200"/>
          </a:xfrm>
        </p:spPr>
        <p:txBody>
          <a:bodyPr>
            <a:normAutofit/>
          </a:bodyPr>
          <a:lstStyle/>
          <a:p>
            <a:pPr algn="just"/>
            <a:r>
              <a:rPr lang="en-US" dirty="0" smtClean="0"/>
              <a:t>A </a:t>
            </a:r>
            <a:r>
              <a:rPr lang="en-US" dirty="0" smtClean="0">
                <a:solidFill>
                  <a:srgbClr val="FF0000"/>
                </a:solidFill>
              </a:rPr>
              <a:t>Static class cannot refer to the members of its enclosing class directly</a:t>
            </a:r>
            <a:r>
              <a:rPr lang="en-US" dirty="0" smtClean="0"/>
              <a:t>. Due to this restriction this is used seldom.</a:t>
            </a:r>
          </a:p>
          <a:p>
            <a:pPr algn="just"/>
            <a:endParaRPr lang="en-US" dirty="0" smtClean="0"/>
          </a:p>
          <a:p>
            <a:pPr algn="just"/>
            <a:endParaRPr lang="en-US" dirty="0" smtClean="0"/>
          </a:p>
          <a:p>
            <a:pPr algn="just"/>
            <a:r>
              <a:rPr lang="en-US" dirty="0" smtClean="0"/>
              <a:t>Non-static nested class has access to all the variables and methods of its outer class and can refer to them directly.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Nested classes</a:t>
            </a:r>
            <a:endParaRPr lang="en-US" sz="2400" dirty="0"/>
          </a:p>
        </p:txBody>
      </p:sp>
      <p:sp>
        <p:nvSpPr>
          <p:cNvPr id="3" name="Content Placeholder 2"/>
          <p:cNvSpPr>
            <a:spLocks noGrp="1"/>
          </p:cNvSpPr>
          <p:nvPr>
            <p:ph idx="1"/>
          </p:nvPr>
        </p:nvSpPr>
        <p:spPr>
          <a:xfrm>
            <a:off x="457200" y="762000"/>
            <a:ext cx="8229600" cy="5867400"/>
          </a:xfrm>
        </p:spPr>
        <p:txBody>
          <a:bodyPr>
            <a:normAutofit lnSpcReduction="10000"/>
          </a:bodyPr>
          <a:lstStyle/>
          <a:p>
            <a:pPr algn="just"/>
            <a:r>
              <a:rPr lang="en-US" dirty="0" smtClean="0"/>
              <a:t>The </a:t>
            </a:r>
            <a:r>
              <a:rPr lang="en-US" dirty="0" smtClean="0">
                <a:solidFill>
                  <a:srgbClr val="FF0000"/>
                </a:solidFill>
              </a:rPr>
              <a:t>scope of the nested class is bounded by the scope of its enclosing class</a:t>
            </a:r>
            <a:r>
              <a:rPr lang="en-US" dirty="0" smtClean="0"/>
              <a:t>.</a:t>
            </a:r>
          </a:p>
          <a:p>
            <a:pPr algn="just"/>
            <a:endParaRPr lang="en-US" dirty="0" smtClean="0"/>
          </a:p>
          <a:p>
            <a:pPr algn="just"/>
            <a:endParaRPr lang="en-US" dirty="0" smtClean="0"/>
          </a:p>
          <a:p>
            <a:pPr algn="just"/>
            <a:r>
              <a:rPr lang="en-US" dirty="0" smtClean="0"/>
              <a:t>The inner class has access to the members (including the private members) of the enclosing class.</a:t>
            </a:r>
          </a:p>
          <a:p>
            <a:pPr algn="just"/>
            <a:endParaRPr lang="en-US" dirty="0" smtClean="0"/>
          </a:p>
          <a:p>
            <a:pPr algn="just"/>
            <a:endParaRPr lang="en-US" dirty="0" smtClean="0"/>
          </a:p>
          <a:p>
            <a:pPr algn="just"/>
            <a:r>
              <a:rPr lang="en-US" dirty="0" smtClean="0"/>
              <a:t>The enclosing class has no access to the members of the nested class.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2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400" dirty="0" smtClean="0"/>
              <a:t>Nested Class</a:t>
            </a:r>
            <a:endParaRPr lang="en-US" sz="2400" dirty="0"/>
          </a:p>
        </p:txBody>
      </p:sp>
      <p:sp>
        <p:nvSpPr>
          <p:cNvPr id="3" name="Content Placeholder 2"/>
          <p:cNvSpPr>
            <a:spLocks noGrp="1"/>
          </p:cNvSpPr>
          <p:nvPr>
            <p:ph idx="1"/>
          </p:nvPr>
        </p:nvSpPr>
        <p:spPr>
          <a:xfrm>
            <a:off x="457200" y="762000"/>
            <a:ext cx="8229600" cy="5791200"/>
          </a:xfrm>
        </p:spPr>
        <p:txBody>
          <a:bodyPr>
            <a:normAutofit/>
          </a:bodyPr>
          <a:lstStyle/>
          <a:p>
            <a:pPr algn="just"/>
            <a:r>
              <a:rPr lang="en-US" dirty="0" smtClean="0">
                <a:solidFill>
                  <a:srgbClr val="FF0000"/>
                </a:solidFill>
              </a:rPr>
              <a:t>Nested classes are helpful while handling events</a:t>
            </a:r>
            <a:r>
              <a:rPr lang="en-US" dirty="0" smtClean="0"/>
              <a:t>.</a:t>
            </a:r>
          </a:p>
          <a:p>
            <a:pPr algn="just"/>
            <a:endParaRPr lang="en-US" dirty="0" smtClean="0"/>
          </a:p>
          <a:p>
            <a:pPr algn="just"/>
            <a:r>
              <a:rPr lang="en-US" dirty="0" smtClean="0"/>
              <a:t>These are added in java 1.1.</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2035</TotalTime>
  <Words>3847</Words>
  <Application>Microsoft Office PowerPoint</Application>
  <PresentationFormat>On-screen Show (4:3)</PresentationFormat>
  <Paragraphs>866</Paragraphs>
  <Slides>105</Slides>
  <Notes>7</Notes>
  <HiddenSlides>0</HiddenSlides>
  <MMClips>0</MMClips>
  <ScaleCrop>false</ScaleCrop>
  <HeadingPairs>
    <vt:vector size="4" baseType="variant">
      <vt:variant>
        <vt:lpstr>Theme</vt:lpstr>
      </vt:variant>
      <vt:variant>
        <vt:i4>1</vt:i4>
      </vt:variant>
      <vt:variant>
        <vt:lpstr>Slide Titles</vt:lpstr>
      </vt:variant>
      <vt:variant>
        <vt:i4>105</vt:i4>
      </vt:variant>
    </vt:vector>
  </HeadingPairs>
  <TitlesOfParts>
    <vt:vector size="106" baseType="lpstr">
      <vt:lpstr>Office Theme</vt:lpstr>
      <vt:lpstr>JAVA Programming UNIT II</vt:lpstr>
      <vt:lpstr>Classes &amp; Objects</vt:lpstr>
      <vt:lpstr>Classes &amp; Objects</vt:lpstr>
      <vt:lpstr>Classes &amp; Objects</vt:lpstr>
      <vt:lpstr>Slide 5</vt:lpstr>
      <vt:lpstr>Classes &amp; Objects</vt:lpstr>
      <vt:lpstr>Slide 7</vt:lpstr>
      <vt:lpstr>Slide 8</vt:lpstr>
      <vt:lpstr>Classes &amp; Objects</vt:lpstr>
      <vt:lpstr>Creating Objects</vt:lpstr>
      <vt:lpstr>Slide 11</vt:lpstr>
      <vt:lpstr>Slide 12</vt:lpstr>
      <vt:lpstr>Creating Objects</vt:lpstr>
      <vt:lpstr>Classes &amp; Objects</vt:lpstr>
      <vt:lpstr>Methods</vt:lpstr>
      <vt:lpstr>Methods</vt:lpstr>
      <vt:lpstr>Methods</vt:lpstr>
      <vt:lpstr>Slide 18</vt:lpstr>
      <vt:lpstr>Classes &amp; Objects</vt:lpstr>
      <vt:lpstr>Constructors</vt:lpstr>
      <vt:lpstr>Slide 21</vt:lpstr>
      <vt:lpstr>Constructors</vt:lpstr>
      <vt:lpstr>Constructor</vt:lpstr>
      <vt:lpstr>Constructors</vt:lpstr>
      <vt:lpstr>constructors</vt:lpstr>
      <vt:lpstr>Slide 26</vt:lpstr>
      <vt:lpstr>Slide 27</vt:lpstr>
      <vt:lpstr>constructors</vt:lpstr>
      <vt:lpstr>constructors</vt:lpstr>
      <vt:lpstr>constructors</vt:lpstr>
      <vt:lpstr>Constructors</vt:lpstr>
      <vt:lpstr>Slide 32</vt:lpstr>
      <vt:lpstr>Classes &amp; Objects</vt:lpstr>
      <vt:lpstr>Slide 34</vt:lpstr>
      <vt:lpstr>Garbage Collector</vt:lpstr>
      <vt:lpstr>Garbage Collector</vt:lpstr>
      <vt:lpstr>Garbage Collector</vt:lpstr>
      <vt:lpstr>Classes &amp; Objects</vt:lpstr>
      <vt:lpstr>static</vt:lpstr>
      <vt:lpstr>static</vt:lpstr>
      <vt:lpstr>static</vt:lpstr>
      <vt:lpstr>static</vt:lpstr>
      <vt:lpstr>static</vt:lpstr>
      <vt:lpstr>static</vt:lpstr>
      <vt:lpstr>Classes &amp; Objects</vt:lpstr>
      <vt:lpstr>this</vt:lpstr>
      <vt:lpstr>Classes &amp; Objects</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Classes &amp; Objects</vt:lpstr>
      <vt:lpstr>Command line arguments</vt:lpstr>
      <vt:lpstr>Command line arguments</vt:lpstr>
      <vt:lpstr>Command line arguments</vt:lpstr>
      <vt:lpstr>Classes &amp; Objects</vt:lpstr>
      <vt:lpstr>Nested classes</vt:lpstr>
      <vt:lpstr>Nested classes</vt:lpstr>
      <vt:lpstr>Nested classes</vt:lpstr>
      <vt:lpstr>Nested Class</vt:lpstr>
      <vt:lpstr>Nested classes</vt:lpstr>
      <vt:lpstr>Nested Class</vt:lpstr>
      <vt:lpstr>Exercise</vt:lpstr>
      <vt:lpstr>Questions</vt:lpstr>
      <vt:lpstr>Questions</vt:lpstr>
      <vt:lpstr>Questions</vt:lpstr>
      <vt:lpstr>Questions</vt:lpstr>
      <vt:lpstr>Questions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&amp; Objects</dc:title>
  <dc:creator>Veda</dc:creator>
  <cp:lastModifiedBy>Suresh</cp:lastModifiedBy>
  <cp:revision>163</cp:revision>
  <dcterms:created xsi:type="dcterms:W3CDTF">2006-08-16T00:00:00Z</dcterms:created>
  <dcterms:modified xsi:type="dcterms:W3CDTF">2020-08-31T03:26:47Z</dcterms:modified>
</cp:coreProperties>
</file>