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8" r:id="rId2"/>
    <p:sldId id="259" r:id="rId3"/>
    <p:sldId id="256" r:id="rId4"/>
    <p:sldId id="260" r:id="rId5"/>
    <p:sldId id="262" r:id="rId6"/>
    <p:sldId id="263" r:id="rId7"/>
    <p:sldId id="264" r:id="rId8"/>
    <p:sldId id="265" r:id="rId9"/>
    <p:sldId id="267" r:id="rId10"/>
    <p:sldId id="268" r:id="rId11"/>
    <p:sldId id="269" r:id="rId12"/>
    <p:sldId id="270" r:id="rId13"/>
    <p:sldId id="271" r:id="rId14"/>
    <p:sldId id="273" r:id="rId15"/>
    <p:sldId id="274" r:id="rId16"/>
    <p:sldId id="275" r:id="rId17"/>
    <p:sldId id="276" r:id="rId18"/>
    <p:sldId id="266" r:id="rId19"/>
    <p:sldId id="280" r:id="rId20"/>
    <p:sldId id="277" r:id="rId21"/>
    <p:sldId id="278" r:id="rId22"/>
    <p:sldId id="282" r:id="rId23"/>
    <p:sldId id="283" r:id="rId24"/>
    <p:sldId id="281"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EB7B5D-77B3-4805-9684-E655009A2731}" type="datetimeFigureOut">
              <a:rPr lang="en-IN" smtClean="0"/>
              <a:t>25-01-2025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85C209-CEE2-4623-B949-496BA99840CB}" type="slidenum">
              <a:rPr lang="en-IN" smtClean="0"/>
              <a:t>‹#›</a:t>
            </a:fld>
            <a:endParaRPr lang="en-IN"/>
          </a:p>
        </p:txBody>
      </p:sp>
    </p:spTree>
    <p:extLst>
      <p:ext uri="{BB962C8B-B14F-4D97-AF65-F5344CB8AC3E}">
        <p14:creationId xmlns:p14="http://schemas.microsoft.com/office/powerpoint/2010/main" val="329284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2F24DFE-12BD-4D49-9C2A-91B447E1CC02}" type="slidenum">
              <a:rPr lang="en-IN" smtClean="0"/>
              <a:t>16</a:t>
            </a:fld>
            <a:endParaRPr lang="en-IN"/>
          </a:p>
        </p:txBody>
      </p:sp>
    </p:spTree>
    <p:extLst>
      <p:ext uri="{BB962C8B-B14F-4D97-AF65-F5344CB8AC3E}">
        <p14:creationId xmlns:p14="http://schemas.microsoft.com/office/powerpoint/2010/main" val="2377543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150E2-137D-EA78-7A9D-0C55BD1AAB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FED9562-102C-2375-A84E-4C82D224D8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721578-9849-CB58-CE58-886ECA16AA72}"/>
              </a:ext>
            </a:extLst>
          </p:cNvPr>
          <p:cNvSpPr>
            <a:spLocks noGrp="1"/>
          </p:cNvSpPr>
          <p:nvPr>
            <p:ph type="dt" sz="half" idx="10"/>
          </p:nvPr>
        </p:nvSpPr>
        <p:spPr/>
        <p:txBody>
          <a:bodyPr/>
          <a:lstStyle/>
          <a:p>
            <a:fld id="{6D42391E-BC47-42ED-AE0D-984624E7EE16}" type="datetimeFigureOut">
              <a:rPr lang="en-IN" smtClean="0"/>
              <a:t>25-01-2025</a:t>
            </a:fld>
            <a:endParaRPr lang="en-IN"/>
          </a:p>
        </p:txBody>
      </p:sp>
      <p:sp>
        <p:nvSpPr>
          <p:cNvPr id="5" name="Footer Placeholder 4">
            <a:extLst>
              <a:ext uri="{FF2B5EF4-FFF2-40B4-BE49-F238E27FC236}">
                <a16:creationId xmlns:a16="http://schemas.microsoft.com/office/drawing/2014/main" id="{3FA781A0-06C7-C0A7-0557-15BBA85C5F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12DC2D-ECDE-C282-C113-3BBEC6801557}"/>
              </a:ext>
            </a:extLst>
          </p:cNvPr>
          <p:cNvSpPr>
            <a:spLocks noGrp="1"/>
          </p:cNvSpPr>
          <p:nvPr>
            <p:ph type="sldNum" sz="quarter" idx="12"/>
          </p:nvPr>
        </p:nvSpPr>
        <p:spPr/>
        <p:txBody>
          <a:bodyPr/>
          <a:lstStyle/>
          <a:p>
            <a:fld id="{710508A5-3C41-4C82-904C-C34BCB0A1A57}" type="slidenum">
              <a:rPr lang="en-IN" smtClean="0"/>
              <a:t>‹#›</a:t>
            </a:fld>
            <a:endParaRPr lang="en-IN"/>
          </a:p>
        </p:txBody>
      </p:sp>
    </p:spTree>
    <p:extLst>
      <p:ext uri="{BB962C8B-B14F-4D97-AF65-F5344CB8AC3E}">
        <p14:creationId xmlns:p14="http://schemas.microsoft.com/office/powerpoint/2010/main" val="2422120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1A1F9-3C5D-6759-24FA-F6F01481388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3066EE-632C-46EE-AFC8-06FEA115BF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E76A76-2C07-AE04-0A06-E1C01C5C8C6A}"/>
              </a:ext>
            </a:extLst>
          </p:cNvPr>
          <p:cNvSpPr>
            <a:spLocks noGrp="1"/>
          </p:cNvSpPr>
          <p:nvPr>
            <p:ph type="dt" sz="half" idx="10"/>
          </p:nvPr>
        </p:nvSpPr>
        <p:spPr/>
        <p:txBody>
          <a:bodyPr/>
          <a:lstStyle/>
          <a:p>
            <a:fld id="{6D42391E-BC47-42ED-AE0D-984624E7EE16}" type="datetimeFigureOut">
              <a:rPr lang="en-IN" smtClean="0"/>
              <a:t>25-01-2025</a:t>
            </a:fld>
            <a:endParaRPr lang="en-IN"/>
          </a:p>
        </p:txBody>
      </p:sp>
      <p:sp>
        <p:nvSpPr>
          <p:cNvPr id="5" name="Footer Placeholder 4">
            <a:extLst>
              <a:ext uri="{FF2B5EF4-FFF2-40B4-BE49-F238E27FC236}">
                <a16:creationId xmlns:a16="http://schemas.microsoft.com/office/drawing/2014/main" id="{1CE0A222-64F3-47A2-15F0-CDC20DDF2C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6776F2-24B6-A1F7-07AB-A8958141EBF2}"/>
              </a:ext>
            </a:extLst>
          </p:cNvPr>
          <p:cNvSpPr>
            <a:spLocks noGrp="1"/>
          </p:cNvSpPr>
          <p:nvPr>
            <p:ph type="sldNum" sz="quarter" idx="12"/>
          </p:nvPr>
        </p:nvSpPr>
        <p:spPr/>
        <p:txBody>
          <a:bodyPr/>
          <a:lstStyle/>
          <a:p>
            <a:fld id="{710508A5-3C41-4C82-904C-C34BCB0A1A57}" type="slidenum">
              <a:rPr lang="en-IN" smtClean="0"/>
              <a:t>‹#›</a:t>
            </a:fld>
            <a:endParaRPr lang="en-IN"/>
          </a:p>
        </p:txBody>
      </p:sp>
    </p:spTree>
    <p:extLst>
      <p:ext uri="{BB962C8B-B14F-4D97-AF65-F5344CB8AC3E}">
        <p14:creationId xmlns:p14="http://schemas.microsoft.com/office/powerpoint/2010/main" val="1275649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D3658-EA8D-7B0C-6457-EB228A23F2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9A4B67-6ED5-5E1C-DEAA-EACA946614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748B63-5CC7-C2C7-2FFA-D747CD5C5372}"/>
              </a:ext>
            </a:extLst>
          </p:cNvPr>
          <p:cNvSpPr>
            <a:spLocks noGrp="1"/>
          </p:cNvSpPr>
          <p:nvPr>
            <p:ph type="dt" sz="half" idx="10"/>
          </p:nvPr>
        </p:nvSpPr>
        <p:spPr/>
        <p:txBody>
          <a:bodyPr/>
          <a:lstStyle/>
          <a:p>
            <a:fld id="{6D42391E-BC47-42ED-AE0D-984624E7EE16}" type="datetimeFigureOut">
              <a:rPr lang="en-IN" smtClean="0"/>
              <a:t>25-01-2025</a:t>
            </a:fld>
            <a:endParaRPr lang="en-IN"/>
          </a:p>
        </p:txBody>
      </p:sp>
      <p:sp>
        <p:nvSpPr>
          <p:cNvPr id="5" name="Footer Placeholder 4">
            <a:extLst>
              <a:ext uri="{FF2B5EF4-FFF2-40B4-BE49-F238E27FC236}">
                <a16:creationId xmlns:a16="http://schemas.microsoft.com/office/drawing/2014/main" id="{C57BD568-7096-8FDE-E51A-6F3F490008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143CA9-9C43-2C90-23F5-F7C74BBD3D22}"/>
              </a:ext>
            </a:extLst>
          </p:cNvPr>
          <p:cNvSpPr>
            <a:spLocks noGrp="1"/>
          </p:cNvSpPr>
          <p:nvPr>
            <p:ph type="sldNum" sz="quarter" idx="12"/>
          </p:nvPr>
        </p:nvSpPr>
        <p:spPr/>
        <p:txBody>
          <a:bodyPr/>
          <a:lstStyle/>
          <a:p>
            <a:fld id="{710508A5-3C41-4C82-904C-C34BCB0A1A57}" type="slidenum">
              <a:rPr lang="en-IN" smtClean="0"/>
              <a:t>‹#›</a:t>
            </a:fld>
            <a:endParaRPr lang="en-IN"/>
          </a:p>
        </p:txBody>
      </p:sp>
    </p:spTree>
    <p:extLst>
      <p:ext uri="{BB962C8B-B14F-4D97-AF65-F5344CB8AC3E}">
        <p14:creationId xmlns:p14="http://schemas.microsoft.com/office/powerpoint/2010/main" val="771274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2ED07-1D30-E95D-ED2D-CA73A63B9C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4A2CF4-BB29-EDB2-BE4C-17C8434168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2A218A-50CA-3571-2064-81D031224016}"/>
              </a:ext>
            </a:extLst>
          </p:cNvPr>
          <p:cNvSpPr>
            <a:spLocks noGrp="1"/>
          </p:cNvSpPr>
          <p:nvPr>
            <p:ph type="dt" sz="half" idx="10"/>
          </p:nvPr>
        </p:nvSpPr>
        <p:spPr/>
        <p:txBody>
          <a:bodyPr/>
          <a:lstStyle/>
          <a:p>
            <a:fld id="{6D42391E-BC47-42ED-AE0D-984624E7EE16}" type="datetimeFigureOut">
              <a:rPr lang="en-IN" smtClean="0"/>
              <a:t>25-01-2025</a:t>
            </a:fld>
            <a:endParaRPr lang="en-IN"/>
          </a:p>
        </p:txBody>
      </p:sp>
      <p:sp>
        <p:nvSpPr>
          <p:cNvPr id="5" name="Footer Placeholder 4">
            <a:extLst>
              <a:ext uri="{FF2B5EF4-FFF2-40B4-BE49-F238E27FC236}">
                <a16:creationId xmlns:a16="http://schemas.microsoft.com/office/drawing/2014/main" id="{4C20EDCA-C113-9220-2201-6E34FB5EAB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950B45-29B8-86E5-4C90-52DA07C02BBF}"/>
              </a:ext>
            </a:extLst>
          </p:cNvPr>
          <p:cNvSpPr>
            <a:spLocks noGrp="1"/>
          </p:cNvSpPr>
          <p:nvPr>
            <p:ph type="sldNum" sz="quarter" idx="12"/>
          </p:nvPr>
        </p:nvSpPr>
        <p:spPr/>
        <p:txBody>
          <a:bodyPr/>
          <a:lstStyle/>
          <a:p>
            <a:fld id="{710508A5-3C41-4C82-904C-C34BCB0A1A57}" type="slidenum">
              <a:rPr lang="en-IN" smtClean="0"/>
              <a:t>‹#›</a:t>
            </a:fld>
            <a:endParaRPr lang="en-IN"/>
          </a:p>
        </p:txBody>
      </p:sp>
    </p:spTree>
    <p:extLst>
      <p:ext uri="{BB962C8B-B14F-4D97-AF65-F5344CB8AC3E}">
        <p14:creationId xmlns:p14="http://schemas.microsoft.com/office/powerpoint/2010/main" val="1557141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DD224-596F-8649-2B21-4092883866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6B9DDE-3397-B610-B84C-C4176B24ED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6ED2C2-00D2-426F-4C73-95796B8039EB}"/>
              </a:ext>
            </a:extLst>
          </p:cNvPr>
          <p:cNvSpPr>
            <a:spLocks noGrp="1"/>
          </p:cNvSpPr>
          <p:nvPr>
            <p:ph type="dt" sz="half" idx="10"/>
          </p:nvPr>
        </p:nvSpPr>
        <p:spPr/>
        <p:txBody>
          <a:bodyPr/>
          <a:lstStyle/>
          <a:p>
            <a:fld id="{6D42391E-BC47-42ED-AE0D-984624E7EE16}" type="datetimeFigureOut">
              <a:rPr lang="en-IN" smtClean="0"/>
              <a:t>25-01-2025</a:t>
            </a:fld>
            <a:endParaRPr lang="en-IN"/>
          </a:p>
        </p:txBody>
      </p:sp>
      <p:sp>
        <p:nvSpPr>
          <p:cNvPr id="5" name="Footer Placeholder 4">
            <a:extLst>
              <a:ext uri="{FF2B5EF4-FFF2-40B4-BE49-F238E27FC236}">
                <a16:creationId xmlns:a16="http://schemas.microsoft.com/office/drawing/2014/main" id="{E43F7B9C-F84C-7224-5C42-D5FAFF91A5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9B60B6-5896-2BC8-C37F-5509D709098C}"/>
              </a:ext>
            </a:extLst>
          </p:cNvPr>
          <p:cNvSpPr>
            <a:spLocks noGrp="1"/>
          </p:cNvSpPr>
          <p:nvPr>
            <p:ph type="sldNum" sz="quarter" idx="12"/>
          </p:nvPr>
        </p:nvSpPr>
        <p:spPr/>
        <p:txBody>
          <a:bodyPr/>
          <a:lstStyle/>
          <a:p>
            <a:fld id="{710508A5-3C41-4C82-904C-C34BCB0A1A57}" type="slidenum">
              <a:rPr lang="en-IN" smtClean="0"/>
              <a:t>‹#›</a:t>
            </a:fld>
            <a:endParaRPr lang="en-IN"/>
          </a:p>
        </p:txBody>
      </p:sp>
    </p:spTree>
    <p:extLst>
      <p:ext uri="{BB962C8B-B14F-4D97-AF65-F5344CB8AC3E}">
        <p14:creationId xmlns:p14="http://schemas.microsoft.com/office/powerpoint/2010/main" val="3273124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BB838-1B7C-80FF-DD00-C538D9A452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4049EC-CA12-0383-1CF0-9AA3B70399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073AA0-2DEC-5F53-1676-E863113EB9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405C2A-2BB7-FB6C-CF8F-D1C2480E2D1F}"/>
              </a:ext>
            </a:extLst>
          </p:cNvPr>
          <p:cNvSpPr>
            <a:spLocks noGrp="1"/>
          </p:cNvSpPr>
          <p:nvPr>
            <p:ph type="dt" sz="half" idx="10"/>
          </p:nvPr>
        </p:nvSpPr>
        <p:spPr/>
        <p:txBody>
          <a:bodyPr/>
          <a:lstStyle/>
          <a:p>
            <a:fld id="{6D42391E-BC47-42ED-AE0D-984624E7EE16}" type="datetimeFigureOut">
              <a:rPr lang="en-IN" smtClean="0"/>
              <a:t>25-01-2025</a:t>
            </a:fld>
            <a:endParaRPr lang="en-IN"/>
          </a:p>
        </p:txBody>
      </p:sp>
      <p:sp>
        <p:nvSpPr>
          <p:cNvPr id="6" name="Footer Placeholder 5">
            <a:extLst>
              <a:ext uri="{FF2B5EF4-FFF2-40B4-BE49-F238E27FC236}">
                <a16:creationId xmlns:a16="http://schemas.microsoft.com/office/drawing/2014/main" id="{D5437EA1-471C-99F2-597C-B5BCF2816F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64E954-6DBA-8A18-40B3-C97162976591}"/>
              </a:ext>
            </a:extLst>
          </p:cNvPr>
          <p:cNvSpPr>
            <a:spLocks noGrp="1"/>
          </p:cNvSpPr>
          <p:nvPr>
            <p:ph type="sldNum" sz="quarter" idx="12"/>
          </p:nvPr>
        </p:nvSpPr>
        <p:spPr/>
        <p:txBody>
          <a:bodyPr/>
          <a:lstStyle/>
          <a:p>
            <a:fld id="{710508A5-3C41-4C82-904C-C34BCB0A1A57}" type="slidenum">
              <a:rPr lang="en-IN" smtClean="0"/>
              <a:t>‹#›</a:t>
            </a:fld>
            <a:endParaRPr lang="en-IN"/>
          </a:p>
        </p:txBody>
      </p:sp>
    </p:spTree>
    <p:extLst>
      <p:ext uri="{BB962C8B-B14F-4D97-AF65-F5344CB8AC3E}">
        <p14:creationId xmlns:p14="http://schemas.microsoft.com/office/powerpoint/2010/main" val="3667955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34C47-B767-C29B-E595-3D4800BC9E4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0022AB-D618-D3AF-5009-29D63CFED7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0E4D4B-3631-6B83-3519-402E42EF7E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101F98-6294-BD1B-4254-E1F93AA525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9E04CA-E6B0-984A-F736-0E68FED2E8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03F0BA0-23D5-7904-DF82-904403EA5770}"/>
              </a:ext>
            </a:extLst>
          </p:cNvPr>
          <p:cNvSpPr>
            <a:spLocks noGrp="1"/>
          </p:cNvSpPr>
          <p:nvPr>
            <p:ph type="dt" sz="half" idx="10"/>
          </p:nvPr>
        </p:nvSpPr>
        <p:spPr/>
        <p:txBody>
          <a:bodyPr/>
          <a:lstStyle/>
          <a:p>
            <a:fld id="{6D42391E-BC47-42ED-AE0D-984624E7EE16}" type="datetimeFigureOut">
              <a:rPr lang="en-IN" smtClean="0"/>
              <a:t>25-01-2025</a:t>
            </a:fld>
            <a:endParaRPr lang="en-IN"/>
          </a:p>
        </p:txBody>
      </p:sp>
      <p:sp>
        <p:nvSpPr>
          <p:cNvPr id="8" name="Footer Placeholder 7">
            <a:extLst>
              <a:ext uri="{FF2B5EF4-FFF2-40B4-BE49-F238E27FC236}">
                <a16:creationId xmlns:a16="http://schemas.microsoft.com/office/drawing/2014/main" id="{9D9B2A47-C87A-6F83-9337-F3A0232A4B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E76E06F-2C31-5734-C17E-4F33710CA942}"/>
              </a:ext>
            </a:extLst>
          </p:cNvPr>
          <p:cNvSpPr>
            <a:spLocks noGrp="1"/>
          </p:cNvSpPr>
          <p:nvPr>
            <p:ph type="sldNum" sz="quarter" idx="12"/>
          </p:nvPr>
        </p:nvSpPr>
        <p:spPr/>
        <p:txBody>
          <a:bodyPr/>
          <a:lstStyle/>
          <a:p>
            <a:fld id="{710508A5-3C41-4C82-904C-C34BCB0A1A57}" type="slidenum">
              <a:rPr lang="en-IN" smtClean="0"/>
              <a:t>‹#›</a:t>
            </a:fld>
            <a:endParaRPr lang="en-IN"/>
          </a:p>
        </p:txBody>
      </p:sp>
    </p:spTree>
    <p:extLst>
      <p:ext uri="{BB962C8B-B14F-4D97-AF65-F5344CB8AC3E}">
        <p14:creationId xmlns:p14="http://schemas.microsoft.com/office/powerpoint/2010/main" val="3407324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36C7-C8C4-963D-08D2-2F05C4AD284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8323391-F3AA-DF73-C6B9-4FFBFA38794E}"/>
              </a:ext>
            </a:extLst>
          </p:cNvPr>
          <p:cNvSpPr>
            <a:spLocks noGrp="1"/>
          </p:cNvSpPr>
          <p:nvPr>
            <p:ph type="dt" sz="half" idx="10"/>
          </p:nvPr>
        </p:nvSpPr>
        <p:spPr/>
        <p:txBody>
          <a:bodyPr/>
          <a:lstStyle/>
          <a:p>
            <a:fld id="{6D42391E-BC47-42ED-AE0D-984624E7EE16}" type="datetimeFigureOut">
              <a:rPr lang="en-IN" smtClean="0"/>
              <a:t>25-01-2025</a:t>
            </a:fld>
            <a:endParaRPr lang="en-IN"/>
          </a:p>
        </p:txBody>
      </p:sp>
      <p:sp>
        <p:nvSpPr>
          <p:cNvPr id="4" name="Footer Placeholder 3">
            <a:extLst>
              <a:ext uri="{FF2B5EF4-FFF2-40B4-BE49-F238E27FC236}">
                <a16:creationId xmlns:a16="http://schemas.microsoft.com/office/drawing/2014/main" id="{EAF09C94-D377-C7FC-6E8B-D261D34940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7E68D22-5F25-E7F6-8AD2-7267F223CF6D}"/>
              </a:ext>
            </a:extLst>
          </p:cNvPr>
          <p:cNvSpPr>
            <a:spLocks noGrp="1"/>
          </p:cNvSpPr>
          <p:nvPr>
            <p:ph type="sldNum" sz="quarter" idx="12"/>
          </p:nvPr>
        </p:nvSpPr>
        <p:spPr/>
        <p:txBody>
          <a:bodyPr/>
          <a:lstStyle/>
          <a:p>
            <a:fld id="{710508A5-3C41-4C82-904C-C34BCB0A1A57}" type="slidenum">
              <a:rPr lang="en-IN" smtClean="0"/>
              <a:t>‹#›</a:t>
            </a:fld>
            <a:endParaRPr lang="en-IN"/>
          </a:p>
        </p:txBody>
      </p:sp>
    </p:spTree>
    <p:extLst>
      <p:ext uri="{BB962C8B-B14F-4D97-AF65-F5344CB8AC3E}">
        <p14:creationId xmlns:p14="http://schemas.microsoft.com/office/powerpoint/2010/main" val="2094935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C3BE8F-100E-4358-FF96-09B768D335D3}"/>
              </a:ext>
            </a:extLst>
          </p:cNvPr>
          <p:cNvSpPr>
            <a:spLocks noGrp="1"/>
          </p:cNvSpPr>
          <p:nvPr>
            <p:ph type="dt" sz="half" idx="10"/>
          </p:nvPr>
        </p:nvSpPr>
        <p:spPr/>
        <p:txBody>
          <a:bodyPr/>
          <a:lstStyle/>
          <a:p>
            <a:fld id="{6D42391E-BC47-42ED-AE0D-984624E7EE16}" type="datetimeFigureOut">
              <a:rPr lang="en-IN" smtClean="0"/>
              <a:t>25-01-2025</a:t>
            </a:fld>
            <a:endParaRPr lang="en-IN"/>
          </a:p>
        </p:txBody>
      </p:sp>
      <p:sp>
        <p:nvSpPr>
          <p:cNvPr id="3" name="Footer Placeholder 2">
            <a:extLst>
              <a:ext uri="{FF2B5EF4-FFF2-40B4-BE49-F238E27FC236}">
                <a16:creationId xmlns:a16="http://schemas.microsoft.com/office/drawing/2014/main" id="{F0759070-E929-4A8F-B2C6-C23CAAFD676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9CF7857-188F-E8CB-785C-949CF4D8F8DC}"/>
              </a:ext>
            </a:extLst>
          </p:cNvPr>
          <p:cNvSpPr>
            <a:spLocks noGrp="1"/>
          </p:cNvSpPr>
          <p:nvPr>
            <p:ph type="sldNum" sz="quarter" idx="12"/>
          </p:nvPr>
        </p:nvSpPr>
        <p:spPr/>
        <p:txBody>
          <a:bodyPr/>
          <a:lstStyle/>
          <a:p>
            <a:fld id="{710508A5-3C41-4C82-904C-C34BCB0A1A57}" type="slidenum">
              <a:rPr lang="en-IN" smtClean="0"/>
              <a:t>‹#›</a:t>
            </a:fld>
            <a:endParaRPr lang="en-IN"/>
          </a:p>
        </p:txBody>
      </p:sp>
    </p:spTree>
    <p:extLst>
      <p:ext uri="{BB962C8B-B14F-4D97-AF65-F5344CB8AC3E}">
        <p14:creationId xmlns:p14="http://schemas.microsoft.com/office/powerpoint/2010/main" val="2349068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AF927-A314-ECE9-6E85-8D1C44137C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CDCC5FD-0DC8-3A66-103B-2CC6D17BF2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CAF4EB-8ECF-94A5-6C33-0878CF5225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8466FA-8D90-DBA8-6B37-40F24B57B3F7}"/>
              </a:ext>
            </a:extLst>
          </p:cNvPr>
          <p:cNvSpPr>
            <a:spLocks noGrp="1"/>
          </p:cNvSpPr>
          <p:nvPr>
            <p:ph type="dt" sz="half" idx="10"/>
          </p:nvPr>
        </p:nvSpPr>
        <p:spPr/>
        <p:txBody>
          <a:bodyPr/>
          <a:lstStyle/>
          <a:p>
            <a:fld id="{6D42391E-BC47-42ED-AE0D-984624E7EE16}" type="datetimeFigureOut">
              <a:rPr lang="en-IN" smtClean="0"/>
              <a:t>25-01-2025</a:t>
            </a:fld>
            <a:endParaRPr lang="en-IN"/>
          </a:p>
        </p:txBody>
      </p:sp>
      <p:sp>
        <p:nvSpPr>
          <p:cNvPr id="6" name="Footer Placeholder 5">
            <a:extLst>
              <a:ext uri="{FF2B5EF4-FFF2-40B4-BE49-F238E27FC236}">
                <a16:creationId xmlns:a16="http://schemas.microsoft.com/office/drawing/2014/main" id="{9D6F3A3C-5070-5528-0DF7-995DA3E3F9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32508E-7E0F-DADC-A2F1-CCE46A8EBD07}"/>
              </a:ext>
            </a:extLst>
          </p:cNvPr>
          <p:cNvSpPr>
            <a:spLocks noGrp="1"/>
          </p:cNvSpPr>
          <p:nvPr>
            <p:ph type="sldNum" sz="quarter" idx="12"/>
          </p:nvPr>
        </p:nvSpPr>
        <p:spPr/>
        <p:txBody>
          <a:bodyPr/>
          <a:lstStyle/>
          <a:p>
            <a:fld id="{710508A5-3C41-4C82-904C-C34BCB0A1A57}" type="slidenum">
              <a:rPr lang="en-IN" smtClean="0"/>
              <a:t>‹#›</a:t>
            </a:fld>
            <a:endParaRPr lang="en-IN"/>
          </a:p>
        </p:txBody>
      </p:sp>
    </p:spTree>
    <p:extLst>
      <p:ext uri="{BB962C8B-B14F-4D97-AF65-F5344CB8AC3E}">
        <p14:creationId xmlns:p14="http://schemas.microsoft.com/office/powerpoint/2010/main" val="3339908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F20B0-7381-39EA-83A8-75FD931220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1C45A47-D995-EE16-7C86-CA0422F0A6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2F667A-980C-68CC-E781-BB57ED9462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D67FAA-70A2-A537-BAF6-4C9D5F019EA5}"/>
              </a:ext>
            </a:extLst>
          </p:cNvPr>
          <p:cNvSpPr>
            <a:spLocks noGrp="1"/>
          </p:cNvSpPr>
          <p:nvPr>
            <p:ph type="dt" sz="half" idx="10"/>
          </p:nvPr>
        </p:nvSpPr>
        <p:spPr/>
        <p:txBody>
          <a:bodyPr/>
          <a:lstStyle/>
          <a:p>
            <a:fld id="{6D42391E-BC47-42ED-AE0D-984624E7EE16}" type="datetimeFigureOut">
              <a:rPr lang="en-IN" smtClean="0"/>
              <a:t>25-01-2025</a:t>
            </a:fld>
            <a:endParaRPr lang="en-IN"/>
          </a:p>
        </p:txBody>
      </p:sp>
      <p:sp>
        <p:nvSpPr>
          <p:cNvPr id="6" name="Footer Placeholder 5">
            <a:extLst>
              <a:ext uri="{FF2B5EF4-FFF2-40B4-BE49-F238E27FC236}">
                <a16:creationId xmlns:a16="http://schemas.microsoft.com/office/drawing/2014/main" id="{F89078F5-C52F-5BE5-B690-EE76637559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A7CCA8-346B-AFDE-0CD3-D4EED61BAD47}"/>
              </a:ext>
            </a:extLst>
          </p:cNvPr>
          <p:cNvSpPr>
            <a:spLocks noGrp="1"/>
          </p:cNvSpPr>
          <p:nvPr>
            <p:ph type="sldNum" sz="quarter" idx="12"/>
          </p:nvPr>
        </p:nvSpPr>
        <p:spPr/>
        <p:txBody>
          <a:bodyPr/>
          <a:lstStyle/>
          <a:p>
            <a:fld id="{710508A5-3C41-4C82-904C-C34BCB0A1A57}" type="slidenum">
              <a:rPr lang="en-IN" smtClean="0"/>
              <a:t>‹#›</a:t>
            </a:fld>
            <a:endParaRPr lang="en-IN"/>
          </a:p>
        </p:txBody>
      </p:sp>
    </p:spTree>
    <p:extLst>
      <p:ext uri="{BB962C8B-B14F-4D97-AF65-F5344CB8AC3E}">
        <p14:creationId xmlns:p14="http://schemas.microsoft.com/office/powerpoint/2010/main" val="2135230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CE807C-D31C-2B05-4AE4-B89F7ED392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8AE93A-9D91-15CE-ADDA-0117048E04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3D5398-12C9-BA8C-1C02-4A1F623CA4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42391E-BC47-42ED-AE0D-984624E7EE16}" type="datetimeFigureOut">
              <a:rPr lang="en-IN" smtClean="0"/>
              <a:t>25-01-2025</a:t>
            </a:fld>
            <a:endParaRPr lang="en-IN"/>
          </a:p>
        </p:txBody>
      </p:sp>
      <p:sp>
        <p:nvSpPr>
          <p:cNvPr id="5" name="Footer Placeholder 4">
            <a:extLst>
              <a:ext uri="{FF2B5EF4-FFF2-40B4-BE49-F238E27FC236}">
                <a16:creationId xmlns:a16="http://schemas.microsoft.com/office/drawing/2014/main" id="{0D37EB2E-1D64-55B5-FCCD-312B061161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31C55C-41A1-852E-7CDB-DE990CDBFE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0508A5-3C41-4C82-904C-C34BCB0A1A57}" type="slidenum">
              <a:rPr lang="en-IN" smtClean="0"/>
              <a:t>‹#›</a:t>
            </a:fld>
            <a:endParaRPr lang="en-IN"/>
          </a:p>
        </p:txBody>
      </p:sp>
    </p:spTree>
    <p:extLst>
      <p:ext uri="{BB962C8B-B14F-4D97-AF65-F5344CB8AC3E}">
        <p14:creationId xmlns:p14="http://schemas.microsoft.com/office/powerpoint/2010/main" val="3794057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geeksforgeeks.org/mathematics-mean-variance-and-standard-devi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1CFCD-8976-A3C2-1255-56C8A505C264}"/>
              </a:ext>
            </a:extLst>
          </p:cNvPr>
          <p:cNvSpPr>
            <a:spLocks noGrp="1"/>
          </p:cNvSpPr>
          <p:nvPr>
            <p:ph type="title"/>
          </p:nvPr>
        </p:nvSpPr>
        <p:spPr/>
        <p:txBody>
          <a:bodyPr>
            <a:normAutofit fontScale="90000"/>
          </a:bodyPr>
          <a:lstStyle/>
          <a:p>
            <a:pPr algn="ctr"/>
            <a:br>
              <a:rPr lang="en-US" sz="10700" b="1" dirty="0">
                <a:latin typeface="Bookman Old Style" panose="02050604050505020204" pitchFamily="18" charset="0"/>
              </a:rPr>
            </a:br>
            <a:br>
              <a:rPr lang="en-US" sz="10700" b="1" dirty="0">
                <a:latin typeface="Bookman Old Style" panose="02050604050505020204" pitchFamily="18" charset="0"/>
              </a:rPr>
            </a:br>
            <a:r>
              <a:rPr lang="en-US" sz="10700" b="1" dirty="0">
                <a:latin typeface="Bookman Old Style" panose="02050604050505020204" pitchFamily="18" charset="0"/>
              </a:rPr>
              <a:t>UNIT 2</a:t>
            </a:r>
            <a:endParaRPr lang="en-IN"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6246CC73-CE9A-54D6-4649-ED90959D13C7}"/>
              </a:ext>
            </a:extLst>
          </p:cNvPr>
          <p:cNvSpPr>
            <a:spLocks noGrp="1"/>
          </p:cNvSpPr>
          <p:nvPr>
            <p:ph idx="1"/>
          </p:nvPr>
        </p:nvSpPr>
        <p:spPr/>
        <p:txBody>
          <a:bodyPr>
            <a:normAutofit/>
          </a:bodyPr>
          <a:lstStyle/>
          <a:p>
            <a:pPr marL="0" indent="0" algn="ctr">
              <a:buNone/>
            </a:pPr>
            <a:endParaRPr lang="en-US" sz="9600" dirty="0">
              <a:latin typeface="Bookman Old Style" panose="02050604050505020204" pitchFamily="18" charset="0"/>
            </a:endParaRPr>
          </a:p>
          <a:p>
            <a:pPr marL="0" indent="0" algn="ctr">
              <a:buNone/>
            </a:pPr>
            <a:r>
              <a:rPr lang="en-US" sz="8800" dirty="0">
                <a:latin typeface="Bookman Old Style" panose="02050604050505020204" pitchFamily="18" charset="0"/>
              </a:rPr>
              <a:t>Machine Learning</a:t>
            </a:r>
            <a:endParaRPr lang="en-IN" sz="8800" dirty="0">
              <a:latin typeface="Bookman Old Style" panose="02050604050505020204" pitchFamily="18" charset="0"/>
            </a:endParaRPr>
          </a:p>
        </p:txBody>
      </p:sp>
    </p:spTree>
    <p:extLst>
      <p:ext uri="{BB962C8B-B14F-4D97-AF65-F5344CB8AC3E}">
        <p14:creationId xmlns:p14="http://schemas.microsoft.com/office/powerpoint/2010/main" val="3283736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F664E-F8FB-AA6F-0BA4-2FF1590C0C48}"/>
              </a:ext>
            </a:extLst>
          </p:cNvPr>
          <p:cNvSpPr>
            <a:spLocks noGrp="1"/>
          </p:cNvSpPr>
          <p:nvPr>
            <p:ph type="title"/>
          </p:nvPr>
        </p:nvSpPr>
        <p:spPr/>
        <p:txBody>
          <a:bodyPr/>
          <a:lstStyle/>
          <a:p>
            <a:r>
              <a:rPr lang="en-US" sz="4000" b="1" dirty="0">
                <a:latin typeface="Bookman Old Style" panose="02050604050505020204" pitchFamily="18" charset="0"/>
              </a:rPr>
              <a:t>Applications of Unsupervised Learning</a:t>
            </a:r>
            <a:endParaRPr lang="en-IN"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FE2519C6-B990-A469-59F0-644D9BABE111}"/>
              </a:ext>
            </a:extLst>
          </p:cNvPr>
          <p:cNvSpPr>
            <a:spLocks noGrp="1"/>
          </p:cNvSpPr>
          <p:nvPr>
            <p:ph idx="1"/>
          </p:nvPr>
        </p:nvSpPr>
        <p:spPr/>
        <p:txBody>
          <a:bodyPr/>
          <a:lstStyle/>
          <a:p>
            <a:r>
              <a:rPr lang="en-US" dirty="0"/>
              <a:t>Market basket analysis</a:t>
            </a:r>
          </a:p>
          <a:p>
            <a:r>
              <a:rPr lang="en-US" dirty="0"/>
              <a:t>Semantic clustering</a:t>
            </a:r>
          </a:p>
          <a:p>
            <a:r>
              <a:rPr lang="en-US" dirty="0"/>
              <a:t>Delivery store optimization</a:t>
            </a:r>
          </a:p>
          <a:p>
            <a:r>
              <a:rPr lang="en-US" dirty="0"/>
              <a:t>Identify accident prone areas</a:t>
            </a:r>
          </a:p>
          <a:p>
            <a:pPr marL="0" indent="0">
              <a:buNone/>
            </a:pPr>
            <a:r>
              <a:rPr lang="en-US" sz="2800" b="1" dirty="0"/>
              <a:t>What are the algorithms used?</a:t>
            </a:r>
          </a:p>
          <a:p>
            <a:r>
              <a:rPr lang="en-IN" dirty="0"/>
              <a:t>K-means clustering</a:t>
            </a:r>
          </a:p>
          <a:p>
            <a:r>
              <a:rPr lang="en-IN" dirty="0"/>
              <a:t>Hierarchical clustering</a:t>
            </a:r>
          </a:p>
          <a:p>
            <a:r>
              <a:rPr lang="en-IN" dirty="0" err="1"/>
              <a:t>Apriori</a:t>
            </a:r>
            <a:r>
              <a:rPr lang="en-IN" dirty="0"/>
              <a:t> algorithm</a:t>
            </a:r>
          </a:p>
        </p:txBody>
      </p:sp>
    </p:spTree>
    <p:extLst>
      <p:ext uri="{BB962C8B-B14F-4D97-AF65-F5344CB8AC3E}">
        <p14:creationId xmlns:p14="http://schemas.microsoft.com/office/powerpoint/2010/main" val="2956930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1F85F-F75B-0050-5F63-FD5BB27FF3F1}"/>
              </a:ext>
            </a:extLst>
          </p:cNvPr>
          <p:cNvSpPr>
            <a:spLocks noGrp="1"/>
          </p:cNvSpPr>
          <p:nvPr>
            <p:ph type="title"/>
          </p:nvPr>
        </p:nvSpPr>
        <p:spPr/>
        <p:txBody>
          <a:bodyPr/>
          <a:lstStyle/>
          <a:p>
            <a:r>
              <a:rPr lang="en-US" b="1" dirty="0"/>
              <a:t>Naïve bayes classification</a:t>
            </a:r>
            <a:endParaRPr lang="en-IN" b="1" dirty="0"/>
          </a:p>
        </p:txBody>
      </p:sp>
      <p:sp>
        <p:nvSpPr>
          <p:cNvPr id="3" name="Content Placeholder 2">
            <a:extLst>
              <a:ext uri="{FF2B5EF4-FFF2-40B4-BE49-F238E27FC236}">
                <a16:creationId xmlns:a16="http://schemas.microsoft.com/office/drawing/2014/main" id="{857263A9-DB81-05BB-6F7A-94E98211345D}"/>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697121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B653C-8B23-C631-CB03-7D3E41F97B30}"/>
              </a:ext>
            </a:extLst>
          </p:cNvPr>
          <p:cNvSpPr>
            <a:spLocks noGrp="1"/>
          </p:cNvSpPr>
          <p:nvPr>
            <p:ph type="title"/>
          </p:nvPr>
        </p:nvSpPr>
        <p:spPr>
          <a:xfrm>
            <a:off x="838200" y="365125"/>
            <a:ext cx="10515600" cy="1325563"/>
          </a:xfrm>
        </p:spPr>
        <p:txBody>
          <a:bodyPr/>
          <a:lstStyle/>
          <a:p>
            <a:r>
              <a:rPr lang="en-US" b="1" dirty="0"/>
              <a:t>K-means clustering</a:t>
            </a:r>
            <a:endParaRPr lang="en-IN" b="1" dirty="0"/>
          </a:p>
        </p:txBody>
      </p:sp>
      <p:sp>
        <p:nvSpPr>
          <p:cNvPr id="3" name="Content Placeholder 2">
            <a:extLst>
              <a:ext uri="{FF2B5EF4-FFF2-40B4-BE49-F238E27FC236}">
                <a16:creationId xmlns:a16="http://schemas.microsoft.com/office/drawing/2014/main" id="{BF075AC8-8184-129B-4B76-8BD2807BAEF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01643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8D9A8-1C57-C94B-B212-C2A7D3949A2F}"/>
              </a:ext>
            </a:extLst>
          </p:cNvPr>
          <p:cNvSpPr>
            <a:spLocks noGrp="1"/>
          </p:cNvSpPr>
          <p:nvPr>
            <p:ph type="title"/>
          </p:nvPr>
        </p:nvSpPr>
        <p:spPr/>
        <p:txBody>
          <a:bodyPr/>
          <a:lstStyle/>
          <a:p>
            <a:r>
              <a:rPr lang="en-US" b="1" dirty="0">
                <a:latin typeface="Bookman Old Style" panose="02050604050505020204" pitchFamily="18" charset="0"/>
              </a:rPr>
              <a:t>The modelling process</a:t>
            </a:r>
            <a:endParaRPr lang="en-IN"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C6371513-1B50-3C8F-C10E-453882770EFF}"/>
              </a:ext>
            </a:extLst>
          </p:cNvPr>
          <p:cNvSpPr>
            <a:spLocks noGrp="1"/>
          </p:cNvSpPr>
          <p:nvPr>
            <p:ph idx="1"/>
          </p:nvPr>
        </p:nvSpPr>
        <p:spPr/>
        <p:txBody>
          <a:bodyPr>
            <a:normAutofit/>
          </a:bodyPr>
          <a:lstStyle/>
          <a:p>
            <a:pPr marL="0" indent="0" algn="just">
              <a:buNone/>
            </a:pPr>
            <a:r>
              <a:rPr lang="en-US" sz="3200" b="1" dirty="0">
                <a:latin typeface="Bookman Old Style" panose="02050604050505020204" pitchFamily="18" charset="0"/>
              </a:rPr>
              <a:t>What is a model?</a:t>
            </a:r>
          </a:p>
          <a:p>
            <a:pPr marL="0" indent="0" algn="just">
              <a:buNone/>
            </a:pPr>
            <a:r>
              <a:rPr lang="en-US" dirty="0">
                <a:solidFill>
                  <a:srgbClr val="474747"/>
                </a:solidFill>
                <a:latin typeface="Bookman Old Style" panose="02050604050505020204" pitchFamily="18" charset="0"/>
              </a:rPr>
              <a:t>A m</a:t>
            </a:r>
            <a:r>
              <a:rPr lang="en-US" b="0" i="0" dirty="0">
                <a:solidFill>
                  <a:srgbClr val="474747"/>
                </a:solidFill>
                <a:effectLst/>
                <a:latin typeface="Bookman Old Style" panose="02050604050505020204" pitchFamily="18" charset="0"/>
              </a:rPr>
              <a:t>odel is </a:t>
            </a:r>
            <a:r>
              <a:rPr lang="en-US" b="0" i="0" dirty="0">
                <a:solidFill>
                  <a:srgbClr val="040C28"/>
                </a:solidFill>
                <a:effectLst/>
                <a:latin typeface="Bookman Old Style" panose="02050604050505020204" pitchFamily="18" charset="0"/>
              </a:rPr>
              <a:t>a program that analyzes datasets to find patterns and make predictions</a:t>
            </a:r>
            <a:r>
              <a:rPr lang="en-US" b="0" i="0" dirty="0">
                <a:solidFill>
                  <a:srgbClr val="474747"/>
                </a:solidFill>
                <a:effectLst/>
                <a:latin typeface="Bookman Old Style" panose="02050604050505020204" pitchFamily="18" charset="0"/>
              </a:rPr>
              <a:t>.</a:t>
            </a:r>
          </a:p>
          <a:p>
            <a:pPr marL="0" indent="0" algn="just">
              <a:buNone/>
            </a:pPr>
            <a:r>
              <a:rPr lang="en-US" b="1" dirty="0">
                <a:solidFill>
                  <a:srgbClr val="474747"/>
                </a:solidFill>
                <a:latin typeface="Bookman Old Style" panose="02050604050505020204" pitchFamily="18" charset="0"/>
              </a:rPr>
              <a:t>The modelling process consists of 4 steps:</a:t>
            </a:r>
          </a:p>
          <a:p>
            <a:pPr marL="0" indent="0" algn="just">
              <a:buNone/>
            </a:pPr>
            <a:r>
              <a:rPr lang="en-US" dirty="0">
                <a:latin typeface="Bookman Old Style" panose="02050604050505020204" pitchFamily="18" charset="0"/>
              </a:rPr>
              <a:t>1 Feature engineering and model selection</a:t>
            </a:r>
          </a:p>
          <a:p>
            <a:pPr marL="0" indent="0" algn="just">
              <a:buNone/>
            </a:pPr>
            <a:r>
              <a:rPr lang="en-US" dirty="0">
                <a:latin typeface="Bookman Old Style" panose="02050604050505020204" pitchFamily="18" charset="0"/>
              </a:rPr>
              <a:t>2 Training the model</a:t>
            </a:r>
          </a:p>
          <a:p>
            <a:pPr marL="0" indent="0" algn="just">
              <a:buNone/>
            </a:pPr>
            <a:r>
              <a:rPr lang="en-US" dirty="0">
                <a:latin typeface="Bookman Old Style" panose="02050604050505020204" pitchFamily="18" charset="0"/>
              </a:rPr>
              <a:t>3 Model validation and selection</a:t>
            </a:r>
          </a:p>
          <a:p>
            <a:pPr marL="0" indent="0" algn="just">
              <a:buNone/>
            </a:pPr>
            <a:r>
              <a:rPr lang="en-US" dirty="0">
                <a:latin typeface="Bookman Old Style" panose="02050604050505020204" pitchFamily="18" charset="0"/>
              </a:rPr>
              <a:t>4 Applying the trained model to unseen data</a:t>
            </a:r>
            <a:endParaRPr lang="en-IN" dirty="0">
              <a:latin typeface="Bookman Old Style" panose="02050604050505020204" pitchFamily="18" charset="0"/>
            </a:endParaRPr>
          </a:p>
          <a:p>
            <a:pPr marL="0" indent="0" algn="just">
              <a:buNone/>
            </a:pPr>
            <a:endParaRPr lang="en-IN" dirty="0">
              <a:latin typeface="Bookman Old Style" panose="02050604050505020204" pitchFamily="18" charset="0"/>
            </a:endParaRPr>
          </a:p>
        </p:txBody>
      </p:sp>
    </p:spTree>
    <p:extLst>
      <p:ext uri="{BB962C8B-B14F-4D97-AF65-F5344CB8AC3E}">
        <p14:creationId xmlns:p14="http://schemas.microsoft.com/office/powerpoint/2010/main" val="3128482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151C0-0107-3E4A-429D-3DBA5611AAD2}"/>
              </a:ext>
            </a:extLst>
          </p:cNvPr>
          <p:cNvSpPr>
            <a:spLocks noGrp="1"/>
          </p:cNvSpPr>
          <p:nvPr>
            <p:ph type="title"/>
          </p:nvPr>
        </p:nvSpPr>
        <p:spPr/>
        <p:txBody>
          <a:bodyPr/>
          <a:lstStyle/>
          <a:p>
            <a:pPr algn="just"/>
            <a:r>
              <a:rPr lang="en-US" b="1" dirty="0">
                <a:latin typeface="Bookman Old Style" panose="02050604050505020204" pitchFamily="18" charset="0"/>
              </a:rPr>
              <a:t>Engineering features and selecting a model</a:t>
            </a:r>
            <a:endParaRPr lang="en-IN"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E823F033-1683-97C2-B917-A2B1984BFB98}"/>
              </a:ext>
            </a:extLst>
          </p:cNvPr>
          <p:cNvSpPr>
            <a:spLocks noGrp="1"/>
          </p:cNvSpPr>
          <p:nvPr>
            <p:ph idx="1"/>
          </p:nvPr>
        </p:nvSpPr>
        <p:spPr/>
        <p:txBody>
          <a:bodyPr>
            <a:normAutofit fontScale="92500" lnSpcReduction="10000"/>
          </a:bodyPr>
          <a:lstStyle/>
          <a:p>
            <a:pPr marL="0" indent="0" algn="just">
              <a:buNone/>
            </a:pPr>
            <a:r>
              <a:rPr lang="en-US" dirty="0">
                <a:latin typeface="Bookman Old Style" panose="02050604050505020204" pitchFamily="18" charset="0"/>
              </a:rPr>
              <a:t>Feature engineering is critical in building effective models. It involves creating, transforming, and combining raw variables into predictors that a model uses for its predictions. </a:t>
            </a:r>
            <a:endParaRPr lang="en-NG" dirty="0">
              <a:latin typeface="Bookman Old Style" panose="02050604050505020204" pitchFamily="18" charset="0"/>
            </a:endParaRPr>
          </a:p>
          <a:p>
            <a:pPr algn="just"/>
            <a:r>
              <a:rPr lang="en-IN" b="1" dirty="0">
                <a:latin typeface="Bookman Old Style" panose="02050604050505020204" pitchFamily="18" charset="0"/>
              </a:rPr>
              <a:t>Feature Creation</a:t>
            </a:r>
            <a:endParaRPr lang="en-NG" b="1" dirty="0">
              <a:latin typeface="Bookman Old Style" panose="02050604050505020204" pitchFamily="18" charset="0"/>
            </a:endParaRPr>
          </a:p>
          <a:p>
            <a:pPr lvl="1" algn="just"/>
            <a:r>
              <a:rPr lang="en-US" sz="1600" dirty="0">
                <a:latin typeface="Bookman Old Style" panose="02050604050505020204" pitchFamily="18" charset="0"/>
              </a:rPr>
              <a:t>Features may be sourced from multiple datasets and require expert consultation or literature review.</a:t>
            </a:r>
            <a:endParaRPr lang="en-NG" sz="1600" dirty="0">
              <a:latin typeface="Bookman Old Style" panose="02050604050505020204" pitchFamily="18" charset="0"/>
            </a:endParaRPr>
          </a:p>
          <a:p>
            <a:pPr lvl="1" algn="just"/>
            <a:r>
              <a:rPr lang="en-US" sz="1600" dirty="0">
                <a:latin typeface="Bookman Old Style" panose="02050604050505020204" pitchFamily="18" charset="0"/>
              </a:rPr>
              <a:t>Interaction variables (combining multiple inputs) can reveal significant effects otherwise unnoticed in single variables.</a:t>
            </a:r>
            <a:endParaRPr lang="en-NG" sz="1600" dirty="0">
              <a:latin typeface="Bookman Old Style" panose="02050604050505020204" pitchFamily="18" charset="0"/>
            </a:endParaRPr>
          </a:p>
          <a:p>
            <a:pPr algn="just"/>
            <a:r>
              <a:rPr lang="en-IN" b="1" dirty="0">
                <a:latin typeface="Bookman Old Style" panose="02050604050505020204" pitchFamily="18" charset="0"/>
              </a:rPr>
              <a:t>Feature Transformation</a:t>
            </a:r>
            <a:endParaRPr lang="en-NG" b="1" dirty="0">
              <a:latin typeface="Bookman Old Style" panose="02050604050505020204" pitchFamily="18" charset="0"/>
            </a:endParaRPr>
          </a:p>
          <a:p>
            <a:pPr lvl="1" algn="just"/>
            <a:r>
              <a:rPr lang="en-US" dirty="0">
                <a:latin typeface="Bookman Old Style" panose="02050604050505020204" pitchFamily="18" charset="0"/>
              </a:rPr>
              <a:t>Raw data often requires preprocessing or transformation</a:t>
            </a:r>
            <a:r>
              <a:rPr lang="en-NG" dirty="0">
                <a:latin typeface="Bookman Old Style" panose="02050604050505020204" pitchFamily="18" charset="0"/>
              </a:rPr>
              <a:t> (Standardization)</a:t>
            </a:r>
            <a:endParaRPr lang="en-NG" b="1" dirty="0">
              <a:latin typeface="Bookman Old Style" panose="02050604050505020204" pitchFamily="18" charset="0"/>
            </a:endParaRPr>
          </a:p>
          <a:p>
            <a:pPr algn="just"/>
            <a:r>
              <a:rPr lang="en-IN" b="1" dirty="0">
                <a:latin typeface="Bookman Old Style" panose="02050604050505020204" pitchFamily="18" charset="0"/>
              </a:rPr>
              <a:t>Avoiding Availability Bias</a:t>
            </a:r>
            <a:endParaRPr lang="en-NG" b="1" dirty="0">
              <a:latin typeface="Bookman Old Style" panose="02050604050505020204" pitchFamily="18" charset="0"/>
            </a:endParaRPr>
          </a:p>
          <a:p>
            <a:pPr lvl="1" algn="just"/>
            <a:r>
              <a:rPr lang="en-US" dirty="0">
                <a:latin typeface="Bookman Old Style" panose="02050604050505020204" pitchFamily="18" charset="0"/>
              </a:rPr>
              <a:t>Features should represent the entire truth, not just easily accessible data.</a:t>
            </a:r>
            <a:endParaRPr lang="en-IN" b="1" dirty="0">
              <a:latin typeface="Bookman Old Style" panose="02050604050505020204" pitchFamily="18" charset="0"/>
            </a:endParaRPr>
          </a:p>
        </p:txBody>
      </p:sp>
    </p:spTree>
    <p:extLst>
      <p:ext uri="{BB962C8B-B14F-4D97-AF65-F5344CB8AC3E}">
        <p14:creationId xmlns:p14="http://schemas.microsoft.com/office/powerpoint/2010/main" val="714219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89583-2DA7-FF8F-17F9-16E2D8743EBB}"/>
              </a:ext>
            </a:extLst>
          </p:cNvPr>
          <p:cNvSpPr>
            <a:spLocks noGrp="1"/>
          </p:cNvSpPr>
          <p:nvPr>
            <p:ph type="title"/>
          </p:nvPr>
        </p:nvSpPr>
        <p:spPr/>
        <p:txBody>
          <a:bodyPr/>
          <a:lstStyle/>
          <a:p>
            <a:r>
              <a:rPr lang="en-NG" dirty="0"/>
              <a:t>Some example of feature engineering</a:t>
            </a:r>
            <a:endParaRPr lang="en-IN" dirty="0"/>
          </a:p>
        </p:txBody>
      </p:sp>
      <p:graphicFrame>
        <p:nvGraphicFramePr>
          <p:cNvPr id="4" name="Content Placeholder 3">
            <a:extLst>
              <a:ext uri="{FF2B5EF4-FFF2-40B4-BE49-F238E27FC236}">
                <a16:creationId xmlns:a16="http://schemas.microsoft.com/office/drawing/2014/main" id="{F0E18460-63ED-48BE-938C-1C382FB3FCCE}"/>
              </a:ext>
            </a:extLst>
          </p:cNvPr>
          <p:cNvGraphicFramePr>
            <a:graphicFrameLocks noGrp="1"/>
          </p:cNvGraphicFramePr>
          <p:nvPr>
            <p:ph idx="1"/>
          </p:nvPr>
        </p:nvGraphicFramePr>
        <p:xfrm>
          <a:off x="838199" y="1491706"/>
          <a:ext cx="2097504" cy="1937295"/>
        </p:xfrm>
        <a:graphic>
          <a:graphicData uri="http://schemas.openxmlformats.org/drawingml/2006/table">
            <a:tbl>
              <a:tblPr>
                <a:tableStyleId>{5C22544A-7EE6-4342-B048-85BDC9FD1C3A}</a:tableStyleId>
              </a:tblPr>
              <a:tblGrid>
                <a:gridCol w="699168">
                  <a:extLst>
                    <a:ext uri="{9D8B030D-6E8A-4147-A177-3AD203B41FA5}">
                      <a16:colId xmlns:a16="http://schemas.microsoft.com/office/drawing/2014/main" val="58680788"/>
                    </a:ext>
                  </a:extLst>
                </a:gridCol>
                <a:gridCol w="699168">
                  <a:extLst>
                    <a:ext uri="{9D8B030D-6E8A-4147-A177-3AD203B41FA5}">
                      <a16:colId xmlns:a16="http://schemas.microsoft.com/office/drawing/2014/main" val="3793883653"/>
                    </a:ext>
                  </a:extLst>
                </a:gridCol>
                <a:gridCol w="699168">
                  <a:extLst>
                    <a:ext uri="{9D8B030D-6E8A-4147-A177-3AD203B41FA5}">
                      <a16:colId xmlns:a16="http://schemas.microsoft.com/office/drawing/2014/main" val="620594220"/>
                    </a:ext>
                  </a:extLst>
                </a:gridCol>
              </a:tblGrid>
              <a:tr h="215255">
                <a:tc>
                  <a:txBody>
                    <a:bodyPr/>
                    <a:lstStyle/>
                    <a:p>
                      <a:pPr algn="ctr" fontAlgn="b"/>
                      <a:r>
                        <a:rPr lang="en-IN" sz="1100" u="none" strike="noStrike">
                          <a:effectLst/>
                        </a:rPr>
                        <a:t>Roll No</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10th class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Inter</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9929130"/>
                  </a:ext>
                </a:extLst>
              </a:tr>
              <a:tr h="215255">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92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8.9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92613855"/>
                  </a:ext>
                </a:extLst>
              </a:tr>
              <a:tr h="215255">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87</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8.5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55438612"/>
                  </a:ext>
                </a:extLst>
              </a:tr>
              <a:tr h="215255">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65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6.7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07716"/>
                  </a:ext>
                </a:extLst>
              </a:tr>
              <a:tr h="215255">
                <a:tc>
                  <a:txBody>
                    <a:bodyPr/>
                    <a:lstStyle/>
                    <a:p>
                      <a:pPr algn="ct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62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7.1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5523118"/>
                  </a:ext>
                </a:extLst>
              </a:tr>
              <a:tr h="215255">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67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6.5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41088484"/>
                  </a:ext>
                </a:extLst>
              </a:tr>
              <a:tr h="215255">
                <a:tc>
                  <a:txBody>
                    <a:bodyPr/>
                    <a:lstStyle/>
                    <a:p>
                      <a:pPr algn="ct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78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7.3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71802143"/>
                  </a:ext>
                </a:extLst>
              </a:tr>
              <a:tr h="215255">
                <a:tc>
                  <a:txBody>
                    <a:bodyPr/>
                    <a:lstStyle/>
                    <a:p>
                      <a:pPr algn="ct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80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7.9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87232012"/>
                  </a:ext>
                </a:extLst>
              </a:tr>
              <a:tr h="215255">
                <a:tc>
                  <a:txBody>
                    <a:bodyPr/>
                    <a:lstStyle/>
                    <a:p>
                      <a:pPr algn="ct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83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8.4</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30999827"/>
                  </a:ext>
                </a:extLst>
              </a:tr>
            </a:tbl>
          </a:graphicData>
        </a:graphic>
      </p:graphicFrame>
      <p:graphicFrame>
        <p:nvGraphicFramePr>
          <p:cNvPr id="5" name="Table 4">
            <a:extLst>
              <a:ext uri="{FF2B5EF4-FFF2-40B4-BE49-F238E27FC236}">
                <a16:creationId xmlns:a16="http://schemas.microsoft.com/office/drawing/2014/main" id="{9B4262AC-9D08-7DB1-4DB0-1E802C558571}"/>
              </a:ext>
            </a:extLst>
          </p:cNvPr>
          <p:cNvGraphicFramePr>
            <a:graphicFrameLocks noGrp="1"/>
          </p:cNvGraphicFramePr>
          <p:nvPr/>
        </p:nvGraphicFramePr>
        <p:xfrm>
          <a:off x="7636041" y="1491706"/>
          <a:ext cx="2097504" cy="1937295"/>
        </p:xfrm>
        <a:graphic>
          <a:graphicData uri="http://schemas.openxmlformats.org/drawingml/2006/table">
            <a:tbl>
              <a:tblPr>
                <a:tableStyleId>{5C22544A-7EE6-4342-B048-85BDC9FD1C3A}</a:tableStyleId>
              </a:tblPr>
              <a:tblGrid>
                <a:gridCol w="699168">
                  <a:extLst>
                    <a:ext uri="{9D8B030D-6E8A-4147-A177-3AD203B41FA5}">
                      <a16:colId xmlns:a16="http://schemas.microsoft.com/office/drawing/2014/main" val="1924783145"/>
                    </a:ext>
                  </a:extLst>
                </a:gridCol>
                <a:gridCol w="699168">
                  <a:extLst>
                    <a:ext uri="{9D8B030D-6E8A-4147-A177-3AD203B41FA5}">
                      <a16:colId xmlns:a16="http://schemas.microsoft.com/office/drawing/2014/main" val="3380157200"/>
                    </a:ext>
                  </a:extLst>
                </a:gridCol>
                <a:gridCol w="699168">
                  <a:extLst>
                    <a:ext uri="{9D8B030D-6E8A-4147-A177-3AD203B41FA5}">
                      <a16:colId xmlns:a16="http://schemas.microsoft.com/office/drawing/2014/main" val="589237037"/>
                    </a:ext>
                  </a:extLst>
                </a:gridCol>
              </a:tblGrid>
              <a:tr h="215255">
                <a:tc>
                  <a:txBody>
                    <a:bodyPr/>
                    <a:lstStyle/>
                    <a:p>
                      <a:pPr algn="ctr" fontAlgn="b"/>
                      <a:r>
                        <a:rPr lang="en-IN" sz="1100" u="none" strike="noStrike">
                          <a:effectLst/>
                        </a:rPr>
                        <a:t>Roll No</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10th class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Inter</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9974479"/>
                  </a:ext>
                </a:extLst>
              </a:tr>
              <a:tr h="215255">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9.2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8.9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38173947"/>
                  </a:ext>
                </a:extLst>
              </a:tr>
              <a:tr h="215255">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8.7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8.5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11969038"/>
                  </a:ext>
                </a:extLst>
              </a:tr>
              <a:tr h="215255">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6.5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6.7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13218253"/>
                  </a:ext>
                </a:extLst>
              </a:tr>
              <a:tr h="215255">
                <a:tc>
                  <a:txBody>
                    <a:bodyPr/>
                    <a:lstStyle/>
                    <a:p>
                      <a:pPr algn="ct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6.2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7.1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7243468"/>
                  </a:ext>
                </a:extLst>
              </a:tr>
              <a:tr h="215255">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6.7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6.5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21134292"/>
                  </a:ext>
                </a:extLst>
              </a:tr>
              <a:tr h="215255">
                <a:tc>
                  <a:txBody>
                    <a:bodyPr/>
                    <a:lstStyle/>
                    <a:p>
                      <a:pPr algn="ct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7.8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7.3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93843912"/>
                  </a:ext>
                </a:extLst>
              </a:tr>
              <a:tr h="215255">
                <a:tc>
                  <a:txBody>
                    <a:bodyPr/>
                    <a:lstStyle/>
                    <a:p>
                      <a:pPr algn="ct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7.9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4838829"/>
                  </a:ext>
                </a:extLst>
              </a:tr>
              <a:tr h="215255">
                <a:tc>
                  <a:txBody>
                    <a:bodyPr/>
                    <a:lstStyle/>
                    <a:p>
                      <a:pPr algn="ct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8.3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8.4</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81448154"/>
                  </a:ext>
                </a:extLst>
              </a:tr>
            </a:tbl>
          </a:graphicData>
        </a:graphic>
      </p:graphicFrame>
      <p:graphicFrame>
        <p:nvGraphicFramePr>
          <p:cNvPr id="6" name="Table 5">
            <a:extLst>
              <a:ext uri="{FF2B5EF4-FFF2-40B4-BE49-F238E27FC236}">
                <a16:creationId xmlns:a16="http://schemas.microsoft.com/office/drawing/2014/main" id="{1C52FD96-ACF3-2123-BEA4-D945E75D2BD0}"/>
              </a:ext>
            </a:extLst>
          </p:cNvPr>
          <p:cNvGraphicFramePr>
            <a:graphicFrameLocks noGrp="1"/>
          </p:cNvGraphicFramePr>
          <p:nvPr/>
        </p:nvGraphicFramePr>
        <p:xfrm>
          <a:off x="6537154" y="4215086"/>
          <a:ext cx="3420980" cy="2302416"/>
        </p:xfrm>
        <a:graphic>
          <a:graphicData uri="http://schemas.openxmlformats.org/drawingml/2006/table">
            <a:tbl>
              <a:tblPr>
                <a:tableStyleId>{5C22544A-7EE6-4342-B048-85BDC9FD1C3A}</a:tableStyleId>
              </a:tblPr>
              <a:tblGrid>
                <a:gridCol w="784741">
                  <a:extLst>
                    <a:ext uri="{9D8B030D-6E8A-4147-A177-3AD203B41FA5}">
                      <a16:colId xmlns:a16="http://schemas.microsoft.com/office/drawing/2014/main" val="119677197"/>
                    </a:ext>
                  </a:extLst>
                </a:gridCol>
                <a:gridCol w="784741">
                  <a:extLst>
                    <a:ext uri="{9D8B030D-6E8A-4147-A177-3AD203B41FA5}">
                      <a16:colId xmlns:a16="http://schemas.microsoft.com/office/drawing/2014/main" val="2096009062"/>
                    </a:ext>
                  </a:extLst>
                </a:gridCol>
                <a:gridCol w="784741">
                  <a:extLst>
                    <a:ext uri="{9D8B030D-6E8A-4147-A177-3AD203B41FA5}">
                      <a16:colId xmlns:a16="http://schemas.microsoft.com/office/drawing/2014/main" val="514467495"/>
                    </a:ext>
                  </a:extLst>
                </a:gridCol>
                <a:gridCol w="1066757">
                  <a:extLst>
                    <a:ext uri="{9D8B030D-6E8A-4147-A177-3AD203B41FA5}">
                      <a16:colId xmlns:a16="http://schemas.microsoft.com/office/drawing/2014/main" val="735279947"/>
                    </a:ext>
                  </a:extLst>
                </a:gridCol>
              </a:tblGrid>
              <a:tr h="255824">
                <a:tc>
                  <a:txBody>
                    <a:bodyPr/>
                    <a:lstStyle/>
                    <a:p>
                      <a:pPr algn="ctr" fontAlgn="b"/>
                      <a:r>
                        <a:rPr lang="en-IN" sz="1100" u="none" strike="noStrike">
                          <a:effectLst/>
                        </a:rPr>
                        <a:t>Roll No</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10th class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Inter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Performance</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5558475"/>
                  </a:ext>
                </a:extLst>
              </a:tr>
              <a:tr h="255824">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9.2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8.9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Good</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07890235"/>
                  </a:ext>
                </a:extLst>
              </a:tr>
              <a:tr h="255824">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8.7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8.5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Good</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58188612"/>
                  </a:ext>
                </a:extLst>
              </a:tr>
              <a:tr h="255824">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6.5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6.7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Poor</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3024340"/>
                  </a:ext>
                </a:extLst>
              </a:tr>
              <a:tr h="255824">
                <a:tc>
                  <a:txBody>
                    <a:bodyPr/>
                    <a:lstStyle/>
                    <a:p>
                      <a:pPr algn="ct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6.2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7.1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Poor</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24156182"/>
                  </a:ext>
                </a:extLst>
              </a:tr>
              <a:tr h="255824">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6.7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6.5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Poor</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32659661"/>
                  </a:ext>
                </a:extLst>
              </a:tr>
              <a:tr h="255824">
                <a:tc>
                  <a:txBody>
                    <a:bodyPr/>
                    <a:lstStyle/>
                    <a:p>
                      <a:pPr algn="ct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7.8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7.3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Average</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08219677"/>
                  </a:ext>
                </a:extLst>
              </a:tr>
              <a:tr h="255824">
                <a:tc>
                  <a:txBody>
                    <a:bodyPr/>
                    <a:lstStyle/>
                    <a:p>
                      <a:pPr algn="ct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7.9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Good</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575010"/>
                  </a:ext>
                </a:extLst>
              </a:tr>
              <a:tr h="255824">
                <a:tc>
                  <a:txBody>
                    <a:bodyPr/>
                    <a:lstStyle/>
                    <a:p>
                      <a:pPr algn="ct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8.3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8.4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Good</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89788386"/>
                  </a:ext>
                </a:extLst>
              </a:tr>
            </a:tbl>
          </a:graphicData>
        </a:graphic>
      </p:graphicFrame>
      <p:graphicFrame>
        <p:nvGraphicFramePr>
          <p:cNvPr id="7" name="Table 6">
            <a:extLst>
              <a:ext uri="{FF2B5EF4-FFF2-40B4-BE49-F238E27FC236}">
                <a16:creationId xmlns:a16="http://schemas.microsoft.com/office/drawing/2014/main" id="{270A3E37-D81B-6A99-9CAC-638B40F01F56}"/>
              </a:ext>
            </a:extLst>
          </p:cNvPr>
          <p:cNvGraphicFramePr>
            <a:graphicFrameLocks noGrp="1"/>
          </p:cNvGraphicFramePr>
          <p:nvPr/>
        </p:nvGraphicFramePr>
        <p:xfrm>
          <a:off x="3292977" y="4215086"/>
          <a:ext cx="2361870" cy="2302416"/>
        </p:xfrm>
        <a:graphic>
          <a:graphicData uri="http://schemas.openxmlformats.org/drawingml/2006/table">
            <a:tbl>
              <a:tblPr>
                <a:tableStyleId>{5C22544A-7EE6-4342-B048-85BDC9FD1C3A}</a:tableStyleId>
              </a:tblPr>
              <a:tblGrid>
                <a:gridCol w="1001057">
                  <a:extLst>
                    <a:ext uri="{9D8B030D-6E8A-4147-A177-3AD203B41FA5}">
                      <a16:colId xmlns:a16="http://schemas.microsoft.com/office/drawing/2014/main" val="1844583620"/>
                    </a:ext>
                  </a:extLst>
                </a:gridCol>
                <a:gridCol w="1360813">
                  <a:extLst>
                    <a:ext uri="{9D8B030D-6E8A-4147-A177-3AD203B41FA5}">
                      <a16:colId xmlns:a16="http://schemas.microsoft.com/office/drawing/2014/main" val="1285293303"/>
                    </a:ext>
                  </a:extLst>
                </a:gridCol>
              </a:tblGrid>
              <a:tr h="255824">
                <a:tc>
                  <a:txBody>
                    <a:bodyPr/>
                    <a:lstStyle/>
                    <a:p>
                      <a:pPr algn="ctr" fontAlgn="b"/>
                      <a:r>
                        <a:rPr lang="en-IN" sz="1100" u="none" strike="noStrike">
                          <a:effectLst/>
                        </a:rPr>
                        <a:t>Roll No</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Performance</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10287515"/>
                  </a:ext>
                </a:extLst>
              </a:tr>
              <a:tr h="255824">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Good</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18820870"/>
                  </a:ext>
                </a:extLst>
              </a:tr>
              <a:tr h="255824">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Good</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1130908"/>
                  </a:ext>
                </a:extLst>
              </a:tr>
              <a:tr h="255824">
                <a:tc>
                  <a:txBody>
                    <a:bodyPr/>
                    <a:lstStyle/>
                    <a:p>
                      <a:pPr algn="ctr" fontAlgn="b"/>
                      <a:r>
                        <a:rPr lang="en-IN" sz="1100" u="none" strike="noStrike" dirty="0">
                          <a:effectLst/>
                        </a:rPr>
                        <a:t>3</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Poor</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39314448"/>
                  </a:ext>
                </a:extLst>
              </a:tr>
              <a:tr h="255824">
                <a:tc>
                  <a:txBody>
                    <a:bodyPr/>
                    <a:lstStyle/>
                    <a:p>
                      <a:pPr algn="ct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Poor</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378797"/>
                  </a:ext>
                </a:extLst>
              </a:tr>
              <a:tr h="255824">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Poor</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02763094"/>
                  </a:ext>
                </a:extLst>
              </a:tr>
              <a:tr h="255824">
                <a:tc>
                  <a:txBody>
                    <a:bodyPr/>
                    <a:lstStyle/>
                    <a:p>
                      <a:pPr algn="ct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Average</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96095301"/>
                  </a:ext>
                </a:extLst>
              </a:tr>
              <a:tr h="255824">
                <a:tc>
                  <a:txBody>
                    <a:bodyPr/>
                    <a:lstStyle/>
                    <a:p>
                      <a:pPr algn="ct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Good</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925494"/>
                  </a:ext>
                </a:extLst>
              </a:tr>
              <a:tr h="255824">
                <a:tc>
                  <a:txBody>
                    <a:bodyPr/>
                    <a:lstStyle/>
                    <a:p>
                      <a:pPr algn="ct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Good</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43563736"/>
                  </a:ext>
                </a:extLst>
              </a:tr>
            </a:tbl>
          </a:graphicData>
        </a:graphic>
      </p:graphicFrame>
      <p:cxnSp>
        <p:nvCxnSpPr>
          <p:cNvPr id="9" name="Straight Arrow Connector 8">
            <a:extLst>
              <a:ext uri="{FF2B5EF4-FFF2-40B4-BE49-F238E27FC236}">
                <a16:creationId xmlns:a16="http://schemas.microsoft.com/office/drawing/2014/main" id="{09B1CCEC-7B66-2BDC-5B93-7907397B578E}"/>
              </a:ext>
            </a:extLst>
          </p:cNvPr>
          <p:cNvCxnSpPr/>
          <p:nvPr/>
        </p:nvCxnSpPr>
        <p:spPr>
          <a:xfrm>
            <a:off x="3292977" y="2502568"/>
            <a:ext cx="35570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082FFCB-548E-EB86-4CB5-5EA48D25A15E}"/>
              </a:ext>
            </a:extLst>
          </p:cNvPr>
          <p:cNvSpPr txBox="1"/>
          <p:nvPr/>
        </p:nvSpPr>
        <p:spPr>
          <a:xfrm>
            <a:off x="3882189" y="2061592"/>
            <a:ext cx="2213811" cy="369332"/>
          </a:xfrm>
          <a:prstGeom prst="rect">
            <a:avLst/>
          </a:prstGeom>
          <a:noFill/>
        </p:spPr>
        <p:txBody>
          <a:bodyPr wrap="square" rtlCol="0">
            <a:spAutoFit/>
          </a:bodyPr>
          <a:lstStyle/>
          <a:p>
            <a:r>
              <a:rPr lang="en-NG" dirty="0"/>
              <a:t>Data Transformation</a:t>
            </a:r>
            <a:endParaRPr lang="en-IN" dirty="0"/>
          </a:p>
        </p:txBody>
      </p:sp>
      <p:cxnSp>
        <p:nvCxnSpPr>
          <p:cNvPr id="13" name="Straight Arrow Connector 12">
            <a:extLst>
              <a:ext uri="{FF2B5EF4-FFF2-40B4-BE49-F238E27FC236}">
                <a16:creationId xmlns:a16="http://schemas.microsoft.com/office/drawing/2014/main" id="{4074723A-6963-637C-365B-160D86B99CB1}"/>
              </a:ext>
            </a:extLst>
          </p:cNvPr>
          <p:cNvCxnSpPr/>
          <p:nvPr/>
        </p:nvCxnSpPr>
        <p:spPr>
          <a:xfrm>
            <a:off x="3292977" y="2743200"/>
            <a:ext cx="3244177" cy="1219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D7FC6B1-78DF-FDAF-3F8D-E8111E9B5D41}"/>
              </a:ext>
            </a:extLst>
          </p:cNvPr>
          <p:cNvSpPr txBox="1"/>
          <p:nvPr/>
        </p:nvSpPr>
        <p:spPr>
          <a:xfrm rot="1084285">
            <a:off x="3964573" y="3089511"/>
            <a:ext cx="2213811" cy="369332"/>
          </a:xfrm>
          <a:prstGeom prst="rect">
            <a:avLst/>
          </a:prstGeom>
          <a:noFill/>
        </p:spPr>
        <p:txBody>
          <a:bodyPr wrap="square" rtlCol="0">
            <a:spAutoFit/>
          </a:bodyPr>
          <a:lstStyle/>
          <a:p>
            <a:r>
              <a:rPr lang="en-NG" dirty="0"/>
              <a:t>Feature creation</a:t>
            </a:r>
            <a:endParaRPr lang="en-IN" dirty="0"/>
          </a:p>
        </p:txBody>
      </p:sp>
      <p:cxnSp>
        <p:nvCxnSpPr>
          <p:cNvPr id="8" name="Straight Arrow Connector 7">
            <a:extLst>
              <a:ext uri="{FF2B5EF4-FFF2-40B4-BE49-F238E27FC236}">
                <a16:creationId xmlns:a16="http://schemas.microsoft.com/office/drawing/2014/main" id="{B105192B-404A-EC03-F4E4-A87E8952BA09}"/>
              </a:ext>
            </a:extLst>
          </p:cNvPr>
          <p:cNvCxnSpPr>
            <a:endCxn id="7" idx="3"/>
          </p:cNvCxnSpPr>
          <p:nvPr/>
        </p:nvCxnSpPr>
        <p:spPr>
          <a:xfrm flipH="1">
            <a:off x="5654847" y="5290457"/>
            <a:ext cx="882307" cy="75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9498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4C546-2D6B-E562-01DE-B8CAE9D4139B}"/>
              </a:ext>
            </a:extLst>
          </p:cNvPr>
          <p:cNvSpPr>
            <a:spLocks noGrp="1"/>
          </p:cNvSpPr>
          <p:nvPr>
            <p:ph type="title"/>
          </p:nvPr>
        </p:nvSpPr>
        <p:spPr/>
        <p:txBody>
          <a:bodyPr/>
          <a:lstStyle/>
          <a:p>
            <a:r>
              <a:rPr lang="en-IN" dirty="0"/>
              <a:t>Training your model</a:t>
            </a:r>
          </a:p>
        </p:txBody>
      </p:sp>
      <p:sp>
        <p:nvSpPr>
          <p:cNvPr id="3" name="Content Placeholder 2">
            <a:extLst>
              <a:ext uri="{FF2B5EF4-FFF2-40B4-BE49-F238E27FC236}">
                <a16:creationId xmlns:a16="http://schemas.microsoft.com/office/drawing/2014/main" id="{14EA980C-97A0-F7E6-F3E7-814D44C7757E}"/>
              </a:ext>
            </a:extLst>
          </p:cNvPr>
          <p:cNvSpPr>
            <a:spLocks noGrp="1"/>
          </p:cNvSpPr>
          <p:nvPr>
            <p:ph idx="1"/>
          </p:nvPr>
        </p:nvSpPr>
        <p:spPr/>
        <p:txBody>
          <a:bodyPr/>
          <a:lstStyle/>
          <a:p>
            <a:r>
              <a:rPr lang="en-US" dirty="0"/>
              <a:t>Model training is the process of teaching a machine learning model to make accurate predictions by showing it data and adjusting its internal settings (weights) to minimize errors. </a:t>
            </a:r>
            <a:endParaRPr lang="en-NG" dirty="0"/>
          </a:p>
          <a:p>
            <a:pPr lvl="1"/>
            <a:r>
              <a:rPr lang="en-NG" dirty="0"/>
              <a:t>Supervised </a:t>
            </a:r>
          </a:p>
          <a:p>
            <a:pPr lvl="1"/>
            <a:r>
              <a:rPr lang="en-NG" dirty="0"/>
              <a:t>Unsupervised</a:t>
            </a:r>
          </a:p>
          <a:p>
            <a:pPr lvl="1"/>
            <a:r>
              <a:rPr lang="en-NG" dirty="0"/>
              <a:t>Semi supervised </a:t>
            </a:r>
            <a:endParaRPr lang="en-US" dirty="0"/>
          </a:p>
          <a:p>
            <a:endParaRPr lang="en-IN" dirty="0"/>
          </a:p>
        </p:txBody>
      </p:sp>
    </p:spTree>
    <p:extLst>
      <p:ext uri="{BB962C8B-B14F-4D97-AF65-F5344CB8AC3E}">
        <p14:creationId xmlns:p14="http://schemas.microsoft.com/office/powerpoint/2010/main" val="3163007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174DA-9E0C-F4D1-C62C-4FF3513EDEA0}"/>
              </a:ext>
            </a:extLst>
          </p:cNvPr>
          <p:cNvSpPr>
            <a:spLocks noGrp="1"/>
          </p:cNvSpPr>
          <p:nvPr>
            <p:ph type="title"/>
          </p:nvPr>
        </p:nvSpPr>
        <p:spPr/>
        <p:txBody>
          <a:bodyPr/>
          <a:lstStyle/>
          <a:p>
            <a:r>
              <a:rPr lang="en-IN" dirty="0"/>
              <a:t>Validating a model</a:t>
            </a:r>
          </a:p>
        </p:txBody>
      </p:sp>
      <p:sp>
        <p:nvSpPr>
          <p:cNvPr id="3" name="Content Placeholder 2">
            <a:extLst>
              <a:ext uri="{FF2B5EF4-FFF2-40B4-BE49-F238E27FC236}">
                <a16:creationId xmlns:a16="http://schemas.microsoft.com/office/drawing/2014/main" id="{F5B59035-2EF7-EB30-B5A3-270326BDC8EF}"/>
              </a:ext>
            </a:extLst>
          </p:cNvPr>
          <p:cNvSpPr>
            <a:spLocks noGrp="1"/>
          </p:cNvSpPr>
          <p:nvPr>
            <p:ph idx="1"/>
          </p:nvPr>
        </p:nvSpPr>
        <p:spPr/>
        <p:txBody>
          <a:bodyPr>
            <a:normAutofit/>
          </a:bodyPr>
          <a:lstStyle/>
          <a:p>
            <a:r>
              <a:rPr lang="en-US" b="1" dirty="0"/>
              <a:t>Good Model Characteristics</a:t>
            </a:r>
            <a:r>
              <a:rPr lang="en-US" dirty="0"/>
              <a:t>:</a:t>
            </a:r>
          </a:p>
          <a:p>
            <a:pPr lvl="1"/>
            <a:r>
              <a:rPr lang="en-US" dirty="0"/>
              <a:t>A good model should have strong predictive power and generalize well to unseen data.</a:t>
            </a:r>
          </a:p>
          <a:p>
            <a:pPr lvl="1"/>
            <a:r>
              <a:rPr lang="en-US" dirty="0"/>
              <a:t>Achieving this requires defining an error measure and a validation strategy.</a:t>
            </a:r>
            <a:endParaRPr lang="en-NG" dirty="0"/>
          </a:p>
          <a:p>
            <a:r>
              <a:rPr lang="en-US" b="1" dirty="0"/>
              <a:t>Error Measures</a:t>
            </a:r>
            <a:r>
              <a:rPr lang="en-US" dirty="0"/>
              <a:t>:</a:t>
            </a:r>
          </a:p>
          <a:p>
            <a:pPr lvl="1"/>
            <a:r>
              <a:rPr lang="en-US" b="1" dirty="0"/>
              <a:t>Classification Error Rate</a:t>
            </a:r>
            <a:r>
              <a:rPr lang="en-NG" b="1" dirty="0"/>
              <a:t>/Accuracy</a:t>
            </a:r>
            <a:r>
              <a:rPr lang="en-US" dirty="0"/>
              <a:t>: Percentage of mislabeled observations in test data (lower is better).</a:t>
            </a:r>
            <a:r>
              <a:rPr lang="en-NG" dirty="0"/>
              <a:t>    </a:t>
            </a:r>
          </a:p>
          <a:p>
            <a:pPr marL="457200" lvl="1" indent="0" algn="ctr">
              <a:buNone/>
            </a:pPr>
            <a:r>
              <a:rPr lang="en-NG" sz="2000" b="1" i="1" dirty="0">
                <a:solidFill>
                  <a:srgbClr val="FF0000"/>
                </a:solidFill>
              </a:rPr>
              <a:t>Accuracy= Number of correct predictions in test data/ total prediction of test data</a:t>
            </a:r>
            <a:endParaRPr lang="en-US" sz="2000" b="1" i="1" dirty="0">
              <a:solidFill>
                <a:srgbClr val="FF0000"/>
              </a:solidFill>
            </a:endParaRPr>
          </a:p>
          <a:p>
            <a:pPr lvl="1"/>
            <a:r>
              <a:rPr lang="en-US" b="1" dirty="0"/>
              <a:t>Mean Squared Error (MSE)/ Regression</a:t>
            </a:r>
            <a:r>
              <a:rPr lang="en-US" dirty="0"/>
              <a:t>: Measures the average squared difference between predicted and actual values, emphasizing larger errors more significantly.</a:t>
            </a:r>
            <a:endParaRPr lang="en-NG" dirty="0"/>
          </a:p>
          <a:p>
            <a:pPr lvl="1"/>
            <a:endParaRPr lang="en-US" dirty="0"/>
          </a:p>
          <a:p>
            <a:endParaRPr lang="en-US" dirty="0"/>
          </a:p>
          <a:p>
            <a:endParaRPr lang="en-IN" dirty="0"/>
          </a:p>
        </p:txBody>
      </p:sp>
      <p:pic>
        <p:nvPicPr>
          <p:cNvPr id="5" name="Picture 4">
            <a:extLst>
              <a:ext uri="{FF2B5EF4-FFF2-40B4-BE49-F238E27FC236}">
                <a16:creationId xmlns:a16="http://schemas.microsoft.com/office/drawing/2014/main" id="{247CDCA2-642C-708A-CF5A-43A5406ED636}"/>
              </a:ext>
            </a:extLst>
          </p:cNvPr>
          <p:cNvPicPr>
            <a:picLocks noChangeAspect="1"/>
          </p:cNvPicPr>
          <p:nvPr/>
        </p:nvPicPr>
        <p:blipFill>
          <a:blip r:embed="rId2"/>
          <a:stretch>
            <a:fillRect/>
          </a:stretch>
        </p:blipFill>
        <p:spPr>
          <a:xfrm>
            <a:off x="4646556" y="5703128"/>
            <a:ext cx="2379886" cy="8386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14618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9D331-A555-03A5-3344-C828964EF7C2}"/>
              </a:ext>
            </a:extLst>
          </p:cNvPr>
          <p:cNvSpPr>
            <a:spLocks noGrp="1"/>
          </p:cNvSpPr>
          <p:nvPr>
            <p:ph type="title"/>
          </p:nvPr>
        </p:nvSpPr>
        <p:spPr/>
        <p:txBody>
          <a:bodyPr/>
          <a:lstStyle/>
          <a:p>
            <a:r>
              <a:rPr lang="en-IN" dirty="0"/>
              <a:t>Validating a model</a:t>
            </a:r>
            <a:r>
              <a:rPr lang="en-NG" dirty="0"/>
              <a:t> cont..</a:t>
            </a:r>
            <a:endParaRPr lang="en-IN" dirty="0"/>
          </a:p>
        </p:txBody>
      </p:sp>
      <p:sp>
        <p:nvSpPr>
          <p:cNvPr id="3" name="Content Placeholder 2">
            <a:extLst>
              <a:ext uri="{FF2B5EF4-FFF2-40B4-BE49-F238E27FC236}">
                <a16:creationId xmlns:a16="http://schemas.microsoft.com/office/drawing/2014/main" id="{05C0E2E6-5FD3-8065-0F47-7D7D77C879AD}"/>
              </a:ext>
            </a:extLst>
          </p:cNvPr>
          <p:cNvSpPr>
            <a:spLocks noGrp="1"/>
          </p:cNvSpPr>
          <p:nvPr>
            <p:ph idx="1"/>
          </p:nvPr>
        </p:nvSpPr>
        <p:spPr/>
        <p:txBody>
          <a:bodyPr/>
          <a:lstStyle/>
          <a:p>
            <a:pPr marL="0" indent="0">
              <a:buNone/>
            </a:pPr>
            <a:r>
              <a:rPr lang="en-IN" b="1" dirty="0"/>
              <a:t>Validation Strategies</a:t>
            </a:r>
            <a:r>
              <a:rPr lang="en-IN" dirty="0"/>
              <a:t>:</a:t>
            </a:r>
            <a:endParaRPr lang="en-NG" dirty="0"/>
          </a:p>
          <a:p>
            <a:pPr lvl="1"/>
            <a:r>
              <a:rPr lang="en-US" dirty="0"/>
              <a:t>Train/Test Split: Divide data into training and holdout sets to test generalization.</a:t>
            </a:r>
            <a:endParaRPr lang="en-NG" dirty="0"/>
          </a:p>
          <a:p>
            <a:pPr lvl="1"/>
            <a:r>
              <a:rPr lang="en-US" dirty="0"/>
              <a:t>K-Folds Cross-Validation: Divide data into k parts, using each as a test set once; ensures all data is used for training and testing.</a:t>
            </a:r>
            <a:endParaRPr lang="en-NG" dirty="0"/>
          </a:p>
          <a:p>
            <a:pPr lvl="1"/>
            <a:r>
              <a:rPr lang="en-US" dirty="0"/>
              <a:t>Leave-One-Out Cross-Validation (LOOCV): A special case of k-fold with k=1; suitable for small datasets.</a:t>
            </a:r>
            <a:endParaRPr lang="en-IN" dirty="0"/>
          </a:p>
        </p:txBody>
      </p:sp>
    </p:spTree>
    <p:extLst>
      <p:ext uri="{BB962C8B-B14F-4D97-AF65-F5344CB8AC3E}">
        <p14:creationId xmlns:p14="http://schemas.microsoft.com/office/powerpoint/2010/main" val="3022672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9133-D8B3-8AF1-C55C-1B036BFAC640}"/>
              </a:ext>
            </a:extLst>
          </p:cNvPr>
          <p:cNvSpPr>
            <a:spLocks noGrp="1"/>
          </p:cNvSpPr>
          <p:nvPr>
            <p:ph type="title"/>
          </p:nvPr>
        </p:nvSpPr>
        <p:spPr/>
        <p:txBody>
          <a:bodyPr/>
          <a:lstStyle/>
          <a:p>
            <a:r>
              <a:rPr lang="en-US" b="1" dirty="0">
                <a:latin typeface="Bookman Old Style" panose="02050604050505020204" pitchFamily="18" charset="0"/>
              </a:rPr>
              <a:t>Bias and Variance</a:t>
            </a:r>
            <a:endParaRPr lang="en-IN"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F83D4836-3FBB-9355-9827-E19BE2E146BC}"/>
              </a:ext>
            </a:extLst>
          </p:cNvPr>
          <p:cNvSpPr>
            <a:spLocks noGrp="1"/>
          </p:cNvSpPr>
          <p:nvPr>
            <p:ph idx="1"/>
          </p:nvPr>
        </p:nvSpPr>
        <p:spPr>
          <a:xfrm>
            <a:off x="838200" y="1825625"/>
            <a:ext cx="4201886" cy="3954689"/>
          </a:xfrm>
        </p:spPr>
        <p:txBody>
          <a:bodyPr>
            <a:normAutofit/>
          </a:bodyPr>
          <a:lstStyle/>
          <a:p>
            <a:pPr algn="just"/>
            <a:r>
              <a:rPr lang="en-US" sz="2400" b="1" dirty="0">
                <a:latin typeface="Bookman Old Style" panose="02050604050505020204" pitchFamily="18" charset="0"/>
              </a:rPr>
              <a:t>Bias</a:t>
            </a:r>
            <a:r>
              <a:rPr lang="en-US" sz="2400" dirty="0">
                <a:latin typeface="Bookman Old Style" panose="02050604050505020204" pitchFamily="18" charset="0"/>
              </a:rPr>
              <a:t> is the difference between the actual value and predicted value.(Training error is more)</a:t>
            </a:r>
          </a:p>
          <a:p>
            <a:r>
              <a:rPr lang="en-US" sz="2400" b="1" i="0" dirty="0">
                <a:solidFill>
                  <a:srgbClr val="273239"/>
                </a:solidFill>
                <a:effectLst/>
                <a:latin typeface="Bookman Old Style" panose="02050604050505020204" pitchFamily="18" charset="0"/>
              </a:rPr>
              <a:t>Variance</a:t>
            </a:r>
            <a:r>
              <a:rPr lang="en-US" sz="2400" b="0" i="0" dirty="0">
                <a:solidFill>
                  <a:srgbClr val="273239"/>
                </a:solidFill>
                <a:effectLst/>
                <a:latin typeface="Bookman Old Style" panose="02050604050505020204" pitchFamily="18" charset="0"/>
              </a:rPr>
              <a:t> is the measure of spread in data from its </a:t>
            </a:r>
            <a:r>
              <a:rPr lang="en-US" sz="2400" b="0" i="0" u="sng" dirty="0">
                <a:effectLst/>
                <a:latin typeface="Bookman Old Style" panose="02050604050505020204" pitchFamily="18" charset="0"/>
                <a:hlinkClick r:id="rId2"/>
              </a:rPr>
              <a:t>mean</a:t>
            </a:r>
            <a:r>
              <a:rPr lang="en-US" sz="2400" b="0" i="0" dirty="0">
                <a:solidFill>
                  <a:srgbClr val="273239"/>
                </a:solidFill>
                <a:effectLst/>
                <a:latin typeface="Bookman Old Style" panose="02050604050505020204" pitchFamily="18" charset="0"/>
              </a:rPr>
              <a:t> position.(Training error is less but test error is more)</a:t>
            </a:r>
            <a:endParaRPr lang="en-IN" sz="2400" dirty="0">
              <a:latin typeface="Bookman Old Style" panose="02050604050505020204" pitchFamily="18" charset="0"/>
            </a:endParaRPr>
          </a:p>
        </p:txBody>
      </p:sp>
      <p:pic>
        <p:nvPicPr>
          <p:cNvPr id="1026" name="Picture 2" descr="bias and variance! | by Cassie Kozyrkov ...">
            <a:extLst>
              <a:ext uri="{FF2B5EF4-FFF2-40B4-BE49-F238E27FC236}">
                <a16:creationId xmlns:a16="http://schemas.microsoft.com/office/drawing/2014/main" id="{073A6207-837D-99D0-DD1B-B85D032441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7146" y="1219200"/>
            <a:ext cx="6551398" cy="4068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869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85484-98D7-9435-273E-86B7CBAE3C68}"/>
              </a:ext>
            </a:extLst>
          </p:cNvPr>
          <p:cNvSpPr>
            <a:spLocks noGrp="1"/>
          </p:cNvSpPr>
          <p:nvPr>
            <p:ph type="title"/>
          </p:nvPr>
        </p:nvSpPr>
        <p:spPr/>
        <p:txBody>
          <a:bodyPr>
            <a:normAutofit/>
          </a:bodyPr>
          <a:lstStyle/>
          <a:p>
            <a:r>
              <a:rPr lang="en-US" sz="3600" b="1" dirty="0">
                <a:latin typeface="Bookman Old Style" panose="02050604050505020204" pitchFamily="18" charset="0"/>
              </a:rPr>
              <a:t>What is machine learning?</a:t>
            </a:r>
            <a:endParaRPr lang="en-IN" sz="2800"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20663127-E3EC-CB54-FE3A-C10BFF81D89F}"/>
              </a:ext>
            </a:extLst>
          </p:cNvPr>
          <p:cNvSpPr>
            <a:spLocks noGrp="1"/>
          </p:cNvSpPr>
          <p:nvPr>
            <p:ph idx="1"/>
          </p:nvPr>
        </p:nvSpPr>
        <p:spPr/>
        <p:txBody>
          <a:bodyPr/>
          <a:lstStyle/>
          <a:p>
            <a:pPr marL="0" indent="0" algn="just">
              <a:buNone/>
            </a:pPr>
            <a:r>
              <a:rPr lang="en-US" b="0" i="0" dirty="0">
                <a:solidFill>
                  <a:srgbClr val="001D35"/>
                </a:solidFill>
                <a:effectLst/>
                <a:latin typeface="Bookman Old Style" panose="02050604050505020204" pitchFamily="18" charset="0"/>
              </a:rPr>
              <a:t>Machine learning (ML) is a subset of artificial intelligence (AI) that allows computers to learn and improve from data without being explicitly programmed. ML uses algorithms to analyze data, identify patterns, and make predictions. The more data a machine learning model is exposed to, the better it performs. </a:t>
            </a:r>
          </a:p>
          <a:p>
            <a:pPr marL="0" indent="0" algn="just">
              <a:buNone/>
            </a:pPr>
            <a:endParaRPr lang="en-US" dirty="0">
              <a:solidFill>
                <a:srgbClr val="001D35"/>
              </a:solidFill>
              <a:latin typeface="Bookman Old Style" panose="02050604050505020204" pitchFamily="18" charset="0"/>
            </a:endParaRPr>
          </a:p>
        </p:txBody>
      </p:sp>
    </p:spTree>
    <p:extLst>
      <p:ext uri="{BB962C8B-B14F-4D97-AF65-F5344CB8AC3E}">
        <p14:creationId xmlns:p14="http://schemas.microsoft.com/office/powerpoint/2010/main" val="1876104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B3674-44E1-0526-4D5C-19E4E4D1609C}"/>
              </a:ext>
            </a:extLst>
          </p:cNvPr>
          <p:cNvSpPr>
            <a:spLocks noGrp="1"/>
          </p:cNvSpPr>
          <p:nvPr>
            <p:ph type="title"/>
          </p:nvPr>
        </p:nvSpPr>
        <p:spPr/>
        <p:txBody>
          <a:bodyPr/>
          <a:lstStyle/>
          <a:p>
            <a:r>
              <a:rPr lang="en-IN" dirty="0"/>
              <a:t>Validating a model</a:t>
            </a:r>
            <a:r>
              <a:rPr lang="en-NG" dirty="0"/>
              <a:t> cont..</a:t>
            </a:r>
            <a:endParaRPr lang="en-IN" dirty="0"/>
          </a:p>
        </p:txBody>
      </p:sp>
      <p:sp>
        <p:nvSpPr>
          <p:cNvPr id="3" name="Content Placeholder 2">
            <a:extLst>
              <a:ext uri="{FF2B5EF4-FFF2-40B4-BE49-F238E27FC236}">
                <a16:creationId xmlns:a16="http://schemas.microsoft.com/office/drawing/2014/main" id="{AC6EA63D-6172-5DAC-A6DB-F6EFFBDF8FE2}"/>
              </a:ext>
            </a:extLst>
          </p:cNvPr>
          <p:cNvSpPr>
            <a:spLocks noGrp="1"/>
          </p:cNvSpPr>
          <p:nvPr>
            <p:ph idx="1"/>
          </p:nvPr>
        </p:nvSpPr>
        <p:spPr/>
        <p:txBody>
          <a:bodyPr/>
          <a:lstStyle/>
          <a:p>
            <a:pPr marL="0" indent="0">
              <a:buNone/>
            </a:pPr>
            <a:r>
              <a:rPr lang="en-IN" dirty="0"/>
              <a:t>Regularization</a:t>
            </a:r>
            <a:endParaRPr lang="en-NG" dirty="0"/>
          </a:p>
          <a:p>
            <a:pPr marL="0" indent="0">
              <a:buNone/>
            </a:pPr>
            <a:r>
              <a:rPr lang="en-NG" dirty="0"/>
              <a:t>Prevents overfitting by penalizing model complexity.</a:t>
            </a:r>
          </a:p>
          <a:p>
            <a:r>
              <a:rPr lang="en-NG" b="1" dirty="0"/>
              <a:t>L1 Regularization (LASSO): </a:t>
            </a:r>
            <a:r>
              <a:rPr lang="en-NG" dirty="0"/>
              <a:t>Encourages models with fewer predictors, improving simplicity and robustness.</a:t>
            </a:r>
          </a:p>
          <a:p>
            <a:endParaRPr lang="en-NG" dirty="0"/>
          </a:p>
          <a:p>
            <a:r>
              <a:rPr lang="en-NG" b="1" dirty="0"/>
              <a:t>L2 Regularization (Ridge): </a:t>
            </a:r>
            <a:r>
              <a:rPr lang="en-NG" dirty="0"/>
              <a:t>Reduces variance among predictor coefficients, enhancing interpretability.</a:t>
            </a:r>
            <a:br>
              <a:rPr lang="en-NG" dirty="0"/>
            </a:br>
            <a:endParaRPr lang="en-IN" dirty="0"/>
          </a:p>
        </p:txBody>
      </p:sp>
      <p:pic>
        <p:nvPicPr>
          <p:cNvPr id="7" name="Picture 6">
            <a:extLst>
              <a:ext uri="{FF2B5EF4-FFF2-40B4-BE49-F238E27FC236}">
                <a16:creationId xmlns:a16="http://schemas.microsoft.com/office/drawing/2014/main" id="{56B261D7-6A4D-F94E-98D8-886FF6E258B5}"/>
              </a:ext>
            </a:extLst>
          </p:cNvPr>
          <p:cNvPicPr>
            <a:picLocks noChangeAspect="1"/>
          </p:cNvPicPr>
          <p:nvPr/>
        </p:nvPicPr>
        <p:blipFill>
          <a:blip r:embed="rId2"/>
          <a:stretch>
            <a:fillRect/>
          </a:stretch>
        </p:blipFill>
        <p:spPr>
          <a:xfrm>
            <a:off x="4610177" y="3662119"/>
            <a:ext cx="2971646" cy="621123"/>
          </a:xfrm>
          <a:prstGeom prst="rect">
            <a:avLst/>
          </a:prstGeom>
        </p:spPr>
      </p:pic>
      <p:pic>
        <p:nvPicPr>
          <p:cNvPr id="9" name="Picture 8">
            <a:extLst>
              <a:ext uri="{FF2B5EF4-FFF2-40B4-BE49-F238E27FC236}">
                <a16:creationId xmlns:a16="http://schemas.microsoft.com/office/drawing/2014/main" id="{ADE7FD60-2D47-0C9E-9D5F-90851639A775}"/>
              </a:ext>
            </a:extLst>
          </p:cNvPr>
          <p:cNvPicPr>
            <a:picLocks noChangeAspect="1"/>
          </p:cNvPicPr>
          <p:nvPr/>
        </p:nvPicPr>
        <p:blipFill>
          <a:blip r:embed="rId3"/>
          <a:stretch>
            <a:fillRect/>
          </a:stretch>
        </p:blipFill>
        <p:spPr>
          <a:xfrm>
            <a:off x="4436559" y="5226436"/>
            <a:ext cx="3145264" cy="621123"/>
          </a:xfrm>
          <a:prstGeom prst="rect">
            <a:avLst/>
          </a:prstGeom>
        </p:spPr>
      </p:pic>
    </p:spTree>
    <p:extLst>
      <p:ext uri="{BB962C8B-B14F-4D97-AF65-F5344CB8AC3E}">
        <p14:creationId xmlns:p14="http://schemas.microsoft.com/office/powerpoint/2010/main" val="698084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FC65-E799-16D7-A1B8-B67E3B02ACB0}"/>
              </a:ext>
            </a:extLst>
          </p:cNvPr>
          <p:cNvSpPr>
            <a:spLocks noGrp="1"/>
          </p:cNvSpPr>
          <p:nvPr>
            <p:ph type="title"/>
          </p:nvPr>
        </p:nvSpPr>
        <p:spPr/>
        <p:txBody>
          <a:bodyPr/>
          <a:lstStyle/>
          <a:p>
            <a:r>
              <a:rPr lang="en-IN" dirty="0"/>
              <a:t>Validating a model</a:t>
            </a:r>
            <a:r>
              <a:rPr lang="en-NG" dirty="0"/>
              <a:t> cont..</a:t>
            </a:r>
            <a:endParaRPr lang="en-IN" dirty="0"/>
          </a:p>
        </p:txBody>
      </p:sp>
      <p:sp>
        <p:nvSpPr>
          <p:cNvPr id="3" name="Content Placeholder 2">
            <a:extLst>
              <a:ext uri="{FF2B5EF4-FFF2-40B4-BE49-F238E27FC236}">
                <a16:creationId xmlns:a16="http://schemas.microsoft.com/office/drawing/2014/main" id="{E1A8CD59-84BC-EF25-23A6-AF679A15CF50}"/>
              </a:ext>
            </a:extLst>
          </p:cNvPr>
          <p:cNvSpPr>
            <a:spLocks noGrp="1"/>
          </p:cNvSpPr>
          <p:nvPr>
            <p:ph idx="1"/>
          </p:nvPr>
        </p:nvSpPr>
        <p:spPr/>
        <p:txBody>
          <a:bodyPr/>
          <a:lstStyle/>
          <a:p>
            <a:r>
              <a:rPr lang="en-US" dirty="0"/>
              <a:t>Testing models on unseen, representative data is essential to evaluate their performance.</a:t>
            </a:r>
            <a:endParaRPr lang="en-NG" dirty="0"/>
          </a:p>
          <a:p>
            <a:r>
              <a:rPr lang="en-US" dirty="0"/>
              <a:t>Tools like the confusion matrix are crucial for evaluating classification models</a:t>
            </a:r>
            <a:endParaRPr lang="en-NG" dirty="0"/>
          </a:p>
          <a:p>
            <a:r>
              <a:rPr lang="en-US" dirty="0"/>
              <a:t>Once validated, models can optionally be used for future predictions.</a:t>
            </a:r>
            <a:endParaRPr lang="en-IN" dirty="0"/>
          </a:p>
        </p:txBody>
      </p:sp>
    </p:spTree>
    <p:extLst>
      <p:ext uri="{BB962C8B-B14F-4D97-AF65-F5344CB8AC3E}">
        <p14:creationId xmlns:p14="http://schemas.microsoft.com/office/powerpoint/2010/main" val="3390777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A67832-7874-CF00-6E85-642B13383566}"/>
              </a:ext>
            </a:extLst>
          </p:cNvPr>
          <p:cNvPicPr>
            <a:picLocks noChangeAspect="1"/>
          </p:cNvPicPr>
          <p:nvPr/>
        </p:nvPicPr>
        <p:blipFill>
          <a:blip r:embed="rId2"/>
          <a:stretch>
            <a:fillRect/>
          </a:stretch>
        </p:blipFill>
        <p:spPr>
          <a:xfrm>
            <a:off x="2726483" y="2412284"/>
            <a:ext cx="5563376" cy="3753374"/>
          </a:xfrm>
          <a:prstGeom prst="rect">
            <a:avLst/>
          </a:prstGeom>
        </p:spPr>
      </p:pic>
      <p:sp>
        <p:nvSpPr>
          <p:cNvPr id="3" name="TextBox 2">
            <a:extLst>
              <a:ext uri="{FF2B5EF4-FFF2-40B4-BE49-F238E27FC236}">
                <a16:creationId xmlns:a16="http://schemas.microsoft.com/office/drawing/2014/main" id="{730A4011-2C9B-8CD2-FB1B-91666BF2377C}"/>
              </a:ext>
            </a:extLst>
          </p:cNvPr>
          <p:cNvSpPr txBox="1"/>
          <p:nvPr/>
        </p:nvSpPr>
        <p:spPr>
          <a:xfrm>
            <a:off x="783771" y="479950"/>
            <a:ext cx="10635343" cy="1754326"/>
          </a:xfrm>
          <a:prstGeom prst="rect">
            <a:avLst/>
          </a:prstGeom>
          <a:noFill/>
        </p:spPr>
        <p:txBody>
          <a:bodyPr wrap="square">
            <a:spAutoFit/>
          </a:bodyPr>
          <a:lstStyle/>
          <a:p>
            <a:pPr algn="just"/>
            <a:r>
              <a:rPr lang="en-US" sz="3600" b="0" i="0" dirty="0">
                <a:solidFill>
                  <a:srgbClr val="001D35"/>
                </a:solidFill>
                <a:effectLst/>
                <a:latin typeface="Bookman Old Style" panose="02050604050505020204" pitchFamily="18" charset="0"/>
              </a:rPr>
              <a:t>Confusion matrix</a:t>
            </a:r>
            <a:endParaRPr lang="en-US" b="0" i="0" dirty="0">
              <a:solidFill>
                <a:srgbClr val="001D35"/>
              </a:solidFill>
              <a:effectLst/>
              <a:latin typeface="Bookman Old Style" panose="02050604050505020204" pitchFamily="18" charset="0"/>
            </a:endParaRPr>
          </a:p>
          <a:p>
            <a:pPr algn="just"/>
            <a:r>
              <a:rPr lang="en-US" sz="2400" b="0" i="0" dirty="0">
                <a:solidFill>
                  <a:srgbClr val="1F1F1F"/>
                </a:solidFill>
                <a:effectLst/>
                <a:latin typeface="Bookman Old Style" panose="02050604050505020204" pitchFamily="18" charset="0"/>
              </a:rPr>
              <a:t>A confusion matrix is </a:t>
            </a:r>
            <a:r>
              <a:rPr lang="en-US" sz="2400" b="0" i="0" dirty="0">
                <a:solidFill>
                  <a:srgbClr val="040C28"/>
                </a:solidFill>
                <a:effectLst/>
                <a:latin typeface="Bookman Old Style" panose="02050604050505020204" pitchFamily="18" charset="0"/>
              </a:rPr>
              <a:t>a two-dimensional matrix used in classification experiments to evaluate the performance of a system by showing the number of correctly and wrongly classified data</a:t>
            </a:r>
            <a:endParaRPr lang="en-IN" sz="2400" dirty="0">
              <a:latin typeface="Bookman Old Style" panose="02050604050505020204" pitchFamily="18" charset="0"/>
            </a:endParaRPr>
          </a:p>
        </p:txBody>
      </p:sp>
    </p:spTree>
    <p:extLst>
      <p:ext uri="{BB962C8B-B14F-4D97-AF65-F5344CB8AC3E}">
        <p14:creationId xmlns:p14="http://schemas.microsoft.com/office/powerpoint/2010/main" val="3947967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D3D9DE-0D73-440D-7C59-826F3A810F3A}"/>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B5EC66A5-9A52-CF0B-B956-D6138E0ED62F}"/>
              </a:ext>
            </a:extLst>
          </p:cNvPr>
          <p:cNvPicPr>
            <a:picLocks noChangeAspect="1"/>
          </p:cNvPicPr>
          <p:nvPr/>
        </p:nvPicPr>
        <p:blipFill>
          <a:blip r:embed="rId2"/>
          <a:stretch>
            <a:fillRect/>
          </a:stretch>
        </p:blipFill>
        <p:spPr>
          <a:xfrm>
            <a:off x="236934" y="637785"/>
            <a:ext cx="11488753" cy="5582429"/>
          </a:xfrm>
          <a:prstGeom prst="rect">
            <a:avLst/>
          </a:prstGeom>
        </p:spPr>
      </p:pic>
    </p:spTree>
    <p:extLst>
      <p:ext uri="{BB962C8B-B14F-4D97-AF65-F5344CB8AC3E}">
        <p14:creationId xmlns:p14="http://schemas.microsoft.com/office/powerpoint/2010/main" val="1684426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E4AB77D-D4A2-52DD-35F5-6F7EC64B288B}"/>
              </a:ext>
            </a:extLst>
          </p:cNvPr>
          <p:cNvPicPr>
            <a:picLocks noChangeAspect="1"/>
          </p:cNvPicPr>
          <p:nvPr/>
        </p:nvPicPr>
        <p:blipFill>
          <a:blip r:embed="rId2"/>
          <a:stretch>
            <a:fillRect/>
          </a:stretch>
        </p:blipFill>
        <p:spPr>
          <a:xfrm>
            <a:off x="7318341" y="3345211"/>
            <a:ext cx="3286584" cy="1495634"/>
          </a:xfrm>
          <a:prstGeom prst="rect">
            <a:avLst/>
          </a:prstGeom>
        </p:spPr>
      </p:pic>
      <p:pic>
        <p:nvPicPr>
          <p:cNvPr id="9" name="Picture 8">
            <a:extLst>
              <a:ext uri="{FF2B5EF4-FFF2-40B4-BE49-F238E27FC236}">
                <a16:creationId xmlns:a16="http://schemas.microsoft.com/office/drawing/2014/main" id="{50056631-A235-2B4B-E20E-C761BFF26F47}"/>
              </a:ext>
            </a:extLst>
          </p:cNvPr>
          <p:cNvPicPr>
            <a:picLocks noChangeAspect="1"/>
          </p:cNvPicPr>
          <p:nvPr/>
        </p:nvPicPr>
        <p:blipFill>
          <a:blip r:embed="rId3"/>
          <a:stretch>
            <a:fillRect/>
          </a:stretch>
        </p:blipFill>
        <p:spPr>
          <a:xfrm>
            <a:off x="2144486" y="3429000"/>
            <a:ext cx="2992456" cy="1734265"/>
          </a:xfrm>
          <a:prstGeom prst="rect">
            <a:avLst/>
          </a:prstGeom>
        </p:spPr>
      </p:pic>
      <p:graphicFrame>
        <p:nvGraphicFramePr>
          <p:cNvPr id="2" name="Table 1">
            <a:extLst>
              <a:ext uri="{FF2B5EF4-FFF2-40B4-BE49-F238E27FC236}">
                <a16:creationId xmlns:a16="http://schemas.microsoft.com/office/drawing/2014/main" id="{88826492-8EC0-E54F-ED8B-9C9EAE1409F5}"/>
              </a:ext>
            </a:extLst>
          </p:cNvPr>
          <p:cNvGraphicFramePr>
            <a:graphicFrameLocks noGrp="1"/>
          </p:cNvGraphicFramePr>
          <p:nvPr>
            <p:extLst>
              <p:ext uri="{D42A27DB-BD31-4B8C-83A1-F6EECF244321}">
                <p14:modId xmlns:p14="http://schemas.microsoft.com/office/powerpoint/2010/main" val="2254327133"/>
              </p:ext>
            </p:extLst>
          </p:nvPr>
        </p:nvGraphicFramePr>
        <p:xfrm>
          <a:off x="3494314" y="1251856"/>
          <a:ext cx="5780316" cy="1110344"/>
        </p:xfrm>
        <a:graphic>
          <a:graphicData uri="http://schemas.openxmlformats.org/drawingml/2006/table">
            <a:tbl>
              <a:tblPr firstRow="1" bandRow="1">
                <a:tableStyleId>{93296810-A885-4BE3-A3E7-6D5BEEA58F35}</a:tableStyleId>
              </a:tblPr>
              <a:tblGrid>
                <a:gridCol w="2890158">
                  <a:extLst>
                    <a:ext uri="{9D8B030D-6E8A-4147-A177-3AD203B41FA5}">
                      <a16:colId xmlns:a16="http://schemas.microsoft.com/office/drawing/2014/main" val="656369108"/>
                    </a:ext>
                  </a:extLst>
                </a:gridCol>
                <a:gridCol w="2890158">
                  <a:extLst>
                    <a:ext uri="{9D8B030D-6E8A-4147-A177-3AD203B41FA5}">
                      <a16:colId xmlns:a16="http://schemas.microsoft.com/office/drawing/2014/main" val="224414625"/>
                    </a:ext>
                  </a:extLst>
                </a:gridCol>
              </a:tblGrid>
              <a:tr h="555172">
                <a:tc>
                  <a:txBody>
                    <a:bodyPr/>
                    <a:lstStyle/>
                    <a:p>
                      <a:r>
                        <a:rPr lang="en-US" dirty="0"/>
                        <a:t>86</a:t>
                      </a:r>
                      <a:endParaRPr lang="en-IN" dirty="0"/>
                    </a:p>
                  </a:txBody>
                  <a:tcPr/>
                </a:tc>
                <a:tc>
                  <a:txBody>
                    <a:bodyPr/>
                    <a:lstStyle/>
                    <a:p>
                      <a:r>
                        <a:rPr lang="en-US" dirty="0"/>
                        <a:t>12</a:t>
                      </a:r>
                      <a:endParaRPr lang="en-IN" dirty="0"/>
                    </a:p>
                  </a:txBody>
                  <a:tcPr/>
                </a:tc>
                <a:extLst>
                  <a:ext uri="{0D108BD9-81ED-4DB2-BD59-A6C34878D82A}">
                    <a16:rowId xmlns:a16="http://schemas.microsoft.com/office/drawing/2014/main" val="3471584730"/>
                  </a:ext>
                </a:extLst>
              </a:tr>
              <a:tr h="555172">
                <a:tc>
                  <a:txBody>
                    <a:bodyPr/>
                    <a:lstStyle/>
                    <a:p>
                      <a:r>
                        <a:rPr lang="en-US" dirty="0"/>
                        <a:t>10</a:t>
                      </a:r>
                      <a:endParaRPr lang="en-IN" dirty="0"/>
                    </a:p>
                  </a:txBody>
                  <a:tcPr/>
                </a:tc>
                <a:tc>
                  <a:txBody>
                    <a:bodyPr/>
                    <a:lstStyle/>
                    <a:p>
                      <a:r>
                        <a:rPr lang="en-US" dirty="0"/>
                        <a:t>79</a:t>
                      </a:r>
                      <a:endParaRPr lang="en-IN" dirty="0"/>
                    </a:p>
                  </a:txBody>
                  <a:tcPr/>
                </a:tc>
                <a:extLst>
                  <a:ext uri="{0D108BD9-81ED-4DB2-BD59-A6C34878D82A}">
                    <a16:rowId xmlns:a16="http://schemas.microsoft.com/office/drawing/2014/main" val="4282474761"/>
                  </a:ext>
                </a:extLst>
              </a:tr>
            </a:tbl>
          </a:graphicData>
        </a:graphic>
      </p:graphicFrame>
      <p:sp>
        <p:nvSpPr>
          <p:cNvPr id="3" name="TextBox 2">
            <a:extLst>
              <a:ext uri="{FF2B5EF4-FFF2-40B4-BE49-F238E27FC236}">
                <a16:creationId xmlns:a16="http://schemas.microsoft.com/office/drawing/2014/main" id="{74846C5F-28A5-3E37-A15E-03FDABE720B0}"/>
              </a:ext>
            </a:extLst>
          </p:cNvPr>
          <p:cNvSpPr txBox="1"/>
          <p:nvPr/>
        </p:nvSpPr>
        <p:spPr>
          <a:xfrm>
            <a:off x="3897086" y="794657"/>
            <a:ext cx="1107996" cy="369332"/>
          </a:xfrm>
          <a:prstGeom prst="rect">
            <a:avLst/>
          </a:prstGeom>
          <a:noFill/>
        </p:spPr>
        <p:txBody>
          <a:bodyPr wrap="none" rtlCol="0">
            <a:spAutoFit/>
          </a:bodyPr>
          <a:lstStyle/>
          <a:p>
            <a:r>
              <a:rPr lang="en-US" b="1" dirty="0"/>
              <a:t>Actual</a:t>
            </a:r>
            <a:r>
              <a:rPr lang="en-US" dirty="0"/>
              <a:t>	</a:t>
            </a:r>
            <a:endParaRPr lang="en-IN" dirty="0"/>
          </a:p>
        </p:txBody>
      </p:sp>
      <p:sp>
        <p:nvSpPr>
          <p:cNvPr id="4" name="TextBox 3">
            <a:extLst>
              <a:ext uri="{FF2B5EF4-FFF2-40B4-BE49-F238E27FC236}">
                <a16:creationId xmlns:a16="http://schemas.microsoft.com/office/drawing/2014/main" id="{6CCDFBE5-E7FC-E91A-12A6-D903F4AF4097}"/>
              </a:ext>
            </a:extLst>
          </p:cNvPr>
          <p:cNvSpPr txBox="1"/>
          <p:nvPr/>
        </p:nvSpPr>
        <p:spPr>
          <a:xfrm>
            <a:off x="6955971" y="794657"/>
            <a:ext cx="1415143" cy="646331"/>
          </a:xfrm>
          <a:prstGeom prst="rect">
            <a:avLst/>
          </a:prstGeom>
          <a:noFill/>
        </p:spPr>
        <p:txBody>
          <a:bodyPr wrap="square" rtlCol="0">
            <a:spAutoFit/>
          </a:bodyPr>
          <a:lstStyle/>
          <a:p>
            <a:r>
              <a:rPr lang="en-US" b="1" dirty="0"/>
              <a:t>Actual</a:t>
            </a:r>
          </a:p>
          <a:p>
            <a:endParaRPr lang="en-IN" dirty="0"/>
          </a:p>
        </p:txBody>
      </p:sp>
      <p:sp>
        <p:nvSpPr>
          <p:cNvPr id="6" name="TextBox 5">
            <a:extLst>
              <a:ext uri="{FF2B5EF4-FFF2-40B4-BE49-F238E27FC236}">
                <a16:creationId xmlns:a16="http://schemas.microsoft.com/office/drawing/2014/main" id="{021BB0B7-8267-7246-D15D-4FDA5518B173}"/>
              </a:ext>
            </a:extLst>
          </p:cNvPr>
          <p:cNvSpPr txBox="1"/>
          <p:nvPr/>
        </p:nvSpPr>
        <p:spPr>
          <a:xfrm>
            <a:off x="2144486" y="1437696"/>
            <a:ext cx="1752600" cy="369332"/>
          </a:xfrm>
          <a:prstGeom prst="rect">
            <a:avLst/>
          </a:prstGeom>
          <a:noFill/>
        </p:spPr>
        <p:txBody>
          <a:bodyPr wrap="square" rtlCol="0">
            <a:spAutoFit/>
          </a:bodyPr>
          <a:lstStyle/>
          <a:p>
            <a:r>
              <a:rPr lang="en-US" b="1" dirty="0"/>
              <a:t>Predicted</a:t>
            </a:r>
            <a:r>
              <a:rPr lang="en-US" dirty="0"/>
              <a:t>	</a:t>
            </a:r>
            <a:endParaRPr lang="en-IN" dirty="0"/>
          </a:p>
        </p:txBody>
      </p:sp>
      <p:sp>
        <p:nvSpPr>
          <p:cNvPr id="10" name="TextBox 9">
            <a:extLst>
              <a:ext uri="{FF2B5EF4-FFF2-40B4-BE49-F238E27FC236}">
                <a16:creationId xmlns:a16="http://schemas.microsoft.com/office/drawing/2014/main" id="{CAC5F552-E864-54F3-24F2-06F5F44E85BC}"/>
              </a:ext>
            </a:extLst>
          </p:cNvPr>
          <p:cNvSpPr txBox="1"/>
          <p:nvPr/>
        </p:nvSpPr>
        <p:spPr>
          <a:xfrm>
            <a:off x="2144486" y="2111829"/>
            <a:ext cx="1349828" cy="369332"/>
          </a:xfrm>
          <a:prstGeom prst="rect">
            <a:avLst/>
          </a:prstGeom>
          <a:noFill/>
        </p:spPr>
        <p:txBody>
          <a:bodyPr wrap="square" rtlCol="0">
            <a:spAutoFit/>
          </a:bodyPr>
          <a:lstStyle/>
          <a:p>
            <a:r>
              <a:rPr lang="en-US" b="1" dirty="0"/>
              <a:t>Predicted</a:t>
            </a:r>
            <a:endParaRPr lang="en-IN" b="1" dirty="0"/>
          </a:p>
        </p:txBody>
      </p:sp>
    </p:spTree>
    <p:extLst>
      <p:ext uri="{BB962C8B-B14F-4D97-AF65-F5344CB8AC3E}">
        <p14:creationId xmlns:p14="http://schemas.microsoft.com/office/powerpoint/2010/main" val="1986880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99028-F5EE-3F7B-336F-2AF8E6CEB3F0}"/>
              </a:ext>
            </a:extLst>
          </p:cNvPr>
          <p:cNvSpPr>
            <a:spLocks noGrp="1"/>
          </p:cNvSpPr>
          <p:nvPr>
            <p:ph type="title"/>
          </p:nvPr>
        </p:nvSpPr>
        <p:spPr/>
        <p:txBody>
          <a:bodyPr/>
          <a:lstStyle/>
          <a:p>
            <a:r>
              <a:rPr lang="en-IN" b="1" dirty="0"/>
              <a:t>Predicting new observations</a:t>
            </a:r>
          </a:p>
        </p:txBody>
      </p:sp>
      <p:sp>
        <p:nvSpPr>
          <p:cNvPr id="3" name="Content Placeholder 2">
            <a:extLst>
              <a:ext uri="{FF2B5EF4-FFF2-40B4-BE49-F238E27FC236}">
                <a16:creationId xmlns:a16="http://schemas.microsoft.com/office/drawing/2014/main" id="{36768FED-5922-5770-A1DA-E0D0D4163B09}"/>
              </a:ext>
            </a:extLst>
          </p:cNvPr>
          <p:cNvSpPr>
            <a:spLocks noGrp="1"/>
          </p:cNvSpPr>
          <p:nvPr>
            <p:ph idx="1"/>
          </p:nvPr>
        </p:nvSpPr>
        <p:spPr/>
        <p:txBody>
          <a:bodyPr/>
          <a:lstStyle/>
          <a:p>
            <a:r>
              <a:rPr lang="en-US" dirty="0"/>
              <a:t>Model Scoring: Applying a trained model to predict outcomes on new data.</a:t>
            </a:r>
            <a:endParaRPr lang="en-NG" dirty="0"/>
          </a:p>
          <a:p>
            <a:r>
              <a:rPr lang="en-US" dirty="0"/>
              <a:t>Consistent Data Prep</a:t>
            </a:r>
            <a:r>
              <a:rPr lang="en-NG" dirty="0"/>
              <a:t>ration</a:t>
            </a:r>
            <a:r>
              <a:rPr lang="en-US" dirty="0"/>
              <a:t>: New data must match the feature preparation used in training.</a:t>
            </a:r>
            <a:endParaRPr lang="en-NG" dirty="0"/>
          </a:p>
          <a:p>
            <a:r>
              <a:rPr lang="en-US" dirty="0"/>
              <a:t>Model Trust: Validated models are ready for real-world use.</a:t>
            </a:r>
            <a:endParaRPr lang="en-IN" dirty="0"/>
          </a:p>
        </p:txBody>
      </p:sp>
    </p:spTree>
    <p:extLst>
      <p:ext uri="{BB962C8B-B14F-4D97-AF65-F5344CB8AC3E}">
        <p14:creationId xmlns:p14="http://schemas.microsoft.com/office/powerpoint/2010/main" val="756781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D6DB5-7333-226A-BB43-5EE08F8D6078}"/>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38BDB282-61DF-D207-548F-239F19FD8FA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D1D819E9-B4CA-53BB-6FC8-A7E1D34990A8}"/>
              </a:ext>
            </a:extLst>
          </p:cNvPr>
          <p:cNvPicPr>
            <a:picLocks noChangeAspect="1"/>
          </p:cNvPicPr>
          <p:nvPr/>
        </p:nvPicPr>
        <p:blipFill>
          <a:blip r:embed="rId2"/>
          <a:stretch>
            <a:fillRect/>
          </a:stretch>
        </p:blipFill>
        <p:spPr>
          <a:xfrm>
            <a:off x="0" y="1714885"/>
            <a:ext cx="12192000" cy="3428229"/>
          </a:xfrm>
          <a:prstGeom prst="rect">
            <a:avLst/>
          </a:prstGeom>
        </p:spPr>
      </p:pic>
      <p:sp>
        <p:nvSpPr>
          <p:cNvPr id="6" name="TextBox 5">
            <a:extLst>
              <a:ext uri="{FF2B5EF4-FFF2-40B4-BE49-F238E27FC236}">
                <a16:creationId xmlns:a16="http://schemas.microsoft.com/office/drawing/2014/main" id="{310FBB35-6754-0800-24D8-1C8267B7BD38}"/>
              </a:ext>
            </a:extLst>
          </p:cNvPr>
          <p:cNvSpPr txBox="1"/>
          <p:nvPr/>
        </p:nvSpPr>
        <p:spPr>
          <a:xfrm>
            <a:off x="1117600" y="2993457"/>
            <a:ext cx="9381067" cy="3231654"/>
          </a:xfrm>
          <a:prstGeom prst="rect">
            <a:avLst/>
          </a:prstGeom>
          <a:noFill/>
        </p:spPr>
        <p:txBody>
          <a:bodyPr wrap="square">
            <a:spAutoFit/>
          </a:bodyPr>
          <a:lstStyle/>
          <a:p>
            <a:pPr marL="0" indent="0" algn="just">
              <a:buNone/>
            </a:pPr>
            <a:endParaRPr lang="en-US" dirty="0">
              <a:solidFill>
                <a:srgbClr val="001D35"/>
              </a:solidFill>
              <a:latin typeface="Bookman Old Style" panose="02050604050505020204" pitchFamily="18" charset="0"/>
            </a:endParaRPr>
          </a:p>
          <a:p>
            <a:pPr marL="0" indent="0" algn="just">
              <a:buNone/>
            </a:pPr>
            <a:endParaRPr lang="en-US" dirty="0">
              <a:solidFill>
                <a:srgbClr val="001D35"/>
              </a:solidFill>
              <a:latin typeface="Bookman Old Style" panose="02050604050505020204" pitchFamily="18" charset="0"/>
            </a:endParaRPr>
          </a:p>
          <a:p>
            <a:pPr marL="0" indent="0" algn="just">
              <a:buNone/>
            </a:pPr>
            <a:endParaRPr lang="en-US" dirty="0">
              <a:solidFill>
                <a:srgbClr val="001D35"/>
              </a:solidFill>
              <a:latin typeface="Bookman Old Style" panose="02050604050505020204" pitchFamily="18" charset="0"/>
            </a:endParaRPr>
          </a:p>
          <a:p>
            <a:pPr marL="0" indent="0" algn="just">
              <a:buNone/>
            </a:pPr>
            <a:endParaRPr lang="en-US" dirty="0">
              <a:solidFill>
                <a:srgbClr val="001D35"/>
              </a:solidFill>
              <a:latin typeface="Bookman Old Style" panose="02050604050505020204" pitchFamily="18" charset="0"/>
            </a:endParaRPr>
          </a:p>
          <a:p>
            <a:pPr marL="0" indent="0" algn="just">
              <a:buNone/>
            </a:pPr>
            <a:endParaRPr lang="en-US" dirty="0">
              <a:solidFill>
                <a:srgbClr val="001D35"/>
              </a:solidFill>
              <a:latin typeface="Bookman Old Style" panose="02050604050505020204" pitchFamily="18" charset="0"/>
            </a:endParaRPr>
          </a:p>
          <a:p>
            <a:pPr marL="0" indent="0" algn="just">
              <a:buNone/>
            </a:pPr>
            <a:endParaRPr lang="en-US" dirty="0">
              <a:solidFill>
                <a:srgbClr val="001D35"/>
              </a:solidFill>
              <a:latin typeface="Bookman Old Style" panose="02050604050505020204" pitchFamily="18" charset="0"/>
            </a:endParaRPr>
          </a:p>
          <a:p>
            <a:pPr marL="0" indent="0" algn="just">
              <a:buNone/>
            </a:pPr>
            <a:endParaRPr lang="en-US" dirty="0">
              <a:solidFill>
                <a:srgbClr val="001D35"/>
              </a:solidFill>
              <a:latin typeface="Bookman Old Style" panose="02050604050505020204" pitchFamily="18" charset="0"/>
            </a:endParaRPr>
          </a:p>
          <a:p>
            <a:pPr marL="0" indent="0" algn="just">
              <a:buNone/>
            </a:pPr>
            <a:endParaRPr lang="en-US" dirty="0">
              <a:solidFill>
                <a:srgbClr val="001D35"/>
              </a:solidFill>
              <a:latin typeface="Bookman Old Style" panose="02050604050505020204" pitchFamily="18" charset="0"/>
            </a:endParaRPr>
          </a:p>
          <a:p>
            <a:pPr marL="0" indent="0" algn="just">
              <a:buNone/>
            </a:pPr>
            <a:endParaRPr lang="en-US" dirty="0">
              <a:solidFill>
                <a:srgbClr val="001D35"/>
              </a:solidFill>
              <a:latin typeface="Bookman Old Style" panose="02050604050505020204" pitchFamily="18" charset="0"/>
            </a:endParaRPr>
          </a:p>
          <a:p>
            <a:pPr marL="0" indent="0" algn="just">
              <a:buNone/>
            </a:pPr>
            <a:endParaRPr lang="en-US" dirty="0">
              <a:solidFill>
                <a:srgbClr val="001D35"/>
              </a:solidFill>
              <a:latin typeface="Bookman Old Style" panose="02050604050505020204" pitchFamily="18" charset="0"/>
            </a:endParaRPr>
          </a:p>
          <a:p>
            <a:pPr marL="0" indent="0" algn="just">
              <a:buNone/>
            </a:pPr>
            <a:r>
              <a:rPr lang="en-US" sz="2400" b="1" dirty="0">
                <a:solidFill>
                  <a:srgbClr val="FF0000"/>
                </a:solidFill>
                <a:latin typeface="Bookman Old Style" panose="02050604050505020204" pitchFamily="18" charset="0"/>
              </a:rPr>
              <a:t>Example: Hey Siri, Where is the nearest pizza corner? </a:t>
            </a:r>
            <a:endParaRPr lang="en-IN" sz="2400" b="1" dirty="0">
              <a:solidFill>
                <a:srgbClr val="FF0000"/>
              </a:solidFill>
              <a:latin typeface="Bookman Old Style" panose="02050604050505020204" pitchFamily="18" charset="0"/>
            </a:endParaRPr>
          </a:p>
        </p:txBody>
      </p:sp>
    </p:spTree>
    <p:extLst>
      <p:ext uri="{BB962C8B-B14F-4D97-AF65-F5344CB8AC3E}">
        <p14:creationId xmlns:p14="http://schemas.microsoft.com/office/powerpoint/2010/main" val="3889729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D21F-F9F4-82B0-7380-8CCD0942D644}"/>
              </a:ext>
            </a:extLst>
          </p:cNvPr>
          <p:cNvSpPr>
            <a:spLocks noGrp="1"/>
          </p:cNvSpPr>
          <p:nvPr>
            <p:ph type="title"/>
          </p:nvPr>
        </p:nvSpPr>
        <p:spPr/>
        <p:txBody>
          <a:bodyPr/>
          <a:lstStyle/>
          <a:p>
            <a:r>
              <a:rPr lang="en-US" b="1" dirty="0">
                <a:latin typeface="Bookman Old Style" panose="02050604050505020204" pitchFamily="18" charset="0"/>
              </a:rPr>
              <a:t>Types of machine learning</a:t>
            </a:r>
            <a:endParaRPr lang="en-IN" b="1" dirty="0">
              <a:latin typeface="Bookman Old Style" panose="02050604050505020204" pitchFamily="18" charset="0"/>
            </a:endParaRPr>
          </a:p>
        </p:txBody>
      </p:sp>
      <p:pic>
        <p:nvPicPr>
          <p:cNvPr id="11" name="Content Placeholder 10">
            <a:extLst>
              <a:ext uri="{FF2B5EF4-FFF2-40B4-BE49-F238E27FC236}">
                <a16:creationId xmlns:a16="http://schemas.microsoft.com/office/drawing/2014/main" id="{2AAB412A-49EC-D427-6017-50E868CB5408}"/>
              </a:ext>
            </a:extLst>
          </p:cNvPr>
          <p:cNvPicPr>
            <a:picLocks noGrp="1" noChangeAspect="1"/>
          </p:cNvPicPr>
          <p:nvPr>
            <p:ph idx="1"/>
          </p:nvPr>
        </p:nvPicPr>
        <p:blipFill>
          <a:blip r:embed="rId2"/>
          <a:stretch>
            <a:fillRect/>
          </a:stretch>
        </p:blipFill>
        <p:spPr>
          <a:xfrm>
            <a:off x="3474720" y="1591282"/>
            <a:ext cx="5236143" cy="4825938"/>
          </a:xfrm>
          <a:prstGeom prst="rect">
            <a:avLst/>
          </a:prstGeom>
        </p:spPr>
      </p:pic>
    </p:spTree>
    <p:extLst>
      <p:ext uri="{BB962C8B-B14F-4D97-AF65-F5344CB8AC3E}">
        <p14:creationId xmlns:p14="http://schemas.microsoft.com/office/powerpoint/2010/main" val="978889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269E7-6994-97FC-388B-D8038F5F63C4}"/>
              </a:ext>
            </a:extLst>
          </p:cNvPr>
          <p:cNvSpPr>
            <a:spLocks noGrp="1"/>
          </p:cNvSpPr>
          <p:nvPr>
            <p:ph type="title"/>
          </p:nvPr>
        </p:nvSpPr>
        <p:spPr/>
        <p:txBody>
          <a:bodyPr/>
          <a:lstStyle/>
          <a:p>
            <a:r>
              <a:rPr lang="en-US" b="1" dirty="0">
                <a:latin typeface="Bookman Old Style" panose="02050604050505020204" pitchFamily="18" charset="0"/>
              </a:rPr>
              <a:t>What is supervised learning?</a:t>
            </a:r>
            <a:endParaRPr lang="en-IN"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CFE18BF4-F7C6-B4C8-6FC4-1D24D23BBBB4}"/>
              </a:ext>
            </a:extLst>
          </p:cNvPr>
          <p:cNvSpPr>
            <a:spLocks noGrp="1"/>
          </p:cNvSpPr>
          <p:nvPr>
            <p:ph idx="1"/>
          </p:nvPr>
        </p:nvSpPr>
        <p:spPr/>
        <p:txBody>
          <a:bodyPr/>
          <a:lstStyle/>
          <a:p>
            <a:pPr marL="0" indent="0" algn="just">
              <a:buNone/>
            </a:pPr>
            <a:r>
              <a:rPr lang="en-US" b="0" i="0" dirty="0">
                <a:solidFill>
                  <a:srgbClr val="001D35"/>
                </a:solidFill>
                <a:effectLst/>
                <a:latin typeface="Bookman Old Style" panose="02050604050505020204" pitchFamily="18" charset="0"/>
              </a:rPr>
              <a:t>Supervised machine learning is a machine learning technique that uses labeled data sets to train algorithms to predict outcomes and recognize patterns. </a:t>
            </a:r>
          </a:p>
          <a:p>
            <a:pPr marL="0" indent="0" algn="just">
              <a:buNone/>
            </a:pPr>
            <a:r>
              <a:rPr lang="en-US" dirty="0">
                <a:solidFill>
                  <a:srgbClr val="001D35"/>
                </a:solidFill>
                <a:latin typeface="Bookman Old Style" panose="02050604050505020204" pitchFamily="18" charset="0"/>
              </a:rPr>
              <a:t>Example : </a:t>
            </a:r>
            <a:r>
              <a:rPr lang="en-US" dirty="0">
                <a:solidFill>
                  <a:srgbClr val="001D35"/>
                </a:solidFill>
                <a:highlight>
                  <a:srgbClr val="FFFF00"/>
                </a:highlight>
                <a:latin typeface="Bookman Old Style" panose="02050604050505020204" pitchFamily="18" charset="0"/>
              </a:rPr>
              <a:t>Email spam detection</a:t>
            </a:r>
          </a:p>
          <a:p>
            <a:pPr marL="0" indent="0" algn="just">
              <a:buNone/>
            </a:pPr>
            <a:r>
              <a:rPr lang="en-US" dirty="0">
                <a:solidFill>
                  <a:srgbClr val="001D35"/>
                </a:solidFill>
                <a:latin typeface="Bookman Old Style" panose="02050604050505020204" pitchFamily="18" charset="0"/>
              </a:rPr>
              <a:t>Class label: </a:t>
            </a:r>
            <a:r>
              <a:rPr lang="en-US" dirty="0">
                <a:solidFill>
                  <a:srgbClr val="001D35"/>
                </a:solidFill>
                <a:highlight>
                  <a:srgbClr val="FFFF00"/>
                </a:highlight>
                <a:latin typeface="Bookman Old Style" panose="02050604050505020204" pitchFamily="18" charset="0"/>
              </a:rPr>
              <a:t>spam/not spam</a:t>
            </a:r>
          </a:p>
          <a:p>
            <a:pPr marL="0" indent="0" algn="just">
              <a:buNone/>
            </a:pPr>
            <a:endParaRPr lang="en-US" dirty="0">
              <a:solidFill>
                <a:srgbClr val="001D35"/>
              </a:solidFill>
              <a:latin typeface="Bookman Old Style" panose="02050604050505020204" pitchFamily="18" charset="0"/>
            </a:endParaRPr>
          </a:p>
        </p:txBody>
      </p:sp>
      <p:pic>
        <p:nvPicPr>
          <p:cNvPr id="4" name="Picture 4" descr="Supervised Machine Learning - GeeksforGeeks">
            <a:extLst>
              <a:ext uri="{FF2B5EF4-FFF2-40B4-BE49-F238E27FC236}">
                <a16:creationId xmlns:a16="http://schemas.microsoft.com/office/drawing/2014/main" id="{92813D43-E808-7C40-7723-3F22107454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585709"/>
            <a:ext cx="6143713" cy="2726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5336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9CF6-1B7C-9FFD-967B-8B9214DD9A49}"/>
              </a:ext>
            </a:extLst>
          </p:cNvPr>
          <p:cNvSpPr>
            <a:spLocks noGrp="1"/>
          </p:cNvSpPr>
          <p:nvPr>
            <p:ph type="title"/>
          </p:nvPr>
        </p:nvSpPr>
        <p:spPr/>
        <p:txBody>
          <a:bodyPr/>
          <a:lstStyle/>
          <a:p>
            <a:r>
              <a:rPr lang="en-US" sz="3600" b="1" dirty="0">
                <a:latin typeface="Bookman Old Style" panose="02050604050505020204" pitchFamily="18" charset="0"/>
              </a:rPr>
              <a:t>Applications of Supervised machine learning</a:t>
            </a:r>
            <a:endParaRPr lang="en-IN"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1658AB5F-987C-3D01-2B2C-EC57E9AE3978}"/>
              </a:ext>
            </a:extLst>
          </p:cNvPr>
          <p:cNvSpPr>
            <a:spLocks noGrp="1"/>
          </p:cNvSpPr>
          <p:nvPr>
            <p:ph idx="1"/>
          </p:nvPr>
        </p:nvSpPr>
        <p:spPr/>
        <p:txBody>
          <a:bodyPr>
            <a:normAutofit/>
          </a:bodyPr>
          <a:lstStyle/>
          <a:p>
            <a:r>
              <a:rPr lang="en-US" dirty="0"/>
              <a:t>Face recognition</a:t>
            </a:r>
          </a:p>
          <a:p>
            <a:r>
              <a:rPr lang="en-US" dirty="0"/>
              <a:t>Fraud detection</a:t>
            </a:r>
          </a:p>
          <a:p>
            <a:r>
              <a:rPr lang="en-US" dirty="0"/>
              <a:t>Visual recognition</a:t>
            </a:r>
          </a:p>
          <a:p>
            <a:r>
              <a:rPr lang="en-US" dirty="0"/>
              <a:t>Risk assessment</a:t>
            </a:r>
          </a:p>
          <a:p>
            <a:pPr marL="0" indent="0">
              <a:buNone/>
            </a:pPr>
            <a:r>
              <a:rPr lang="en-US" sz="3200" b="1" dirty="0"/>
              <a:t>What are the algorithms used?</a:t>
            </a:r>
          </a:p>
          <a:p>
            <a:r>
              <a:rPr lang="en-US" dirty="0"/>
              <a:t>Decision tree classification</a:t>
            </a:r>
          </a:p>
          <a:p>
            <a:r>
              <a:rPr lang="en-US" dirty="0"/>
              <a:t>Logistic regression</a:t>
            </a:r>
          </a:p>
          <a:p>
            <a:r>
              <a:rPr lang="en-US" dirty="0"/>
              <a:t>Support Vector Machine</a:t>
            </a:r>
            <a:endParaRPr lang="en-IN" sz="2400" dirty="0"/>
          </a:p>
        </p:txBody>
      </p:sp>
    </p:spTree>
    <p:extLst>
      <p:ext uri="{BB962C8B-B14F-4D97-AF65-F5344CB8AC3E}">
        <p14:creationId xmlns:p14="http://schemas.microsoft.com/office/powerpoint/2010/main" val="1919175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1EE73-6799-21B9-AE38-C2EA1BECB1C6}"/>
              </a:ext>
            </a:extLst>
          </p:cNvPr>
          <p:cNvSpPr>
            <a:spLocks noGrp="1"/>
          </p:cNvSpPr>
          <p:nvPr>
            <p:ph type="title"/>
          </p:nvPr>
        </p:nvSpPr>
        <p:spPr/>
        <p:txBody>
          <a:bodyPr>
            <a:normAutofit/>
          </a:bodyPr>
          <a:lstStyle/>
          <a:p>
            <a:r>
              <a:rPr lang="en-US" sz="3600" b="1" dirty="0">
                <a:latin typeface="Bookman Old Style" panose="02050604050505020204" pitchFamily="18" charset="0"/>
              </a:rPr>
              <a:t>Identify below applications whether classification or regression?</a:t>
            </a:r>
            <a:endParaRPr lang="en-IN" sz="3600"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3D6B1686-1A5F-2390-E97B-00742674F71C}"/>
              </a:ext>
            </a:extLst>
          </p:cNvPr>
          <p:cNvSpPr>
            <a:spLocks noGrp="1"/>
          </p:cNvSpPr>
          <p:nvPr>
            <p:ph idx="1"/>
          </p:nvPr>
        </p:nvSpPr>
        <p:spPr/>
        <p:txBody>
          <a:bodyPr/>
          <a:lstStyle/>
          <a:p>
            <a:pPr lvl="1"/>
            <a:r>
              <a:rPr lang="en-US" dirty="0">
                <a:latin typeface="Bookman Old Style" panose="02050604050505020204" pitchFamily="18" charset="0"/>
              </a:rPr>
              <a:t>Identifying people based on pictures or voice recordings.</a:t>
            </a:r>
          </a:p>
          <a:p>
            <a:pPr lvl="1"/>
            <a:r>
              <a:rPr lang="en-US" dirty="0">
                <a:latin typeface="Bookman Old Style" panose="02050604050505020204" pitchFamily="18" charset="0"/>
              </a:rPr>
              <a:t>Recognizing birds based on their whistle.</a:t>
            </a:r>
            <a:endParaRPr lang="en-NG" dirty="0">
              <a:latin typeface="Bookman Old Style" panose="02050604050505020204" pitchFamily="18" charset="0"/>
            </a:endParaRPr>
          </a:p>
          <a:p>
            <a:pPr lvl="1"/>
            <a:r>
              <a:rPr lang="en-US" dirty="0">
                <a:latin typeface="Bookman Old Style" panose="02050604050505020204" pitchFamily="18" charset="0"/>
              </a:rPr>
              <a:t>Identifying profitable customers.</a:t>
            </a:r>
          </a:p>
          <a:p>
            <a:pPr lvl="1"/>
            <a:r>
              <a:rPr lang="en-US" dirty="0">
                <a:latin typeface="Bookman Old Style" panose="02050604050505020204" pitchFamily="18" charset="0"/>
              </a:rPr>
              <a:t>Identifying tumors and diseases.</a:t>
            </a:r>
          </a:p>
          <a:p>
            <a:pPr lvl="1"/>
            <a:r>
              <a:rPr lang="en-US" dirty="0">
                <a:latin typeface="Bookman Old Style" panose="02050604050505020204" pitchFamily="18" charset="0"/>
              </a:rPr>
              <a:t>Predicting the amount of money a person will spend on product X.</a:t>
            </a:r>
          </a:p>
          <a:p>
            <a:pPr lvl="1"/>
            <a:r>
              <a:rPr lang="en-US" dirty="0">
                <a:latin typeface="Bookman Old Style" panose="02050604050505020204" pitchFamily="18" charset="0"/>
              </a:rPr>
              <a:t>Predicting the number of eruptions of a volcano in a period. </a:t>
            </a:r>
          </a:p>
          <a:p>
            <a:pPr lvl="1"/>
            <a:r>
              <a:rPr lang="en-US" dirty="0">
                <a:latin typeface="Bookman Old Style" panose="02050604050505020204" pitchFamily="18" charset="0"/>
              </a:rPr>
              <a:t>Predicting your company’s yearly revenue. </a:t>
            </a:r>
          </a:p>
          <a:p>
            <a:pPr lvl="1"/>
            <a:r>
              <a:rPr lang="en-US" dirty="0">
                <a:latin typeface="Bookman Old Style" panose="02050604050505020204" pitchFamily="18" charset="0"/>
              </a:rPr>
              <a:t>Predicting which team will win the Champions League in soccer</a:t>
            </a:r>
            <a:endParaRPr lang="en-IN" dirty="0">
              <a:latin typeface="Bookman Old Style" panose="02050604050505020204" pitchFamily="18" charset="0"/>
            </a:endParaRPr>
          </a:p>
        </p:txBody>
      </p:sp>
    </p:spTree>
    <p:extLst>
      <p:ext uri="{BB962C8B-B14F-4D97-AF65-F5344CB8AC3E}">
        <p14:creationId xmlns:p14="http://schemas.microsoft.com/office/powerpoint/2010/main" val="1699576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65F99-C34D-2FB8-A116-05F391AFEBDD}"/>
              </a:ext>
            </a:extLst>
          </p:cNvPr>
          <p:cNvSpPr>
            <a:spLocks noGrp="1"/>
          </p:cNvSpPr>
          <p:nvPr>
            <p:ph type="title"/>
          </p:nvPr>
        </p:nvSpPr>
        <p:spPr/>
        <p:txBody>
          <a:bodyPr/>
          <a:lstStyle/>
          <a:p>
            <a:r>
              <a:rPr lang="en-US" b="1" dirty="0">
                <a:latin typeface="Bookman Old Style" panose="02050604050505020204" pitchFamily="18" charset="0"/>
              </a:rPr>
              <a:t>What is Unsupervised learning?</a:t>
            </a:r>
            <a:endParaRPr lang="en-IN"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DB85ED9A-DF28-D427-8758-CAC9BCF85BC6}"/>
              </a:ext>
            </a:extLst>
          </p:cNvPr>
          <p:cNvSpPr>
            <a:spLocks noGrp="1"/>
          </p:cNvSpPr>
          <p:nvPr>
            <p:ph idx="1"/>
          </p:nvPr>
        </p:nvSpPr>
        <p:spPr/>
        <p:txBody>
          <a:bodyPr>
            <a:normAutofit/>
          </a:bodyPr>
          <a:lstStyle/>
          <a:p>
            <a:pPr marL="0" indent="0" algn="just">
              <a:buNone/>
            </a:pPr>
            <a:r>
              <a:rPr lang="en-US" sz="2400" b="0" i="0" dirty="0">
                <a:solidFill>
                  <a:srgbClr val="474747"/>
                </a:solidFill>
                <a:effectLst/>
                <a:latin typeface="Bookman Old Style" panose="02050604050505020204" pitchFamily="18" charset="0"/>
                <a:ea typeface="Gadugi" panose="020B0502040204020203" pitchFamily="34" charset="0"/>
              </a:rPr>
              <a:t>Unsupervised learning in artificial intelligence is </a:t>
            </a:r>
            <a:r>
              <a:rPr lang="en-US" sz="2400" b="0" i="0" dirty="0">
                <a:solidFill>
                  <a:srgbClr val="040C28"/>
                </a:solidFill>
                <a:effectLst/>
                <a:latin typeface="Bookman Old Style" panose="02050604050505020204" pitchFamily="18" charset="0"/>
                <a:ea typeface="Gadugi" panose="020B0502040204020203" pitchFamily="34" charset="0"/>
              </a:rPr>
              <a:t>a type of machine learning that learns from data without human supervision</a:t>
            </a:r>
            <a:r>
              <a:rPr lang="en-US" sz="2400" b="0" i="0" dirty="0">
                <a:solidFill>
                  <a:srgbClr val="474747"/>
                </a:solidFill>
                <a:effectLst/>
                <a:latin typeface="Bookman Old Style" panose="02050604050505020204" pitchFamily="18" charset="0"/>
                <a:ea typeface="Gadugi" panose="020B0502040204020203" pitchFamily="34" charset="0"/>
              </a:rPr>
              <a:t>. Unlike supervised learning, unsupervised machine learning models are given unlabeled data and allowed to discover patterns and insights without any explicit guidance or instruction.</a:t>
            </a:r>
            <a:endParaRPr lang="en-IN" sz="2400" dirty="0">
              <a:latin typeface="Bookman Old Style" panose="02050604050505020204" pitchFamily="18" charset="0"/>
              <a:ea typeface="Gadugi" panose="020B0502040204020203" pitchFamily="34" charset="0"/>
            </a:endParaRPr>
          </a:p>
        </p:txBody>
      </p:sp>
      <p:pic>
        <p:nvPicPr>
          <p:cNvPr id="4" name="Picture 2" descr="Unsupervised Machine learning - Javatpoint">
            <a:extLst>
              <a:ext uri="{FF2B5EF4-FFF2-40B4-BE49-F238E27FC236}">
                <a16:creationId xmlns:a16="http://schemas.microsoft.com/office/drawing/2014/main" id="{E146CED3-1237-8291-9002-1ED7EB0D7B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0343" y="3429000"/>
            <a:ext cx="4030133" cy="302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4712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72805-950A-BABA-9CDE-865CE6E504EA}"/>
              </a:ext>
            </a:extLst>
          </p:cNvPr>
          <p:cNvSpPr>
            <a:spLocks noGrp="1"/>
          </p:cNvSpPr>
          <p:nvPr>
            <p:ph type="title"/>
          </p:nvPr>
        </p:nvSpPr>
        <p:spPr/>
        <p:txBody>
          <a:bodyPr/>
          <a:lstStyle/>
          <a:p>
            <a:r>
              <a:rPr lang="en-US" b="1" dirty="0">
                <a:latin typeface="Bookman Old Style" panose="02050604050505020204" pitchFamily="18" charset="0"/>
              </a:rPr>
              <a:t>Clustering and Association</a:t>
            </a:r>
            <a:endParaRPr lang="en-IN" b="1" dirty="0">
              <a:latin typeface="Bookman Old Style" panose="02050604050505020204" pitchFamily="18" charset="0"/>
            </a:endParaRPr>
          </a:p>
        </p:txBody>
      </p:sp>
      <p:pic>
        <p:nvPicPr>
          <p:cNvPr id="5" name="Content Placeholder 4">
            <a:extLst>
              <a:ext uri="{FF2B5EF4-FFF2-40B4-BE49-F238E27FC236}">
                <a16:creationId xmlns:a16="http://schemas.microsoft.com/office/drawing/2014/main" id="{200FD9F3-0437-E87E-D421-701F09DCF642}"/>
              </a:ext>
            </a:extLst>
          </p:cNvPr>
          <p:cNvPicPr>
            <a:picLocks noGrp="1" noChangeAspect="1"/>
          </p:cNvPicPr>
          <p:nvPr>
            <p:ph idx="1"/>
          </p:nvPr>
        </p:nvPicPr>
        <p:blipFill>
          <a:blip r:embed="rId2"/>
          <a:stretch>
            <a:fillRect/>
          </a:stretch>
        </p:blipFill>
        <p:spPr>
          <a:xfrm>
            <a:off x="877278" y="1690689"/>
            <a:ext cx="3427706" cy="3298764"/>
          </a:xfrm>
        </p:spPr>
      </p:pic>
      <p:pic>
        <p:nvPicPr>
          <p:cNvPr id="7" name="Picture 6">
            <a:extLst>
              <a:ext uri="{FF2B5EF4-FFF2-40B4-BE49-F238E27FC236}">
                <a16:creationId xmlns:a16="http://schemas.microsoft.com/office/drawing/2014/main" id="{268F1299-0066-3B80-F0DB-9711E6793558}"/>
              </a:ext>
            </a:extLst>
          </p:cNvPr>
          <p:cNvPicPr>
            <a:picLocks noChangeAspect="1"/>
          </p:cNvPicPr>
          <p:nvPr/>
        </p:nvPicPr>
        <p:blipFill>
          <a:blip r:embed="rId3"/>
          <a:stretch>
            <a:fillRect/>
          </a:stretch>
        </p:blipFill>
        <p:spPr>
          <a:xfrm>
            <a:off x="4668156" y="1636791"/>
            <a:ext cx="5965977" cy="3434075"/>
          </a:xfrm>
          <a:prstGeom prst="rect">
            <a:avLst/>
          </a:prstGeom>
        </p:spPr>
      </p:pic>
    </p:spTree>
    <p:extLst>
      <p:ext uri="{BB962C8B-B14F-4D97-AF65-F5344CB8AC3E}">
        <p14:creationId xmlns:p14="http://schemas.microsoft.com/office/powerpoint/2010/main" val="4088349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1003</TotalTime>
  <Words>1005</Words>
  <Application>Microsoft Office PowerPoint</Application>
  <PresentationFormat>Widescreen</PresentationFormat>
  <Paragraphs>228</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Bookman Old Style</vt:lpstr>
      <vt:lpstr>Calibri</vt:lpstr>
      <vt:lpstr>Calibri Light</vt:lpstr>
      <vt:lpstr>Office Theme</vt:lpstr>
      <vt:lpstr>  UNIT 2</vt:lpstr>
      <vt:lpstr>What is machine learning?</vt:lpstr>
      <vt:lpstr>PowerPoint Presentation</vt:lpstr>
      <vt:lpstr>Types of machine learning</vt:lpstr>
      <vt:lpstr>What is supervised learning?</vt:lpstr>
      <vt:lpstr>Applications of Supervised machine learning</vt:lpstr>
      <vt:lpstr>Identify below applications whether classification or regression?</vt:lpstr>
      <vt:lpstr>What is Unsupervised learning?</vt:lpstr>
      <vt:lpstr>Clustering and Association</vt:lpstr>
      <vt:lpstr>Applications of Unsupervised Learning</vt:lpstr>
      <vt:lpstr>Naïve bayes classification</vt:lpstr>
      <vt:lpstr>K-means clustering</vt:lpstr>
      <vt:lpstr>The modelling process</vt:lpstr>
      <vt:lpstr>Engineering features and selecting a model</vt:lpstr>
      <vt:lpstr>Some example of feature engineering</vt:lpstr>
      <vt:lpstr>Training your model</vt:lpstr>
      <vt:lpstr>Validating a model</vt:lpstr>
      <vt:lpstr>Validating a model cont..</vt:lpstr>
      <vt:lpstr>Bias and Variance</vt:lpstr>
      <vt:lpstr>Validating a model cont..</vt:lpstr>
      <vt:lpstr>Validating a model cont..</vt:lpstr>
      <vt:lpstr>PowerPoint Presentation</vt:lpstr>
      <vt:lpstr>PowerPoint Presentation</vt:lpstr>
      <vt:lpstr>PowerPoint Presentation</vt:lpstr>
      <vt:lpstr>Predicting new observations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Bhagyasri immidi</dc:creator>
  <cp:lastModifiedBy>Bhagyasri immidi</cp:lastModifiedBy>
  <cp:revision>13</cp:revision>
  <dcterms:created xsi:type="dcterms:W3CDTF">2025-01-03T00:14:45Z</dcterms:created>
  <dcterms:modified xsi:type="dcterms:W3CDTF">2025-01-25T05:29:23Z</dcterms:modified>
</cp:coreProperties>
</file>