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8" r:id="rId2"/>
    <p:sldId id="259" r:id="rId3"/>
    <p:sldId id="256" r:id="rId4"/>
    <p:sldId id="260" r:id="rId5"/>
    <p:sldId id="262" r:id="rId6"/>
    <p:sldId id="263" r:id="rId7"/>
    <p:sldId id="264" r:id="rId8"/>
    <p:sldId id="265" r:id="rId9"/>
    <p:sldId id="267" r:id="rId10"/>
    <p:sldId id="268" r:id="rId11"/>
    <p:sldId id="269" r:id="rId12"/>
    <p:sldId id="270" r:id="rId13"/>
    <p:sldId id="271" r:id="rId14"/>
    <p:sldId id="273" r:id="rId15"/>
    <p:sldId id="274" r:id="rId16"/>
    <p:sldId id="275" r:id="rId17"/>
    <p:sldId id="276" r:id="rId18"/>
    <p:sldId id="266" r:id="rId19"/>
    <p:sldId id="280" r:id="rId20"/>
    <p:sldId id="277" r:id="rId21"/>
    <p:sldId id="278" r:id="rId22"/>
    <p:sldId id="282" r:id="rId23"/>
    <p:sldId id="283" r:id="rId24"/>
    <p:sldId id="281" r:id="rId25"/>
    <p:sldId id="279" r:id="rId26"/>
    <p:sldId id="284" r:id="rId27"/>
    <p:sldId id="304" r:id="rId28"/>
    <p:sldId id="285" r:id="rId29"/>
    <p:sldId id="286" r:id="rId30"/>
    <p:sldId id="292" r:id="rId31"/>
    <p:sldId id="287" r:id="rId32"/>
    <p:sldId id="293" r:id="rId33"/>
    <p:sldId id="294" r:id="rId34"/>
    <p:sldId id="295" r:id="rId35"/>
    <p:sldId id="296" r:id="rId36"/>
    <p:sldId id="297" r:id="rId37"/>
    <p:sldId id="305" r:id="rId38"/>
    <p:sldId id="300" r:id="rId39"/>
    <p:sldId id="298" r:id="rId40"/>
    <p:sldId id="299" r:id="rId41"/>
    <p:sldId id="301" r:id="rId42"/>
    <p:sldId id="30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B7B5D-77B3-4805-9684-E655009A2731}" type="datetimeFigureOut">
              <a:rPr lang="en-IN" smtClean="0"/>
              <a:t>31-01-2025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5C209-CEE2-4623-B949-496BA99840CB}" type="slidenum">
              <a:rPr lang="en-IN" smtClean="0"/>
              <a:t>‹#›</a:t>
            </a:fld>
            <a:endParaRPr lang="en-IN"/>
          </a:p>
        </p:txBody>
      </p:sp>
    </p:spTree>
    <p:extLst>
      <p:ext uri="{BB962C8B-B14F-4D97-AF65-F5344CB8AC3E}">
        <p14:creationId xmlns:p14="http://schemas.microsoft.com/office/powerpoint/2010/main" val="329284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F24DFE-12BD-4D49-9C2A-91B447E1CC02}" type="slidenum">
              <a:rPr lang="en-IN" smtClean="0"/>
              <a:t>16</a:t>
            </a:fld>
            <a:endParaRPr lang="en-IN"/>
          </a:p>
        </p:txBody>
      </p:sp>
    </p:spTree>
    <p:extLst>
      <p:ext uri="{BB962C8B-B14F-4D97-AF65-F5344CB8AC3E}">
        <p14:creationId xmlns:p14="http://schemas.microsoft.com/office/powerpoint/2010/main" val="237754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50E2-137D-EA78-7A9D-0C55BD1AA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ED9562-102C-2375-A84E-4C82D224D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721578-9849-CB58-CE58-886ECA16AA72}"/>
              </a:ext>
            </a:extLst>
          </p:cNvPr>
          <p:cNvSpPr>
            <a:spLocks noGrp="1"/>
          </p:cNvSpPr>
          <p:nvPr>
            <p:ph type="dt" sz="half" idx="10"/>
          </p:nvPr>
        </p:nvSpPr>
        <p:spPr/>
        <p:txBody>
          <a:bodyPr/>
          <a:lstStyle/>
          <a:p>
            <a:fld id="{6D42391E-BC47-42ED-AE0D-984624E7EE16}" type="datetimeFigureOut">
              <a:rPr lang="en-IN" smtClean="0"/>
              <a:t>31-01-2025</a:t>
            </a:fld>
            <a:endParaRPr lang="en-IN"/>
          </a:p>
        </p:txBody>
      </p:sp>
      <p:sp>
        <p:nvSpPr>
          <p:cNvPr id="5" name="Footer Placeholder 4">
            <a:extLst>
              <a:ext uri="{FF2B5EF4-FFF2-40B4-BE49-F238E27FC236}">
                <a16:creationId xmlns:a16="http://schemas.microsoft.com/office/drawing/2014/main" id="{3FA781A0-06C7-C0A7-0557-15BBA85C5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12DC2D-ECDE-C282-C113-3BBEC6801557}"/>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242212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A1F9-3C5D-6759-24FA-F6F0148138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066EE-632C-46EE-AFC8-06FEA115BF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76A76-2C07-AE04-0A06-E1C01C5C8C6A}"/>
              </a:ext>
            </a:extLst>
          </p:cNvPr>
          <p:cNvSpPr>
            <a:spLocks noGrp="1"/>
          </p:cNvSpPr>
          <p:nvPr>
            <p:ph type="dt" sz="half" idx="10"/>
          </p:nvPr>
        </p:nvSpPr>
        <p:spPr/>
        <p:txBody>
          <a:bodyPr/>
          <a:lstStyle/>
          <a:p>
            <a:fld id="{6D42391E-BC47-42ED-AE0D-984624E7EE16}" type="datetimeFigureOut">
              <a:rPr lang="en-IN" smtClean="0"/>
              <a:t>31-01-2025</a:t>
            </a:fld>
            <a:endParaRPr lang="en-IN"/>
          </a:p>
        </p:txBody>
      </p:sp>
      <p:sp>
        <p:nvSpPr>
          <p:cNvPr id="5" name="Footer Placeholder 4">
            <a:extLst>
              <a:ext uri="{FF2B5EF4-FFF2-40B4-BE49-F238E27FC236}">
                <a16:creationId xmlns:a16="http://schemas.microsoft.com/office/drawing/2014/main" id="{1CE0A222-64F3-47A2-15F0-CDC20DDF2C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6776F2-24B6-A1F7-07AB-A8958141EBF2}"/>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127564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D3658-EA8D-7B0C-6457-EB228A23F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9A4B67-6ED5-5E1C-DEAA-EACA946614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48B63-5CC7-C2C7-2FFA-D747CD5C5372}"/>
              </a:ext>
            </a:extLst>
          </p:cNvPr>
          <p:cNvSpPr>
            <a:spLocks noGrp="1"/>
          </p:cNvSpPr>
          <p:nvPr>
            <p:ph type="dt" sz="half" idx="10"/>
          </p:nvPr>
        </p:nvSpPr>
        <p:spPr/>
        <p:txBody>
          <a:bodyPr/>
          <a:lstStyle/>
          <a:p>
            <a:fld id="{6D42391E-BC47-42ED-AE0D-984624E7EE16}" type="datetimeFigureOut">
              <a:rPr lang="en-IN" smtClean="0"/>
              <a:t>31-01-2025</a:t>
            </a:fld>
            <a:endParaRPr lang="en-IN"/>
          </a:p>
        </p:txBody>
      </p:sp>
      <p:sp>
        <p:nvSpPr>
          <p:cNvPr id="5" name="Footer Placeholder 4">
            <a:extLst>
              <a:ext uri="{FF2B5EF4-FFF2-40B4-BE49-F238E27FC236}">
                <a16:creationId xmlns:a16="http://schemas.microsoft.com/office/drawing/2014/main" id="{C57BD568-7096-8FDE-E51A-6F3F49000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143CA9-9C43-2C90-23F5-F7C74BBD3D22}"/>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77127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ED07-1D30-E95D-ED2D-CA73A63B9C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4A2CF4-BB29-EDB2-BE4C-17C843416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A218A-50CA-3571-2064-81D031224016}"/>
              </a:ext>
            </a:extLst>
          </p:cNvPr>
          <p:cNvSpPr>
            <a:spLocks noGrp="1"/>
          </p:cNvSpPr>
          <p:nvPr>
            <p:ph type="dt" sz="half" idx="10"/>
          </p:nvPr>
        </p:nvSpPr>
        <p:spPr/>
        <p:txBody>
          <a:bodyPr/>
          <a:lstStyle/>
          <a:p>
            <a:fld id="{6D42391E-BC47-42ED-AE0D-984624E7EE16}" type="datetimeFigureOut">
              <a:rPr lang="en-IN" smtClean="0"/>
              <a:t>31-01-2025</a:t>
            </a:fld>
            <a:endParaRPr lang="en-IN"/>
          </a:p>
        </p:txBody>
      </p:sp>
      <p:sp>
        <p:nvSpPr>
          <p:cNvPr id="5" name="Footer Placeholder 4">
            <a:extLst>
              <a:ext uri="{FF2B5EF4-FFF2-40B4-BE49-F238E27FC236}">
                <a16:creationId xmlns:a16="http://schemas.microsoft.com/office/drawing/2014/main" id="{4C20EDCA-C113-9220-2201-6E34FB5EA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950B45-29B8-86E5-4C90-52DA07C02BBF}"/>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155714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D224-596F-8649-2B21-409288386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6B9DDE-3397-B610-B84C-C4176B24ED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ED2C2-00D2-426F-4C73-95796B8039EB}"/>
              </a:ext>
            </a:extLst>
          </p:cNvPr>
          <p:cNvSpPr>
            <a:spLocks noGrp="1"/>
          </p:cNvSpPr>
          <p:nvPr>
            <p:ph type="dt" sz="half" idx="10"/>
          </p:nvPr>
        </p:nvSpPr>
        <p:spPr/>
        <p:txBody>
          <a:bodyPr/>
          <a:lstStyle/>
          <a:p>
            <a:fld id="{6D42391E-BC47-42ED-AE0D-984624E7EE16}" type="datetimeFigureOut">
              <a:rPr lang="en-IN" smtClean="0"/>
              <a:t>31-01-2025</a:t>
            </a:fld>
            <a:endParaRPr lang="en-IN"/>
          </a:p>
        </p:txBody>
      </p:sp>
      <p:sp>
        <p:nvSpPr>
          <p:cNvPr id="5" name="Footer Placeholder 4">
            <a:extLst>
              <a:ext uri="{FF2B5EF4-FFF2-40B4-BE49-F238E27FC236}">
                <a16:creationId xmlns:a16="http://schemas.microsoft.com/office/drawing/2014/main" id="{E43F7B9C-F84C-7224-5C42-D5FAFF91A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B60B6-5896-2BC8-C37F-5509D709098C}"/>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327312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B838-1B7C-80FF-DD00-C538D9A452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4049EC-CA12-0383-1CF0-9AA3B70399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073AA0-2DEC-5F53-1676-E863113EB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405C2A-2BB7-FB6C-CF8F-D1C2480E2D1F}"/>
              </a:ext>
            </a:extLst>
          </p:cNvPr>
          <p:cNvSpPr>
            <a:spLocks noGrp="1"/>
          </p:cNvSpPr>
          <p:nvPr>
            <p:ph type="dt" sz="half" idx="10"/>
          </p:nvPr>
        </p:nvSpPr>
        <p:spPr/>
        <p:txBody>
          <a:bodyPr/>
          <a:lstStyle/>
          <a:p>
            <a:fld id="{6D42391E-BC47-42ED-AE0D-984624E7EE16}" type="datetimeFigureOut">
              <a:rPr lang="en-IN" smtClean="0"/>
              <a:t>31-01-2025</a:t>
            </a:fld>
            <a:endParaRPr lang="en-IN"/>
          </a:p>
        </p:txBody>
      </p:sp>
      <p:sp>
        <p:nvSpPr>
          <p:cNvPr id="6" name="Footer Placeholder 5">
            <a:extLst>
              <a:ext uri="{FF2B5EF4-FFF2-40B4-BE49-F238E27FC236}">
                <a16:creationId xmlns:a16="http://schemas.microsoft.com/office/drawing/2014/main" id="{D5437EA1-471C-99F2-597C-B5BCF2816F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64E954-6DBA-8A18-40B3-C97162976591}"/>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366795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4C47-B767-C29B-E595-3D4800BC9E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0022AB-D618-D3AF-5009-29D63CFED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0E4D4B-3631-6B83-3519-402E42EF7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101F98-6294-BD1B-4254-E1F93AA52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E04CA-E6B0-984A-F736-0E68FED2E8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3F0BA0-23D5-7904-DF82-904403EA5770}"/>
              </a:ext>
            </a:extLst>
          </p:cNvPr>
          <p:cNvSpPr>
            <a:spLocks noGrp="1"/>
          </p:cNvSpPr>
          <p:nvPr>
            <p:ph type="dt" sz="half" idx="10"/>
          </p:nvPr>
        </p:nvSpPr>
        <p:spPr/>
        <p:txBody>
          <a:bodyPr/>
          <a:lstStyle/>
          <a:p>
            <a:fld id="{6D42391E-BC47-42ED-AE0D-984624E7EE16}" type="datetimeFigureOut">
              <a:rPr lang="en-IN" smtClean="0"/>
              <a:t>31-01-2025</a:t>
            </a:fld>
            <a:endParaRPr lang="en-IN"/>
          </a:p>
        </p:txBody>
      </p:sp>
      <p:sp>
        <p:nvSpPr>
          <p:cNvPr id="8" name="Footer Placeholder 7">
            <a:extLst>
              <a:ext uri="{FF2B5EF4-FFF2-40B4-BE49-F238E27FC236}">
                <a16:creationId xmlns:a16="http://schemas.microsoft.com/office/drawing/2014/main" id="{9D9B2A47-C87A-6F83-9337-F3A0232A4B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76E06F-2C31-5734-C17E-4F33710CA942}"/>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340732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36C7-C8C4-963D-08D2-2F05C4AD28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323391-F3AA-DF73-C6B9-4FFBFA38794E}"/>
              </a:ext>
            </a:extLst>
          </p:cNvPr>
          <p:cNvSpPr>
            <a:spLocks noGrp="1"/>
          </p:cNvSpPr>
          <p:nvPr>
            <p:ph type="dt" sz="half" idx="10"/>
          </p:nvPr>
        </p:nvSpPr>
        <p:spPr/>
        <p:txBody>
          <a:bodyPr/>
          <a:lstStyle/>
          <a:p>
            <a:fld id="{6D42391E-BC47-42ED-AE0D-984624E7EE16}" type="datetimeFigureOut">
              <a:rPr lang="en-IN" smtClean="0"/>
              <a:t>31-01-2025</a:t>
            </a:fld>
            <a:endParaRPr lang="en-IN"/>
          </a:p>
        </p:txBody>
      </p:sp>
      <p:sp>
        <p:nvSpPr>
          <p:cNvPr id="4" name="Footer Placeholder 3">
            <a:extLst>
              <a:ext uri="{FF2B5EF4-FFF2-40B4-BE49-F238E27FC236}">
                <a16:creationId xmlns:a16="http://schemas.microsoft.com/office/drawing/2014/main" id="{EAF09C94-D377-C7FC-6E8B-D261D34940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E68D22-5F25-E7F6-8AD2-7267F223CF6D}"/>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209493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3BE8F-100E-4358-FF96-09B768D335D3}"/>
              </a:ext>
            </a:extLst>
          </p:cNvPr>
          <p:cNvSpPr>
            <a:spLocks noGrp="1"/>
          </p:cNvSpPr>
          <p:nvPr>
            <p:ph type="dt" sz="half" idx="10"/>
          </p:nvPr>
        </p:nvSpPr>
        <p:spPr/>
        <p:txBody>
          <a:bodyPr/>
          <a:lstStyle/>
          <a:p>
            <a:fld id="{6D42391E-BC47-42ED-AE0D-984624E7EE16}" type="datetimeFigureOut">
              <a:rPr lang="en-IN" smtClean="0"/>
              <a:t>31-01-2025</a:t>
            </a:fld>
            <a:endParaRPr lang="en-IN"/>
          </a:p>
        </p:txBody>
      </p:sp>
      <p:sp>
        <p:nvSpPr>
          <p:cNvPr id="3" name="Footer Placeholder 2">
            <a:extLst>
              <a:ext uri="{FF2B5EF4-FFF2-40B4-BE49-F238E27FC236}">
                <a16:creationId xmlns:a16="http://schemas.microsoft.com/office/drawing/2014/main" id="{F0759070-E929-4A8F-B2C6-C23CAAFD67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CF7857-188F-E8CB-785C-949CF4D8F8DC}"/>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234906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F927-A314-ECE9-6E85-8D1C44137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DCC5FD-0DC8-3A66-103B-2CC6D17BF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CAF4EB-8ECF-94A5-6C33-0878CF522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466FA-8D90-DBA8-6B37-40F24B57B3F7}"/>
              </a:ext>
            </a:extLst>
          </p:cNvPr>
          <p:cNvSpPr>
            <a:spLocks noGrp="1"/>
          </p:cNvSpPr>
          <p:nvPr>
            <p:ph type="dt" sz="half" idx="10"/>
          </p:nvPr>
        </p:nvSpPr>
        <p:spPr/>
        <p:txBody>
          <a:bodyPr/>
          <a:lstStyle/>
          <a:p>
            <a:fld id="{6D42391E-BC47-42ED-AE0D-984624E7EE16}" type="datetimeFigureOut">
              <a:rPr lang="en-IN" smtClean="0"/>
              <a:t>31-01-2025</a:t>
            </a:fld>
            <a:endParaRPr lang="en-IN"/>
          </a:p>
        </p:txBody>
      </p:sp>
      <p:sp>
        <p:nvSpPr>
          <p:cNvPr id="6" name="Footer Placeholder 5">
            <a:extLst>
              <a:ext uri="{FF2B5EF4-FFF2-40B4-BE49-F238E27FC236}">
                <a16:creationId xmlns:a16="http://schemas.microsoft.com/office/drawing/2014/main" id="{9D6F3A3C-5070-5528-0DF7-995DA3E3F9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32508E-7E0F-DADC-A2F1-CCE46A8EBD07}"/>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333990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20B0-7381-39EA-83A8-75FD93122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C45A47-D995-EE16-7C86-CA0422F0A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2F667A-980C-68CC-E781-BB57ED946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7FAA-70A2-A537-BAF6-4C9D5F019EA5}"/>
              </a:ext>
            </a:extLst>
          </p:cNvPr>
          <p:cNvSpPr>
            <a:spLocks noGrp="1"/>
          </p:cNvSpPr>
          <p:nvPr>
            <p:ph type="dt" sz="half" idx="10"/>
          </p:nvPr>
        </p:nvSpPr>
        <p:spPr/>
        <p:txBody>
          <a:bodyPr/>
          <a:lstStyle/>
          <a:p>
            <a:fld id="{6D42391E-BC47-42ED-AE0D-984624E7EE16}" type="datetimeFigureOut">
              <a:rPr lang="en-IN" smtClean="0"/>
              <a:t>31-01-2025</a:t>
            </a:fld>
            <a:endParaRPr lang="en-IN"/>
          </a:p>
        </p:txBody>
      </p:sp>
      <p:sp>
        <p:nvSpPr>
          <p:cNvPr id="6" name="Footer Placeholder 5">
            <a:extLst>
              <a:ext uri="{FF2B5EF4-FFF2-40B4-BE49-F238E27FC236}">
                <a16:creationId xmlns:a16="http://schemas.microsoft.com/office/drawing/2014/main" id="{F89078F5-C52F-5BE5-B690-EE76637559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A7CCA8-346B-AFDE-0CD3-D4EED61BAD47}"/>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213523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E807C-D31C-2B05-4AE4-B89F7ED39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8AE93A-9D91-15CE-ADDA-0117048E0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D5398-12C9-BA8C-1C02-4A1F623CA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2391E-BC47-42ED-AE0D-984624E7EE16}" type="datetimeFigureOut">
              <a:rPr lang="en-IN" smtClean="0"/>
              <a:t>31-01-2025</a:t>
            </a:fld>
            <a:endParaRPr lang="en-IN"/>
          </a:p>
        </p:txBody>
      </p:sp>
      <p:sp>
        <p:nvSpPr>
          <p:cNvPr id="5" name="Footer Placeholder 4">
            <a:extLst>
              <a:ext uri="{FF2B5EF4-FFF2-40B4-BE49-F238E27FC236}">
                <a16:creationId xmlns:a16="http://schemas.microsoft.com/office/drawing/2014/main" id="{0D37EB2E-1D64-55B5-FCCD-312B06116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31C55C-41A1-852E-7CDB-DE990CDBF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508A5-3C41-4C82-904C-C34BCB0A1A57}" type="slidenum">
              <a:rPr lang="en-IN" smtClean="0"/>
              <a:t>‹#›</a:t>
            </a:fld>
            <a:endParaRPr lang="en-IN"/>
          </a:p>
        </p:txBody>
      </p:sp>
    </p:spTree>
    <p:extLst>
      <p:ext uri="{BB962C8B-B14F-4D97-AF65-F5344CB8AC3E}">
        <p14:creationId xmlns:p14="http://schemas.microsoft.com/office/powerpoint/2010/main" val="379405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eeksforgeeks.org/mathematics-mean-variance-and-standard-devi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CFCD-8976-A3C2-1255-56C8A505C264}"/>
              </a:ext>
            </a:extLst>
          </p:cNvPr>
          <p:cNvSpPr>
            <a:spLocks noGrp="1"/>
          </p:cNvSpPr>
          <p:nvPr>
            <p:ph type="title"/>
          </p:nvPr>
        </p:nvSpPr>
        <p:spPr/>
        <p:txBody>
          <a:bodyPr>
            <a:normAutofit fontScale="90000"/>
          </a:bodyPr>
          <a:lstStyle/>
          <a:p>
            <a:pPr algn="ctr"/>
            <a:br>
              <a:rPr lang="en-US" sz="10700" b="1" dirty="0">
                <a:latin typeface="Bookman Old Style" panose="02050604050505020204" pitchFamily="18" charset="0"/>
              </a:rPr>
            </a:br>
            <a:br>
              <a:rPr lang="en-US" sz="10700" b="1" dirty="0">
                <a:latin typeface="Bookman Old Style" panose="02050604050505020204" pitchFamily="18" charset="0"/>
              </a:rPr>
            </a:br>
            <a:r>
              <a:rPr lang="en-US" sz="10700" b="1" dirty="0">
                <a:latin typeface="Bookman Old Style" panose="02050604050505020204" pitchFamily="18" charset="0"/>
              </a:rPr>
              <a:t>UNIT 2</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6246CC73-CE9A-54D6-4649-ED90959D13C7}"/>
              </a:ext>
            </a:extLst>
          </p:cNvPr>
          <p:cNvSpPr>
            <a:spLocks noGrp="1"/>
          </p:cNvSpPr>
          <p:nvPr>
            <p:ph idx="1"/>
          </p:nvPr>
        </p:nvSpPr>
        <p:spPr/>
        <p:txBody>
          <a:bodyPr>
            <a:normAutofit/>
          </a:bodyPr>
          <a:lstStyle/>
          <a:p>
            <a:pPr marL="0" indent="0" algn="ctr">
              <a:buNone/>
            </a:pPr>
            <a:endParaRPr lang="en-US" sz="9600" dirty="0">
              <a:latin typeface="Bookman Old Style" panose="02050604050505020204" pitchFamily="18" charset="0"/>
            </a:endParaRPr>
          </a:p>
          <a:p>
            <a:pPr marL="0" indent="0" algn="ctr">
              <a:buNone/>
            </a:pPr>
            <a:r>
              <a:rPr lang="en-US" sz="8800" dirty="0">
                <a:latin typeface="Bookman Old Style" panose="02050604050505020204" pitchFamily="18" charset="0"/>
              </a:rPr>
              <a:t>Machine Learning</a:t>
            </a:r>
            <a:endParaRPr lang="en-IN" sz="8800" dirty="0">
              <a:latin typeface="Bookman Old Style" panose="02050604050505020204" pitchFamily="18" charset="0"/>
            </a:endParaRPr>
          </a:p>
        </p:txBody>
      </p:sp>
    </p:spTree>
    <p:extLst>
      <p:ext uri="{BB962C8B-B14F-4D97-AF65-F5344CB8AC3E}">
        <p14:creationId xmlns:p14="http://schemas.microsoft.com/office/powerpoint/2010/main" val="328373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664E-F8FB-AA6F-0BA4-2FF1590C0C48}"/>
              </a:ext>
            </a:extLst>
          </p:cNvPr>
          <p:cNvSpPr>
            <a:spLocks noGrp="1"/>
          </p:cNvSpPr>
          <p:nvPr>
            <p:ph type="title"/>
          </p:nvPr>
        </p:nvSpPr>
        <p:spPr/>
        <p:txBody>
          <a:bodyPr/>
          <a:lstStyle/>
          <a:p>
            <a:r>
              <a:rPr lang="en-US" sz="4000" b="1" dirty="0">
                <a:latin typeface="Bookman Old Style" panose="02050604050505020204" pitchFamily="18" charset="0"/>
              </a:rPr>
              <a:t>Applications of Unsupervised Learning</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E2519C6-B990-A469-59F0-644D9BABE111}"/>
              </a:ext>
            </a:extLst>
          </p:cNvPr>
          <p:cNvSpPr>
            <a:spLocks noGrp="1"/>
          </p:cNvSpPr>
          <p:nvPr>
            <p:ph idx="1"/>
          </p:nvPr>
        </p:nvSpPr>
        <p:spPr/>
        <p:txBody>
          <a:bodyPr/>
          <a:lstStyle/>
          <a:p>
            <a:r>
              <a:rPr lang="en-US" dirty="0"/>
              <a:t>Market basket analysis</a:t>
            </a:r>
          </a:p>
          <a:p>
            <a:r>
              <a:rPr lang="en-US" dirty="0"/>
              <a:t>Semantic clustering</a:t>
            </a:r>
          </a:p>
          <a:p>
            <a:r>
              <a:rPr lang="en-US" dirty="0"/>
              <a:t>Delivery store optimization</a:t>
            </a:r>
          </a:p>
          <a:p>
            <a:r>
              <a:rPr lang="en-US" dirty="0"/>
              <a:t>Identify accident prone areas</a:t>
            </a:r>
          </a:p>
          <a:p>
            <a:pPr marL="0" indent="0">
              <a:buNone/>
            </a:pPr>
            <a:r>
              <a:rPr lang="en-US" sz="2800" b="1" dirty="0"/>
              <a:t>What are the algorithms used?</a:t>
            </a:r>
          </a:p>
          <a:p>
            <a:r>
              <a:rPr lang="en-IN" dirty="0"/>
              <a:t>K-means clustering</a:t>
            </a:r>
          </a:p>
          <a:p>
            <a:r>
              <a:rPr lang="en-IN" dirty="0"/>
              <a:t>Hierarchical clustering</a:t>
            </a:r>
          </a:p>
          <a:p>
            <a:r>
              <a:rPr lang="en-IN" dirty="0" err="1"/>
              <a:t>Apriori</a:t>
            </a:r>
            <a:r>
              <a:rPr lang="en-IN" dirty="0"/>
              <a:t> algorithm</a:t>
            </a:r>
          </a:p>
        </p:txBody>
      </p:sp>
    </p:spTree>
    <p:extLst>
      <p:ext uri="{BB962C8B-B14F-4D97-AF65-F5344CB8AC3E}">
        <p14:creationId xmlns:p14="http://schemas.microsoft.com/office/powerpoint/2010/main" val="295693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F85F-F75B-0050-5F63-FD5BB27FF3F1}"/>
              </a:ext>
            </a:extLst>
          </p:cNvPr>
          <p:cNvSpPr>
            <a:spLocks noGrp="1"/>
          </p:cNvSpPr>
          <p:nvPr>
            <p:ph type="title"/>
          </p:nvPr>
        </p:nvSpPr>
        <p:spPr/>
        <p:txBody>
          <a:bodyPr/>
          <a:lstStyle/>
          <a:p>
            <a:r>
              <a:rPr lang="en-US" b="1" dirty="0"/>
              <a:t>Naïve bayes classification</a:t>
            </a:r>
            <a:endParaRPr lang="en-IN" b="1" dirty="0"/>
          </a:p>
        </p:txBody>
      </p:sp>
      <p:sp>
        <p:nvSpPr>
          <p:cNvPr id="3" name="Content Placeholder 2">
            <a:extLst>
              <a:ext uri="{FF2B5EF4-FFF2-40B4-BE49-F238E27FC236}">
                <a16:creationId xmlns:a16="http://schemas.microsoft.com/office/drawing/2014/main" id="{857263A9-DB81-05BB-6F7A-94E98211345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9712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653C-8B23-C631-CB03-7D3E41F97B30}"/>
              </a:ext>
            </a:extLst>
          </p:cNvPr>
          <p:cNvSpPr>
            <a:spLocks noGrp="1"/>
          </p:cNvSpPr>
          <p:nvPr>
            <p:ph type="title"/>
          </p:nvPr>
        </p:nvSpPr>
        <p:spPr>
          <a:xfrm>
            <a:off x="838200" y="365125"/>
            <a:ext cx="10515600" cy="1325563"/>
          </a:xfrm>
        </p:spPr>
        <p:txBody>
          <a:bodyPr/>
          <a:lstStyle/>
          <a:p>
            <a:r>
              <a:rPr lang="en-US" b="1" dirty="0"/>
              <a:t>K-means clustering</a:t>
            </a:r>
            <a:endParaRPr lang="en-IN" b="1" dirty="0"/>
          </a:p>
        </p:txBody>
      </p:sp>
      <p:sp>
        <p:nvSpPr>
          <p:cNvPr id="3" name="Content Placeholder 2">
            <a:extLst>
              <a:ext uri="{FF2B5EF4-FFF2-40B4-BE49-F238E27FC236}">
                <a16:creationId xmlns:a16="http://schemas.microsoft.com/office/drawing/2014/main" id="{BF075AC8-8184-129B-4B76-8BD2807BAEF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0164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D9A8-1C57-C94B-B212-C2A7D3949A2F}"/>
              </a:ext>
            </a:extLst>
          </p:cNvPr>
          <p:cNvSpPr>
            <a:spLocks noGrp="1"/>
          </p:cNvSpPr>
          <p:nvPr>
            <p:ph type="title"/>
          </p:nvPr>
        </p:nvSpPr>
        <p:spPr/>
        <p:txBody>
          <a:bodyPr/>
          <a:lstStyle/>
          <a:p>
            <a:r>
              <a:rPr lang="en-US" b="1" dirty="0">
                <a:latin typeface="Bookman Old Style" panose="02050604050505020204" pitchFamily="18" charset="0"/>
              </a:rPr>
              <a:t>The modelling process</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6371513-1B50-3C8F-C10E-453882770EFF}"/>
              </a:ext>
            </a:extLst>
          </p:cNvPr>
          <p:cNvSpPr>
            <a:spLocks noGrp="1"/>
          </p:cNvSpPr>
          <p:nvPr>
            <p:ph idx="1"/>
          </p:nvPr>
        </p:nvSpPr>
        <p:spPr/>
        <p:txBody>
          <a:bodyPr>
            <a:normAutofit/>
          </a:bodyPr>
          <a:lstStyle/>
          <a:p>
            <a:pPr marL="0" indent="0" algn="just">
              <a:buNone/>
            </a:pPr>
            <a:r>
              <a:rPr lang="en-US" sz="3200" b="1" dirty="0">
                <a:latin typeface="Bookman Old Style" panose="02050604050505020204" pitchFamily="18" charset="0"/>
              </a:rPr>
              <a:t>What is a model?</a:t>
            </a:r>
          </a:p>
          <a:p>
            <a:pPr marL="0" indent="0" algn="just">
              <a:buNone/>
            </a:pPr>
            <a:r>
              <a:rPr lang="en-US" dirty="0">
                <a:solidFill>
                  <a:srgbClr val="474747"/>
                </a:solidFill>
                <a:latin typeface="Bookman Old Style" panose="02050604050505020204" pitchFamily="18" charset="0"/>
              </a:rPr>
              <a:t>A m</a:t>
            </a:r>
            <a:r>
              <a:rPr lang="en-US" b="0" i="0" dirty="0">
                <a:solidFill>
                  <a:srgbClr val="474747"/>
                </a:solidFill>
                <a:effectLst/>
                <a:latin typeface="Bookman Old Style" panose="02050604050505020204" pitchFamily="18" charset="0"/>
              </a:rPr>
              <a:t>odel is </a:t>
            </a:r>
            <a:r>
              <a:rPr lang="en-US" b="0" i="0" dirty="0">
                <a:solidFill>
                  <a:srgbClr val="040C28"/>
                </a:solidFill>
                <a:effectLst/>
                <a:latin typeface="Bookman Old Style" panose="02050604050505020204" pitchFamily="18" charset="0"/>
              </a:rPr>
              <a:t>a program that analyzes datasets to find patterns and make predictions</a:t>
            </a:r>
            <a:r>
              <a:rPr lang="en-US" b="0" i="0" dirty="0">
                <a:solidFill>
                  <a:srgbClr val="474747"/>
                </a:solidFill>
                <a:effectLst/>
                <a:latin typeface="Bookman Old Style" panose="02050604050505020204" pitchFamily="18" charset="0"/>
              </a:rPr>
              <a:t>.</a:t>
            </a:r>
          </a:p>
          <a:p>
            <a:pPr marL="0" indent="0" algn="just">
              <a:buNone/>
            </a:pPr>
            <a:r>
              <a:rPr lang="en-US" b="1" dirty="0">
                <a:solidFill>
                  <a:srgbClr val="474747"/>
                </a:solidFill>
                <a:latin typeface="Bookman Old Style" panose="02050604050505020204" pitchFamily="18" charset="0"/>
              </a:rPr>
              <a:t>The modelling process consists of 4 steps:</a:t>
            </a:r>
          </a:p>
          <a:p>
            <a:pPr marL="0" indent="0" algn="just">
              <a:buNone/>
            </a:pPr>
            <a:r>
              <a:rPr lang="en-US" dirty="0">
                <a:latin typeface="Bookman Old Style" panose="02050604050505020204" pitchFamily="18" charset="0"/>
              </a:rPr>
              <a:t>1 Feature engineering and model selection</a:t>
            </a:r>
          </a:p>
          <a:p>
            <a:pPr marL="0" indent="0" algn="just">
              <a:buNone/>
            </a:pPr>
            <a:r>
              <a:rPr lang="en-US" dirty="0">
                <a:latin typeface="Bookman Old Style" panose="02050604050505020204" pitchFamily="18" charset="0"/>
              </a:rPr>
              <a:t>2 Training the model</a:t>
            </a:r>
          </a:p>
          <a:p>
            <a:pPr marL="0" indent="0" algn="just">
              <a:buNone/>
            </a:pPr>
            <a:r>
              <a:rPr lang="en-US" dirty="0">
                <a:latin typeface="Bookman Old Style" panose="02050604050505020204" pitchFamily="18" charset="0"/>
              </a:rPr>
              <a:t>3 Model validation and selection</a:t>
            </a:r>
          </a:p>
          <a:p>
            <a:pPr marL="0" indent="0" algn="just">
              <a:buNone/>
            </a:pPr>
            <a:r>
              <a:rPr lang="en-US" dirty="0">
                <a:latin typeface="Bookman Old Style" panose="02050604050505020204" pitchFamily="18" charset="0"/>
              </a:rPr>
              <a:t>4 Applying the trained model to unseen data</a:t>
            </a:r>
            <a:endParaRPr lang="en-IN" dirty="0">
              <a:latin typeface="Bookman Old Style" panose="02050604050505020204" pitchFamily="18" charset="0"/>
            </a:endParaRPr>
          </a:p>
          <a:p>
            <a:pPr marL="0" indent="0" algn="just">
              <a:buNone/>
            </a:pPr>
            <a:endParaRPr lang="en-IN" dirty="0">
              <a:latin typeface="Bookman Old Style" panose="02050604050505020204" pitchFamily="18" charset="0"/>
            </a:endParaRPr>
          </a:p>
        </p:txBody>
      </p:sp>
    </p:spTree>
    <p:extLst>
      <p:ext uri="{BB962C8B-B14F-4D97-AF65-F5344CB8AC3E}">
        <p14:creationId xmlns:p14="http://schemas.microsoft.com/office/powerpoint/2010/main" val="312848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51C0-0107-3E4A-429D-3DBA5611AAD2}"/>
              </a:ext>
            </a:extLst>
          </p:cNvPr>
          <p:cNvSpPr>
            <a:spLocks noGrp="1"/>
          </p:cNvSpPr>
          <p:nvPr>
            <p:ph type="title"/>
          </p:nvPr>
        </p:nvSpPr>
        <p:spPr/>
        <p:txBody>
          <a:bodyPr/>
          <a:lstStyle/>
          <a:p>
            <a:pPr algn="just"/>
            <a:r>
              <a:rPr lang="en-US" b="1" dirty="0">
                <a:latin typeface="Bookman Old Style" panose="02050604050505020204" pitchFamily="18" charset="0"/>
              </a:rPr>
              <a:t>Engineering features and selecting a model</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E823F033-1683-97C2-B917-A2B1984BFB98}"/>
              </a:ext>
            </a:extLst>
          </p:cNvPr>
          <p:cNvSpPr>
            <a:spLocks noGrp="1"/>
          </p:cNvSpPr>
          <p:nvPr>
            <p:ph idx="1"/>
          </p:nvPr>
        </p:nvSpPr>
        <p:spPr/>
        <p:txBody>
          <a:bodyPr>
            <a:normAutofit fontScale="92500" lnSpcReduction="10000"/>
          </a:bodyPr>
          <a:lstStyle/>
          <a:p>
            <a:pPr marL="0" indent="0" algn="just">
              <a:buNone/>
            </a:pPr>
            <a:r>
              <a:rPr lang="en-US" dirty="0">
                <a:latin typeface="Bookman Old Style" panose="02050604050505020204" pitchFamily="18" charset="0"/>
              </a:rPr>
              <a:t>Feature engineering is critical in building effective models. It involves creating, transforming, and combining raw variables into predictors that a model uses for its predictions. </a:t>
            </a:r>
            <a:endParaRPr lang="en-NG" dirty="0">
              <a:latin typeface="Bookman Old Style" panose="02050604050505020204" pitchFamily="18" charset="0"/>
            </a:endParaRPr>
          </a:p>
          <a:p>
            <a:pPr algn="just"/>
            <a:r>
              <a:rPr lang="en-IN" b="1" dirty="0">
                <a:latin typeface="Bookman Old Style" panose="02050604050505020204" pitchFamily="18" charset="0"/>
              </a:rPr>
              <a:t>Feature Creation</a:t>
            </a:r>
            <a:endParaRPr lang="en-NG" b="1" dirty="0">
              <a:latin typeface="Bookman Old Style" panose="02050604050505020204" pitchFamily="18" charset="0"/>
            </a:endParaRPr>
          </a:p>
          <a:p>
            <a:pPr lvl="1" algn="just"/>
            <a:r>
              <a:rPr lang="en-US" sz="1600" dirty="0">
                <a:latin typeface="Bookman Old Style" panose="02050604050505020204" pitchFamily="18" charset="0"/>
              </a:rPr>
              <a:t>Features may be sourced from multiple datasets and require expert consultation or literature review.</a:t>
            </a:r>
            <a:endParaRPr lang="en-NG" sz="1600" dirty="0">
              <a:latin typeface="Bookman Old Style" panose="02050604050505020204" pitchFamily="18" charset="0"/>
            </a:endParaRPr>
          </a:p>
          <a:p>
            <a:pPr lvl="1" algn="just"/>
            <a:r>
              <a:rPr lang="en-US" sz="1600" dirty="0">
                <a:latin typeface="Bookman Old Style" panose="02050604050505020204" pitchFamily="18" charset="0"/>
              </a:rPr>
              <a:t>Interaction variables (combining multiple inputs) can reveal significant effects otherwise unnoticed in single variables.</a:t>
            </a:r>
            <a:endParaRPr lang="en-NG" sz="1600" dirty="0">
              <a:latin typeface="Bookman Old Style" panose="02050604050505020204" pitchFamily="18" charset="0"/>
            </a:endParaRPr>
          </a:p>
          <a:p>
            <a:pPr algn="just"/>
            <a:r>
              <a:rPr lang="en-IN" b="1" dirty="0">
                <a:latin typeface="Bookman Old Style" panose="02050604050505020204" pitchFamily="18" charset="0"/>
              </a:rPr>
              <a:t>Feature Transformation</a:t>
            </a:r>
            <a:endParaRPr lang="en-NG" b="1" dirty="0">
              <a:latin typeface="Bookman Old Style" panose="02050604050505020204" pitchFamily="18" charset="0"/>
            </a:endParaRPr>
          </a:p>
          <a:p>
            <a:pPr lvl="1" algn="just"/>
            <a:r>
              <a:rPr lang="en-US" dirty="0">
                <a:latin typeface="Bookman Old Style" panose="02050604050505020204" pitchFamily="18" charset="0"/>
              </a:rPr>
              <a:t>Raw data often requires preprocessing or transformation</a:t>
            </a:r>
            <a:r>
              <a:rPr lang="en-NG" dirty="0">
                <a:latin typeface="Bookman Old Style" panose="02050604050505020204" pitchFamily="18" charset="0"/>
              </a:rPr>
              <a:t> (Standardization)</a:t>
            </a:r>
            <a:endParaRPr lang="en-NG" b="1" dirty="0">
              <a:latin typeface="Bookman Old Style" panose="02050604050505020204" pitchFamily="18" charset="0"/>
            </a:endParaRPr>
          </a:p>
          <a:p>
            <a:pPr algn="just"/>
            <a:r>
              <a:rPr lang="en-IN" b="1" dirty="0">
                <a:latin typeface="Bookman Old Style" panose="02050604050505020204" pitchFamily="18" charset="0"/>
              </a:rPr>
              <a:t>Avoiding Availability Bias</a:t>
            </a:r>
            <a:endParaRPr lang="en-NG" b="1" dirty="0">
              <a:latin typeface="Bookman Old Style" panose="02050604050505020204" pitchFamily="18" charset="0"/>
            </a:endParaRPr>
          </a:p>
          <a:p>
            <a:pPr lvl="1" algn="just"/>
            <a:r>
              <a:rPr lang="en-US" dirty="0">
                <a:latin typeface="Bookman Old Style" panose="02050604050505020204" pitchFamily="18" charset="0"/>
              </a:rPr>
              <a:t>Features should represent the entire truth, not just easily accessible data.</a:t>
            </a:r>
            <a:endParaRPr lang="en-IN" b="1" dirty="0">
              <a:latin typeface="Bookman Old Style" panose="02050604050505020204" pitchFamily="18" charset="0"/>
            </a:endParaRPr>
          </a:p>
        </p:txBody>
      </p:sp>
    </p:spTree>
    <p:extLst>
      <p:ext uri="{BB962C8B-B14F-4D97-AF65-F5344CB8AC3E}">
        <p14:creationId xmlns:p14="http://schemas.microsoft.com/office/powerpoint/2010/main" val="71421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9583-2DA7-FF8F-17F9-16E2D8743EBB}"/>
              </a:ext>
            </a:extLst>
          </p:cNvPr>
          <p:cNvSpPr>
            <a:spLocks noGrp="1"/>
          </p:cNvSpPr>
          <p:nvPr>
            <p:ph type="title"/>
          </p:nvPr>
        </p:nvSpPr>
        <p:spPr/>
        <p:txBody>
          <a:bodyPr/>
          <a:lstStyle/>
          <a:p>
            <a:r>
              <a:rPr lang="en-NG" dirty="0"/>
              <a:t>Some example of feature engineering</a:t>
            </a:r>
            <a:endParaRPr lang="en-IN" dirty="0"/>
          </a:p>
        </p:txBody>
      </p:sp>
      <p:graphicFrame>
        <p:nvGraphicFramePr>
          <p:cNvPr id="4" name="Content Placeholder 3">
            <a:extLst>
              <a:ext uri="{FF2B5EF4-FFF2-40B4-BE49-F238E27FC236}">
                <a16:creationId xmlns:a16="http://schemas.microsoft.com/office/drawing/2014/main" id="{F0E18460-63ED-48BE-938C-1C382FB3FCCE}"/>
              </a:ext>
            </a:extLst>
          </p:cNvPr>
          <p:cNvGraphicFramePr>
            <a:graphicFrameLocks noGrp="1"/>
          </p:cNvGraphicFramePr>
          <p:nvPr>
            <p:ph idx="1"/>
          </p:nvPr>
        </p:nvGraphicFramePr>
        <p:xfrm>
          <a:off x="838199" y="1491706"/>
          <a:ext cx="2097504" cy="1937295"/>
        </p:xfrm>
        <a:graphic>
          <a:graphicData uri="http://schemas.openxmlformats.org/drawingml/2006/table">
            <a:tbl>
              <a:tblPr>
                <a:tableStyleId>{5C22544A-7EE6-4342-B048-85BDC9FD1C3A}</a:tableStyleId>
              </a:tblPr>
              <a:tblGrid>
                <a:gridCol w="699168">
                  <a:extLst>
                    <a:ext uri="{9D8B030D-6E8A-4147-A177-3AD203B41FA5}">
                      <a16:colId xmlns:a16="http://schemas.microsoft.com/office/drawing/2014/main" val="58680788"/>
                    </a:ext>
                  </a:extLst>
                </a:gridCol>
                <a:gridCol w="699168">
                  <a:extLst>
                    <a:ext uri="{9D8B030D-6E8A-4147-A177-3AD203B41FA5}">
                      <a16:colId xmlns:a16="http://schemas.microsoft.com/office/drawing/2014/main" val="3793883653"/>
                    </a:ext>
                  </a:extLst>
                </a:gridCol>
                <a:gridCol w="699168">
                  <a:extLst>
                    <a:ext uri="{9D8B030D-6E8A-4147-A177-3AD203B41FA5}">
                      <a16:colId xmlns:a16="http://schemas.microsoft.com/office/drawing/2014/main" val="620594220"/>
                    </a:ext>
                  </a:extLst>
                </a:gridCol>
              </a:tblGrid>
              <a:tr h="215255">
                <a:tc>
                  <a:txBody>
                    <a:bodyPr/>
                    <a:lstStyle/>
                    <a:p>
                      <a:pPr algn="ctr" fontAlgn="b"/>
                      <a:r>
                        <a:rPr lang="en-IN" sz="1100" u="none" strike="noStrike">
                          <a:effectLst/>
                        </a:rPr>
                        <a:t>Roll 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10th class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Inter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929130"/>
                  </a:ext>
                </a:extLst>
              </a:tr>
              <a:tr h="215255">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2613855"/>
                  </a:ext>
                </a:extLst>
              </a:tr>
              <a:tr h="215255">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87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5438612"/>
                  </a:ext>
                </a:extLst>
              </a:tr>
              <a:tr h="215255">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07716"/>
                  </a:ext>
                </a:extLst>
              </a:tr>
              <a:tr h="215255">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523118"/>
                  </a:ext>
                </a:extLst>
              </a:tr>
              <a:tr h="215255">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1088484"/>
                  </a:ext>
                </a:extLst>
              </a:tr>
              <a:tr h="215255">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1802143"/>
                  </a:ext>
                </a:extLst>
              </a:tr>
              <a:tr h="215255">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7232012"/>
                  </a:ext>
                </a:extLst>
              </a:tr>
              <a:tr h="215255">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0999827"/>
                  </a:ext>
                </a:extLst>
              </a:tr>
            </a:tbl>
          </a:graphicData>
        </a:graphic>
      </p:graphicFrame>
      <p:graphicFrame>
        <p:nvGraphicFramePr>
          <p:cNvPr id="5" name="Table 4">
            <a:extLst>
              <a:ext uri="{FF2B5EF4-FFF2-40B4-BE49-F238E27FC236}">
                <a16:creationId xmlns:a16="http://schemas.microsoft.com/office/drawing/2014/main" id="{9B4262AC-9D08-7DB1-4DB0-1E802C558571}"/>
              </a:ext>
            </a:extLst>
          </p:cNvPr>
          <p:cNvGraphicFramePr>
            <a:graphicFrameLocks noGrp="1"/>
          </p:cNvGraphicFramePr>
          <p:nvPr/>
        </p:nvGraphicFramePr>
        <p:xfrm>
          <a:off x="7636041" y="1491706"/>
          <a:ext cx="2097504" cy="1937295"/>
        </p:xfrm>
        <a:graphic>
          <a:graphicData uri="http://schemas.openxmlformats.org/drawingml/2006/table">
            <a:tbl>
              <a:tblPr>
                <a:tableStyleId>{5C22544A-7EE6-4342-B048-85BDC9FD1C3A}</a:tableStyleId>
              </a:tblPr>
              <a:tblGrid>
                <a:gridCol w="699168">
                  <a:extLst>
                    <a:ext uri="{9D8B030D-6E8A-4147-A177-3AD203B41FA5}">
                      <a16:colId xmlns:a16="http://schemas.microsoft.com/office/drawing/2014/main" val="1924783145"/>
                    </a:ext>
                  </a:extLst>
                </a:gridCol>
                <a:gridCol w="699168">
                  <a:extLst>
                    <a:ext uri="{9D8B030D-6E8A-4147-A177-3AD203B41FA5}">
                      <a16:colId xmlns:a16="http://schemas.microsoft.com/office/drawing/2014/main" val="3380157200"/>
                    </a:ext>
                  </a:extLst>
                </a:gridCol>
                <a:gridCol w="699168">
                  <a:extLst>
                    <a:ext uri="{9D8B030D-6E8A-4147-A177-3AD203B41FA5}">
                      <a16:colId xmlns:a16="http://schemas.microsoft.com/office/drawing/2014/main" val="589237037"/>
                    </a:ext>
                  </a:extLst>
                </a:gridCol>
              </a:tblGrid>
              <a:tr h="215255">
                <a:tc>
                  <a:txBody>
                    <a:bodyPr/>
                    <a:lstStyle/>
                    <a:p>
                      <a:pPr algn="ctr" fontAlgn="b"/>
                      <a:r>
                        <a:rPr lang="en-IN" sz="1100" u="none" strike="noStrike">
                          <a:effectLst/>
                        </a:rPr>
                        <a:t>Roll 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10th class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Inter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9974479"/>
                  </a:ext>
                </a:extLst>
              </a:tr>
              <a:tr h="215255">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8173947"/>
                  </a:ext>
                </a:extLst>
              </a:tr>
              <a:tr h="215255">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1969038"/>
                  </a:ext>
                </a:extLst>
              </a:tr>
              <a:tr h="215255">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3218253"/>
                  </a:ext>
                </a:extLst>
              </a:tr>
              <a:tr h="215255">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243468"/>
                  </a:ext>
                </a:extLst>
              </a:tr>
              <a:tr h="215255">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1134292"/>
                  </a:ext>
                </a:extLst>
              </a:tr>
              <a:tr h="215255">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3843912"/>
                  </a:ext>
                </a:extLst>
              </a:tr>
              <a:tr h="215255">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4838829"/>
                  </a:ext>
                </a:extLst>
              </a:tr>
              <a:tr h="215255">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1448154"/>
                  </a:ext>
                </a:extLst>
              </a:tr>
            </a:tbl>
          </a:graphicData>
        </a:graphic>
      </p:graphicFrame>
      <p:graphicFrame>
        <p:nvGraphicFramePr>
          <p:cNvPr id="6" name="Table 5">
            <a:extLst>
              <a:ext uri="{FF2B5EF4-FFF2-40B4-BE49-F238E27FC236}">
                <a16:creationId xmlns:a16="http://schemas.microsoft.com/office/drawing/2014/main" id="{1C52FD96-ACF3-2123-BEA4-D945E75D2BD0}"/>
              </a:ext>
            </a:extLst>
          </p:cNvPr>
          <p:cNvGraphicFramePr>
            <a:graphicFrameLocks noGrp="1"/>
          </p:cNvGraphicFramePr>
          <p:nvPr/>
        </p:nvGraphicFramePr>
        <p:xfrm>
          <a:off x="6537154" y="4215086"/>
          <a:ext cx="3420980" cy="2302416"/>
        </p:xfrm>
        <a:graphic>
          <a:graphicData uri="http://schemas.openxmlformats.org/drawingml/2006/table">
            <a:tbl>
              <a:tblPr>
                <a:tableStyleId>{5C22544A-7EE6-4342-B048-85BDC9FD1C3A}</a:tableStyleId>
              </a:tblPr>
              <a:tblGrid>
                <a:gridCol w="784741">
                  <a:extLst>
                    <a:ext uri="{9D8B030D-6E8A-4147-A177-3AD203B41FA5}">
                      <a16:colId xmlns:a16="http://schemas.microsoft.com/office/drawing/2014/main" val="119677197"/>
                    </a:ext>
                  </a:extLst>
                </a:gridCol>
                <a:gridCol w="784741">
                  <a:extLst>
                    <a:ext uri="{9D8B030D-6E8A-4147-A177-3AD203B41FA5}">
                      <a16:colId xmlns:a16="http://schemas.microsoft.com/office/drawing/2014/main" val="2096009062"/>
                    </a:ext>
                  </a:extLst>
                </a:gridCol>
                <a:gridCol w="784741">
                  <a:extLst>
                    <a:ext uri="{9D8B030D-6E8A-4147-A177-3AD203B41FA5}">
                      <a16:colId xmlns:a16="http://schemas.microsoft.com/office/drawing/2014/main" val="514467495"/>
                    </a:ext>
                  </a:extLst>
                </a:gridCol>
                <a:gridCol w="1066757">
                  <a:extLst>
                    <a:ext uri="{9D8B030D-6E8A-4147-A177-3AD203B41FA5}">
                      <a16:colId xmlns:a16="http://schemas.microsoft.com/office/drawing/2014/main" val="735279947"/>
                    </a:ext>
                  </a:extLst>
                </a:gridCol>
              </a:tblGrid>
              <a:tr h="255824">
                <a:tc>
                  <a:txBody>
                    <a:bodyPr/>
                    <a:lstStyle/>
                    <a:p>
                      <a:pPr algn="ctr" fontAlgn="b"/>
                      <a:r>
                        <a:rPr lang="en-IN" sz="1100" u="none" strike="noStrike">
                          <a:effectLst/>
                        </a:rPr>
                        <a:t>Roll 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10th class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Performance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558475"/>
                  </a:ext>
                </a:extLst>
              </a:tr>
              <a:tr h="255824">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7890235"/>
                  </a:ext>
                </a:extLst>
              </a:tr>
              <a:tr h="255824">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8188612"/>
                  </a:ext>
                </a:extLst>
              </a:tr>
              <a:tr h="255824">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Poor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3024340"/>
                  </a:ext>
                </a:extLst>
              </a:tr>
              <a:tr h="255824">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Poor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156182"/>
                  </a:ext>
                </a:extLst>
              </a:tr>
              <a:tr h="255824">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Poor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2659661"/>
                  </a:ext>
                </a:extLst>
              </a:tr>
              <a:tr h="255824">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Average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8219677"/>
                  </a:ext>
                </a:extLst>
              </a:tr>
              <a:tr h="255824">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75010"/>
                  </a:ext>
                </a:extLst>
              </a:tr>
              <a:tr h="255824">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Good</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9788386"/>
                  </a:ext>
                </a:extLst>
              </a:tr>
            </a:tbl>
          </a:graphicData>
        </a:graphic>
      </p:graphicFrame>
      <p:graphicFrame>
        <p:nvGraphicFramePr>
          <p:cNvPr id="7" name="Table 6">
            <a:extLst>
              <a:ext uri="{FF2B5EF4-FFF2-40B4-BE49-F238E27FC236}">
                <a16:creationId xmlns:a16="http://schemas.microsoft.com/office/drawing/2014/main" id="{270A3E37-D81B-6A99-9CAC-638B40F01F56}"/>
              </a:ext>
            </a:extLst>
          </p:cNvPr>
          <p:cNvGraphicFramePr>
            <a:graphicFrameLocks noGrp="1"/>
          </p:cNvGraphicFramePr>
          <p:nvPr/>
        </p:nvGraphicFramePr>
        <p:xfrm>
          <a:off x="3292977" y="4215086"/>
          <a:ext cx="2361870" cy="2302416"/>
        </p:xfrm>
        <a:graphic>
          <a:graphicData uri="http://schemas.openxmlformats.org/drawingml/2006/table">
            <a:tbl>
              <a:tblPr>
                <a:tableStyleId>{5C22544A-7EE6-4342-B048-85BDC9FD1C3A}</a:tableStyleId>
              </a:tblPr>
              <a:tblGrid>
                <a:gridCol w="1001057">
                  <a:extLst>
                    <a:ext uri="{9D8B030D-6E8A-4147-A177-3AD203B41FA5}">
                      <a16:colId xmlns:a16="http://schemas.microsoft.com/office/drawing/2014/main" val="1844583620"/>
                    </a:ext>
                  </a:extLst>
                </a:gridCol>
                <a:gridCol w="1360813">
                  <a:extLst>
                    <a:ext uri="{9D8B030D-6E8A-4147-A177-3AD203B41FA5}">
                      <a16:colId xmlns:a16="http://schemas.microsoft.com/office/drawing/2014/main" val="1285293303"/>
                    </a:ext>
                  </a:extLst>
                </a:gridCol>
              </a:tblGrid>
              <a:tr h="255824">
                <a:tc>
                  <a:txBody>
                    <a:bodyPr/>
                    <a:lstStyle/>
                    <a:p>
                      <a:pPr algn="ctr" fontAlgn="b"/>
                      <a:r>
                        <a:rPr lang="en-IN" sz="1100" u="none" strike="noStrike">
                          <a:effectLst/>
                        </a:rPr>
                        <a:t>Roll 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Performance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0287515"/>
                  </a:ext>
                </a:extLst>
              </a:tr>
              <a:tr h="255824">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8820870"/>
                  </a:ext>
                </a:extLst>
              </a:tr>
              <a:tr h="255824">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30908"/>
                  </a:ext>
                </a:extLst>
              </a:tr>
              <a:tr h="255824">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Poor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9314448"/>
                  </a:ext>
                </a:extLst>
              </a:tr>
              <a:tr h="255824">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Poor</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78797"/>
                  </a:ext>
                </a:extLst>
              </a:tr>
              <a:tr h="255824">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Poor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2763094"/>
                  </a:ext>
                </a:extLst>
              </a:tr>
              <a:tr h="255824">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Average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6095301"/>
                  </a:ext>
                </a:extLst>
              </a:tr>
              <a:tr h="255824">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925494"/>
                  </a:ext>
                </a:extLst>
              </a:tr>
              <a:tr h="255824">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Good</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3563736"/>
                  </a:ext>
                </a:extLst>
              </a:tr>
            </a:tbl>
          </a:graphicData>
        </a:graphic>
      </p:graphicFrame>
      <p:cxnSp>
        <p:nvCxnSpPr>
          <p:cNvPr id="9" name="Straight Arrow Connector 8">
            <a:extLst>
              <a:ext uri="{FF2B5EF4-FFF2-40B4-BE49-F238E27FC236}">
                <a16:creationId xmlns:a16="http://schemas.microsoft.com/office/drawing/2014/main" id="{09B1CCEC-7B66-2BDC-5B93-7907397B578E}"/>
              </a:ext>
            </a:extLst>
          </p:cNvPr>
          <p:cNvCxnSpPr/>
          <p:nvPr/>
        </p:nvCxnSpPr>
        <p:spPr>
          <a:xfrm>
            <a:off x="3292977" y="2502568"/>
            <a:ext cx="3557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082FFCB-548E-EB86-4CB5-5EA48D25A15E}"/>
              </a:ext>
            </a:extLst>
          </p:cNvPr>
          <p:cNvSpPr txBox="1"/>
          <p:nvPr/>
        </p:nvSpPr>
        <p:spPr>
          <a:xfrm>
            <a:off x="3882189" y="2061592"/>
            <a:ext cx="2213811" cy="369332"/>
          </a:xfrm>
          <a:prstGeom prst="rect">
            <a:avLst/>
          </a:prstGeom>
          <a:noFill/>
        </p:spPr>
        <p:txBody>
          <a:bodyPr wrap="square" rtlCol="0">
            <a:spAutoFit/>
          </a:bodyPr>
          <a:lstStyle/>
          <a:p>
            <a:r>
              <a:rPr lang="en-NG" dirty="0"/>
              <a:t>Data Transformation</a:t>
            </a:r>
            <a:endParaRPr lang="en-IN" dirty="0"/>
          </a:p>
        </p:txBody>
      </p:sp>
      <p:cxnSp>
        <p:nvCxnSpPr>
          <p:cNvPr id="13" name="Straight Arrow Connector 12">
            <a:extLst>
              <a:ext uri="{FF2B5EF4-FFF2-40B4-BE49-F238E27FC236}">
                <a16:creationId xmlns:a16="http://schemas.microsoft.com/office/drawing/2014/main" id="{4074723A-6963-637C-365B-160D86B99CB1}"/>
              </a:ext>
            </a:extLst>
          </p:cNvPr>
          <p:cNvCxnSpPr/>
          <p:nvPr/>
        </p:nvCxnSpPr>
        <p:spPr>
          <a:xfrm>
            <a:off x="3292977" y="2743200"/>
            <a:ext cx="3244177"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D7FC6B1-78DF-FDAF-3F8D-E8111E9B5D41}"/>
              </a:ext>
            </a:extLst>
          </p:cNvPr>
          <p:cNvSpPr txBox="1"/>
          <p:nvPr/>
        </p:nvSpPr>
        <p:spPr>
          <a:xfrm rot="1084285">
            <a:off x="3964573" y="3089511"/>
            <a:ext cx="2213811" cy="369332"/>
          </a:xfrm>
          <a:prstGeom prst="rect">
            <a:avLst/>
          </a:prstGeom>
          <a:noFill/>
        </p:spPr>
        <p:txBody>
          <a:bodyPr wrap="square" rtlCol="0">
            <a:spAutoFit/>
          </a:bodyPr>
          <a:lstStyle/>
          <a:p>
            <a:r>
              <a:rPr lang="en-NG" dirty="0"/>
              <a:t>Feature creation</a:t>
            </a:r>
            <a:endParaRPr lang="en-IN" dirty="0"/>
          </a:p>
        </p:txBody>
      </p:sp>
      <p:cxnSp>
        <p:nvCxnSpPr>
          <p:cNvPr id="8" name="Straight Arrow Connector 7">
            <a:extLst>
              <a:ext uri="{FF2B5EF4-FFF2-40B4-BE49-F238E27FC236}">
                <a16:creationId xmlns:a16="http://schemas.microsoft.com/office/drawing/2014/main" id="{B105192B-404A-EC03-F4E4-A87E8952BA09}"/>
              </a:ext>
            </a:extLst>
          </p:cNvPr>
          <p:cNvCxnSpPr>
            <a:endCxn id="7" idx="3"/>
          </p:cNvCxnSpPr>
          <p:nvPr/>
        </p:nvCxnSpPr>
        <p:spPr>
          <a:xfrm flipH="1">
            <a:off x="5654847" y="5290457"/>
            <a:ext cx="882307" cy="7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49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C546-2D6B-E562-01DE-B8CAE9D4139B}"/>
              </a:ext>
            </a:extLst>
          </p:cNvPr>
          <p:cNvSpPr>
            <a:spLocks noGrp="1"/>
          </p:cNvSpPr>
          <p:nvPr>
            <p:ph type="title"/>
          </p:nvPr>
        </p:nvSpPr>
        <p:spPr/>
        <p:txBody>
          <a:bodyPr/>
          <a:lstStyle/>
          <a:p>
            <a:r>
              <a:rPr lang="en-IN" dirty="0"/>
              <a:t>Training your model</a:t>
            </a:r>
          </a:p>
        </p:txBody>
      </p:sp>
      <p:sp>
        <p:nvSpPr>
          <p:cNvPr id="3" name="Content Placeholder 2">
            <a:extLst>
              <a:ext uri="{FF2B5EF4-FFF2-40B4-BE49-F238E27FC236}">
                <a16:creationId xmlns:a16="http://schemas.microsoft.com/office/drawing/2014/main" id="{14EA980C-97A0-F7E6-F3E7-814D44C7757E}"/>
              </a:ext>
            </a:extLst>
          </p:cNvPr>
          <p:cNvSpPr>
            <a:spLocks noGrp="1"/>
          </p:cNvSpPr>
          <p:nvPr>
            <p:ph idx="1"/>
          </p:nvPr>
        </p:nvSpPr>
        <p:spPr/>
        <p:txBody>
          <a:bodyPr/>
          <a:lstStyle/>
          <a:p>
            <a:r>
              <a:rPr lang="en-US" dirty="0"/>
              <a:t>Model training is the process of teaching a machine learning model to make accurate predictions by showing it data and adjusting its internal settings (weights) to minimize errors. </a:t>
            </a:r>
            <a:endParaRPr lang="en-NG" dirty="0"/>
          </a:p>
          <a:p>
            <a:pPr lvl="1"/>
            <a:r>
              <a:rPr lang="en-NG" dirty="0"/>
              <a:t>Supervised </a:t>
            </a:r>
          </a:p>
          <a:p>
            <a:pPr lvl="1"/>
            <a:r>
              <a:rPr lang="en-NG" dirty="0"/>
              <a:t>Unsupervised</a:t>
            </a:r>
          </a:p>
          <a:p>
            <a:pPr lvl="1"/>
            <a:r>
              <a:rPr lang="en-NG" dirty="0"/>
              <a:t>Semi supervised </a:t>
            </a:r>
            <a:endParaRPr lang="en-US" dirty="0"/>
          </a:p>
          <a:p>
            <a:endParaRPr lang="en-IN" dirty="0"/>
          </a:p>
        </p:txBody>
      </p:sp>
    </p:spTree>
    <p:extLst>
      <p:ext uri="{BB962C8B-B14F-4D97-AF65-F5344CB8AC3E}">
        <p14:creationId xmlns:p14="http://schemas.microsoft.com/office/powerpoint/2010/main" val="316300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74DA-9E0C-F4D1-C62C-4FF3513EDEA0}"/>
              </a:ext>
            </a:extLst>
          </p:cNvPr>
          <p:cNvSpPr>
            <a:spLocks noGrp="1"/>
          </p:cNvSpPr>
          <p:nvPr>
            <p:ph type="title"/>
          </p:nvPr>
        </p:nvSpPr>
        <p:spPr/>
        <p:txBody>
          <a:bodyPr/>
          <a:lstStyle/>
          <a:p>
            <a:r>
              <a:rPr lang="en-IN" dirty="0"/>
              <a:t>Validating a model</a:t>
            </a:r>
          </a:p>
        </p:txBody>
      </p:sp>
      <p:sp>
        <p:nvSpPr>
          <p:cNvPr id="3" name="Content Placeholder 2">
            <a:extLst>
              <a:ext uri="{FF2B5EF4-FFF2-40B4-BE49-F238E27FC236}">
                <a16:creationId xmlns:a16="http://schemas.microsoft.com/office/drawing/2014/main" id="{F5B59035-2EF7-EB30-B5A3-270326BDC8EF}"/>
              </a:ext>
            </a:extLst>
          </p:cNvPr>
          <p:cNvSpPr>
            <a:spLocks noGrp="1"/>
          </p:cNvSpPr>
          <p:nvPr>
            <p:ph idx="1"/>
          </p:nvPr>
        </p:nvSpPr>
        <p:spPr/>
        <p:txBody>
          <a:bodyPr>
            <a:normAutofit/>
          </a:bodyPr>
          <a:lstStyle/>
          <a:p>
            <a:r>
              <a:rPr lang="en-US" b="1" dirty="0"/>
              <a:t>Good Model Characteristics</a:t>
            </a:r>
            <a:r>
              <a:rPr lang="en-US" dirty="0"/>
              <a:t>:</a:t>
            </a:r>
          </a:p>
          <a:p>
            <a:pPr lvl="1"/>
            <a:r>
              <a:rPr lang="en-US" dirty="0"/>
              <a:t>A good model should have strong predictive power and generalize well to unseen data.</a:t>
            </a:r>
          </a:p>
          <a:p>
            <a:pPr lvl="1"/>
            <a:r>
              <a:rPr lang="en-US" dirty="0"/>
              <a:t>Achieving this requires defining an error measure and a validation strategy.</a:t>
            </a:r>
            <a:endParaRPr lang="en-NG" dirty="0"/>
          </a:p>
          <a:p>
            <a:r>
              <a:rPr lang="en-US" b="1" dirty="0"/>
              <a:t>Error Measures</a:t>
            </a:r>
            <a:r>
              <a:rPr lang="en-US" dirty="0"/>
              <a:t>:</a:t>
            </a:r>
          </a:p>
          <a:p>
            <a:pPr lvl="1"/>
            <a:r>
              <a:rPr lang="en-US" b="1" dirty="0"/>
              <a:t>Classification Error Rate</a:t>
            </a:r>
            <a:r>
              <a:rPr lang="en-NG" b="1" dirty="0"/>
              <a:t>/Accuracy</a:t>
            </a:r>
            <a:r>
              <a:rPr lang="en-US" dirty="0"/>
              <a:t>: Percentage of mislabeled observations in test data (lower is better).</a:t>
            </a:r>
            <a:r>
              <a:rPr lang="en-NG" dirty="0"/>
              <a:t>    </a:t>
            </a:r>
          </a:p>
          <a:p>
            <a:pPr marL="457200" lvl="1" indent="0" algn="ctr">
              <a:buNone/>
            </a:pPr>
            <a:r>
              <a:rPr lang="en-NG" sz="2000" b="1" i="1" dirty="0">
                <a:solidFill>
                  <a:srgbClr val="FF0000"/>
                </a:solidFill>
              </a:rPr>
              <a:t>Accuracy= Number of correct predictions in test data/ total prediction of test data</a:t>
            </a:r>
            <a:endParaRPr lang="en-US" sz="2000" b="1" i="1" dirty="0">
              <a:solidFill>
                <a:srgbClr val="FF0000"/>
              </a:solidFill>
            </a:endParaRPr>
          </a:p>
          <a:p>
            <a:pPr lvl="1"/>
            <a:r>
              <a:rPr lang="en-US" b="1" dirty="0"/>
              <a:t>Mean Squared Error (MSE)/ Regression</a:t>
            </a:r>
            <a:r>
              <a:rPr lang="en-US" dirty="0"/>
              <a:t>: Measures the average squared difference between predicted and actual values, emphasizing larger errors more significantly.</a:t>
            </a:r>
            <a:endParaRPr lang="en-NG" dirty="0"/>
          </a:p>
          <a:p>
            <a:pPr lvl="1"/>
            <a:endParaRPr lang="en-US" dirty="0"/>
          </a:p>
          <a:p>
            <a:endParaRPr lang="en-US" dirty="0"/>
          </a:p>
          <a:p>
            <a:endParaRPr lang="en-IN" dirty="0"/>
          </a:p>
        </p:txBody>
      </p:sp>
      <p:pic>
        <p:nvPicPr>
          <p:cNvPr id="5" name="Picture 4">
            <a:extLst>
              <a:ext uri="{FF2B5EF4-FFF2-40B4-BE49-F238E27FC236}">
                <a16:creationId xmlns:a16="http://schemas.microsoft.com/office/drawing/2014/main" id="{247CDCA2-642C-708A-CF5A-43A5406ED636}"/>
              </a:ext>
            </a:extLst>
          </p:cNvPr>
          <p:cNvPicPr>
            <a:picLocks noChangeAspect="1"/>
          </p:cNvPicPr>
          <p:nvPr/>
        </p:nvPicPr>
        <p:blipFill>
          <a:blip r:embed="rId2"/>
          <a:stretch>
            <a:fillRect/>
          </a:stretch>
        </p:blipFill>
        <p:spPr>
          <a:xfrm>
            <a:off x="4646556" y="5703128"/>
            <a:ext cx="2379886" cy="838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461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D331-A555-03A5-3344-C828964EF7C2}"/>
              </a:ext>
            </a:extLst>
          </p:cNvPr>
          <p:cNvSpPr>
            <a:spLocks noGrp="1"/>
          </p:cNvSpPr>
          <p:nvPr>
            <p:ph type="title"/>
          </p:nvPr>
        </p:nvSpPr>
        <p:spPr/>
        <p:txBody>
          <a:bodyPr/>
          <a:lstStyle/>
          <a:p>
            <a:r>
              <a:rPr lang="en-IN" dirty="0"/>
              <a:t>Validating a model</a:t>
            </a:r>
            <a:r>
              <a:rPr lang="en-NG" dirty="0"/>
              <a:t> cont..</a:t>
            </a:r>
            <a:endParaRPr lang="en-IN" dirty="0"/>
          </a:p>
        </p:txBody>
      </p:sp>
      <p:sp>
        <p:nvSpPr>
          <p:cNvPr id="3" name="Content Placeholder 2">
            <a:extLst>
              <a:ext uri="{FF2B5EF4-FFF2-40B4-BE49-F238E27FC236}">
                <a16:creationId xmlns:a16="http://schemas.microsoft.com/office/drawing/2014/main" id="{05C0E2E6-5FD3-8065-0F47-7D7D77C879AD}"/>
              </a:ext>
            </a:extLst>
          </p:cNvPr>
          <p:cNvSpPr>
            <a:spLocks noGrp="1"/>
          </p:cNvSpPr>
          <p:nvPr>
            <p:ph idx="1"/>
          </p:nvPr>
        </p:nvSpPr>
        <p:spPr/>
        <p:txBody>
          <a:bodyPr/>
          <a:lstStyle/>
          <a:p>
            <a:pPr marL="0" indent="0">
              <a:buNone/>
            </a:pPr>
            <a:r>
              <a:rPr lang="en-IN" b="1" dirty="0"/>
              <a:t>Validation Strategies</a:t>
            </a:r>
            <a:r>
              <a:rPr lang="en-IN" dirty="0"/>
              <a:t>:</a:t>
            </a:r>
            <a:endParaRPr lang="en-NG" dirty="0"/>
          </a:p>
          <a:p>
            <a:pPr lvl="1"/>
            <a:r>
              <a:rPr lang="en-US" dirty="0"/>
              <a:t>Train/Test Split: Divide data into training and holdout sets to test generalization.</a:t>
            </a:r>
            <a:endParaRPr lang="en-NG" dirty="0"/>
          </a:p>
          <a:p>
            <a:pPr lvl="1"/>
            <a:r>
              <a:rPr lang="en-US" dirty="0"/>
              <a:t>K-Folds Cross-Validation: Divide data into k parts, using each as a test set once; ensures all data is used for training and testing.</a:t>
            </a:r>
            <a:endParaRPr lang="en-NG" dirty="0"/>
          </a:p>
          <a:p>
            <a:pPr lvl="1"/>
            <a:r>
              <a:rPr lang="en-US" dirty="0"/>
              <a:t>Leave-One-Out Cross-Validation (LOOCV): A special case of k-fold with k=1; suitable for small datasets.</a:t>
            </a:r>
            <a:endParaRPr lang="en-IN" dirty="0"/>
          </a:p>
        </p:txBody>
      </p:sp>
    </p:spTree>
    <p:extLst>
      <p:ext uri="{BB962C8B-B14F-4D97-AF65-F5344CB8AC3E}">
        <p14:creationId xmlns:p14="http://schemas.microsoft.com/office/powerpoint/2010/main" val="302267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9133-D8B3-8AF1-C55C-1B036BFAC640}"/>
              </a:ext>
            </a:extLst>
          </p:cNvPr>
          <p:cNvSpPr>
            <a:spLocks noGrp="1"/>
          </p:cNvSpPr>
          <p:nvPr>
            <p:ph type="title"/>
          </p:nvPr>
        </p:nvSpPr>
        <p:spPr/>
        <p:txBody>
          <a:bodyPr/>
          <a:lstStyle/>
          <a:p>
            <a:r>
              <a:rPr lang="en-US" b="1" dirty="0">
                <a:latin typeface="Bookman Old Style" panose="02050604050505020204" pitchFamily="18" charset="0"/>
              </a:rPr>
              <a:t>Bias and Variance</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3D4836-3FBB-9355-9827-E19BE2E146BC}"/>
              </a:ext>
            </a:extLst>
          </p:cNvPr>
          <p:cNvSpPr>
            <a:spLocks noGrp="1"/>
          </p:cNvSpPr>
          <p:nvPr>
            <p:ph idx="1"/>
          </p:nvPr>
        </p:nvSpPr>
        <p:spPr>
          <a:xfrm>
            <a:off x="838200" y="1825625"/>
            <a:ext cx="4201886" cy="3954689"/>
          </a:xfrm>
        </p:spPr>
        <p:txBody>
          <a:bodyPr>
            <a:normAutofit/>
          </a:bodyPr>
          <a:lstStyle/>
          <a:p>
            <a:pPr algn="just"/>
            <a:r>
              <a:rPr lang="en-US" sz="2400" b="1" dirty="0">
                <a:latin typeface="Bookman Old Style" panose="02050604050505020204" pitchFamily="18" charset="0"/>
              </a:rPr>
              <a:t>Bias</a:t>
            </a:r>
            <a:r>
              <a:rPr lang="en-US" sz="2400" dirty="0">
                <a:latin typeface="Bookman Old Style" panose="02050604050505020204" pitchFamily="18" charset="0"/>
              </a:rPr>
              <a:t> is the difference between the actual value and predicted value.(Training error is more)</a:t>
            </a:r>
          </a:p>
          <a:p>
            <a:r>
              <a:rPr lang="en-US" sz="2400" b="1" i="0" dirty="0">
                <a:solidFill>
                  <a:srgbClr val="273239"/>
                </a:solidFill>
                <a:effectLst/>
                <a:latin typeface="Bookman Old Style" panose="02050604050505020204" pitchFamily="18" charset="0"/>
              </a:rPr>
              <a:t>Variance</a:t>
            </a:r>
            <a:r>
              <a:rPr lang="en-US" sz="2400" b="0" i="0" dirty="0">
                <a:solidFill>
                  <a:srgbClr val="273239"/>
                </a:solidFill>
                <a:effectLst/>
                <a:latin typeface="Bookman Old Style" panose="02050604050505020204" pitchFamily="18" charset="0"/>
              </a:rPr>
              <a:t> is the measure of spread in data from its </a:t>
            </a:r>
            <a:r>
              <a:rPr lang="en-US" sz="2400" b="0" i="0" u="sng" dirty="0">
                <a:effectLst/>
                <a:latin typeface="Bookman Old Style" panose="02050604050505020204" pitchFamily="18" charset="0"/>
                <a:hlinkClick r:id="rId2"/>
              </a:rPr>
              <a:t>mean</a:t>
            </a:r>
            <a:r>
              <a:rPr lang="en-US" sz="2400" b="0" i="0" dirty="0">
                <a:solidFill>
                  <a:srgbClr val="273239"/>
                </a:solidFill>
                <a:effectLst/>
                <a:latin typeface="Bookman Old Style" panose="02050604050505020204" pitchFamily="18" charset="0"/>
              </a:rPr>
              <a:t> position.(Training error is less but test error is more)</a:t>
            </a:r>
            <a:endParaRPr lang="en-IN" sz="2400" dirty="0">
              <a:latin typeface="Bookman Old Style" panose="02050604050505020204" pitchFamily="18" charset="0"/>
            </a:endParaRPr>
          </a:p>
        </p:txBody>
      </p:sp>
      <p:pic>
        <p:nvPicPr>
          <p:cNvPr id="1026" name="Picture 2" descr="bias and variance! | by Cassie Kozyrkov ...">
            <a:extLst>
              <a:ext uri="{FF2B5EF4-FFF2-40B4-BE49-F238E27FC236}">
                <a16:creationId xmlns:a16="http://schemas.microsoft.com/office/drawing/2014/main" id="{073A6207-837D-99D0-DD1B-B85D03244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146" y="1219200"/>
            <a:ext cx="6551398" cy="406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86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5484-98D7-9435-273E-86B7CBAE3C68}"/>
              </a:ext>
            </a:extLst>
          </p:cNvPr>
          <p:cNvSpPr>
            <a:spLocks noGrp="1"/>
          </p:cNvSpPr>
          <p:nvPr>
            <p:ph type="title"/>
          </p:nvPr>
        </p:nvSpPr>
        <p:spPr/>
        <p:txBody>
          <a:bodyPr>
            <a:normAutofit/>
          </a:bodyPr>
          <a:lstStyle/>
          <a:p>
            <a:r>
              <a:rPr lang="en-US" sz="3600" b="1" dirty="0">
                <a:latin typeface="Bookman Old Style" panose="02050604050505020204" pitchFamily="18" charset="0"/>
              </a:rPr>
              <a:t>What is machine learning?</a:t>
            </a:r>
            <a:endParaRPr lang="en-IN" sz="28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0663127-E3EC-CB54-FE3A-C10BFF81D89F}"/>
              </a:ext>
            </a:extLst>
          </p:cNvPr>
          <p:cNvSpPr>
            <a:spLocks noGrp="1"/>
          </p:cNvSpPr>
          <p:nvPr>
            <p:ph idx="1"/>
          </p:nvPr>
        </p:nvSpPr>
        <p:spPr/>
        <p:txBody>
          <a:bodyPr/>
          <a:lstStyle/>
          <a:p>
            <a:pPr marL="0" indent="0" algn="just">
              <a:buNone/>
            </a:pPr>
            <a:r>
              <a:rPr lang="en-US" b="0" i="0" dirty="0">
                <a:solidFill>
                  <a:srgbClr val="001D35"/>
                </a:solidFill>
                <a:effectLst/>
                <a:latin typeface="Bookman Old Style" panose="02050604050505020204" pitchFamily="18" charset="0"/>
              </a:rPr>
              <a:t>Machine learning (ML) is a subset of artificial intelligence (AI) that allows computers to learn and improve from data without being explicitly programmed. ML uses algorithms to analyze data, identify patterns, and make predictions. The more data a machine learning model is exposed to, the better it performs. </a:t>
            </a:r>
          </a:p>
          <a:p>
            <a:pPr marL="0" indent="0" algn="just">
              <a:buNone/>
            </a:pPr>
            <a:endParaRPr lang="en-US" dirty="0">
              <a:solidFill>
                <a:srgbClr val="001D35"/>
              </a:solidFill>
              <a:latin typeface="Bookman Old Style" panose="02050604050505020204" pitchFamily="18" charset="0"/>
            </a:endParaRPr>
          </a:p>
        </p:txBody>
      </p:sp>
    </p:spTree>
    <p:extLst>
      <p:ext uri="{BB962C8B-B14F-4D97-AF65-F5344CB8AC3E}">
        <p14:creationId xmlns:p14="http://schemas.microsoft.com/office/powerpoint/2010/main" val="1876104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3674-44E1-0526-4D5C-19E4E4D1609C}"/>
              </a:ext>
            </a:extLst>
          </p:cNvPr>
          <p:cNvSpPr>
            <a:spLocks noGrp="1"/>
          </p:cNvSpPr>
          <p:nvPr>
            <p:ph type="title"/>
          </p:nvPr>
        </p:nvSpPr>
        <p:spPr/>
        <p:txBody>
          <a:bodyPr/>
          <a:lstStyle/>
          <a:p>
            <a:r>
              <a:rPr lang="en-IN" dirty="0"/>
              <a:t>Validating a model</a:t>
            </a:r>
            <a:r>
              <a:rPr lang="en-NG" dirty="0"/>
              <a:t> cont..</a:t>
            </a:r>
            <a:endParaRPr lang="en-IN" dirty="0"/>
          </a:p>
        </p:txBody>
      </p:sp>
      <p:sp>
        <p:nvSpPr>
          <p:cNvPr id="3" name="Content Placeholder 2">
            <a:extLst>
              <a:ext uri="{FF2B5EF4-FFF2-40B4-BE49-F238E27FC236}">
                <a16:creationId xmlns:a16="http://schemas.microsoft.com/office/drawing/2014/main" id="{AC6EA63D-6172-5DAC-A6DB-F6EFFBDF8FE2}"/>
              </a:ext>
            </a:extLst>
          </p:cNvPr>
          <p:cNvSpPr>
            <a:spLocks noGrp="1"/>
          </p:cNvSpPr>
          <p:nvPr>
            <p:ph idx="1"/>
          </p:nvPr>
        </p:nvSpPr>
        <p:spPr/>
        <p:txBody>
          <a:bodyPr/>
          <a:lstStyle/>
          <a:p>
            <a:pPr marL="0" indent="0">
              <a:buNone/>
            </a:pPr>
            <a:r>
              <a:rPr lang="en-IN" dirty="0"/>
              <a:t>Regularization</a:t>
            </a:r>
            <a:endParaRPr lang="en-NG" dirty="0"/>
          </a:p>
          <a:p>
            <a:pPr marL="0" indent="0">
              <a:buNone/>
            </a:pPr>
            <a:r>
              <a:rPr lang="en-NG" dirty="0"/>
              <a:t>Prevents overfitting by penalizing model complexity.</a:t>
            </a:r>
          </a:p>
          <a:p>
            <a:r>
              <a:rPr lang="en-NG" b="1" dirty="0"/>
              <a:t>L1 Regularization (LASSO): </a:t>
            </a:r>
            <a:r>
              <a:rPr lang="en-NG" dirty="0"/>
              <a:t>Encourages models with fewer predictors, improving simplicity and robustness.</a:t>
            </a:r>
          </a:p>
          <a:p>
            <a:endParaRPr lang="en-NG" dirty="0"/>
          </a:p>
          <a:p>
            <a:r>
              <a:rPr lang="en-NG" b="1" dirty="0"/>
              <a:t>L2 Regularization (Ridge): </a:t>
            </a:r>
            <a:r>
              <a:rPr lang="en-NG" dirty="0"/>
              <a:t>Reduces variance among predictor coefficients, enhancing interpretability.</a:t>
            </a:r>
            <a:br>
              <a:rPr lang="en-NG" dirty="0"/>
            </a:br>
            <a:endParaRPr lang="en-IN" dirty="0"/>
          </a:p>
        </p:txBody>
      </p:sp>
      <p:pic>
        <p:nvPicPr>
          <p:cNvPr id="7" name="Picture 6">
            <a:extLst>
              <a:ext uri="{FF2B5EF4-FFF2-40B4-BE49-F238E27FC236}">
                <a16:creationId xmlns:a16="http://schemas.microsoft.com/office/drawing/2014/main" id="{56B261D7-6A4D-F94E-98D8-886FF6E258B5}"/>
              </a:ext>
            </a:extLst>
          </p:cNvPr>
          <p:cNvPicPr>
            <a:picLocks noChangeAspect="1"/>
          </p:cNvPicPr>
          <p:nvPr/>
        </p:nvPicPr>
        <p:blipFill>
          <a:blip r:embed="rId2"/>
          <a:stretch>
            <a:fillRect/>
          </a:stretch>
        </p:blipFill>
        <p:spPr>
          <a:xfrm>
            <a:off x="4610177" y="3662119"/>
            <a:ext cx="2971646" cy="621123"/>
          </a:xfrm>
          <a:prstGeom prst="rect">
            <a:avLst/>
          </a:prstGeom>
        </p:spPr>
      </p:pic>
      <p:pic>
        <p:nvPicPr>
          <p:cNvPr id="9" name="Picture 8">
            <a:extLst>
              <a:ext uri="{FF2B5EF4-FFF2-40B4-BE49-F238E27FC236}">
                <a16:creationId xmlns:a16="http://schemas.microsoft.com/office/drawing/2014/main" id="{ADE7FD60-2D47-0C9E-9D5F-90851639A775}"/>
              </a:ext>
            </a:extLst>
          </p:cNvPr>
          <p:cNvPicPr>
            <a:picLocks noChangeAspect="1"/>
          </p:cNvPicPr>
          <p:nvPr/>
        </p:nvPicPr>
        <p:blipFill>
          <a:blip r:embed="rId3"/>
          <a:stretch>
            <a:fillRect/>
          </a:stretch>
        </p:blipFill>
        <p:spPr>
          <a:xfrm>
            <a:off x="4436559" y="5226436"/>
            <a:ext cx="3145264" cy="621123"/>
          </a:xfrm>
          <a:prstGeom prst="rect">
            <a:avLst/>
          </a:prstGeom>
        </p:spPr>
      </p:pic>
    </p:spTree>
    <p:extLst>
      <p:ext uri="{BB962C8B-B14F-4D97-AF65-F5344CB8AC3E}">
        <p14:creationId xmlns:p14="http://schemas.microsoft.com/office/powerpoint/2010/main" val="69808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FC65-E799-16D7-A1B8-B67E3B02ACB0}"/>
              </a:ext>
            </a:extLst>
          </p:cNvPr>
          <p:cNvSpPr>
            <a:spLocks noGrp="1"/>
          </p:cNvSpPr>
          <p:nvPr>
            <p:ph type="title"/>
          </p:nvPr>
        </p:nvSpPr>
        <p:spPr/>
        <p:txBody>
          <a:bodyPr/>
          <a:lstStyle/>
          <a:p>
            <a:r>
              <a:rPr lang="en-IN" dirty="0"/>
              <a:t>Validating a model</a:t>
            </a:r>
            <a:r>
              <a:rPr lang="en-NG" dirty="0"/>
              <a:t> cont..</a:t>
            </a:r>
            <a:endParaRPr lang="en-IN" dirty="0"/>
          </a:p>
        </p:txBody>
      </p:sp>
      <p:sp>
        <p:nvSpPr>
          <p:cNvPr id="3" name="Content Placeholder 2">
            <a:extLst>
              <a:ext uri="{FF2B5EF4-FFF2-40B4-BE49-F238E27FC236}">
                <a16:creationId xmlns:a16="http://schemas.microsoft.com/office/drawing/2014/main" id="{E1A8CD59-84BC-EF25-23A6-AF679A15CF50}"/>
              </a:ext>
            </a:extLst>
          </p:cNvPr>
          <p:cNvSpPr>
            <a:spLocks noGrp="1"/>
          </p:cNvSpPr>
          <p:nvPr>
            <p:ph idx="1"/>
          </p:nvPr>
        </p:nvSpPr>
        <p:spPr/>
        <p:txBody>
          <a:bodyPr/>
          <a:lstStyle/>
          <a:p>
            <a:r>
              <a:rPr lang="en-US" dirty="0"/>
              <a:t>Testing models on unseen, representative data is essential to evaluate their performance.</a:t>
            </a:r>
            <a:endParaRPr lang="en-NG" dirty="0"/>
          </a:p>
          <a:p>
            <a:r>
              <a:rPr lang="en-US" dirty="0"/>
              <a:t>Tools like the confusion matrix are crucial for evaluating classification models</a:t>
            </a:r>
            <a:endParaRPr lang="en-NG" dirty="0"/>
          </a:p>
          <a:p>
            <a:r>
              <a:rPr lang="en-US" dirty="0"/>
              <a:t>Once validated, models can optionally be used for future predictions.</a:t>
            </a:r>
            <a:endParaRPr lang="en-IN" dirty="0"/>
          </a:p>
        </p:txBody>
      </p:sp>
    </p:spTree>
    <p:extLst>
      <p:ext uri="{BB962C8B-B14F-4D97-AF65-F5344CB8AC3E}">
        <p14:creationId xmlns:p14="http://schemas.microsoft.com/office/powerpoint/2010/main" val="339077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A67832-7874-CF00-6E85-642B13383566}"/>
              </a:ext>
            </a:extLst>
          </p:cNvPr>
          <p:cNvPicPr>
            <a:picLocks noChangeAspect="1"/>
          </p:cNvPicPr>
          <p:nvPr/>
        </p:nvPicPr>
        <p:blipFill>
          <a:blip r:embed="rId2"/>
          <a:stretch>
            <a:fillRect/>
          </a:stretch>
        </p:blipFill>
        <p:spPr>
          <a:xfrm>
            <a:off x="2726483" y="2412284"/>
            <a:ext cx="5563376" cy="3753374"/>
          </a:xfrm>
          <a:prstGeom prst="rect">
            <a:avLst/>
          </a:prstGeom>
        </p:spPr>
      </p:pic>
      <p:sp>
        <p:nvSpPr>
          <p:cNvPr id="3" name="TextBox 2">
            <a:extLst>
              <a:ext uri="{FF2B5EF4-FFF2-40B4-BE49-F238E27FC236}">
                <a16:creationId xmlns:a16="http://schemas.microsoft.com/office/drawing/2014/main" id="{730A4011-2C9B-8CD2-FB1B-91666BF2377C}"/>
              </a:ext>
            </a:extLst>
          </p:cNvPr>
          <p:cNvSpPr txBox="1"/>
          <p:nvPr/>
        </p:nvSpPr>
        <p:spPr>
          <a:xfrm>
            <a:off x="783771" y="479950"/>
            <a:ext cx="10635343" cy="1754326"/>
          </a:xfrm>
          <a:prstGeom prst="rect">
            <a:avLst/>
          </a:prstGeom>
          <a:noFill/>
        </p:spPr>
        <p:txBody>
          <a:bodyPr wrap="square">
            <a:spAutoFit/>
          </a:bodyPr>
          <a:lstStyle/>
          <a:p>
            <a:pPr algn="just"/>
            <a:r>
              <a:rPr lang="en-US" sz="3600" b="0" i="0" dirty="0">
                <a:solidFill>
                  <a:srgbClr val="001D35"/>
                </a:solidFill>
                <a:effectLst/>
                <a:latin typeface="Bookman Old Style" panose="02050604050505020204" pitchFamily="18" charset="0"/>
              </a:rPr>
              <a:t>Confusion matrix</a:t>
            </a:r>
            <a:endParaRPr lang="en-US" b="0" i="0" dirty="0">
              <a:solidFill>
                <a:srgbClr val="001D35"/>
              </a:solidFill>
              <a:effectLst/>
              <a:latin typeface="Bookman Old Style" panose="02050604050505020204" pitchFamily="18" charset="0"/>
            </a:endParaRPr>
          </a:p>
          <a:p>
            <a:pPr algn="just"/>
            <a:r>
              <a:rPr lang="en-US" sz="2400" b="0" i="0" dirty="0">
                <a:solidFill>
                  <a:srgbClr val="1F1F1F"/>
                </a:solidFill>
                <a:effectLst/>
                <a:latin typeface="Bookman Old Style" panose="02050604050505020204" pitchFamily="18" charset="0"/>
              </a:rPr>
              <a:t>A confusion matrix is </a:t>
            </a:r>
            <a:r>
              <a:rPr lang="en-US" sz="2400" b="0" i="0" dirty="0">
                <a:solidFill>
                  <a:srgbClr val="040C28"/>
                </a:solidFill>
                <a:effectLst/>
                <a:latin typeface="Bookman Old Style" panose="02050604050505020204" pitchFamily="18" charset="0"/>
              </a:rPr>
              <a:t>a two-dimensional matrix used in classification experiments to evaluate the performance of a system by showing the number of correctly and wrongly classified data</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3947967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D3D9DE-0D73-440D-7C59-826F3A810F3A}"/>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5EC66A5-9A52-CF0B-B956-D6138E0ED62F}"/>
              </a:ext>
            </a:extLst>
          </p:cNvPr>
          <p:cNvPicPr>
            <a:picLocks noChangeAspect="1"/>
          </p:cNvPicPr>
          <p:nvPr/>
        </p:nvPicPr>
        <p:blipFill>
          <a:blip r:embed="rId2"/>
          <a:stretch>
            <a:fillRect/>
          </a:stretch>
        </p:blipFill>
        <p:spPr>
          <a:xfrm>
            <a:off x="236934" y="637785"/>
            <a:ext cx="11488753" cy="5582429"/>
          </a:xfrm>
          <a:prstGeom prst="rect">
            <a:avLst/>
          </a:prstGeom>
        </p:spPr>
      </p:pic>
    </p:spTree>
    <p:extLst>
      <p:ext uri="{BB962C8B-B14F-4D97-AF65-F5344CB8AC3E}">
        <p14:creationId xmlns:p14="http://schemas.microsoft.com/office/powerpoint/2010/main" val="1684426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4AB77D-D4A2-52DD-35F5-6F7EC64B288B}"/>
              </a:ext>
            </a:extLst>
          </p:cNvPr>
          <p:cNvPicPr>
            <a:picLocks noChangeAspect="1"/>
          </p:cNvPicPr>
          <p:nvPr/>
        </p:nvPicPr>
        <p:blipFill>
          <a:blip r:embed="rId2"/>
          <a:stretch>
            <a:fillRect/>
          </a:stretch>
        </p:blipFill>
        <p:spPr>
          <a:xfrm>
            <a:off x="7318341" y="3345211"/>
            <a:ext cx="3286584" cy="1495634"/>
          </a:xfrm>
          <a:prstGeom prst="rect">
            <a:avLst/>
          </a:prstGeom>
        </p:spPr>
      </p:pic>
      <p:pic>
        <p:nvPicPr>
          <p:cNvPr id="9" name="Picture 8">
            <a:extLst>
              <a:ext uri="{FF2B5EF4-FFF2-40B4-BE49-F238E27FC236}">
                <a16:creationId xmlns:a16="http://schemas.microsoft.com/office/drawing/2014/main" id="{50056631-A235-2B4B-E20E-C761BFF26F47}"/>
              </a:ext>
            </a:extLst>
          </p:cNvPr>
          <p:cNvPicPr>
            <a:picLocks noChangeAspect="1"/>
          </p:cNvPicPr>
          <p:nvPr/>
        </p:nvPicPr>
        <p:blipFill>
          <a:blip r:embed="rId3"/>
          <a:stretch>
            <a:fillRect/>
          </a:stretch>
        </p:blipFill>
        <p:spPr>
          <a:xfrm>
            <a:off x="2144486" y="3429000"/>
            <a:ext cx="2992456" cy="1734265"/>
          </a:xfrm>
          <a:prstGeom prst="rect">
            <a:avLst/>
          </a:prstGeom>
        </p:spPr>
      </p:pic>
      <p:graphicFrame>
        <p:nvGraphicFramePr>
          <p:cNvPr id="2" name="Table 1">
            <a:extLst>
              <a:ext uri="{FF2B5EF4-FFF2-40B4-BE49-F238E27FC236}">
                <a16:creationId xmlns:a16="http://schemas.microsoft.com/office/drawing/2014/main" id="{88826492-8EC0-E54F-ED8B-9C9EAE1409F5}"/>
              </a:ext>
            </a:extLst>
          </p:cNvPr>
          <p:cNvGraphicFramePr>
            <a:graphicFrameLocks noGrp="1"/>
          </p:cNvGraphicFramePr>
          <p:nvPr>
            <p:extLst>
              <p:ext uri="{D42A27DB-BD31-4B8C-83A1-F6EECF244321}">
                <p14:modId xmlns:p14="http://schemas.microsoft.com/office/powerpoint/2010/main" val="2254327133"/>
              </p:ext>
            </p:extLst>
          </p:nvPr>
        </p:nvGraphicFramePr>
        <p:xfrm>
          <a:off x="3494314" y="1251856"/>
          <a:ext cx="5780316" cy="1110344"/>
        </p:xfrm>
        <a:graphic>
          <a:graphicData uri="http://schemas.openxmlformats.org/drawingml/2006/table">
            <a:tbl>
              <a:tblPr firstRow="1" bandRow="1">
                <a:tableStyleId>{93296810-A885-4BE3-A3E7-6D5BEEA58F35}</a:tableStyleId>
              </a:tblPr>
              <a:tblGrid>
                <a:gridCol w="2890158">
                  <a:extLst>
                    <a:ext uri="{9D8B030D-6E8A-4147-A177-3AD203B41FA5}">
                      <a16:colId xmlns:a16="http://schemas.microsoft.com/office/drawing/2014/main" val="656369108"/>
                    </a:ext>
                  </a:extLst>
                </a:gridCol>
                <a:gridCol w="2890158">
                  <a:extLst>
                    <a:ext uri="{9D8B030D-6E8A-4147-A177-3AD203B41FA5}">
                      <a16:colId xmlns:a16="http://schemas.microsoft.com/office/drawing/2014/main" val="224414625"/>
                    </a:ext>
                  </a:extLst>
                </a:gridCol>
              </a:tblGrid>
              <a:tr h="555172">
                <a:tc>
                  <a:txBody>
                    <a:bodyPr/>
                    <a:lstStyle/>
                    <a:p>
                      <a:r>
                        <a:rPr lang="en-US" dirty="0"/>
                        <a:t>86</a:t>
                      </a:r>
                      <a:endParaRPr lang="en-IN" dirty="0"/>
                    </a:p>
                  </a:txBody>
                  <a:tcPr/>
                </a:tc>
                <a:tc>
                  <a:txBody>
                    <a:bodyPr/>
                    <a:lstStyle/>
                    <a:p>
                      <a:r>
                        <a:rPr lang="en-US" dirty="0"/>
                        <a:t>12</a:t>
                      </a:r>
                      <a:endParaRPr lang="en-IN" dirty="0"/>
                    </a:p>
                  </a:txBody>
                  <a:tcPr/>
                </a:tc>
                <a:extLst>
                  <a:ext uri="{0D108BD9-81ED-4DB2-BD59-A6C34878D82A}">
                    <a16:rowId xmlns:a16="http://schemas.microsoft.com/office/drawing/2014/main" val="3471584730"/>
                  </a:ext>
                </a:extLst>
              </a:tr>
              <a:tr h="555172">
                <a:tc>
                  <a:txBody>
                    <a:bodyPr/>
                    <a:lstStyle/>
                    <a:p>
                      <a:r>
                        <a:rPr lang="en-US" dirty="0"/>
                        <a:t>10</a:t>
                      </a:r>
                      <a:endParaRPr lang="en-IN" dirty="0"/>
                    </a:p>
                  </a:txBody>
                  <a:tcPr/>
                </a:tc>
                <a:tc>
                  <a:txBody>
                    <a:bodyPr/>
                    <a:lstStyle/>
                    <a:p>
                      <a:r>
                        <a:rPr lang="en-US" dirty="0"/>
                        <a:t>79</a:t>
                      </a:r>
                      <a:endParaRPr lang="en-IN" dirty="0"/>
                    </a:p>
                  </a:txBody>
                  <a:tcPr/>
                </a:tc>
                <a:extLst>
                  <a:ext uri="{0D108BD9-81ED-4DB2-BD59-A6C34878D82A}">
                    <a16:rowId xmlns:a16="http://schemas.microsoft.com/office/drawing/2014/main" val="4282474761"/>
                  </a:ext>
                </a:extLst>
              </a:tr>
            </a:tbl>
          </a:graphicData>
        </a:graphic>
      </p:graphicFrame>
      <p:sp>
        <p:nvSpPr>
          <p:cNvPr id="3" name="TextBox 2">
            <a:extLst>
              <a:ext uri="{FF2B5EF4-FFF2-40B4-BE49-F238E27FC236}">
                <a16:creationId xmlns:a16="http://schemas.microsoft.com/office/drawing/2014/main" id="{74846C5F-28A5-3E37-A15E-03FDABE720B0}"/>
              </a:ext>
            </a:extLst>
          </p:cNvPr>
          <p:cNvSpPr txBox="1"/>
          <p:nvPr/>
        </p:nvSpPr>
        <p:spPr>
          <a:xfrm>
            <a:off x="3897086" y="794657"/>
            <a:ext cx="1107996" cy="369332"/>
          </a:xfrm>
          <a:prstGeom prst="rect">
            <a:avLst/>
          </a:prstGeom>
          <a:noFill/>
        </p:spPr>
        <p:txBody>
          <a:bodyPr wrap="none" rtlCol="0">
            <a:spAutoFit/>
          </a:bodyPr>
          <a:lstStyle/>
          <a:p>
            <a:r>
              <a:rPr lang="en-US" b="1" dirty="0"/>
              <a:t>Actual</a:t>
            </a:r>
            <a:r>
              <a:rPr lang="en-US" dirty="0"/>
              <a:t>	</a:t>
            </a:r>
            <a:endParaRPr lang="en-IN" dirty="0"/>
          </a:p>
        </p:txBody>
      </p:sp>
      <p:sp>
        <p:nvSpPr>
          <p:cNvPr id="4" name="TextBox 3">
            <a:extLst>
              <a:ext uri="{FF2B5EF4-FFF2-40B4-BE49-F238E27FC236}">
                <a16:creationId xmlns:a16="http://schemas.microsoft.com/office/drawing/2014/main" id="{6CCDFBE5-E7FC-E91A-12A6-D903F4AF4097}"/>
              </a:ext>
            </a:extLst>
          </p:cNvPr>
          <p:cNvSpPr txBox="1"/>
          <p:nvPr/>
        </p:nvSpPr>
        <p:spPr>
          <a:xfrm>
            <a:off x="6955971" y="794657"/>
            <a:ext cx="1415143" cy="646331"/>
          </a:xfrm>
          <a:prstGeom prst="rect">
            <a:avLst/>
          </a:prstGeom>
          <a:noFill/>
        </p:spPr>
        <p:txBody>
          <a:bodyPr wrap="square" rtlCol="0">
            <a:spAutoFit/>
          </a:bodyPr>
          <a:lstStyle/>
          <a:p>
            <a:r>
              <a:rPr lang="en-US" b="1" dirty="0"/>
              <a:t>Actual</a:t>
            </a:r>
          </a:p>
          <a:p>
            <a:endParaRPr lang="en-IN" dirty="0"/>
          </a:p>
        </p:txBody>
      </p:sp>
      <p:sp>
        <p:nvSpPr>
          <p:cNvPr id="6" name="TextBox 5">
            <a:extLst>
              <a:ext uri="{FF2B5EF4-FFF2-40B4-BE49-F238E27FC236}">
                <a16:creationId xmlns:a16="http://schemas.microsoft.com/office/drawing/2014/main" id="{021BB0B7-8267-7246-D15D-4FDA5518B173}"/>
              </a:ext>
            </a:extLst>
          </p:cNvPr>
          <p:cNvSpPr txBox="1"/>
          <p:nvPr/>
        </p:nvSpPr>
        <p:spPr>
          <a:xfrm>
            <a:off x="2144486" y="1437696"/>
            <a:ext cx="1752600" cy="369332"/>
          </a:xfrm>
          <a:prstGeom prst="rect">
            <a:avLst/>
          </a:prstGeom>
          <a:noFill/>
        </p:spPr>
        <p:txBody>
          <a:bodyPr wrap="square" rtlCol="0">
            <a:spAutoFit/>
          </a:bodyPr>
          <a:lstStyle/>
          <a:p>
            <a:r>
              <a:rPr lang="en-US" b="1" dirty="0"/>
              <a:t>Predicted</a:t>
            </a:r>
            <a:r>
              <a:rPr lang="en-US" dirty="0"/>
              <a:t>	</a:t>
            </a:r>
            <a:endParaRPr lang="en-IN" dirty="0"/>
          </a:p>
        </p:txBody>
      </p:sp>
      <p:sp>
        <p:nvSpPr>
          <p:cNvPr id="10" name="TextBox 9">
            <a:extLst>
              <a:ext uri="{FF2B5EF4-FFF2-40B4-BE49-F238E27FC236}">
                <a16:creationId xmlns:a16="http://schemas.microsoft.com/office/drawing/2014/main" id="{CAC5F552-E864-54F3-24F2-06F5F44E85BC}"/>
              </a:ext>
            </a:extLst>
          </p:cNvPr>
          <p:cNvSpPr txBox="1"/>
          <p:nvPr/>
        </p:nvSpPr>
        <p:spPr>
          <a:xfrm>
            <a:off x="2144486" y="2111829"/>
            <a:ext cx="1349828" cy="369332"/>
          </a:xfrm>
          <a:prstGeom prst="rect">
            <a:avLst/>
          </a:prstGeom>
          <a:noFill/>
        </p:spPr>
        <p:txBody>
          <a:bodyPr wrap="square" rtlCol="0">
            <a:spAutoFit/>
          </a:bodyPr>
          <a:lstStyle/>
          <a:p>
            <a:r>
              <a:rPr lang="en-US" b="1" dirty="0"/>
              <a:t>Predicted</a:t>
            </a:r>
            <a:endParaRPr lang="en-IN" b="1" dirty="0"/>
          </a:p>
        </p:txBody>
      </p:sp>
    </p:spTree>
    <p:extLst>
      <p:ext uri="{BB962C8B-B14F-4D97-AF65-F5344CB8AC3E}">
        <p14:creationId xmlns:p14="http://schemas.microsoft.com/office/powerpoint/2010/main" val="1986880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9028-F5EE-3F7B-336F-2AF8E6CEB3F0}"/>
              </a:ext>
            </a:extLst>
          </p:cNvPr>
          <p:cNvSpPr>
            <a:spLocks noGrp="1"/>
          </p:cNvSpPr>
          <p:nvPr>
            <p:ph type="title"/>
          </p:nvPr>
        </p:nvSpPr>
        <p:spPr/>
        <p:txBody>
          <a:bodyPr/>
          <a:lstStyle/>
          <a:p>
            <a:r>
              <a:rPr lang="en-IN" b="1" dirty="0"/>
              <a:t>Predicting new observations</a:t>
            </a:r>
          </a:p>
        </p:txBody>
      </p:sp>
      <p:sp>
        <p:nvSpPr>
          <p:cNvPr id="3" name="Content Placeholder 2">
            <a:extLst>
              <a:ext uri="{FF2B5EF4-FFF2-40B4-BE49-F238E27FC236}">
                <a16:creationId xmlns:a16="http://schemas.microsoft.com/office/drawing/2014/main" id="{36768FED-5922-5770-A1DA-E0D0D4163B09}"/>
              </a:ext>
            </a:extLst>
          </p:cNvPr>
          <p:cNvSpPr>
            <a:spLocks noGrp="1"/>
          </p:cNvSpPr>
          <p:nvPr>
            <p:ph idx="1"/>
          </p:nvPr>
        </p:nvSpPr>
        <p:spPr/>
        <p:txBody>
          <a:bodyPr/>
          <a:lstStyle/>
          <a:p>
            <a:r>
              <a:rPr lang="en-US" dirty="0"/>
              <a:t>Model Scoring: Applying a trained model to predict outcomes on new data.</a:t>
            </a:r>
            <a:endParaRPr lang="en-NG" dirty="0"/>
          </a:p>
          <a:p>
            <a:r>
              <a:rPr lang="en-US" dirty="0"/>
              <a:t>Consistent Data Prep</a:t>
            </a:r>
            <a:r>
              <a:rPr lang="en-NG" dirty="0"/>
              <a:t>ration</a:t>
            </a:r>
            <a:r>
              <a:rPr lang="en-US" dirty="0"/>
              <a:t>: New data must match the feature preparation used in training.</a:t>
            </a:r>
            <a:endParaRPr lang="en-NG" dirty="0"/>
          </a:p>
          <a:p>
            <a:r>
              <a:rPr lang="en-US" dirty="0"/>
              <a:t>Model Trust: Validated models are ready for real-world use.</a:t>
            </a:r>
            <a:endParaRPr lang="en-IN" dirty="0"/>
          </a:p>
        </p:txBody>
      </p:sp>
    </p:spTree>
    <p:extLst>
      <p:ext uri="{BB962C8B-B14F-4D97-AF65-F5344CB8AC3E}">
        <p14:creationId xmlns:p14="http://schemas.microsoft.com/office/powerpoint/2010/main" val="75678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D971-92C5-F26E-ECB8-E8CE0BA83038}"/>
              </a:ext>
            </a:extLst>
          </p:cNvPr>
          <p:cNvSpPr>
            <a:spLocks noGrp="1"/>
          </p:cNvSpPr>
          <p:nvPr>
            <p:ph type="title"/>
          </p:nvPr>
        </p:nvSpPr>
        <p:spPr/>
        <p:txBody>
          <a:bodyPr/>
          <a:lstStyle/>
          <a:p>
            <a:r>
              <a:rPr lang="en-US" dirty="0"/>
              <a:t>The problems you face when handling large data		</a:t>
            </a:r>
            <a:endParaRPr lang="en-IN" dirty="0"/>
          </a:p>
        </p:txBody>
      </p:sp>
      <p:pic>
        <p:nvPicPr>
          <p:cNvPr id="5" name="Content Placeholder 4">
            <a:extLst>
              <a:ext uri="{FF2B5EF4-FFF2-40B4-BE49-F238E27FC236}">
                <a16:creationId xmlns:a16="http://schemas.microsoft.com/office/drawing/2014/main" id="{C98C793D-9D93-2D3E-FE61-18DEA07227B8}"/>
              </a:ext>
            </a:extLst>
          </p:cNvPr>
          <p:cNvPicPr>
            <a:picLocks noGrp="1" noChangeAspect="1"/>
          </p:cNvPicPr>
          <p:nvPr>
            <p:ph idx="1"/>
          </p:nvPr>
        </p:nvPicPr>
        <p:blipFill>
          <a:blip r:embed="rId2"/>
          <a:stretch>
            <a:fillRect/>
          </a:stretch>
        </p:blipFill>
        <p:spPr>
          <a:xfrm>
            <a:off x="2504574" y="2739055"/>
            <a:ext cx="7182852" cy="2524477"/>
          </a:xfrm>
        </p:spPr>
      </p:pic>
    </p:spTree>
    <p:extLst>
      <p:ext uri="{BB962C8B-B14F-4D97-AF65-F5344CB8AC3E}">
        <p14:creationId xmlns:p14="http://schemas.microsoft.com/office/powerpoint/2010/main" val="598723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91EF-18ED-AA52-6601-1E0A71F510A4}"/>
              </a:ext>
            </a:extLst>
          </p:cNvPr>
          <p:cNvSpPr>
            <a:spLocks noGrp="1"/>
          </p:cNvSpPr>
          <p:nvPr>
            <p:ph type="title"/>
          </p:nvPr>
        </p:nvSpPr>
        <p:spPr/>
        <p:txBody>
          <a:bodyPr/>
          <a:lstStyle/>
          <a:p>
            <a:r>
              <a:rPr lang="en-US" dirty="0"/>
              <a:t>The problems you face when handling large data</a:t>
            </a:r>
            <a:endParaRPr lang="en-IN" dirty="0"/>
          </a:p>
        </p:txBody>
      </p:sp>
      <p:sp>
        <p:nvSpPr>
          <p:cNvPr id="3" name="Content Placeholder 2">
            <a:extLst>
              <a:ext uri="{FF2B5EF4-FFF2-40B4-BE49-F238E27FC236}">
                <a16:creationId xmlns:a16="http://schemas.microsoft.com/office/drawing/2014/main" id="{E61C787F-07C7-DB47-5D5E-6B9FB57AB210}"/>
              </a:ext>
            </a:extLst>
          </p:cNvPr>
          <p:cNvSpPr>
            <a:spLocks noGrp="1"/>
          </p:cNvSpPr>
          <p:nvPr>
            <p:ph idx="1"/>
          </p:nvPr>
        </p:nvSpPr>
        <p:spPr/>
        <p:txBody>
          <a:bodyPr/>
          <a:lstStyle/>
          <a:p>
            <a:r>
              <a:rPr lang="en-US" b="1" dirty="0"/>
              <a:t>Memory Limitations: </a:t>
            </a:r>
            <a:r>
              <a:rPr lang="en-US" dirty="0"/>
              <a:t>When data exceeds RAM, the OS swaps memory to disk, slowing performance; most algorithms aren’t designed for large data, leading to out-of-memory errors.</a:t>
            </a:r>
            <a:endParaRPr lang="en-NG" dirty="0"/>
          </a:p>
          <a:p>
            <a:r>
              <a:rPr lang="en-US" b="1" dirty="0"/>
              <a:t>Time Constraints: </a:t>
            </a:r>
            <a:r>
              <a:rPr lang="en-US" dirty="0"/>
              <a:t>Some algorithms run indefinitely or take unreasonably long to process even small data sets.</a:t>
            </a:r>
            <a:endParaRPr lang="en-NG" dirty="0"/>
          </a:p>
          <a:p>
            <a:r>
              <a:rPr lang="en-US" b="1" dirty="0"/>
              <a:t>Bottlenecks: </a:t>
            </a:r>
            <a:r>
              <a:rPr lang="en-US" dirty="0"/>
              <a:t>Certain components</a:t>
            </a:r>
            <a:r>
              <a:rPr lang="en-NG" dirty="0"/>
              <a:t> of the computer </a:t>
            </a:r>
            <a:r>
              <a:rPr lang="en-US" dirty="0"/>
              <a:t>may be underutilized due to </a:t>
            </a:r>
            <a:r>
              <a:rPr lang="en-NG" dirty="0"/>
              <a:t>deadlock like situation </a:t>
            </a:r>
          </a:p>
          <a:p>
            <a:r>
              <a:rPr lang="en-US" b="1" dirty="0"/>
              <a:t>Storage Speed Issues: </a:t>
            </a:r>
            <a:r>
              <a:rPr lang="en-US" dirty="0"/>
              <a:t>HDDs are slow, causing delays in data processing; SSDs help but are costly.</a:t>
            </a:r>
            <a:endParaRPr lang="en-IN" dirty="0"/>
          </a:p>
        </p:txBody>
      </p:sp>
    </p:spTree>
    <p:extLst>
      <p:ext uri="{BB962C8B-B14F-4D97-AF65-F5344CB8AC3E}">
        <p14:creationId xmlns:p14="http://schemas.microsoft.com/office/powerpoint/2010/main" val="352416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4F3B-65A2-8B72-5922-582B435F6EB9}"/>
              </a:ext>
            </a:extLst>
          </p:cNvPr>
          <p:cNvSpPr>
            <a:spLocks noGrp="1"/>
          </p:cNvSpPr>
          <p:nvPr>
            <p:ph type="title"/>
          </p:nvPr>
        </p:nvSpPr>
        <p:spPr/>
        <p:txBody>
          <a:bodyPr/>
          <a:lstStyle/>
          <a:p>
            <a:r>
              <a:rPr lang="en-US" dirty="0"/>
              <a:t>General techniques for handling large volumes of data</a:t>
            </a:r>
            <a:endParaRPr lang="en-IN" dirty="0"/>
          </a:p>
        </p:txBody>
      </p:sp>
      <p:pic>
        <p:nvPicPr>
          <p:cNvPr id="5" name="Content Placeholder 4">
            <a:extLst>
              <a:ext uri="{FF2B5EF4-FFF2-40B4-BE49-F238E27FC236}">
                <a16:creationId xmlns:a16="http://schemas.microsoft.com/office/drawing/2014/main" id="{184319A9-4940-779A-F507-5B435637896C}"/>
              </a:ext>
            </a:extLst>
          </p:cNvPr>
          <p:cNvPicPr>
            <a:picLocks noGrp="1" noChangeAspect="1"/>
          </p:cNvPicPr>
          <p:nvPr>
            <p:ph idx="1"/>
          </p:nvPr>
        </p:nvPicPr>
        <p:blipFill>
          <a:blip r:embed="rId2"/>
          <a:stretch>
            <a:fillRect/>
          </a:stretch>
        </p:blipFill>
        <p:spPr>
          <a:xfrm>
            <a:off x="3909707" y="2905766"/>
            <a:ext cx="4372585" cy="2191056"/>
          </a:xfrm>
        </p:spPr>
      </p:pic>
    </p:spTree>
    <p:extLst>
      <p:ext uri="{BB962C8B-B14F-4D97-AF65-F5344CB8AC3E}">
        <p14:creationId xmlns:p14="http://schemas.microsoft.com/office/powerpoint/2010/main" val="289193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2178-E56D-63DC-6608-06F1C047B00A}"/>
              </a:ext>
            </a:extLst>
          </p:cNvPr>
          <p:cNvSpPr>
            <a:spLocks noGrp="1"/>
          </p:cNvSpPr>
          <p:nvPr>
            <p:ph type="title"/>
          </p:nvPr>
        </p:nvSpPr>
        <p:spPr/>
        <p:txBody>
          <a:bodyPr/>
          <a:lstStyle/>
          <a:p>
            <a:r>
              <a:rPr lang="en-US" dirty="0"/>
              <a:t>Choosing right algorithm</a:t>
            </a:r>
            <a:endParaRPr lang="en-IN" dirty="0"/>
          </a:p>
        </p:txBody>
      </p:sp>
      <p:sp>
        <p:nvSpPr>
          <p:cNvPr id="3" name="Content Placeholder 2">
            <a:extLst>
              <a:ext uri="{FF2B5EF4-FFF2-40B4-BE49-F238E27FC236}">
                <a16:creationId xmlns:a16="http://schemas.microsoft.com/office/drawing/2014/main" id="{BF526ED4-C2A4-D656-9074-02E17330F91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DE5F899-E6E0-1331-2FCD-8C5ED2F1B643}"/>
              </a:ext>
            </a:extLst>
          </p:cNvPr>
          <p:cNvPicPr>
            <a:picLocks noChangeAspect="1"/>
          </p:cNvPicPr>
          <p:nvPr/>
        </p:nvPicPr>
        <p:blipFill>
          <a:blip r:embed="rId2"/>
          <a:stretch>
            <a:fillRect/>
          </a:stretch>
        </p:blipFill>
        <p:spPr>
          <a:xfrm>
            <a:off x="3114259" y="2271551"/>
            <a:ext cx="5963482" cy="2314898"/>
          </a:xfrm>
          <a:prstGeom prst="rect">
            <a:avLst/>
          </a:prstGeom>
        </p:spPr>
      </p:pic>
    </p:spTree>
    <p:extLst>
      <p:ext uri="{BB962C8B-B14F-4D97-AF65-F5344CB8AC3E}">
        <p14:creationId xmlns:p14="http://schemas.microsoft.com/office/powerpoint/2010/main" val="61563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6DB5-7333-226A-BB43-5EE08F8D607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8BDB282-61DF-D207-548F-239F19FD8FA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1D819E9-B4CA-53BB-6FC8-A7E1D34990A8}"/>
              </a:ext>
            </a:extLst>
          </p:cNvPr>
          <p:cNvPicPr>
            <a:picLocks noChangeAspect="1"/>
          </p:cNvPicPr>
          <p:nvPr/>
        </p:nvPicPr>
        <p:blipFill>
          <a:blip r:embed="rId2"/>
          <a:stretch>
            <a:fillRect/>
          </a:stretch>
        </p:blipFill>
        <p:spPr>
          <a:xfrm>
            <a:off x="0" y="1714885"/>
            <a:ext cx="12192000" cy="3428229"/>
          </a:xfrm>
          <a:prstGeom prst="rect">
            <a:avLst/>
          </a:prstGeom>
        </p:spPr>
      </p:pic>
      <p:sp>
        <p:nvSpPr>
          <p:cNvPr id="6" name="TextBox 5">
            <a:extLst>
              <a:ext uri="{FF2B5EF4-FFF2-40B4-BE49-F238E27FC236}">
                <a16:creationId xmlns:a16="http://schemas.microsoft.com/office/drawing/2014/main" id="{310FBB35-6754-0800-24D8-1C8267B7BD38}"/>
              </a:ext>
            </a:extLst>
          </p:cNvPr>
          <p:cNvSpPr txBox="1"/>
          <p:nvPr/>
        </p:nvSpPr>
        <p:spPr>
          <a:xfrm>
            <a:off x="1117600" y="2993457"/>
            <a:ext cx="9381067" cy="3231654"/>
          </a:xfrm>
          <a:prstGeom prst="rect">
            <a:avLst/>
          </a:prstGeom>
          <a:noFill/>
        </p:spPr>
        <p:txBody>
          <a:bodyPr wrap="square">
            <a:spAutoFit/>
          </a:bodyPr>
          <a:lstStyle/>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r>
              <a:rPr lang="en-US" sz="2400" b="1" dirty="0">
                <a:solidFill>
                  <a:srgbClr val="FF0000"/>
                </a:solidFill>
                <a:latin typeface="Bookman Old Style" panose="02050604050505020204" pitchFamily="18" charset="0"/>
              </a:rPr>
              <a:t>Example: Hey Siri, Where is the nearest pizza corner? </a:t>
            </a:r>
            <a:endParaRPr lang="en-IN" sz="2400" b="1"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3889729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B1B6-2F38-FC56-8B5B-6FAC98D6E6D3}"/>
              </a:ext>
            </a:extLst>
          </p:cNvPr>
          <p:cNvSpPr>
            <a:spLocks noGrp="1"/>
          </p:cNvSpPr>
          <p:nvPr>
            <p:ph type="title"/>
          </p:nvPr>
        </p:nvSpPr>
        <p:spPr/>
        <p:txBody>
          <a:bodyPr/>
          <a:lstStyle/>
          <a:p>
            <a:r>
              <a:rPr lang="en-US" dirty="0"/>
              <a:t>We have 3 different options to handle large data</a:t>
            </a:r>
            <a:endParaRPr lang="en-IN" dirty="0"/>
          </a:p>
        </p:txBody>
      </p:sp>
      <p:sp>
        <p:nvSpPr>
          <p:cNvPr id="3" name="Content Placeholder 2">
            <a:extLst>
              <a:ext uri="{FF2B5EF4-FFF2-40B4-BE49-F238E27FC236}">
                <a16:creationId xmlns:a16="http://schemas.microsoft.com/office/drawing/2014/main" id="{AA444737-7A7F-8F29-4F0F-DC15C882FE36}"/>
              </a:ext>
            </a:extLst>
          </p:cNvPr>
          <p:cNvSpPr>
            <a:spLocks noGrp="1"/>
          </p:cNvSpPr>
          <p:nvPr>
            <p:ph idx="1"/>
          </p:nvPr>
        </p:nvSpPr>
        <p:spPr/>
        <p:txBody>
          <a:bodyPr/>
          <a:lstStyle/>
          <a:p>
            <a:r>
              <a:rPr lang="en-US" b="1" dirty="0"/>
              <a:t>Full batch learning</a:t>
            </a:r>
            <a:r>
              <a:rPr lang="en-US" dirty="0"/>
              <a:t>(loading the complete dataset by increasing hardware features, but not a good practice)</a:t>
            </a:r>
          </a:p>
          <a:p>
            <a:r>
              <a:rPr lang="en-US" b="1" dirty="0"/>
              <a:t>Mini batch learning</a:t>
            </a:r>
            <a:r>
              <a:rPr lang="en-US" dirty="0"/>
              <a:t>(taking the dataset in batches like 100, 1000 entries depending on our hardware)</a:t>
            </a:r>
          </a:p>
          <a:p>
            <a:r>
              <a:rPr lang="en-US" b="1" dirty="0"/>
              <a:t>Online learning</a:t>
            </a:r>
            <a:r>
              <a:rPr lang="en-US" dirty="0"/>
              <a:t>(feed the algorithm one observation at a time)</a:t>
            </a:r>
          </a:p>
          <a:p>
            <a:pPr marL="0" indent="0">
              <a:buNone/>
            </a:pPr>
            <a:endParaRPr lang="en-IN" dirty="0"/>
          </a:p>
        </p:txBody>
      </p:sp>
    </p:spTree>
    <p:extLst>
      <p:ext uri="{BB962C8B-B14F-4D97-AF65-F5344CB8AC3E}">
        <p14:creationId xmlns:p14="http://schemas.microsoft.com/office/powerpoint/2010/main" val="3718756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7BCB-9E16-0C52-04D1-EAD088B0BA4F}"/>
              </a:ext>
            </a:extLst>
          </p:cNvPr>
          <p:cNvSpPr>
            <a:spLocks noGrp="1"/>
          </p:cNvSpPr>
          <p:nvPr>
            <p:ph type="title"/>
          </p:nvPr>
        </p:nvSpPr>
        <p:spPr/>
        <p:txBody>
          <a:bodyPr/>
          <a:lstStyle/>
          <a:p>
            <a:r>
              <a:rPr lang="en-US" b="1" dirty="0"/>
              <a:t>Online algorithm</a:t>
            </a:r>
            <a:endParaRPr lang="en-IN" b="1" dirty="0"/>
          </a:p>
        </p:txBody>
      </p:sp>
      <p:sp>
        <p:nvSpPr>
          <p:cNvPr id="3" name="Content Placeholder 2">
            <a:extLst>
              <a:ext uri="{FF2B5EF4-FFF2-40B4-BE49-F238E27FC236}">
                <a16:creationId xmlns:a16="http://schemas.microsoft.com/office/drawing/2014/main" id="{DA257B41-DABA-56F5-72F1-05466FB676E2}"/>
              </a:ext>
            </a:extLst>
          </p:cNvPr>
          <p:cNvSpPr>
            <a:spLocks noGrp="1"/>
          </p:cNvSpPr>
          <p:nvPr>
            <p:ph idx="1"/>
          </p:nvPr>
        </p:nvSpPr>
        <p:spPr/>
        <p:txBody>
          <a:bodyPr/>
          <a:lstStyle/>
          <a:p>
            <a:r>
              <a:rPr lang="en-US" dirty="0"/>
              <a:t>Some machine learning algorithms train on one observation at a time, updating the model and discarding the data. This "use and forget" approach solves memory issues, as single observations are too small to overwhelm modern computer memory.</a:t>
            </a:r>
            <a:endParaRPr lang="en-IN" dirty="0"/>
          </a:p>
          <a:p>
            <a:endParaRPr lang="en-IN" dirty="0"/>
          </a:p>
        </p:txBody>
      </p:sp>
    </p:spTree>
    <p:extLst>
      <p:ext uri="{BB962C8B-B14F-4D97-AF65-F5344CB8AC3E}">
        <p14:creationId xmlns:p14="http://schemas.microsoft.com/office/powerpoint/2010/main" val="1112317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0C1F-7263-E04E-BEE1-133B0F2D14C9}"/>
              </a:ext>
            </a:extLst>
          </p:cNvPr>
          <p:cNvSpPr>
            <a:spLocks noGrp="1"/>
          </p:cNvSpPr>
          <p:nvPr>
            <p:ph type="title"/>
          </p:nvPr>
        </p:nvSpPr>
        <p:spPr/>
        <p:txBody>
          <a:bodyPr/>
          <a:lstStyle/>
          <a:p>
            <a:r>
              <a:rPr lang="en-US" dirty="0"/>
              <a:t>Map reduce</a:t>
            </a:r>
            <a:endParaRPr lang="en-IN" dirty="0"/>
          </a:p>
        </p:txBody>
      </p:sp>
      <p:sp>
        <p:nvSpPr>
          <p:cNvPr id="3" name="Content Placeholder 2">
            <a:extLst>
              <a:ext uri="{FF2B5EF4-FFF2-40B4-BE49-F238E27FC236}">
                <a16:creationId xmlns:a16="http://schemas.microsoft.com/office/drawing/2014/main" id="{EB47042C-B591-75D3-D74D-B1BF40D87A5F}"/>
              </a:ext>
            </a:extLst>
          </p:cNvPr>
          <p:cNvSpPr>
            <a:spLocks noGrp="1"/>
          </p:cNvSpPr>
          <p:nvPr>
            <p:ph idx="1"/>
          </p:nvPr>
        </p:nvSpPr>
        <p:spPr/>
        <p:txBody>
          <a:bodyPr/>
          <a:lstStyle/>
          <a:p>
            <a:pPr algn="just"/>
            <a:r>
              <a:rPr lang="en-US" dirty="0"/>
              <a:t>Example – voting counting</a:t>
            </a:r>
          </a:p>
          <a:p>
            <a:pPr marL="0" indent="0" algn="just">
              <a:buNone/>
            </a:pPr>
            <a:r>
              <a:rPr lang="en-IN" dirty="0"/>
              <a:t> </a:t>
            </a:r>
          </a:p>
          <a:p>
            <a:pPr marL="0" indent="0" algn="just">
              <a:buNone/>
            </a:pPr>
            <a:r>
              <a:rPr lang="en-IN" dirty="0"/>
              <a:t>Divides the large data set into smaller data sets and same Machine Learning model is applied on all the smaller data sets and the predictions are stored in a list.</a:t>
            </a:r>
          </a:p>
        </p:txBody>
      </p:sp>
    </p:spTree>
    <p:extLst>
      <p:ext uri="{BB962C8B-B14F-4D97-AF65-F5344CB8AC3E}">
        <p14:creationId xmlns:p14="http://schemas.microsoft.com/office/powerpoint/2010/main" val="1097315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786F-8E55-D89E-25C0-3EAD2E9EBD3E}"/>
              </a:ext>
            </a:extLst>
          </p:cNvPr>
          <p:cNvSpPr>
            <a:spLocks noGrp="1"/>
          </p:cNvSpPr>
          <p:nvPr>
            <p:ph type="title"/>
          </p:nvPr>
        </p:nvSpPr>
        <p:spPr/>
        <p:txBody>
          <a:bodyPr/>
          <a:lstStyle/>
          <a:p>
            <a:r>
              <a:rPr lang="en-US" dirty="0"/>
              <a:t>Choosing the right data structure</a:t>
            </a:r>
            <a:endParaRPr lang="en-IN" dirty="0"/>
          </a:p>
        </p:txBody>
      </p:sp>
      <p:sp>
        <p:nvSpPr>
          <p:cNvPr id="3" name="Content Placeholder 2">
            <a:extLst>
              <a:ext uri="{FF2B5EF4-FFF2-40B4-BE49-F238E27FC236}">
                <a16:creationId xmlns:a16="http://schemas.microsoft.com/office/drawing/2014/main" id="{6ACA25DE-05C7-7601-4A0E-F25BA59A1719}"/>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6FF83AE2-BD75-587B-C79C-6AD49BBFE43E}"/>
              </a:ext>
            </a:extLst>
          </p:cNvPr>
          <p:cNvPicPr>
            <a:picLocks noChangeAspect="1"/>
          </p:cNvPicPr>
          <p:nvPr/>
        </p:nvPicPr>
        <p:blipFill>
          <a:blip r:embed="rId2"/>
          <a:stretch>
            <a:fillRect/>
          </a:stretch>
        </p:blipFill>
        <p:spPr>
          <a:xfrm>
            <a:off x="3033285" y="2219155"/>
            <a:ext cx="7747428" cy="3060415"/>
          </a:xfrm>
          <a:prstGeom prst="rect">
            <a:avLst/>
          </a:prstGeom>
        </p:spPr>
      </p:pic>
    </p:spTree>
    <p:extLst>
      <p:ext uri="{BB962C8B-B14F-4D97-AF65-F5344CB8AC3E}">
        <p14:creationId xmlns:p14="http://schemas.microsoft.com/office/powerpoint/2010/main" val="3100026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D290-0145-308A-544A-5F2C845DF090}"/>
              </a:ext>
            </a:extLst>
          </p:cNvPr>
          <p:cNvSpPr>
            <a:spLocks noGrp="1"/>
          </p:cNvSpPr>
          <p:nvPr>
            <p:ph type="title"/>
          </p:nvPr>
        </p:nvSpPr>
        <p:spPr/>
        <p:txBody>
          <a:bodyPr/>
          <a:lstStyle/>
          <a:p>
            <a:r>
              <a:rPr lang="en-US" dirty="0"/>
              <a:t>Sparse data</a:t>
            </a:r>
            <a:endParaRPr lang="en-IN" dirty="0"/>
          </a:p>
        </p:txBody>
      </p:sp>
      <p:pic>
        <p:nvPicPr>
          <p:cNvPr id="5" name="Content Placeholder 4">
            <a:extLst>
              <a:ext uri="{FF2B5EF4-FFF2-40B4-BE49-F238E27FC236}">
                <a16:creationId xmlns:a16="http://schemas.microsoft.com/office/drawing/2014/main" id="{9DA712F8-90D1-2D03-3D42-B038407721D4}"/>
              </a:ext>
            </a:extLst>
          </p:cNvPr>
          <p:cNvPicPr>
            <a:picLocks noGrp="1" noChangeAspect="1"/>
          </p:cNvPicPr>
          <p:nvPr>
            <p:ph idx="1"/>
          </p:nvPr>
        </p:nvPicPr>
        <p:blipFill>
          <a:blip r:embed="rId2"/>
          <a:stretch>
            <a:fillRect/>
          </a:stretch>
        </p:blipFill>
        <p:spPr>
          <a:xfrm>
            <a:off x="1965915" y="2362201"/>
            <a:ext cx="7979225" cy="2586268"/>
          </a:xfrm>
        </p:spPr>
      </p:pic>
      <p:sp>
        <p:nvSpPr>
          <p:cNvPr id="6" name="TextBox 5">
            <a:extLst>
              <a:ext uri="{FF2B5EF4-FFF2-40B4-BE49-F238E27FC236}">
                <a16:creationId xmlns:a16="http://schemas.microsoft.com/office/drawing/2014/main" id="{0F7EEDA5-892B-E18A-D4CB-16C5179D9BF8}"/>
              </a:ext>
            </a:extLst>
          </p:cNvPr>
          <p:cNvSpPr txBox="1"/>
          <p:nvPr/>
        </p:nvSpPr>
        <p:spPr>
          <a:xfrm>
            <a:off x="4223657" y="1321356"/>
            <a:ext cx="4789714" cy="369332"/>
          </a:xfrm>
          <a:prstGeom prst="rect">
            <a:avLst/>
          </a:prstGeom>
          <a:noFill/>
        </p:spPr>
        <p:txBody>
          <a:bodyPr wrap="square" rtlCol="0">
            <a:spAutoFit/>
          </a:bodyPr>
          <a:lstStyle/>
          <a:p>
            <a:r>
              <a:rPr lang="en-US" dirty="0"/>
              <a:t>Data = [(2,9,1)]</a:t>
            </a:r>
            <a:endParaRPr lang="en-IN" dirty="0"/>
          </a:p>
        </p:txBody>
      </p:sp>
    </p:spTree>
    <p:extLst>
      <p:ext uri="{BB962C8B-B14F-4D97-AF65-F5344CB8AC3E}">
        <p14:creationId xmlns:p14="http://schemas.microsoft.com/office/powerpoint/2010/main" val="544729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6D0D-A39B-A0BA-8438-7721A9F7655D}"/>
              </a:ext>
            </a:extLst>
          </p:cNvPr>
          <p:cNvSpPr>
            <a:spLocks noGrp="1"/>
          </p:cNvSpPr>
          <p:nvPr>
            <p:ph type="title"/>
          </p:nvPr>
        </p:nvSpPr>
        <p:spPr/>
        <p:txBody>
          <a:bodyPr/>
          <a:lstStyle/>
          <a:p>
            <a:r>
              <a:rPr lang="en-US" dirty="0"/>
              <a:t>Tree structures</a:t>
            </a:r>
            <a:endParaRPr lang="en-IN" dirty="0"/>
          </a:p>
        </p:txBody>
      </p:sp>
      <p:pic>
        <p:nvPicPr>
          <p:cNvPr id="5" name="Picture 4">
            <a:extLst>
              <a:ext uri="{FF2B5EF4-FFF2-40B4-BE49-F238E27FC236}">
                <a16:creationId xmlns:a16="http://schemas.microsoft.com/office/drawing/2014/main" id="{E60FC93E-66CF-1505-EBD1-9D88C64940DC}"/>
              </a:ext>
            </a:extLst>
          </p:cNvPr>
          <p:cNvPicPr>
            <a:picLocks noChangeAspect="1"/>
          </p:cNvPicPr>
          <p:nvPr/>
        </p:nvPicPr>
        <p:blipFill>
          <a:blip r:embed="rId2"/>
          <a:stretch>
            <a:fillRect/>
          </a:stretch>
        </p:blipFill>
        <p:spPr>
          <a:xfrm>
            <a:off x="2383493" y="1582198"/>
            <a:ext cx="6858957" cy="4477375"/>
          </a:xfrm>
          <a:prstGeom prst="rect">
            <a:avLst/>
          </a:prstGeom>
        </p:spPr>
      </p:pic>
    </p:spTree>
    <p:extLst>
      <p:ext uri="{BB962C8B-B14F-4D97-AF65-F5344CB8AC3E}">
        <p14:creationId xmlns:p14="http://schemas.microsoft.com/office/powerpoint/2010/main" val="1699029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8A45-42D0-2C73-3DF3-B5D6F61BAF4C}"/>
              </a:ext>
            </a:extLst>
          </p:cNvPr>
          <p:cNvSpPr>
            <a:spLocks noGrp="1"/>
          </p:cNvSpPr>
          <p:nvPr>
            <p:ph type="title"/>
          </p:nvPr>
        </p:nvSpPr>
        <p:spPr/>
        <p:txBody>
          <a:bodyPr/>
          <a:lstStyle/>
          <a:p>
            <a:r>
              <a:rPr lang="en-US" dirty="0"/>
              <a:t>Hash tables</a:t>
            </a:r>
            <a:endParaRPr lang="en-IN" dirty="0"/>
          </a:p>
        </p:txBody>
      </p:sp>
      <p:sp>
        <p:nvSpPr>
          <p:cNvPr id="3" name="Content Placeholder 2">
            <a:extLst>
              <a:ext uri="{FF2B5EF4-FFF2-40B4-BE49-F238E27FC236}">
                <a16:creationId xmlns:a16="http://schemas.microsoft.com/office/drawing/2014/main" id="{127C6483-517E-3E44-6513-C9ECFCF4C9B9}"/>
              </a:ext>
            </a:extLst>
          </p:cNvPr>
          <p:cNvSpPr>
            <a:spLocks noGrp="1"/>
          </p:cNvSpPr>
          <p:nvPr>
            <p:ph idx="1"/>
          </p:nvPr>
        </p:nvSpPr>
        <p:spPr>
          <a:xfrm>
            <a:off x="718457" y="1488168"/>
            <a:ext cx="10515600" cy="4351338"/>
          </a:xfrm>
        </p:spPr>
        <p:txBody>
          <a:bodyPr/>
          <a:lstStyle/>
          <a:p>
            <a:r>
              <a:rPr lang="en-US" dirty="0"/>
              <a:t>&lt;key, value&gt;		</a:t>
            </a:r>
            <a:r>
              <a:rPr lang="en-US" dirty="0" err="1"/>
              <a:t>key.hashcode</a:t>
            </a:r>
            <a:r>
              <a:rPr lang="en-US" dirty="0"/>
              <a:t>()		</a:t>
            </a:r>
            <a:r>
              <a:rPr lang="en-US" dirty="0" err="1"/>
              <a:t>hashtable</a:t>
            </a:r>
            <a:endParaRPr lang="en-US" dirty="0"/>
          </a:p>
          <a:p>
            <a:r>
              <a:rPr lang="en-US" dirty="0"/>
              <a:t>&lt;101, A&gt;</a:t>
            </a:r>
          </a:p>
          <a:p>
            <a:r>
              <a:rPr lang="en-US" dirty="0"/>
              <a:t>&lt;103, B&gt;</a:t>
            </a:r>
          </a:p>
          <a:p>
            <a:r>
              <a:rPr lang="en-US" dirty="0"/>
              <a:t>&lt;104, C&gt;</a:t>
            </a:r>
          </a:p>
          <a:p>
            <a:r>
              <a:rPr lang="en-US" dirty="0"/>
              <a:t>&lt;107, D&gt;</a:t>
            </a:r>
          </a:p>
          <a:p>
            <a:r>
              <a:rPr lang="en-US" dirty="0"/>
              <a:t>&lt;109, E&gt;</a:t>
            </a:r>
            <a:endParaRPr lang="en-IN" dirty="0"/>
          </a:p>
        </p:txBody>
      </p:sp>
      <p:graphicFrame>
        <p:nvGraphicFramePr>
          <p:cNvPr id="4" name="Table 3">
            <a:extLst>
              <a:ext uri="{FF2B5EF4-FFF2-40B4-BE49-F238E27FC236}">
                <a16:creationId xmlns:a16="http://schemas.microsoft.com/office/drawing/2014/main" id="{45492E4B-88CF-183B-D546-296584FD069F}"/>
              </a:ext>
            </a:extLst>
          </p:cNvPr>
          <p:cNvGraphicFramePr>
            <a:graphicFrameLocks noGrp="1"/>
          </p:cNvGraphicFramePr>
          <p:nvPr>
            <p:extLst>
              <p:ext uri="{D42A27DB-BD31-4B8C-83A1-F6EECF244321}">
                <p14:modId xmlns:p14="http://schemas.microsoft.com/office/powerpoint/2010/main" val="744716437"/>
              </p:ext>
            </p:extLst>
          </p:nvPr>
        </p:nvGraphicFramePr>
        <p:xfrm>
          <a:off x="8144328" y="2034540"/>
          <a:ext cx="1505857" cy="3703320"/>
        </p:xfrm>
        <a:graphic>
          <a:graphicData uri="http://schemas.openxmlformats.org/drawingml/2006/table">
            <a:tbl>
              <a:tblPr firstRow="1" bandRow="1">
                <a:tableStyleId>{5C22544A-7EE6-4342-B048-85BDC9FD1C3A}</a:tableStyleId>
              </a:tblPr>
              <a:tblGrid>
                <a:gridCol w="1505857">
                  <a:extLst>
                    <a:ext uri="{9D8B030D-6E8A-4147-A177-3AD203B41FA5}">
                      <a16:colId xmlns:a16="http://schemas.microsoft.com/office/drawing/2014/main" val="4203728954"/>
                    </a:ext>
                  </a:extLst>
                </a:gridCol>
              </a:tblGrid>
              <a:tr h="0">
                <a:tc>
                  <a:txBody>
                    <a:bodyPr/>
                    <a:lstStyle/>
                    <a:p>
                      <a:endParaRPr lang="en-IN" dirty="0"/>
                    </a:p>
                  </a:txBody>
                  <a:tcPr/>
                </a:tc>
                <a:extLst>
                  <a:ext uri="{0D108BD9-81ED-4DB2-BD59-A6C34878D82A}">
                    <a16:rowId xmlns:a16="http://schemas.microsoft.com/office/drawing/2014/main" val="2463939936"/>
                  </a:ext>
                </a:extLst>
              </a:tr>
              <a:tr h="370840">
                <a:tc>
                  <a:txBody>
                    <a:bodyPr/>
                    <a:lstStyle/>
                    <a:p>
                      <a:endParaRPr lang="en-IN" dirty="0"/>
                    </a:p>
                  </a:txBody>
                  <a:tcPr/>
                </a:tc>
                <a:extLst>
                  <a:ext uri="{0D108BD9-81ED-4DB2-BD59-A6C34878D82A}">
                    <a16:rowId xmlns:a16="http://schemas.microsoft.com/office/drawing/2014/main" val="1024525045"/>
                  </a:ext>
                </a:extLst>
              </a:tr>
              <a:tr h="370840">
                <a:tc>
                  <a:txBody>
                    <a:bodyPr/>
                    <a:lstStyle/>
                    <a:p>
                      <a:endParaRPr lang="en-IN" dirty="0"/>
                    </a:p>
                  </a:txBody>
                  <a:tcPr/>
                </a:tc>
                <a:extLst>
                  <a:ext uri="{0D108BD9-81ED-4DB2-BD59-A6C34878D82A}">
                    <a16:rowId xmlns:a16="http://schemas.microsoft.com/office/drawing/2014/main" val="3471837409"/>
                  </a:ext>
                </a:extLst>
              </a:tr>
              <a:tr h="370840">
                <a:tc>
                  <a:txBody>
                    <a:bodyPr/>
                    <a:lstStyle/>
                    <a:p>
                      <a:endParaRPr lang="en-IN" dirty="0"/>
                    </a:p>
                  </a:txBody>
                  <a:tcPr/>
                </a:tc>
                <a:extLst>
                  <a:ext uri="{0D108BD9-81ED-4DB2-BD59-A6C34878D82A}">
                    <a16:rowId xmlns:a16="http://schemas.microsoft.com/office/drawing/2014/main" val="986333657"/>
                  </a:ext>
                </a:extLst>
              </a:tr>
              <a:tr h="370840">
                <a:tc>
                  <a:txBody>
                    <a:bodyPr/>
                    <a:lstStyle/>
                    <a:p>
                      <a:endParaRPr lang="en-IN" dirty="0"/>
                    </a:p>
                  </a:txBody>
                  <a:tcPr/>
                </a:tc>
                <a:extLst>
                  <a:ext uri="{0D108BD9-81ED-4DB2-BD59-A6C34878D82A}">
                    <a16:rowId xmlns:a16="http://schemas.microsoft.com/office/drawing/2014/main" val="3460132565"/>
                  </a:ext>
                </a:extLst>
              </a:tr>
              <a:tr h="370840">
                <a:tc>
                  <a:txBody>
                    <a:bodyPr/>
                    <a:lstStyle/>
                    <a:p>
                      <a:endParaRPr lang="en-IN" dirty="0"/>
                    </a:p>
                  </a:txBody>
                  <a:tcPr/>
                </a:tc>
                <a:extLst>
                  <a:ext uri="{0D108BD9-81ED-4DB2-BD59-A6C34878D82A}">
                    <a16:rowId xmlns:a16="http://schemas.microsoft.com/office/drawing/2014/main" val="855795301"/>
                  </a:ext>
                </a:extLst>
              </a:tr>
              <a:tr h="370840">
                <a:tc>
                  <a:txBody>
                    <a:bodyPr/>
                    <a:lstStyle/>
                    <a:p>
                      <a:endParaRPr lang="en-IN" dirty="0"/>
                    </a:p>
                  </a:txBody>
                  <a:tcPr/>
                </a:tc>
                <a:extLst>
                  <a:ext uri="{0D108BD9-81ED-4DB2-BD59-A6C34878D82A}">
                    <a16:rowId xmlns:a16="http://schemas.microsoft.com/office/drawing/2014/main" val="4134006895"/>
                  </a:ext>
                </a:extLst>
              </a:tr>
              <a:tr h="370840">
                <a:tc>
                  <a:txBody>
                    <a:bodyPr/>
                    <a:lstStyle/>
                    <a:p>
                      <a:endParaRPr lang="en-IN" dirty="0"/>
                    </a:p>
                  </a:txBody>
                  <a:tcPr/>
                </a:tc>
                <a:extLst>
                  <a:ext uri="{0D108BD9-81ED-4DB2-BD59-A6C34878D82A}">
                    <a16:rowId xmlns:a16="http://schemas.microsoft.com/office/drawing/2014/main" val="465356065"/>
                  </a:ext>
                </a:extLst>
              </a:tr>
              <a:tr h="370840">
                <a:tc>
                  <a:txBody>
                    <a:bodyPr/>
                    <a:lstStyle/>
                    <a:p>
                      <a:endParaRPr lang="en-IN" dirty="0"/>
                    </a:p>
                  </a:txBody>
                  <a:tcPr/>
                </a:tc>
                <a:extLst>
                  <a:ext uri="{0D108BD9-81ED-4DB2-BD59-A6C34878D82A}">
                    <a16:rowId xmlns:a16="http://schemas.microsoft.com/office/drawing/2014/main" val="2457597463"/>
                  </a:ext>
                </a:extLst>
              </a:tr>
              <a:tr h="370840">
                <a:tc>
                  <a:txBody>
                    <a:bodyPr/>
                    <a:lstStyle/>
                    <a:p>
                      <a:endParaRPr lang="en-IN" dirty="0"/>
                    </a:p>
                  </a:txBody>
                  <a:tcPr/>
                </a:tc>
                <a:extLst>
                  <a:ext uri="{0D108BD9-81ED-4DB2-BD59-A6C34878D82A}">
                    <a16:rowId xmlns:a16="http://schemas.microsoft.com/office/drawing/2014/main" val="169973506"/>
                  </a:ext>
                </a:extLst>
              </a:tr>
            </a:tbl>
          </a:graphicData>
        </a:graphic>
      </p:graphicFrame>
      <p:sp>
        <p:nvSpPr>
          <p:cNvPr id="9" name="TextBox 8">
            <a:extLst>
              <a:ext uri="{FF2B5EF4-FFF2-40B4-BE49-F238E27FC236}">
                <a16:creationId xmlns:a16="http://schemas.microsoft.com/office/drawing/2014/main" id="{3E4FEFDD-E498-9C08-2808-FCE342BE197E}"/>
              </a:ext>
            </a:extLst>
          </p:cNvPr>
          <p:cNvSpPr txBox="1"/>
          <p:nvPr/>
        </p:nvSpPr>
        <p:spPr>
          <a:xfrm>
            <a:off x="2340429" y="5105400"/>
            <a:ext cx="4071257" cy="369332"/>
          </a:xfrm>
          <a:prstGeom prst="rect">
            <a:avLst/>
          </a:prstGeom>
          <a:noFill/>
        </p:spPr>
        <p:txBody>
          <a:bodyPr wrap="square" rtlCol="0">
            <a:spAutoFit/>
          </a:bodyPr>
          <a:lstStyle/>
          <a:p>
            <a:r>
              <a:rPr lang="en-US" b="1" dirty="0"/>
              <a:t>Collision and chaining</a:t>
            </a:r>
            <a:endParaRPr lang="en-IN" b="1" dirty="0"/>
          </a:p>
        </p:txBody>
      </p:sp>
    </p:spTree>
    <p:extLst>
      <p:ext uri="{BB962C8B-B14F-4D97-AF65-F5344CB8AC3E}">
        <p14:creationId xmlns:p14="http://schemas.microsoft.com/office/powerpoint/2010/main" val="86755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4F236-6D82-91E1-EF3C-E96A1EA5510E}"/>
              </a:ext>
            </a:extLst>
          </p:cNvPr>
          <p:cNvSpPr>
            <a:spLocks noGrp="1"/>
          </p:cNvSpPr>
          <p:nvPr>
            <p:ph idx="1"/>
          </p:nvPr>
        </p:nvSpPr>
        <p:spPr>
          <a:xfrm>
            <a:off x="838200" y="261257"/>
            <a:ext cx="10515600" cy="5915706"/>
          </a:xfrm>
        </p:spPr>
        <p:txBody>
          <a:bodyPr/>
          <a:lstStyle/>
          <a:p>
            <a:pPr marL="0" indent="0" algn="just">
              <a:buNone/>
            </a:pPr>
            <a:r>
              <a:rPr lang="en-US" b="1" dirty="0">
                <a:latin typeface="Bookman Old Style" panose="02050604050505020204" pitchFamily="18" charset="0"/>
              </a:rPr>
              <a:t>Collision- </a:t>
            </a:r>
            <a:r>
              <a:rPr lang="en-US" sz="2400" dirty="0">
                <a:latin typeface="Bookman Old Style" panose="02050604050505020204" pitchFamily="18" charset="0"/>
              </a:rPr>
              <a:t>A </a:t>
            </a:r>
            <a:r>
              <a:rPr lang="en-US" sz="2400" b="1" dirty="0">
                <a:latin typeface="Bookman Old Style" panose="02050604050505020204" pitchFamily="18" charset="0"/>
              </a:rPr>
              <a:t>collision</a:t>
            </a:r>
            <a:r>
              <a:rPr lang="en-US" sz="2400" dirty="0">
                <a:latin typeface="Bookman Old Style" panose="02050604050505020204" pitchFamily="18" charset="0"/>
              </a:rPr>
              <a:t> happens when two different keys generate the same hash value and try to occupy the same position in the array. Since a hash table must store both keys and values, we need a way to handle these collisions efficiently.</a:t>
            </a:r>
          </a:p>
          <a:p>
            <a:pPr marL="0" indent="0" algn="just">
              <a:buNone/>
            </a:pPr>
            <a:r>
              <a:rPr lang="en-US" b="1" dirty="0">
                <a:latin typeface="Bookman Old Style" panose="02050604050505020204" pitchFamily="18" charset="0"/>
              </a:rPr>
              <a:t>	101,A	101%10=1</a:t>
            </a:r>
          </a:p>
          <a:p>
            <a:pPr marL="0" indent="0" algn="just">
              <a:buNone/>
            </a:pPr>
            <a:r>
              <a:rPr lang="en-US" b="1" dirty="0">
                <a:latin typeface="Bookman Old Style" panose="02050604050505020204" pitchFamily="18" charset="0"/>
              </a:rPr>
              <a:t>	103,B	103%10=3</a:t>
            </a:r>
          </a:p>
          <a:p>
            <a:pPr marL="0" indent="0" algn="just">
              <a:buNone/>
            </a:pPr>
            <a:r>
              <a:rPr lang="en-US" b="1" dirty="0">
                <a:latin typeface="Bookman Old Style" panose="02050604050505020204" pitchFamily="18" charset="0"/>
              </a:rPr>
              <a:t>	111,C	111%10=1</a:t>
            </a:r>
          </a:p>
          <a:p>
            <a:pPr marL="0" indent="0" algn="just">
              <a:buNone/>
            </a:pPr>
            <a:r>
              <a:rPr lang="en-US" sz="2400" dirty="0">
                <a:latin typeface="Bookman Old Style" panose="02050604050505020204" pitchFamily="18" charset="0"/>
              </a:rPr>
              <a:t>Here collision occurs between two keys 101 and 111 as they have same hash value 1. here a collision has occurred. This can be resolved by </a:t>
            </a:r>
            <a:r>
              <a:rPr lang="en-US" sz="2400" b="1" dirty="0">
                <a:latin typeface="Bookman Old Style" panose="02050604050505020204" pitchFamily="18" charset="0"/>
              </a:rPr>
              <a:t>chaining.</a:t>
            </a:r>
          </a:p>
          <a:p>
            <a:pPr marL="0" indent="0" algn="just">
              <a:buNone/>
            </a:pPr>
            <a:r>
              <a:rPr lang="en-IN" sz="2400" dirty="0">
                <a:latin typeface="Bookman Old Style" panose="02050604050505020204" pitchFamily="18" charset="0"/>
              </a:rPr>
              <a:t>Instead of storing as single value pair, we can store as linked list. This is known as </a:t>
            </a:r>
            <a:r>
              <a:rPr lang="en-IN" sz="2400" b="1" dirty="0">
                <a:latin typeface="Bookman Old Style" panose="02050604050505020204" pitchFamily="18" charset="0"/>
              </a:rPr>
              <a:t>chaining.</a:t>
            </a:r>
          </a:p>
        </p:txBody>
      </p:sp>
    </p:spTree>
    <p:extLst>
      <p:ext uri="{BB962C8B-B14F-4D97-AF65-F5344CB8AC3E}">
        <p14:creationId xmlns:p14="http://schemas.microsoft.com/office/powerpoint/2010/main" val="3634875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E555-D6A0-0261-95D6-08CB8C1CA1A2}"/>
              </a:ext>
            </a:extLst>
          </p:cNvPr>
          <p:cNvSpPr>
            <a:spLocks noGrp="1"/>
          </p:cNvSpPr>
          <p:nvPr>
            <p:ph type="title"/>
          </p:nvPr>
        </p:nvSpPr>
        <p:spPr/>
        <p:txBody>
          <a:bodyPr>
            <a:normAutofit/>
          </a:bodyPr>
          <a:lstStyle/>
          <a:p>
            <a:r>
              <a:rPr lang="en-US" sz="3200" b="1" dirty="0">
                <a:latin typeface="Bookman Old Style" panose="02050604050505020204" pitchFamily="18" charset="0"/>
              </a:rPr>
              <a:t>Selecting the right tools</a:t>
            </a:r>
            <a:endParaRPr lang="en-IN" sz="32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BD5463F-11D2-F52B-0775-9037E7F7C33F}"/>
              </a:ext>
            </a:extLst>
          </p:cNvPr>
          <p:cNvSpPr>
            <a:spLocks noGrp="1"/>
          </p:cNvSpPr>
          <p:nvPr>
            <p:ph idx="1"/>
          </p:nvPr>
        </p:nvSpPr>
        <p:spPr/>
        <p:txBody>
          <a:bodyPr>
            <a:normAutofit fontScale="85000" lnSpcReduction="20000"/>
          </a:bodyPr>
          <a:lstStyle/>
          <a:p>
            <a:pPr algn="just"/>
            <a:r>
              <a:rPr lang="en-US" b="1" dirty="0" err="1">
                <a:latin typeface="Bookman Old Style" panose="02050604050505020204" pitchFamily="18" charset="0"/>
              </a:rPr>
              <a:t>Cython</a:t>
            </a:r>
            <a:r>
              <a:rPr lang="en-US" dirty="0">
                <a:latin typeface="Bookman Old Style" panose="02050604050505020204" pitchFamily="18" charset="0"/>
              </a:rPr>
              <a:t>- converts python code into C-like code, which runs faster.</a:t>
            </a:r>
          </a:p>
          <a:p>
            <a:pPr algn="just"/>
            <a:r>
              <a:rPr lang="en-US" b="1" dirty="0" err="1">
                <a:latin typeface="Bookman Old Style" panose="02050604050505020204" pitchFamily="18" charset="0"/>
              </a:rPr>
              <a:t>Numexpr</a:t>
            </a:r>
            <a:r>
              <a:rPr lang="en-US" b="1" dirty="0">
                <a:latin typeface="Bookman Old Style" panose="02050604050505020204" pitchFamily="18" charset="0"/>
              </a:rPr>
              <a:t> </a:t>
            </a:r>
            <a:r>
              <a:rPr lang="en-US" dirty="0">
                <a:latin typeface="Bookman Old Style" panose="02050604050505020204" pitchFamily="18" charset="0"/>
              </a:rPr>
              <a:t>– uses just in time compiler to run numerical expressions(NUMPY) efficiently.</a:t>
            </a:r>
          </a:p>
          <a:p>
            <a:pPr algn="just"/>
            <a:r>
              <a:rPr lang="en-US" b="1" dirty="0" err="1">
                <a:latin typeface="Bookman Old Style" panose="02050604050505020204" pitchFamily="18" charset="0"/>
              </a:rPr>
              <a:t>Numba</a:t>
            </a:r>
            <a:r>
              <a:rPr lang="en-US" dirty="0">
                <a:latin typeface="Bookman Old Style" panose="02050604050505020204" pitchFamily="18" charset="0"/>
              </a:rPr>
              <a:t> – gives high performance on numerical and scientific computations.</a:t>
            </a:r>
          </a:p>
          <a:p>
            <a:pPr algn="just"/>
            <a:r>
              <a:rPr lang="en-US" b="1" dirty="0" err="1">
                <a:latin typeface="Bookman Old Style" panose="02050604050505020204" pitchFamily="18" charset="0"/>
              </a:rPr>
              <a:t>Bcolz</a:t>
            </a:r>
            <a:r>
              <a:rPr lang="en-US" dirty="0">
                <a:latin typeface="Bookman Old Style" panose="02050604050505020204" pitchFamily="18" charset="0"/>
              </a:rPr>
              <a:t> – stores large numerical data in compressed format to save memory.</a:t>
            </a:r>
          </a:p>
          <a:p>
            <a:pPr algn="just"/>
            <a:r>
              <a:rPr lang="en-US" b="1" dirty="0">
                <a:latin typeface="Bookman Old Style" panose="02050604050505020204" pitchFamily="18" charset="0"/>
              </a:rPr>
              <a:t>Blaze</a:t>
            </a:r>
            <a:r>
              <a:rPr lang="en-US" dirty="0">
                <a:latin typeface="Bookman Old Style" panose="02050604050505020204" pitchFamily="18" charset="0"/>
              </a:rPr>
              <a:t> – provides a consistent way to access different databases and data sources.</a:t>
            </a:r>
            <a:r>
              <a:rPr lang="en-IN" dirty="0">
                <a:latin typeface="Bookman Old Style" panose="02050604050505020204" pitchFamily="18" charset="0"/>
              </a:rPr>
              <a:t> Concerts python commands into </a:t>
            </a:r>
            <a:r>
              <a:rPr lang="en-IN" dirty="0" err="1">
                <a:latin typeface="Bookman Old Style" panose="02050604050505020204" pitchFamily="18" charset="0"/>
              </a:rPr>
              <a:t>sql</a:t>
            </a:r>
            <a:r>
              <a:rPr lang="en-IN" dirty="0">
                <a:latin typeface="Bookman Old Style" panose="02050604050505020204" pitchFamily="18" charset="0"/>
              </a:rPr>
              <a:t> queries or database friendly operations.</a:t>
            </a:r>
          </a:p>
          <a:p>
            <a:pPr algn="just"/>
            <a:r>
              <a:rPr lang="en-IN" b="1" dirty="0">
                <a:latin typeface="Bookman Old Style" panose="02050604050505020204" pitchFamily="18" charset="0"/>
              </a:rPr>
              <a:t>Theano</a:t>
            </a:r>
            <a:r>
              <a:rPr lang="en-IN" dirty="0">
                <a:latin typeface="Bookman Old Style" panose="02050604050505020204" pitchFamily="18" charset="0"/>
              </a:rPr>
              <a:t>- compiles complex mathematical functions easily.</a:t>
            </a:r>
          </a:p>
          <a:p>
            <a:pPr algn="just"/>
            <a:r>
              <a:rPr lang="en-IN" b="1" dirty="0" err="1">
                <a:latin typeface="Bookman Old Style" panose="02050604050505020204" pitchFamily="18" charset="0"/>
              </a:rPr>
              <a:t>Dask</a:t>
            </a:r>
            <a:r>
              <a:rPr lang="en-IN" dirty="0">
                <a:latin typeface="Bookman Old Style" panose="02050604050505020204" pitchFamily="18" charset="0"/>
              </a:rPr>
              <a:t> – enables parallel and distributed computing for large datasets by dividing data into chunks.</a:t>
            </a:r>
            <a:endParaRPr lang="en-US" dirty="0">
              <a:latin typeface="Bookman Old Style" panose="02050604050505020204" pitchFamily="18" charset="0"/>
            </a:endParaRPr>
          </a:p>
        </p:txBody>
      </p:sp>
    </p:spTree>
    <p:extLst>
      <p:ext uri="{BB962C8B-B14F-4D97-AF65-F5344CB8AC3E}">
        <p14:creationId xmlns:p14="http://schemas.microsoft.com/office/powerpoint/2010/main" val="2163732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502C-DF5E-3B21-6145-0C2C60B515EF}"/>
              </a:ext>
            </a:extLst>
          </p:cNvPr>
          <p:cNvSpPr>
            <a:spLocks noGrp="1"/>
          </p:cNvSpPr>
          <p:nvPr>
            <p:ph type="title"/>
          </p:nvPr>
        </p:nvSpPr>
        <p:spPr/>
        <p:txBody>
          <a:bodyPr/>
          <a:lstStyle/>
          <a:p>
            <a:r>
              <a:rPr lang="en-US" dirty="0"/>
              <a:t>General tips for dealing with large data sets</a:t>
            </a:r>
            <a:endParaRPr lang="en-IN" dirty="0"/>
          </a:p>
        </p:txBody>
      </p:sp>
      <p:pic>
        <p:nvPicPr>
          <p:cNvPr id="5" name="Content Placeholder 4">
            <a:extLst>
              <a:ext uri="{FF2B5EF4-FFF2-40B4-BE49-F238E27FC236}">
                <a16:creationId xmlns:a16="http://schemas.microsoft.com/office/drawing/2014/main" id="{94BDFD28-A681-E3A1-159A-66FEDF361E1A}"/>
              </a:ext>
            </a:extLst>
          </p:cNvPr>
          <p:cNvPicPr>
            <a:picLocks noGrp="1" noChangeAspect="1"/>
          </p:cNvPicPr>
          <p:nvPr>
            <p:ph idx="1"/>
          </p:nvPr>
        </p:nvPicPr>
        <p:blipFill>
          <a:blip r:embed="rId2"/>
          <a:stretch>
            <a:fillRect/>
          </a:stretch>
        </p:blipFill>
        <p:spPr>
          <a:xfrm>
            <a:off x="1517843" y="1807029"/>
            <a:ext cx="6993082" cy="3351714"/>
          </a:xfrm>
        </p:spPr>
      </p:pic>
    </p:spTree>
    <p:extLst>
      <p:ext uri="{BB962C8B-B14F-4D97-AF65-F5344CB8AC3E}">
        <p14:creationId xmlns:p14="http://schemas.microsoft.com/office/powerpoint/2010/main" val="275236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D21F-F9F4-82B0-7380-8CCD0942D644}"/>
              </a:ext>
            </a:extLst>
          </p:cNvPr>
          <p:cNvSpPr>
            <a:spLocks noGrp="1"/>
          </p:cNvSpPr>
          <p:nvPr>
            <p:ph type="title"/>
          </p:nvPr>
        </p:nvSpPr>
        <p:spPr/>
        <p:txBody>
          <a:bodyPr/>
          <a:lstStyle/>
          <a:p>
            <a:r>
              <a:rPr lang="en-US" b="1" dirty="0">
                <a:latin typeface="Bookman Old Style" panose="02050604050505020204" pitchFamily="18" charset="0"/>
              </a:rPr>
              <a:t>Types of machine learning</a:t>
            </a:r>
            <a:endParaRPr lang="en-IN" b="1" dirty="0">
              <a:latin typeface="Bookman Old Style" panose="02050604050505020204" pitchFamily="18" charset="0"/>
            </a:endParaRPr>
          </a:p>
        </p:txBody>
      </p:sp>
      <p:pic>
        <p:nvPicPr>
          <p:cNvPr id="11" name="Content Placeholder 10">
            <a:extLst>
              <a:ext uri="{FF2B5EF4-FFF2-40B4-BE49-F238E27FC236}">
                <a16:creationId xmlns:a16="http://schemas.microsoft.com/office/drawing/2014/main" id="{2AAB412A-49EC-D427-6017-50E868CB5408}"/>
              </a:ext>
            </a:extLst>
          </p:cNvPr>
          <p:cNvPicPr>
            <a:picLocks noGrp="1" noChangeAspect="1"/>
          </p:cNvPicPr>
          <p:nvPr>
            <p:ph idx="1"/>
          </p:nvPr>
        </p:nvPicPr>
        <p:blipFill>
          <a:blip r:embed="rId2"/>
          <a:stretch>
            <a:fillRect/>
          </a:stretch>
        </p:blipFill>
        <p:spPr>
          <a:xfrm>
            <a:off x="3474720" y="1591282"/>
            <a:ext cx="5236143" cy="4825938"/>
          </a:xfrm>
          <a:prstGeom prst="rect">
            <a:avLst/>
          </a:prstGeom>
        </p:spPr>
      </p:pic>
    </p:spTree>
    <p:extLst>
      <p:ext uri="{BB962C8B-B14F-4D97-AF65-F5344CB8AC3E}">
        <p14:creationId xmlns:p14="http://schemas.microsoft.com/office/powerpoint/2010/main" val="978889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F63D-E899-1D5A-6495-397B58A04CD1}"/>
              </a:ext>
            </a:extLst>
          </p:cNvPr>
          <p:cNvSpPr>
            <a:spLocks noGrp="1"/>
          </p:cNvSpPr>
          <p:nvPr>
            <p:ph type="title"/>
          </p:nvPr>
        </p:nvSpPr>
        <p:spPr/>
        <p:txBody>
          <a:bodyPr/>
          <a:lstStyle/>
          <a:p>
            <a:r>
              <a:rPr lang="en-US" b="1" dirty="0">
                <a:latin typeface="Bookman Old Style" panose="02050604050505020204" pitchFamily="18" charset="0"/>
              </a:rPr>
              <a:t>Don’t reinvent the wheel</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59810882-DB00-FEB3-2A53-2A62E5D6EFBC}"/>
              </a:ext>
            </a:extLst>
          </p:cNvPr>
          <p:cNvSpPr>
            <a:spLocks noGrp="1"/>
          </p:cNvSpPr>
          <p:nvPr>
            <p:ph idx="1"/>
          </p:nvPr>
        </p:nvSpPr>
        <p:spPr/>
        <p:txBody>
          <a:bodyPr/>
          <a:lstStyle/>
          <a:p>
            <a:pPr marL="514350" indent="-514350">
              <a:buAutoNum type="arabicPeriod"/>
            </a:pPr>
            <a:r>
              <a:rPr lang="en-US" b="1" dirty="0">
                <a:latin typeface="Bookman Old Style" panose="02050604050505020204" pitchFamily="18" charset="0"/>
              </a:rPr>
              <a:t>Exploit the power of large databases</a:t>
            </a:r>
          </a:p>
          <a:p>
            <a:pPr marL="0" indent="0">
              <a:buNone/>
            </a:pPr>
            <a:r>
              <a:rPr lang="en-US" sz="2000" dirty="0">
                <a:latin typeface="Bookman Old Style" panose="02050604050505020204" pitchFamily="18" charset="0"/>
              </a:rPr>
              <a:t>Use SQL queries and user defined functions inside data bases to preprocess data instead doing everything in python.</a:t>
            </a:r>
            <a:r>
              <a:rPr lang="en-US" b="1" dirty="0">
                <a:latin typeface="Bookman Old Style" panose="02050604050505020204" pitchFamily="18" charset="0"/>
              </a:rPr>
              <a:t> </a:t>
            </a:r>
          </a:p>
          <a:p>
            <a:pPr marL="0" indent="0">
              <a:buNone/>
            </a:pPr>
            <a:r>
              <a:rPr lang="en-US" b="1" dirty="0">
                <a:latin typeface="Bookman Old Style" panose="02050604050505020204" pitchFamily="18" charset="0"/>
              </a:rPr>
              <a:t>2. Use optimized libraries</a:t>
            </a:r>
            <a:r>
              <a:rPr lang="en-US" dirty="0">
                <a:latin typeface="Bookman Old Style" panose="020506040505050202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Bookman Old Style" panose="02050604050505020204" pitchFamily="18" charset="0"/>
              </a:rPr>
              <a:t>Mahout</a:t>
            </a:r>
            <a:r>
              <a:rPr kumimoji="0" lang="en-US" altLang="en-US" sz="2000" b="0" i="0" u="none" strike="noStrike" cap="none" normalizeH="0" baseline="0" dirty="0">
                <a:ln>
                  <a:noFill/>
                </a:ln>
                <a:solidFill>
                  <a:schemeClr val="tx1"/>
                </a:solidFill>
                <a:effectLst/>
                <a:latin typeface="Bookman Old Style" panose="02050604050505020204" pitchFamily="18" charset="0"/>
              </a:rPr>
              <a:t> – Scalable machine learning for big data (Java-based).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Bookman Old Style" panose="02050604050505020204" pitchFamily="18" charset="0"/>
              </a:rPr>
              <a:t>Weka</a:t>
            </a:r>
            <a:r>
              <a:rPr kumimoji="0" lang="en-US" altLang="en-US" sz="2000" b="0" i="0" u="none" strike="noStrike" cap="none" normalizeH="0" baseline="0" dirty="0">
                <a:ln>
                  <a:noFill/>
                </a:ln>
                <a:solidFill>
                  <a:schemeClr val="tx1"/>
                </a:solidFill>
                <a:effectLst/>
                <a:latin typeface="Bookman Old Style" panose="02050604050505020204" pitchFamily="18" charset="0"/>
              </a:rPr>
              <a:t> – A collection of machine learning algorithms for data mining.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Bookman Old Style" panose="02050604050505020204" pitchFamily="18" charset="0"/>
              </a:rPr>
              <a:t>Scikit-learn, TensorFlow, </a:t>
            </a:r>
            <a:r>
              <a:rPr kumimoji="0" lang="en-US" altLang="en-US" sz="2000" b="1" i="0" u="none" strike="noStrike" cap="none" normalizeH="0" baseline="0" dirty="0" err="1">
                <a:ln>
                  <a:noFill/>
                </a:ln>
                <a:solidFill>
                  <a:schemeClr val="tx1"/>
                </a:solidFill>
                <a:effectLst/>
                <a:latin typeface="Bookman Old Style" panose="02050604050505020204" pitchFamily="18" charset="0"/>
              </a:rPr>
              <a:t>PyTorch</a:t>
            </a:r>
            <a:r>
              <a:rPr kumimoji="0" lang="en-US" altLang="en-US" sz="2000" b="0" i="0" u="none" strike="noStrike" cap="none" normalizeH="0" baseline="0" dirty="0">
                <a:ln>
                  <a:noFill/>
                </a:ln>
                <a:solidFill>
                  <a:schemeClr val="tx1"/>
                </a:solidFill>
                <a:effectLst/>
                <a:latin typeface="Bookman Old Style" panose="02050604050505020204" pitchFamily="18" charset="0"/>
              </a:rPr>
              <a:t> – Optimized Python ML libraries</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191863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9557-B961-3881-62D6-DDE4E51C5323}"/>
              </a:ext>
            </a:extLst>
          </p:cNvPr>
          <p:cNvSpPr>
            <a:spLocks noGrp="1"/>
          </p:cNvSpPr>
          <p:nvPr>
            <p:ph type="title"/>
          </p:nvPr>
        </p:nvSpPr>
        <p:spPr/>
        <p:txBody>
          <a:bodyPr/>
          <a:lstStyle/>
          <a:p>
            <a:r>
              <a:rPr lang="en-US" dirty="0"/>
              <a:t>Get the Most Out of Your Hardware</a:t>
            </a:r>
            <a:endParaRPr lang="en-IN" dirty="0"/>
          </a:p>
        </p:txBody>
      </p:sp>
      <p:sp>
        <p:nvSpPr>
          <p:cNvPr id="3" name="Content Placeholder 2">
            <a:extLst>
              <a:ext uri="{FF2B5EF4-FFF2-40B4-BE49-F238E27FC236}">
                <a16:creationId xmlns:a16="http://schemas.microsoft.com/office/drawing/2014/main" id="{09FB98E8-1B66-E4DE-B492-657FA3A05C11}"/>
              </a:ext>
            </a:extLst>
          </p:cNvPr>
          <p:cNvSpPr>
            <a:spLocks noGrp="1"/>
          </p:cNvSpPr>
          <p:nvPr>
            <p:ph idx="1"/>
          </p:nvPr>
        </p:nvSpPr>
        <p:spPr/>
        <p:txBody>
          <a:bodyPr/>
          <a:lstStyle/>
          <a:p>
            <a:pPr algn="l">
              <a:buFont typeface="Arial" panose="020B0604020202020204" pitchFamily="34" charset="0"/>
              <a:buChar char="•"/>
            </a:pPr>
            <a:r>
              <a:rPr lang="en-US" b="1" i="0" dirty="0">
                <a:effectLst/>
                <a:latin typeface="fkGroteskNeue"/>
              </a:rPr>
              <a:t>Feed the CPU Compressed Data: </a:t>
            </a:r>
            <a:r>
              <a:rPr lang="en-US" b="0" i="0" dirty="0">
                <a:effectLst/>
                <a:latin typeface="fkGroteskNeue"/>
              </a:rPr>
              <a:t>This reduces the load on hard disks and allows the CPU to operate more efficiently.</a:t>
            </a:r>
          </a:p>
          <a:p>
            <a:pPr algn="l">
              <a:buFont typeface="Arial" panose="020B0604020202020204" pitchFamily="34" charset="0"/>
              <a:buChar char="•"/>
            </a:pPr>
            <a:r>
              <a:rPr lang="en-US" b="1" i="0" dirty="0">
                <a:effectLst/>
                <a:latin typeface="fkGroteskNeue"/>
              </a:rPr>
              <a:t>Utilize the GPU: </a:t>
            </a:r>
            <a:r>
              <a:rPr lang="en-US" b="0" i="0" dirty="0">
                <a:effectLst/>
                <a:latin typeface="fkGroteskNeue"/>
              </a:rPr>
              <a:t>For parallelizable computations, switch to GPU processing using libraries like Theano or </a:t>
            </a:r>
            <a:r>
              <a:rPr lang="en-US" b="0" i="0" dirty="0" err="1">
                <a:effectLst/>
                <a:latin typeface="fkGroteskNeue"/>
              </a:rPr>
              <a:t>NumbaPro</a:t>
            </a:r>
            <a:r>
              <a:rPr lang="en-US" b="0" i="0" dirty="0">
                <a:effectLst/>
                <a:latin typeface="fkGroteskNeue"/>
              </a:rPr>
              <a:t>, which require minimal programming effort.</a:t>
            </a:r>
          </a:p>
          <a:p>
            <a:pPr algn="l">
              <a:buFont typeface="Arial" panose="020B0604020202020204" pitchFamily="34" charset="0"/>
              <a:buChar char="•"/>
            </a:pPr>
            <a:r>
              <a:rPr lang="en-US" b="1" i="0" dirty="0">
                <a:effectLst/>
                <a:latin typeface="fkGroteskNeue"/>
              </a:rPr>
              <a:t>Implement Multi-threading: </a:t>
            </a:r>
            <a:r>
              <a:rPr lang="en-US" b="0" i="0" dirty="0">
                <a:effectLst/>
                <a:latin typeface="fkGroteskNeue"/>
              </a:rPr>
              <a:t>Use Python threads to parallelize tasks on your CPU, improving computational efficiency.</a:t>
            </a:r>
          </a:p>
          <a:p>
            <a:endParaRPr lang="en-IN" dirty="0"/>
          </a:p>
        </p:txBody>
      </p:sp>
    </p:spTree>
    <p:extLst>
      <p:ext uri="{BB962C8B-B14F-4D97-AF65-F5344CB8AC3E}">
        <p14:creationId xmlns:p14="http://schemas.microsoft.com/office/powerpoint/2010/main" val="1784888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AF07-6B84-5538-A522-CF7016B07413}"/>
              </a:ext>
            </a:extLst>
          </p:cNvPr>
          <p:cNvSpPr>
            <a:spLocks noGrp="1"/>
          </p:cNvSpPr>
          <p:nvPr>
            <p:ph type="title"/>
          </p:nvPr>
        </p:nvSpPr>
        <p:spPr/>
        <p:txBody>
          <a:bodyPr/>
          <a:lstStyle/>
          <a:p>
            <a:r>
              <a:rPr lang="en-IN" b="1" dirty="0">
                <a:latin typeface="Bookman Old Style" panose="02050604050505020204" pitchFamily="18" charset="0"/>
              </a:rPr>
              <a:t>Reduce Your Computing Needs</a:t>
            </a:r>
          </a:p>
        </p:txBody>
      </p:sp>
      <p:sp>
        <p:nvSpPr>
          <p:cNvPr id="3" name="Content Placeholder 2">
            <a:extLst>
              <a:ext uri="{FF2B5EF4-FFF2-40B4-BE49-F238E27FC236}">
                <a16:creationId xmlns:a16="http://schemas.microsoft.com/office/drawing/2014/main" id="{37E24CA5-51BC-EE70-C3B2-EB66982AB745}"/>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effectLst/>
                <a:latin typeface="Bookman Old Style" panose="02050604050505020204" pitchFamily="18" charset="0"/>
              </a:rPr>
              <a:t>Use Compiled Code: </a:t>
            </a:r>
            <a:r>
              <a:rPr lang="en-US" b="0" i="0" dirty="0">
                <a:effectLst/>
                <a:latin typeface="Bookman Old Style" panose="02050604050505020204" pitchFamily="18" charset="0"/>
              </a:rPr>
              <a:t>Leverage optimized libraries for numerical computations instead of writing everything from scratch.</a:t>
            </a:r>
          </a:p>
          <a:p>
            <a:pPr algn="just">
              <a:buFont typeface="Arial" panose="020B0604020202020204" pitchFamily="34" charset="0"/>
              <a:buChar char="•"/>
            </a:pPr>
            <a:r>
              <a:rPr lang="en-US" b="1" i="0" dirty="0">
                <a:effectLst/>
                <a:latin typeface="Bookman Old Style" panose="02050604050505020204" pitchFamily="18" charset="0"/>
              </a:rPr>
              <a:t>Avoid Excessive Data Loading: </a:t>
            </a:r>
            <a:r>
              <a:rPr lang="en-US" b="0" i="0" dirty="0">
                <a:effectLst/>
                <a:latin typeface="Bookman Old Style" panose="02050604050505020204" pitchFamily="18" charset="0"/>
              </a:rPr>
              <a:t>Process data in chunks to manage memory effectively, especially with large datasets.</a:t>
            </a:r>
          </a:p>
          <a:p>
            <a:pPr algn="just">
              <a:buFont typeface="Arial" panose="020B0604020202020204" pitchFamily="34" charset="0"/>
              <a:buChar char="•"/>
            </a:pPr>
            <a:r>
              <a:rPr lang="en-US" b="1" i="0" dirty="0">
                <a:effectLst/>
                <a:latin typeface="Bookman Old Style" panose="02050604050505020204" pitchFamily="18" charset="0"/>
              </a:rPr>
              <a:t>Sample Your Data: </a:t>
            </a:r>
            <a:r>
              <a:rPr lang="en-US" b="0" i="0" dirty="0">
                <a:effectLst/>
                <a:latin typeface="Bookman Old Style" panose="02050604050505020204" pitchFamily="18" charset="0"/>
              </a:rPr>
              <a:t>If feasible, train models on a representative sample rather than the entire dataset.</a:t>
            </a:r>
          </a:p>
          <a:p>
            <a:pPr algn="just">
              <a:buFont typeface="Arial" panose="020B0604020202020204" pitchFamily="34" charset="0"/>
              <a:buChar char="•"/>
            </a:pPr>
            <a:r>
              <a:rPr lang="en-US" b="1" i="0" dirty="0">
                <a:effectLst/>
                <a:latin typeface="Bookman Old Style" panose="02050604050505020204" pitchFamily="18" charset="0"/>
              </a:rPr>
              <a:t>Simplify Calculations: </a:t>
            </a:r>
            <a:r>
              <a:rPr lang="en-US" b="0" i="0" dirty="0">
                <a:effectLst/>
                <a:latin typeface="Bookman Old Style" panose="02050604050505020204" pitchFamily="18" charset="0"/>
              </a:rPr>
              <a:t>Use mathematical simplifications to speed up computations, such as rearranging equations for efficiency.</a:t>
            </a:r>
          </a:p>
          <a:p>
            <a:endParaRPr lang="en-IN" dirty="0"/>
          </a:p>
        </p:txBody>
      </p:sp>
    </p:spTree>
    <p:extLst>
      <p:ext uri="{BB962C8B-B14F-4D97-AF65-F5344CB8AC3E}">
        <p14:creationId xmlns:p14="http://schemas.microsoft.com/office/powerpoint/2010/main" val="351083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69E7-6994-97FC-388B-D8038F5F63C4}"/>
              </a:ext>
            </a:extLst>
          </p:cNvPr>
          <p:cNvSpPr>
            <a:spLocks noGrp="1"/>
          </p:cNvSpPr>
          <p:nvPr>
            <p:ph type="title"/>
          </p:nvPr>
        </p:nvSpPr>
        <p:spPr/>
        <p:txBody>
          <a:bodyPr/>
          <a:lstStyle/>
          <a:p>
            <a:r>
              <a:rPr lang="en-US" b="1" dirty="0">
                <a:latin typeface="Bookman Old Style" panose="02050604050505020204" pitchFamily="18" charset="0"/>
              </a:rPr>
              <a:t>What is supervised learning?</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FE18BF4-F7C6-B4C8-6FC4-1D24D23BBBB4}"/>
              </a:ext>
            </a:extLst>
          </p:cNvPr>
          <p:cNvSpPr>
            <a:spLocks noGrp="1"/>
          </p:cNvSpPr>
          <p:nvPr>
            <p:ph idx="1"/>
          </p:nvPr>
        </p:nvSpPr>
        <p:spPr/>
        <p:txBody>
          <a:bodyPr/>
          <a:lstStyle/>
          <a:p>
            <a:pPr marL="0" indent="0" algn="just">
              <a:buNone/>
            </a:pPr>
            <a:r>
              <a:rPr lang="en-US" b="0" i="0" dirty="0">
                <a:solidFill>
                  <a:srgbClr val="001D35"/>
                </a:solidFill>
                <a:effectLst/>
                <a:latin typeface="Bookman Old Style" panose="02050604050505020204" pitchFamily="18" charset="0"/>
              </a:rPr>
              <a:t>Supervised machine learning is a machine learning technique that uses labeled data sets to train algorithms to predict outcomes and recognize patterns. </a:t>
            </a:r>
          </a:p>
          <a:p>
            <a:pPr marL="0" indent="0" algn="just">
              <a:buNone/>
            </a:pPr>
            <a:r>
              <a:rPr lang="en-US" dirty="0">
                <a:solidFill>
                  <a:srgbClr val="001D35"/>
                </a:solidFill>
                <a:latin typeface="Bookman Old Style" panose="02050604050505020204" pitchFamily="18" charset="0"/>
              </a:rPr>
              <a:t>Example : </a:t>
            </a:r>
            <a:r>
              <a:rPr lang="en-US" dirty="0">
                <a:solidFill>
                  <a:srgbClr val="001D35"/>
                </a:solidFill>
                <a:highlight>
                  <a:srgbClr val="FFFF00"/>
                </a:highlight>
                <a:latin typeface="Bookman Old Style" panose="02050604050505020204" pitchFamily="18" charset="0"/>
              </a:rPr>
              <a:t>Email spam detection</a:t>
            </a:r>
          </a:p>
          <a:p>
            <a:pPr marL="0" indent="0" algn="just">
              <a:buNone/>
            </a:pPr>
            <a:r>
              <a:rPr lang="en-US" dirty="0">
                <a:solidFill>
                  <a:srgbClr val="001D35"/>
                </a:solidFill>
                <a:latin typeface="Bookman Old Style" panose="02050604050505020204" pitchFamily="18" charset="0"/>
              </a:rPr>
              <a:t>Class label: </a:t>
            </a:r>
            <a:r>
              <a:rPr lang="en-US" dirty="0">
                <a:solidFill>
                  <a:srgbClr val="001D35"/>
                </a:solidFill>
                <a:highlight>
                  <a:srgbClr val="FFFF00"/>
                </a:highlight>
                <a:latin typeface="Bookman Old Style" panose="02050604050505020204" pitchFamily="18" charset="0"/>
              </a:rPr>
              <a:t>spam/not spam</a:t>
            </a:r>
          </a:p>
          <a:p>
            <a:pPr marL="0" indent="0" algn="just">
              <a:buNone/>
            </a:pPr>
            <a:endParaRPr lang="en-US" dirty="0">
              <a:solidFill>
                <a:srgbClr val="001D35"/>
              </a:solidFill>
              <a:latin typeface="Bookman Old Style" panose="02050604050505020204" pitchFamily="18" charset="0"/>
            </a:endParaRPr>
          </a:p>
        </p:txBody>
      </p:sp>
      <p:pic>
        <p:nvPicPr>
          <p:cNvPr id="4" name="Picture 4" descr="Supervised Machine Learning - GeeksforGeeks">
            <a:extLst>
              <a:ext uri="{FF2B5EF4-FFF2-40B4-BE49-F238E27FC236}">
                <a16:creationId xmlns:a16="http://schemas.microsoft.com/office/drawing/2014/main" id="{92813D43-E808-7C40-7723-3F2210745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85709"/>
            <a:ext cx="6143713" cy="272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33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9CF6-1B7C-9FFD-967B-8B9214DD9A49}"/>
              </a:ext>
            </a:extLst>
          </p:cNvPr>
          <p:cNvSpPr>
            <a:spLocks noGrp="1"/>
          </p:cNvSpPr>
          <p:nvPr>
            <p:ph type="title"/>
          </p:nvPr>
        </p:nvSpPr>
        <p:spPr/>
        <p:txBody>
          <a:bodyPr/>
          <a:lstStyle/>
          <a:p>
            <a:r>
              <a:rPr lang="en-US" sz="3600" b="1" dirty="0">
                <a:latin typeface="Bookman Old Style" panose="02050604050505020204" pitchFamily="18" charset="0"/>
              </a:rPr>
              <a:t>Applications of Supervised machine learning</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1658AB5F-987C-3D01-2B2C-EC57E9AE3978}"/>
              </a:ext>
            </a:extLst>
          </p:cNvPr>
          <p:cNvSpPr>
            <a:spLocks noGrp="1"/>
          </p:cNvSpPr>
          <p:nvPr>
            <p:ph idx="1"/>
          </p:nvPr>
        </p:nvSpPr>
        <p:spPr/>
        <p:txBody>
          <a:bodyPr>
            <a:normAutofit/>
          </a:bodyPr>
          <a:lstStyle/>
          <a:p>
            <a:r>
              <a:rPr lang="en-US" dirty="0"/>
              <a:t>Face recognition</a:t>
            </a:r>
          </a:p>
          <a:p>
            <a:r>
              <a:rPr lang="en-US" dirty="0"/>
              <a:t>Fraud detection</a:t>
            </a:r>
          </a:p>
          <a:p>
            <a:r>
              <a:rPr lang="en-US" dirty="0"/>
              <a:t>Visual recognition</a:t>
            </a:r>
          </a:p>
          <a:p>
            <a:r>
              <a:rPr lang="en-US" dirty="0"/>
              <a:t>Risk assessment</a:t>
            </a:r>
          </a:p>
          <a:p>
            <a:pPr marL="0" indent="0">
              <a:buNone/>
            </a:pPr>
            <a:r>
              <a:rPr lang="en-US" sz="3200" b="1" dirty="0"/>
              <a:t>What are the algorithms used?</a:t>
            </a:r>
          </a:p>
          <a:p>
            <a:r>
              <a:rPr lang="en-US" dirty="0"/>
              <a:t>Decision tree classification</a:t>
            </a:r>
          </a:p>
          <a:p>
            <a:r>
              <a:rPr lang="en-US" dirty="0"/>
              <a:t>Logistic regression</a:t>
            </a:r>
          </a:p>
          <a:p>
            <a:r>
              <a:rPr lang="en-US" dirty="0"/>
              <a:t>Support Vector Machine</a:t>
            </a:r>
            <a:endParaRPr lang="en-IN" sz="2400" dirty="0"/>
          </a:p>
        </p:txBody>
      </p:sp>
    </p:spTree>
    <p:extLst>
      <p:ext uri="{BB962C8B-B14F-4D97-AF65-F5344CB8AC3E}">
        <p14:creationId xmlns:p14="http://schemas.microsoft.com/office/powerpoint/2010/main" val="191917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EE73-6799-21B9-AE38-C2EA1BECB1C6}"/>
              </a:ext>
            </a:extLst>
          </p:cNvPr>
          <p:cNvSpPr>
            <a:spLocks noGrp="1"/>
          </p:cNvSpPr>
          <p:nvPr>
            <p:ph type="title"/>
          </p:nvPr>
        </p:nvSpPr>
        <p:spPr/>
        <p:txBody>
          <a:bodyPr>
            <a:normAutofit/>
          </a:bodyPr>
          <a:lstStyle/>
          <a:p>
            <a:r>
              <a:rPr lang="en-US" sz="3600" b="1" dirty="0">
                <a:latin typeface="Bookman Old Style" panose="02050604050505020204" pitchFamily="18" charset="0"/>
              </a:rPr>
              <a:t>Identify below applications whether classification or regression?</a:t>
            </a:r>
            <a:endParaRPr lang="en-IN" sz="36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3D6B1686-1A5F-2390-E97B-00742674F71C}"/>
              </a:ext>
            </a:extLst>
          </p:cNvPr>
          <p:cNvSpPr>
            <a:spLocks noGrp="1"/>
          </p:cNvSpPr>
          <p:nvPr>
            <p:ph idx="1"/>
          </p:nvPr>
        </p:nvSpPr>
        <p:spPr/>
        <p:txBody>
          <a:bodyPr/>
          <a:lstStyle/>
          <a:p>
            <a:pPr lvl="1"/>
            <a:r>
              <a:rPr lang="en-US" dirty="0">
                <a:latin typeface="Bookman Old Style" panose="02050604050505020204" pitchFamily="18" charset="0"/>
              </a:rPr>
              <a:t>Identifying people based on pictures or voice recordings.</a:t>
            </a:r>
          </a:p>
          <a:p>
            <a:pPr lvl="1"/>
            <a:r>
              <a:rPr lang="en-US" dirty="0">
                <a:latin typeface="Bookman Old Style" panose="02050604050505020204" pitchFamily="18" charset="0"/>
              </a:rPr>
              <a:t>Recognizing birds based on their whistle.</a:t>
            </a:r>
            <a:endParaRPr lang="en-NG" dirty="0">
              <a:latin typeface="Bookman Old Style" panose="02050604050505020204" pitchFamily="18" charset="0"/>
            </a:endParaRPr>
          </a:p>
          <a:p>
            <a:pPr lvl="1"/>
            <a:r>
              <a:rPr lang="en-US" dirty="0">
                <a:latin typeface="Bookman Old Style" panose="02050604050505020204" pitchFamily="18" charset="0"/>
              </a:rPr>
              <a:t>Identifying profitable customers.</a:t>
            </a:r>
          </a:p>
          <a:p>
            <a:pPr lvl="1"/>
            <a:r>
              <a:rPr lang="en-US" dirty="0">
                <a:latin typeface="Bookman Old Style" panose="02050604050505020204" pitchFamily="18" charset="0"/>
              </a:rPr>
              <a:t>Identifying tumors and diseases.</a:t>
            </a:r>
          </a:p>
          <a:p>
            <a:pPr lvl="1"/>
            <a:r>
              <a:rPr lang="en-US" dirty="0">
                <a:latin typeface="Bookman Old Style" panose="02050604050505020204" pitchFamily="18" charset="0"/>
              </a:rPr>
              <a:t>Predicting the amount of money a person will spend on product X.</a:t>
            </a:r>
          </a:p>
          <a:p>
            <a:pPr lvl="1"/>
            <a:r>
              <a:rPr lang="en-US" dirty="0">
                <a:latin typeface="Bookman Old Style" panose="02050604050505020204" pitchFamily="18" charset="0"/>
              </a:rPr>
              <a:t>Predicting the number of eruptions of a volcano in a period. </a:t>
            </a:r>
          </a:p>
          <a:p>
            <a:pPr lvl="1"/>
            <a:r>
              <a:rPr lang="en-US" dirty="0">
                <a:latin typeface="Bookman Old Style" panose="02050604050505020204" pitchFamily="18" charset="0"/>
              </a:rPr>
              <a:t>Predicting your company’s yearly revenue. </a:t>
            </a:r>
          </a:p>
          <a:p>
            <a:pPr lvl="1"/>
            <a:r>
              <a:rPr lang="en-US" dirty="0">
                <a:latin typeface="Bookman Old Style" panose="02050604050505020204" pitchFamily="18" charset="0"/>
              </a:rPr>
              <a:t>Predicting which team will win the Champions League in soccer</a:t>
            </a:r>
            <a:endParaRPr lang="en-IN" dirty="0">
              <a:latin typeface="Bookman Old Style" panose="02050604050505020204" pitchFamily="18" charset="0"/>
            </a:endParaRPr>
          </a:p>
        </p:txBody>
      </p:sp>
    </p:spTree>
    <p:extLst>
      <p:ext uri="{BB962C8B-B14F-4D97-AF65-F5344CB8AC3E}">
        <p14:creationId xmlns:p14="http://schemas.microsoft.com/office/powerpoint/2010/main" val="169957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5F99-C34D-2FB8-A116-05F391AFEBDD}"/>
              </a:ext>
            </a:extLst>
          </p:cNvPr>
          <p:cNvSpPr>
            <a:spLocks noGrp="1"/>
          </p:cNvSpPr>
          <p:nvPr>
            <p:ph type="title"/>
          </p:nvPr>
        </p:nvSpPr>
        <p:spPr/>
        <p:txBody>
          <a:bodyPr/>
          <a:lstStyle/>
          <a:p>
            <a:r>
              <a:rPr lang="en-US" b="1" dirty="0">
                <a:latin typeface="Bookman Old Style" panose="02050604050505020204" pitchFamily="18" charset="0"/>
              </a:rPr>
              <a:t>What is Unsupervised learning?</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DB85ED9A-DF28-D427-8758-CAC9BCF85BC6}"/>
              </a:ext>
            </a:extLst>
          </p:cNvPr>
          <p:cNvSpPr>
            <a:spLocks noGrp="1"/>
          </p:cNvSpPr>
          <p:nvPr>
            <p:ph idx="1"/>
          </p:nvPr>
        </p:nvSpPr>
        <p:spPr/>
        <p:txBody>
          <a:bodyPr>
            <a:normAutofit/>
          </a:bodyPr>
          <a:lstStyle/>
          <a:p>
            <a:pPr marL="0" indent="0" algn="just">
              <a:buNone/>
            </a:pPr>
            <a:r>
              <a:rPr lang="en-US" sz="2400" b="0" i="0" dirty="0">
                <a:solidFill>
                  <a:srgbClr val="474747"/>
                </a:solidFill>
                <a:effectLst/>
                <a:latin typeface="Bookman Old Style" panose="02050604050505020204" pitchFamily="18" charset="0"/>
                <a:ea typeface="Gadugi" panose="020B0502040204020203" pitchFamily="34" charset="0"/>
              </a:rPr>
              <a:t>Unsupervised learning in artificial intelligence is </a:t>
            </a:r>
            <a:r>
              <a:rPr lang="en-US" sz="2400" b="0" i="0" dirty="0">
                <a:solidFill>
                  <a:srgbClr val="040C28"/>
                </a:solidFill>
                <a:effectLst/>
                <a:latin typeface="Bookman Old Style" panose="02050604050505020204" pitchFamily="18" charset="0"/>
                <a:ea typeface="Gadugi" panose="020B0502040204020203" pitchFamily="34" charset="0"/>
              </a:rPr>
              <a:t>a type of machine learning that learns from data without human supervision</a:t>
            </a:r>
            <a:r>
              <a:rPr lang="en-US" sz="2400" b="0" i="0" dirty="0">
                <a:solidFill>
                  <a:srgbClr val="474747"/>
                </a:solidFill>
                <a:effectLst/>
                <a:latin typeface="Bookman Old Style" panose="02050604050505020204" pitchFamily="18" charset="0"/>
                <a:ea typeface="Gadugi" panose="020B0502040204020203" pitchFamily="34" charset="0"/>
              </a:rPr>
              <a:t>. Unlike supervised learning, unsupervised machine learning models are given unlabeled data and allowed to discover patterns and insights without any explicit guidance or instruction.</a:t>
            </a:r>
            <a:endParaRPr lang="en-IN" sz="2400" dirty="0">
              <a:latin typeface="Bookman Old Style" panose="02050604050505020204" pitchFamily="18" charset="0"/>
              <a:ea typeface="Gadugi" panose="020B0502040204020203" pitchFamily="34" charset="0"/>
            </a:endParaRPr>
          </a:p>
        </p:txBody>
      </p:sp>
      <p:pic>
        <p:nvPicPr>
          <p:cNvPr id="4" name="Picture 2" descr="Unsupervised Machine learning - Javatpoint">
            <a:extLst>
              <a:ext uri="{FF2B5EF4-FFF2-40B4-BE49-F238E27FC236}">
                <a16:creationId xmlns:a16="http://schemas.microsoft.com/office/drawing/2014/main" id="{E146CED3-1237-8291-9002-1ED7EB0D7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0343" y="3429000"/>
            <a:ext cx="4030133"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71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2805-950A-BABA-9CDE-865CE6E504EA}"/>
              </a:ext>
            </a:extLst>
          </p:cNvPr>
          <p:cNvSpPr>
            <a:spLocks noGrp="1"/>
          </p:cNvSpPr>
          <p:nvPr>
            <p:ph type="title"/>
          </p:nvPr>
        </p:nvSpPr>
        <p:spPr/>
        <p:txBody>
          <a:bodyPr/>
          <a:lstStyle/>
          <a:p>
            <a:r>
              <a:rPr lang="en-US" b="1" dirty="0">
                <a:latin typeface="Bookman Old Style" panose="02050604050505020204" pitchFamily="18" charset="0"/>
              </a:rPr>
              <a:t>Clustering and Association</a:t>
            </a:r>
            <a:endParaRPr lang="en-IN" b="1" dirty="0">
              <a:latin typeface="Bookman Old Style" panose="02050604050505020204" pitchFamily="18" charset="0"/>
            </a:endParaRPr>
          </a:p>
        </p:txBody>
      </p:sp>
      <p:pic>
        <p:nvPicPr>
          <p:cNvPr id="5" name="Content Placeholder 4">
            <a:extLst>
              <a:ext uri="{FF2B5EF4-FFF2-40B4-BE49-F238E27FC236}">
                <a16:creationId xmlns:a16="http://schemas.microsoft.com/office/drawing/2014/main" id="{200FD9F3-0437-E87E-D421-701F09DCF642}"/>
              </a:ext>
            </a:extLst>
          </p:cNvPr>
          <p:cNvPicPr>
            <a:picLocks noGrp="1" noChangeAspect="1"/>
          </p:cNvPicPr>
          <p:nvPr>
            <p:ph idx="1"/>
          </p:nvPr>
        </p:nvPicPr>
        <p:blipFill>
          <a:blip r:embed="rId2"/>
          <a:stretch>
            <a:fillRect/>
          </a:stretch>
        </p:blipFill>
        <p:spPr>
          <a:xfrm>
            <a:off x="877278" y="1690689"/>
            <a:ext cx="3427706" cy="3298764"/>
          </a:xfrm>
        </p:spPr>
      </p:pic>
      <p:pic>
        <p:nvPicPr>
          <p:cNvPr id="7" name="Picture 6">
            <a:extLst>
              <a:ext uri="{FF2B5EF4-FFF2-40B4-BE49-F238E27FC236}">
                <a16:creationId xmlns:a16="http://schemas.microsoft.com/office/drawing/2014/main" id="{268F1299-0066-3B80-F0DB-9711E6793558}"/>
              </a:ext>
            </a:extLst>
          </p:cNvPr>
          <p:cNvPicPr>
            <a:picLocks noChangeAspect="1"/>
          </p:cNvPicPr>
          <p:nvPr/>
        </p:nvPicPr>
        <p:blipFill>
          <a:blip r:embed="rId3"/>
          <a:stretch>
            <a:fillRect/>
          </a:stretch>
        </p:blipFill>
        <p:spPr>
          <a:xfrm>
            <a:off x="4668156" y="1636791"/>
            <a:ext cx="5965977" cy="3434075"/>
          </a:xfrm>
          <a:prstGeom prst="rect">
            <a:avLst/>
          </a:prstGeom>
        </p:spPr>
      </p:pic>
    </p:spTree>
    <p:extLst>
      <p:ext uri="{BB962C8B-B14F-4D97-AF65-F5344CB8AC3E}">
        <p14:creationId xmlns:p14="http://schemas.microsoft.com/office/powerpoint/2010/main" val="4088349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TotalTime>
  <Words>1759</Words>
  <Application>Microsoft Office PowerPoint</Application>
  <PresentationFormat>Widescreen</PresentationFormat>
  <Paragraphs>289</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Bookman Old Style</vt:lpstr>
      <vt:lpstr>Calibri</vt:lpstr>
      <vt:lpstr>Calibri Light</vt:lpstr>
      <vt:lpstr>fkGroteskNeue</vt:lpstr>
      <vt:lpstr>Office Theme</vt:lpstr>
      <vt:lpstr>  UNIT 2</vt:lpstr>
      <vt:lpstr>What is machine learning?</vt:lpstr>
      <vt:lpstr>PowerPoint Presentation</vt:lpstr>
      <vt:lpstr>Types of machine learning</vt:lpstr>
      <vt:lpstr>What is supervised learning?</vt:lpstr>
      <vt:lpstr>Applications of Supervised machine learning</vt:lpstr>
      <vt:lpstr>Identify below applications whether classification or regression?</vt:lpstr>
      <vt:lpstr>What is Unsupervised learning?</vt:lpstr>
      <vt:lpstr>Clustering and Association</vt:lpstr>
      <vt:lpstr>Applications of Unsupervised Learning</vt:lpstr>
      <vt:lpstr>Naïve bayes classification</vt:lpstr>
      <vt:lpstr>K-means clustering</vt:lpstr>
      <vt:lpstr>The modelling process</vt:lpstr>
      <vt:lpstr>Engineering features and selecting a model</vt:lpstr>
      <vt:lpstr>Some example of feature engineering</vt:lpstr>
      <vt:lpstr>Training your model</vt:lpstr>
      <vt:lpstr>Validating a model</vt:lpstr>
      <vt:lpstr>Validating a model cont..</vt:lpstr>
      <vt:lpstr>Bias and Variance</vt:lpstr>
      <vt:lpstr>Validating a model cont..</vt:lpstr>
      <vt:lpstr>Validating a model cont..</vt:lpstr>
      <vt:lpstr>PowerPoint Presentation</vt:lpstr>
      <vt:lpstr>PowerPoint Presentation</vt:lpstr>
      <vt:lpstr>PowerPoint Presentation</vt:lpstr>
      <vt:lpstr>Predicting new observations</vt:lpstr>
      <vt:lpstr>The problems you face when handling large data  </vt:lpstr>
      <vt:lpstr>The problems you face when handling large data</vt:lpstr>
      <vt:lpstr>General techniques for handling large volumes of data</vt:lpstr>
      <vt:lpstr>Choosing right algorithm</vt:lpstr>
      <vt:lpstr>We have 3 different options to handle large data</vt:lpstr>
      <vt:lpstr>Online algorithm</vt:lpstr>
      <vt:lpstr>Map reduce</vt:lpstr>
      <vt:lpstr>Choosing the right data structure</vt:lpstr>
      <vt:lpstr>Sparse data</vt:lpstr>
      <vt:lpstr>Tree structures</vt:lpstr>
      <vt:lpstr>Hash tables</vt:lpstr>
      <vt:lpstr>PowerPoint Presentation</vt:lpstr>
      <vt:lpstr>Selecting the right tools</vt:lpstr>
      <vt:lpstr>General tips for dealing with large data sets</vt:lpstr>
      <vt:lpstr>Don’t reinvent the wheel</vt:lpstr>
      <vt:lpstr>Get the Most Out of Your Hardware</vt:lpstr>
      <vt:lpstr>Reduce Your Computing Needs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Bhagyasri immidi</dc:creator>
  <cp:lastModifiedBy>Bhagyasri immidi</cp:lastModifiedBy>
  <cp:revision>22</cp:revision>
  <dcterms:created xsi:type="dcterms:W3CDTF">2025-01-03T00:14:45Z</dcterms:created>
  <dcterms:modified xsi:type="dcterms:W3CDTF">2025-01-31T06:16:41Z</dcterms:modified>
</cp:coreProperties>
</file>