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79" r:id="rId6"/>
    <p:sldId id="274" r:id="rId7"/>
    <p:sldId id="275" r:id="rId8"/>
    <p:sldId id="277" r:id="rId9"/>
    <p:sldId id="309" r:id="rId10"/>
    <p:sldId id="324" r:id="rId11"/>
    <p:sldId id="326" r:id="rId12"/>
    <p:sldId id="345" r:id="rId13"/>
    <p:sldId id="269" r:id="rId14"/>
    <p:sldId id="282" r:id="rId15"/>
    <p:sldId id="283" r:id="rId16"/>
    <p:sldId id="285" r:id="rId17"/>
    <p:sldId id="293" r:id="rId18"/>
    <p:sldId id="301" r:id="rId19"/>
    <p:sldId id="284" r:id="rId20"/>
    <p:sldId id="294" r:id="rId21"/>
    <p:sldId id="281" r:id="rId22"/>
    <p:sldId id="270" r:id="rId23"/>
    <p:sldId id="340" r:id="rId24"/>
    <p:sldId id="271" r:id="rId25"/>
    <p:sldId id="272" r:id="rId26"/>
    <p:sldId id="34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>
        <p:scale>
          <a:sx n="50" d="100"/>
          <a:sy n="50" d="100"/>
        </p:scale>
        <p:origin x="16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UHAMMAD%20USAMA\Desktop\Udemy%20-%20The%20Python%20Mega%20Course%20Build%2010%20Real%20World%20Applications\15.%20Data%20Analysis%20with%20Pandas\9.1%20supermarkets.xlsx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'[9.1 supermarkets.xlsx.xlsx]Ark1'!$C$12</c:f>
              <c:strCache>
                <c:ptCount val="1"/>
                <c:pt idx="0">
                  <c:v>Scores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'[9.1 supermarkets.xlsx.xlsx]Ark1'!$B$13:$B$17</c:f>
              <c:strCache>
                <c:ptCount val="5"/>
                <c:pt idx="0">
                  <c:v>1st Over</c:v>
                </c:pt>
                <c:pt idx="1">
                  <c:v>2nd Over</c:v>
                </c:pt>
                <c:pt idx="2">
                  <c:v>3rd Over </c:v>
                </c:pt>
                <c:pt idx="3">
                  <c:v>4th Over </c:v>
                </c:pt>
                <c:pt idx="4">
                  <c:v>5th Over</c:v>
                </c:pt>
              </c:strCache>
            </c:strRef>
          </c:cat>
          <c:val>
            <c:numRef>
              <c:f>'[9.1 supermarkets.xlsx.xlsx]Ark1'!$C$13:$C$17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15</c:v>
                </c:pt>
                <c:pt idx="3">
                  <c:v>19</c:v>
                </c:pt>
                <c:pt idx="4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112812"/>
        <c:axId val="657897053"/>
      </c:lineChart>
      <c:catAx>
        <c:axId val="3551128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7897053"/>
        <c:crosses val="autoZero"/>
        <c:auto val="1"/>
        <c:lblAlgn val="ctr"/>
        <c:lblOffset val="100"/>
        <c:noMultiLvlLbl val="0"/>
      </c:catAx>
      <c:valAx>
        <c:axId val="65789705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1128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[Book1]Sheet1!$A$2:$A$6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[Book1]Sheet1!$B$2:$B$6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732273"/>
        <c:axId val="578265833"/>
      </c:barChart>
      <c:catAx>
        <c:axId val="24173227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8265833"/>
        <c:crosses val="autoZero"/>
        <c:auto val="1"/>
        <c:lblAlgn val="ctr"/>
        <c:lblOffset val="100"/>
        <c:noMultiLvlLbl val="0"/>
      </c:catAx>
      <c:valAx>
        <c:axId val="5782658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7322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Comparing Team scores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Score A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[Book1]Sheet1!$A$2:$A$6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[Book1]Sheet1!$B$2:$B$6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15</c:v>
                </c:pt>
                <c:pt idx="3">
                  <c:v>19</c:v>
                </c:pt>
                <c:pt idx="4">
                  <c:v>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[Book1]Sheet1!$C$1</c:f>
              <c:strCache>
                <c:ptCount val="1"/>
                <c:pt idx="0">
                  <c:v>Score B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elete val="1"/>
          </c:dLbls>
          <c:cat>
            <c:strRef>
              <c:f>[Book1]Sheet1!$A$2:$A$6</c:f>
              <c:strCache>
                <c:ptCount val="5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  <c:pt idx="4">
                  <c:v>5th</c:v>
                </c:pt>
              </c:strCache>
            </c:strRef>
          </c:cat>
          <c:val>
            <c:numRef>
              <c:f>[Book1]Sheet1!$C$2:$C$6</c:f>
              <c:numCache>
                <c:formatCode>General</c:formatCode>
                <c:ptCount val="5"/>
                <c:pt idx="0">
                  <c:v>4</c:v>
                </c:pt>
                <c:pt idx="1">
                  <c:v>10</c:v>
                </c:pt>
                <c:pt idx="2">
                  <c:v>12</c:v>
                </c:pt>
                <c:pt idx="3">
                  <c:v>17</c:v>
                </c:pt>
                <c:pt idx="4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066735"/>
        <c:axId val="379601417"/>
      </c:lineChart>
      <c:catAx>
        <c:axId val="361066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9601417"/>
        <c:crosses val="autoZero"/>
        <c:auto val="1"/>
        <c:lblAlgn val="ctr"/>
        <c:lblOffset val="100"/>
        <c:noMultiLvlLbl val="0"/>
      </c:catAx>
      <c:valAx>
        <c:axId val="37960141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06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</a:t>
          </a:r>
          <a:r>
            <a:rPr lang="en-US"/>
            <a:t/>
          </a:r>
          <a:endParaRPr lang="en-US"/>
        </a:p>
      </dgm:t>
    </dgm:pt>
    <dgm:pt modelId="{3D1AB2CA-88A4-4E4C-9A8A-508DF0E06639}" cxnId="{F347CD5E-567D-44F9-9F4A-FF001C4B0410}" type="parTrans">
      <dgm:prSet/>
      <dgm:spPr/>
    </dgm:pt>
    <dgm:pt modelId="{856E2728-BF00-49C7-82BA-8F4DCB00940B}" cxnId="{F347CD5E-567D-44F9-9F4A-FF001C4B0410}" type="sibTrans">
      <dgm:prSet/>
      <dgm:spPr/>
    </dgm:pt>
    <dgm:pt modelId="{1AA64000-5F0F-47A8-A435-2AF8D82F28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Analyzing Data</a:t>
          </a:r>
          <a:endParaRPr lang="en-US"/>
        </a:p>
      </dgm:t>
    </dgm:pt>
    <dgm:pt modelId="{845A32C3-0E8A-4EED-972E-FC6F9A8364F8}" cxnId="{58008ACE-A94E-4C96-A2DD-5638A1A253B5}" type="parTrans">
      <dgm:prSet/>
      <dgm:spPr/>
    </dgm:pt>
    <dgm:pt modelId="{C0D86BAE-7711-4781-A574-7BE0EA273229}" cxnId="{58008ACE-A94E-4C96-A2DD-5638A1A253B5}" type="sibTrans">
      <dgm:prSet/>
      <dgm:spPr/>
    </dgm:pt>
    <dgm:pt modelId="{9C12F5BE-AC2F-4662-8DFA-C79428950CF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Wrangling</a:t>
          </a:r>
          <a:endParaRPr lang="en-US"/>
        </a:p>
      </dgm:t>
    </dgm:pt>
    <dgm:pt modelId="{E2B7565C-BEBF-47B7-AC71-10023CB96091}" cxnId="{375A4E60-3A19-4F2B-B7F4-C6B7AF02048D}" type="parTrans">
      <dgm:prSet/>
      <dgm:spPr/>
    </dgm:pt>
    <dgm:pt modelId="{BE48B07B-4C6F-4C50-9D7F-CE1D6590BF95}" cxnId="{375A4E60-3A19-4F2B-B7F4-C6B7AF02048D}" type="sibTrans">
      <dgm:prSet/>
      <dgm:spPr/>
    </dgm:pt>
    <dgm:pt modelId="{FCF24D7E-5571-44B0-AA61-3ABA97FA29B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Train and Test</a:t>
          </a:r>
          <a:endParaRPr lang="en-US"/>
        </a:p>
      </dgm:t>
    </dgm:pt>
    <dgm:pt modelId="{04BD966E-3B82-48A2-B451-23F5A32860C9}" cxnId="{C2AA906F-647F-4062-8CB1-BB333CB951E9}" type="parTrans">
      <dgm:prSet/>
      <dgm:spPr/>
    </dgm:pt>
    <dgm:pt modelId="{C07FB82E-BA2C-45D7-A16F-5EED6913E788}" cxnId="{C2AA906F-647F-4062-8CB1-BB333CB951E9}" type="sibTrans">
      <dgm:prSet/>
      <dgm:spPr/>
    </dgm:pt>
    <dgm:pt modelId="{3F7D73F1-76EA-4F7F-810C-EBC6A5408B0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Check Accuray</a:t>
          </a:r>
          <a:r>
            <a:rPr lang="en-US"/>
            <a:t/>
          </a:r>
          <a:endParaRPr lang="en-US"/>
        </a:p>
      </dgm:t>
    </dgm:pt>
    <dgm:pt modelId="{FAED3153-D50D-4B00-AC15-4AC26EC43207}" cxnId="{A1A3100F-F9B5-4FC9-9DA9-79740DF28BC1}" type="parTrans">
      <dgm:prSet/>
      <dgm:spPr/>
    </dgm:pt>
    <dgm:pt modelId="{61D187AB-048F-4978-9680-8C940199F1AC}" cxnId="{A1A3100F-F9B5-4FC9-9DA9-79740DF28BC1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55EC1DD-CE13-4EC8-A674-0047FF9B453C}" type="pres">
      <dgm:prSet presAssocID="{BE48B07B-4C6F-4C50-9D7F-CE1D6590BF95}" presName="parTxOnlySpace" presStyleCnt="0"/>
      <dgm:spPr/>
    </dgm:pt>
    <dgm:pt modelId="{554FAABA-AAC6-4EFE-840A-82A3212A9552}" type="pres">
      <dgm:prSet presAssocID="{FCF24D7E-5571-44B0-AA61-3ABA97FA29B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7448A4D-F201-4592-8B20-A509145E5E06}" type="pres">
      <dgm:prSet presAssocID="{C07FB82E-BA2C-45D7-A16F-5EED6913E788}" presName="parTxOnlySpace" presStyleCnt="0"/>
      <dgm:spPr/>
    </dgm:pt>
    <dgm:pt modelId="{8EEDD0DE-EDB0-4A3D-9B7B-85BE66F1A0E5}" type="pres">
      <dgm:prSet presAssocID="{3F7D73F1-76EA-4F7F-810C-EBC6A5408B0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347CD5E-567D-44F9-9F4A-FF001C4B0410}" srcId="{9D527559-FDD8-4274-B634-C7FBCF5BC573}" destId="{870E4F47-8CC4-4F59-B4C1-42B5AAA5CEFE}" srcOrd="0" destOrd="0" parTransId="{3D1AB2CA-88A4-4E4C-9A8A-508DF0E06639}" sibTransId="{856E2728-BF00-49C7-82BA-8F4DCB00940B}"/>
    <dgm:cxn modelId="{58008ACE-A94E-4C96-A2DD-5638A1A253B5}" srcId="{9D527559-FDD8-4274-B634-C7FBCF5BC573}" destId="{1AA64000-5F0F-47A8-A435-2AF8D82F28B1}" srcOrd="1" destOrd="0" parTransId="{845A32C3-0E8A-4EED-972E-FC6F9A8364F8}" sibTransId="{C0D86BAE-7711-4781-A574-7BE0EA273229}"/>
    <dgm:cxn modelId="{375A4E60-3A19-4F2B-B7F4-C6B7AF02048D}" srcId="{9D527559-FDD8-4274-B634-C7FBCF5BC573}" destId="{9C12F5BE-AC2F-4662-8DFA-C79428950CF2}" srcOrd="2" destOrd="0" parTransId="{E2B7565C-BEBF-47B7-AC71-10023CB96091}" sibTransId="{BE48B07B-4C6F-4C50-9D7F-CE1D6590BF95}"/>
    <dgm:cxn modelId="{C2AA906F-647F-4062-8CB1-BB333CB951E9}" srcId="{9D527559-FDD8-4274-B634-C7FBCF5BC573}" destId="{FCF24D7E-5571-44B0-AA61-3ABA97FA29BE}" srcOrd="3" destOrd="0" parTransId="{04BD966E-3B82-48A2-B451-23F5A32860C9}" sibTransId="{C07FB82E-BA2C-45D7-A16F-5EED6913E788}"/>
    <dgm:cxn modelId="{A1A3100F-F9B5-4FC9-9DA9-79740DF28BC1}" srcId="{9D527559-FDD8-4274-B634-C7FBCF5BC573}" destId="{3F7D73F1-76EA-4F7F-810C-EBC6A5408B0B}" srcOrd="4" destOrd="0" parTransId="{FAED3153-D50D-4B00-AC15-4AC26EC43207}" sibTransId="{61D187AB-048F-4978-9680-8C940199F1AC}"/>
    <dgm:cxn modelId="{2177CEDE-D611-46F4-AE67-76636B968D12}" type="presOf" srcId="{9D527559-FDD8-4274-B634-C7FBCF5BC573}" destId="{60E81CF5-4537-4C2F-8762-598D2E914097}" srcOrd="0" destOrd="0" presId="urn:microsoft.com/office/officeart/2005/8/layout/chevron1"/>
    <dgm:cxn modelId="{1162BAF5-0FF3-4F48-A84C-F6E970A39532}" type="presParOf" srcId="{60E81CF5-4537-4C2F-8762-598D2E914097}" destId="{67FF3BB9-6612-4697-87EE-EC66312779BE}" srcOrd="0" destOrd="0" presId="urn:microsoft.com/office/officeart/2005/8/layout/chevron1"/>
    <dgm:cxn modelId="{03E410E0-F4C3-4BF8-826F-6B69A95ACED9}" type="presOf" srcId="{870E4F47-8CC4-4F59-B4C1-42B5AAA5CEFE}" destId="{67FF3BB9-6612-4697-87EE-EC66312779BE}" srcOrd="0" destOrd="0" presId="urn:microsoft.com/office/officeart/2005/8/layout/chevron1"/>
    <dgm:cxn modelId="{E89DD961-A429-46C6-B21D-EDDA5D0C5989}" type="presParOf" srcId="{60E81CF5-4537-4C2F-8762-598D2E914097}" destId="{E484CEA2-673C-4A85-8A00-8580D721B29A}" srcOrd="1" destOrd="0" presId="urn:microsoft.com/office/officeart/2005/8/layout/chevron1"/>
    <dgm:cxn modelId="{33FE77F4-B587-4733-8649-CFEB3443DCD4}" type="presParOf" srcId="{60E81CF5-4537-4C2F-8762-598D2E914097}" destId="{D3000CD6-B08B-4D3B-8D2A-7F1C26A23961}" srcOrd="2" destOrd="0" presId="urn:microsoft.com/office/officeart/2005/8/layout/chevron1"/>
    <dgm:cxn modelId="{24615FC8-8143-4798-9EEF-55F2504D640D}" type="presOf" srcId="{1AA64000-5F0F-47A8-A435-2AF8D82F28B1}" destId="{D3000CD6-B08B-4D3B-8D2A-7F1C26A23961}" srcOrd="0" destOrd="0" presId="urn:microsoft.com/office/officeart/2005/8/layout/chevron1"/>
    <dgm:cxn modelId="{5D1E8108-3E74-42DA-B5A9-86D767506B44}" type="presParOf" srcId="{60E81CF5-4537-4C2F-8762-598D2E914097}" destId="{1773A515-DFFE-41F0-B581-98757CBEC16E}" srcOrd="3" destOrd="0" presId="urn:microsoft.com/office/officeart/2005/8/layout/chevron1"/>
    <dgm:cxn modelId="{CF13DA07-9AFA-4217-AC4C-BF156F273772}" type="presParOf" srcId="{60E81CF5-4537-4C2F-8762-598D2E914097}" destId="{74437C11-3810-488A-B265-8C8037793D77}" srcOrd="4" destOrd="0" presId="urn:microsoft.com/office/officeart/2005/8/layout/chevron1"/>
    <dgm:cxn modelId="{76F4D21E-22E4-4279-9EE2-50422A4CB48C}" type="presOf" srcId="{9C12F5BE-AC2F-4662-8DFA-C79428950CF2}" destId="{74437C11-3810-488A-B265-8C8037793D77}" srcOrd="0" destOrd="0" presId="urn:microsoft.com/office/officeart/2005/8/layout/chevron1"/>
    <dgm:cxn modelId="{7639B2F0-20CC-4FF5-897C-91307237AC93}" type="presParOf" srcId="{60E81CF5-4537-4C2F-8762-598D2E914097}" destId="{555EC1DD-CE13-4EC8-A674-0047FF9B453C}" srcOrd="5" destOrd="0" presId="urn:microsoft.com/office/officeart/2005/8/layout/chevron1"/>
    <dgm:cxn modelId="{93FB8FB6-52D2-4FFF-8441-7256DF30CD2E}" type="presParOf" srcId="{60E81CF5-4537-4C2F-8762-598D2E914097}" destId="{554FAABA-AAC6-4EFE-840A-82A3212A9552}" srcOrd="6" destOrd="0" presId="urn:microsoft.com/office/officeart/2005/8/layout/chevron1"/>
    <dgm:cxn modelId="{672010D9-A7D8-4F8E-B533-86F15ABB1D5C}" type="presOf" srcId="{FCF24D7E-5571-44B0-AA61-3ABA97FA29BE}" destId="{554FAABA-AAC6-4EFE-840A-82A3212A9552}" srcOrd="0" destOrd="0" presId="urn:microsoft.com/office/officeart/2005/8/layout/chevron1"/>
    <dgm:cxn modelId="{340E1FFF-512E-4370-82F8-E8F085C4ACE8}" type="presParOf" srcId="{60E81CF5-4537-4C2F-8762-598D2E914097}" destId="{67448A4D-F201-4592-8B20-A509145E5E06}" srcOrd="7" destOrd="0" presId="urn:microsoft.com/office/officeart/2005/8/layout/chevron1"/>
    <dgm:cxn modelId="{8340A33A-C475-42B5-8D01-3749C0ACB093}" type="presParOf" srcId="{60E81CF5-4537-4C2F-8762-598D2E914097}" destId="{8EEDD0DE-EDB0-4A3D-9B7B-85BE66F1A0E5}" srcOrd="8" destOrd="0" presId="urn:microsoft.com/office/officeart/2005/8/layout/chevron1"/>
    <dgm:cxn modelId="{B17F2448-8D83-437C-8B21-A23684E01F03}" type="presOf" srcId="{3F7D73F1-76EA-4F7F-810C-EBC6A5408B0B}" destId="{8EEDD0DE-EDB0-4A3D-9B7B-85BE66F1A0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</dgm:pt>
    <dgm:pt modelId="{870E4F47-8CC4-4F59-B4C1-42B5AAA5CEF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</a:t>
          </a:r>
          <a:r>
            <a:rPr lang="en-US"/>
            <a:t/>
          </a:r>
          <a:endParaRPr lang="en-US"/>
        </a:p>
      </dgm:t>
    </dgm:pt>
    <dgm:pt modelId="{3D1AB2CA-88A4-4E4C-9A8A-508DF0E06639}" cxnId="{4132F897-6BD3-47A2-BB6E-E27374CBE44A}" type="parTrans">
      <dgm:prSet/>
      <dgm:spPr/>
    </dgm:pt>
    <dgm:pt modelId="{856E2728-BF00-49C7-82BA-8F4DCB00940B}" cxnId="{4132F897-6BD3-47A2-BB6E-E27374CBE44A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4132F897-6BD3-47A2-BB6E-E27374CBE44A}" srcId="{9D527559-FDD8-4274-B634-C7FBCF5BC573}" destId="{870E4F47-8CC4-4F59-B4C1-42B5AAA5CEFE}" srcOrd="0" destOrd="0" parTransId="{3D1AB2CA-88A4-4E4C-9A8A-508DF0E06639}" sibTransId="{856E2728-BF00-49C7-82BA-8F4DCB00940B}"/>
    <dgm:cxn modelId="{CD3849D5-432F-471D-BA66-B33D51769617}" type="presOf" srcId="{9D527559-FDD8-4274-B634-C7FBCF5BC573}" destId="{60E81CF5-4537-4C2F-8762-598D2E914097}" srcOrd="0" destOrd="0" presId="urn:microsoft.com/office/officeart/2005/8/layout/chevron1"/>
    <dgm:cxn modelId="{4D0B2DFE-E26D-40C3-9980-A3F4F6C7F79C}" type="presParOf" srcId="{60E81CF5-4537-4C2F-8762-598D2E914097}" destId="{67FF3BB9-6612-4697-87EE-EC66312779BE}" srcOrd="0" destOrd="0" presId="urn:microsoft.com/office/officeart/2005/8/layout/chevron1"/>
    <dgm:cxn modelId="{11B5DFAB-E6F2-4023-AE6F-F456914F82B8}" type="presOf" srcId="{870E4F47-8CC4-4F59-B4C1-42B5AAA5CEFE}" destId="{67FF3BB9-6612-4697-87EE-EC66312779B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</a:t>
          </a:r>
          <a:endParaRPr lang="en-US"/>
        </a:p>
      </dsp:txBody>
      <dsp:txXfrm>
        <a:off x="0" y="2355836"/>
        <a:ext cx="1766957" cy="706783"/>
      </dsp:txXfrm>
    </dsp:sp>
    <dsp:sp modelId="{D3000CD6-B08B-4D3B-8D2A-7F1C26A23961}">
      <dsp:nvSpPr>
        <dsp:cNvPr id="4" name="Chevron 3"/>
        <dsp:cNvSpPr/>
      </dsp:nvSpPr>
      <dsp:spPr bwMode="white">
        <a:xfrm>
          <a:off x="1590261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Analyzing Data</a:t>
          </a:r>
          <a:endParaRPr lang="en-US"/>
        </a:p>
      </dsp:txBody>
      <dsp:txXfrm>
        <a:off x="1590261" y="2355836"/>
        <a:ext cx="1766957" cy="706783"/>
      </dsp:txXfrm>
    </dsp:sp>
    <dsp:sp modelId="{74437C11-3810-488A-B265-8C8037793D77}">
      <dsp:nvSpPr>
        <dsp:cNvPr id="5" name="Chevron 4"/>
        <dsp:cNvSpPr/>
      </dsp:nvSpPr>
      <dsp:spPr bwMode="white">
        <a:xfrm>
          <a:off x="3180522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Wrangling</a:t>
          </a:r>
          <a:endParaRPr lang="en-US"/>
        </a:p>
      </dsp:txBody>
      <dsp:txXfrm>
        <a:off x="3180522" y="2355836"/>
        <a:ext cx="1766957" cy="706783"/>
      </dsp:txXfrm>
    </dsp:sp>
    <dsp:sp modelId="{554FAABA-AAC6-4EFE-840A-82A3212A9552}">
      <dsp:nvSpPr>
        <dsp:cNvPr id="7" name="Chevron 6"/>
        <dsp:cNvSpPr/>
      </dsp:nvSpPr>
      <dsp:spPr bwMode="white">
        <a:xfrm>
          <a:off x="4770783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Train and Test</a:t>
          </a:r>
          <a:endParaRPr lang="en-US"/>
        </a:p>
      </dsp:txBody>
      <dsp:txXfrm>
        <a:off x="4770783" y="2355836"/>
        <a:ext cx="1766957" cy="706783"/>
      </dsp:txXfrm>
    </dsp:sp>
    <dsp:sp modelId="{8EEDD0DE-EDB0-4A3D-9B7B-85BE66F1A0E5}">
      <dsp:nvSpPr>
        <dsp:cNvPr id="8" name="Chevron 7"/>
        <dsp:cNvSpPr/>
      </dsp:nvSpPr>
      <dsp:spPr bwMode="white">
        <a:xfrm>
          <a:off x="6361043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Check Accuray</a:t>
          </a:r>
          <a:endParaRPr lang="en-US"/>
        </a:p>
      </dsp:txBody>
      <dsp:txXfrm>
        <a:off x="6361043" y="2355836"/>
        <a:ext cx="1766957" cy="706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67FF3BB9-6612-4697-87EE-EC66312779BE}">
      <dsp:nvSpPr>
        <dsp:cNvPr id="3" name="Chevron 2"/>
        <dsp:cNvSpPr/>
      </dsp:nvSpPr>
      <dsp:spPr bwMode="white">
        <a:xfrm>
          <a:off x="0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Collection</a:t>
          </a:r>
          <a:endParaRPr lang="en-US"/>
        </a:p>
      </dsp:txBody>
      <dsp:txXfrm>
        <a:off x="0" y="2355836"/>
        <a:ext cx="1766957" cy="706783"/>
      </dsp:txXfrm>
    </dsp:sp>
    <dsp:sp modelId="{D3000CD6-B08B-4D3B-8D2A-7F1C26A23961}">
      <dsp:nvSpPr>
        <dsp:cNvPr id="4" name="Chevron 3"/>
        <dsp:cNvSpPr/>
      </dsp:nvSpPr>
      <dsp:spPr bwMode="white">
        <a:xfrm>
          <a:off x="1590261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Analyzing Data</a:t>
          </a:r>
          <a:endParaRPr lang="en-US"/>
        </a:p>
      </dsp:txBody>
      <dsp:txXfrm>
        <a:off x="1590261" y="2355836"/>
        <a:ext cx="1766957" cy="706783"/>
      </dsp:txXfrm>
    </dsp:sp>
    <dsp:sp modelId="{74437C11-3810-488A-B265-8C8037793D77}">
      <dsp:nvSpPr>
        <dsp:cNvPr id="5" name="Chevron 4"/>
        <dsp:cNvSpPr/>
      </dsp:nvSpPr>
      <dsp:spPr bwMode="white">
        <a:xfrm>
          <a:off x="3180522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Data Wrangling</a:t>
          </a:r>
          <a:endParaRPr lang="en-US"/>
        </a:p>
      </dsp:txBody>
      <dsp:txXfrm>
        <a:off x="3180522" y="2355836"/>
        <a:ext cx="1766957" cy="706783"/>
      </dsp:txXfrm>
    </dsp:sp>
    <dsp:sp modelId="{554FAABA-AAC6-4EFE-840A-82A3212A9552}">
      <dsp:nvSpPr>
        <dsp:cNvPr id="7" name="Chevron 6"/>
        <dsp:cNvSpPr/>
      </dsp:nvSpPr>
      <dsp:spPr bwMode="white">
        <a:xfrm>
          <a:off x="4770783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Train and Test</a:t>
          </a:r>
          <a:endParaRPr lang="en-US"/>
        </a:p>
      </dsp:txBody>
      <dsp:txXfrm>
        <a:off x="4770783" y="2355836"/>
        <a:ext cx="1766957" cy="706783"/>
      </dsp:txXfrm>
    </dsp:sp>
    <dsp:sp modelId="{8EEDD0DE-EDB0-4A3D-9B7B-85BE66F1A0E5}">
      <dsp:nvSpPr>
        <dsp:cNvPr id="8" name="Chevron 7"/>
        <dsp:cNvSpPr/>
      </dsp:nvSpPr>
      <dsp:spPr bwMode="white">
        <a:xfrm>
          <a:off x="6361043" y="2355836"/>
          <a:ext cx="1766957" cy="70678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2009" tIns="24003" rIns="24003" bIns="24003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Check Accuray</a:t>
          </a:r>
          <a:endParaRPr lang="en-US"/>
        </a:p>
      </dsp:txBody>
      <dsp:txXfrm>
        <a:off x="6361043" y="2355836"/>
        <a:ext cx="1766957" cy="706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942996" y="1338291"/>
            <a:ext cx="72789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F5969"/>
                </a:solidFill>
                <a:latin typeface="Tw Cen MT" panose="020B0602020104020603" pitchFamily="34" charset="0"/>
              </a:rPr>
              <a:t>WORKSHOP</a:t>
            </a:r>
            <a:endParaRPr lang="en-US" sz="10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987082" y="3010736"/>
            <a:ext cx="727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2CBBE"/>
                </a:solidFill>
                <a:latin typeface="Tw Cen MT" panose="020B0602020104020603" pitchFamily="34" charset="0"/>
              </a:rPr>
              <a:t>Introduction to Data Analysis and Machine Learning</a:t>
            </a:r>
            <a:endParaRPr lang="en-US" sz="36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5192" y="5401133"/>
            <a:ext cx="72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Muhammad Usama Arain 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8544645" y="3119755"/>
              <a:ext cx="23958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-8798784" y="0"/>
            <a:ext cx="11447501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-8014575" y="-14606"/>
            <a:ext cx="20177365" cy="6872606"/>
            <a:chOff x="-12575" y="-23"/>
            <a:chExt cx="31775" cy="10823"/>
          </a:xfrm>
        </p:grpSpPr>
        <p:grpSp>
          <p:nvGrpSpPr>
            <p:cNvPr id="33" name="Group 32"/>
            <p:cNvGrpSpPr/>
            <p:nvPr/>
          </p:nvGrpSpPr>
          <p:grpSpPr>
            <a:xfrm>
              <a:off x="-573" y="0"/>
              <a:ext cx="19773" cy="10800"/>
              <a:chOff x="-363945" y="0"/>
              <a:chExt cx="12555945" cy="68580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-363945" y="0"/>
                <a:ext cx="12482920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11023600" y="2337441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10872792" y="3194734"/>
                <a:ext cx="1992086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  <a:sym typeface="+mn-ea"/>
                  </a:rPr>
                  <a:t>Term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29999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-12358" y="-23"/>
              <a:ext cx="15687" cy="10800"/>
              <a:chOff x="491575" y="-14605"/>
              <a:chExt cx="9961092" cy="685800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91575" y="-14605"/>
                <a:ext cx="9961092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/>
              <p:cNvSpPr/>
              <p:nvPr/>
            </p:nvSpPr>
            <p:spPr>
              <a:xfrm>
                <a:off x="9284267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FF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9117129" y="3189611"/>
                <a:ext cx="1992086" cy="645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  <a:sym typeface="+mn-ea"/>
                  </a:rPr>
                  <a:t>Analysis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385467" y="3247473"/>
                <a:ext cx="530600" cy="530600"/>
              </a:xfrm>
              <a:prstGeom prst="rect">
                <a:avLst/>
              </a:prstGeom>
            </p:spPr>
          </p:pic>
        </p:grpSp>
        <p:grpSp>
          <p:nvGrpSpPr>
            <p:cNvPr id="48" name="Group 47"/>
            <p:cNvGrpSpPr/>
            <p:nvPr/>
          </p:nvGrpSpPr>
          <p:grpSpPr>
            <a:xfrm>
              <a:off x="-12575" y="0"/>
              <a:ext cx="15077" cy="10800"/>
              <a:chOff x="491575" y="0"/>
              <a:chExt cx="9574094" cy="6858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91575" y="0"/>
                <a:ext cx="9574094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/>
              <p:cNvSpPr/>
              <p:nvPr/>
            </p:nvSpPr>
            <p:spPr>
              <a:xfrm>
                <a:off x="8897260" y="2337440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5D7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16200000">
                <a:off x="8746453" y="3189610"/>
                <a:ext cx="1992086" cy="645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Learning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92269" y="3247473"/>
                <a:ext cx="530600" cy="530600"/>
              </a:xfrm>
              <a:prstGeom prst="rect">
                <a:avLst/>
              </a:prstGeom>
            </p:spPr>
          </p:pic>
        </p:grpSp>
        <p:sp>
          <p:nvSpPr>
            <p:cNvPr id="84" name="Rectangle 83"/>
            <p:cNvSpPr/>
            <p:nvPr/>
          </p:nvSpPr>
          <p:spPr>
            <a:xfrm>
              <a:off x="-12539" y="0"/>
              <a:ext cx="9105" cy="108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-12029" y="0"/>
              <a:ext cx="13689" cy="10800"/>
              <a:chOff x="718505" y="-1"/>
              <a:chExt cx="8692331" cy="68580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18505" y="-1"/>
                <a:ext cx="8692331" cy="6858000"/>
              </a:xfrm>
              <a:prstGeom prst="rect">
                <a:avLst/>
              </a:prstGeom>
              <a:solidFill>
                <a:srgbClr val="F0EEF0"/>
              </a:solidFill>
              <a:ln>
                <a:noFill/>
              </a:ln>
              <a:effectLst>
                <a:outerShdw blurRad="215900" dist="38100" sx="101000" sy="101000" algn="l" rotWithShape="0">
                  <a:schemeClr val="tx1">
                    <a:lumMod val="65000"/>
                    <a:lumOff val="35000"/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/>
              <p:cNvSpPr/>
              <p:nvPr/>
            </p:nvSpPr>
            <p:spPr>
              <a:xfrm>
                <a:off x="8242436" y="2337439"/>
                <a:ext cx="1168400" cy="2360918"/>
              </a:xfrm>
              <a:custGeom>
                <a:avLst/>
                <a:gdLst>
                  <a:gd name="connsiteX0" fmla="*/ 1168400 w 1168400"/>
                  <a:gd name="connsiteY0" fmla="*/ 0 h 2360918"/>
                  <a:gd name="connsiteX1" fmla="*/ 1168400 w 1168400"/>
                  <a:gd name="connsiteY1" fmla="*/ 2360918 h 2360918"/>
                  <a:gd name="connsiteX2" fmla="*/ 1060340 w 1168400"/>
                  <a:gd name="connsiteY2" fmla="*/ 2355461 h 2360918"/>
                  <a:gd name="connsiteX3" fmla="*/ 0 w 1168400"/>
                  <a:gd name="connsiteY3" fmla="*/ 1180459 h 2360918"/>
                  <a:gd name="connsiteX4" fmla="*/ 1060340 w 1168400"/>
                  <a:gd name="connsiteY4" fmla="*/ 5457 h 236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8400" h="2360918">
                    <a:moveTo>
                      <a:pt x="1168400" y="0"/>
                    </a:moveTo>
                    <a:lnTo>
                      <a:pt x="1168400" y="2360918"/>
                    </a:lnTo>
                    <a:lnTo>
                      <a:pt x="1060340" y="2355461"/>
                    </a:lnTo>
                    <a:cubicBezTo>
                      <a:pt x="464762" y="2294977"/>
                      <a:pt x="0" y="1791994"/>
                      <a:pt x="0" y="1180459"/>
                    </a:cubicBezTo>
                    <a:cubicBezTo>
                      <a:pt x="0" y="568924"/>
                      <a:pt x="464762" y="65941"/>
                      <a:pt x="1060340" y="54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 rot="16200000">
                <a:off x="8091629" y="3189609"/>
                <a:ext cx="1992086" cy="645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0EEF0"/>
                    </a:solidFill>
                    <a:latin typeface="Tw Cen MT" panose="020B0602020104020603" pitchFamily="34" charset="0"/>
                  </a:rPr>
                  <a:t>Reviews</a:t>
                </a:r>
                <a:endPara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340472" y="3247473"/>
                <a:ext cx="530600" cy="530600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866" y="5114"/>
              <a:ext cx="836" cy="836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4514" y="1440"/>
              <a:ext cx="10789" cy="3892"/>
              <a:chOff x="1685950" y="2209800"/>
              <a:chExt cx="4018755" cy="1866900"/>
            </a:xfrm>
          </p:grpSpPr>
          <p:sp>
            <p:nvSpPr>
              <p:cNvPr id="105" name="Rectangle: Top Corners Rounded 104"/>
              <p:cNvSpPr/>
              <p:nvPr/>
            </p:nvSpPr>
            <p:spPr>
              <a:xfrm>
                <a:off x="1795859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685950" y="2375010"/>
                <a:ext cx="1805441" cy="90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Experiment Study</a:t>
                </a:r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53" name="Rectangle: Top Corners Rounded 104"/>
              <p:cNvSpPr/>
              <p:nvPr/>
            </p:nvSpPr>
            <p:spPr>
              <a:xfrm>
                <a:off x="4033013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TextBox 105"/>
              <p:cNvSpPr txBox="1"/>
              <p:nvPr/>
            </p:nvSpPr>
            <p:spPr>
              <a:xfrm>
                <a:off x="3959234" y="2374789"/>
                <a:ext cx="1745471" cy="81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3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Observational</a:t>
                </a:r>
                <a:endPara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  <a:p>
                <a:pPr algn="ctr"/>
                <a:r>
                  <a:rPr lang="en-US" sz="3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Study</a:t>
                </a:r>
                <a:endPara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08" name="Freeform: Shape 107"/>
            <p:cNvSpPr/>
            <p:nvPr/>
          </p:nvSpPr>
          <p:spPr>
            <a:xfrm flipV="1">
              <a:off x="4792" y="4183"/>
              <a:ext cx="4290" cy="5434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82" y="5332"/>
              <a:ext cx="327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WHICH ONE TO CHOOSE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" y="6660"/>
              <a:ext cx="1408" cy="1408"/>
            </a:xfrm>
            <a:prstGeom prst="rect">
              <a:avLst/>
            </a:prstGeom>
          </p:spPr>
        </p:pic>
        <p:sp>
          <p:nvSpPr>
            <p:cNvPr id="51" name="Freeform: Shape 107"/>
            <p:cNvSpPr/>
            <p:nvPr/>
          </p:nvSpPr>
          <p:spPr>
            <a:xfrm flipV="1">
              <a:off x="10815" y="4183"/>
              <a:ext cx="4290" cy="5434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Box 114"/>
            <p:cNvSpPr txBox="1"/>
            <p:nvPr/>
          </p:nvSpPr>
          <p:spPr>
            <a:xfrm>
              <a:off x="11312" y="5332"/>
              <a:ext cx="327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b="1" dirty="0">
                  <a:solidFill>
                    <a:schemeClr val="accent6"/>
                  </a:solidFill>
                  <a:latin typeface="Tw Cen MT" panose="020B0602020104020603" pitchFamily="34" charset="0"/>
                </a:rPr>
                <a:t>WHICH ONE TO CHOOSE</a:t>
              </a:r>
              <a:endParaRPr lang="en-US" b="1" dirty="0">
                <a:solidFill>
                  <a:schemeClr val="accent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56" y="6660"/>
              <a:ext cx="1408" cy="1408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6986905" y="5292090"/>
            <a:ext cx="2456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accent6"/>
                </a:solidFill>
              </a:rPr>
              <a:t>Show Relationship</a:t>
            </a: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39465" y="5292090"/>
            <a:ext cx="2153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Show Causation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1460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071495" y="428625"/>
            <a:ext cx="862012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3600">
                <a:solidFill>
                  <a:schemeClr val="tx1"/>
                </a:solidFill>
              </a:rPr>
              <a:t>Golden Arches theory of conflict prevention</a:t>
            </a:r>
            <a:endParaRPr lang="en-US" sz="3600">
              <a:solidFill>
                <a:schemeClr val="tx1"/>
              </a:solidFill>
            </a:endParaRPr>
          </a:p>
          <a:p>
            <a:pPr algn="just"/>
            <a:endParaRPr lang="en-US" sz="3600">
              <a:solidFill>
                <a:schemeClr val="tx1"/>
              </a:solidFill>
            </a:endParaRPr>
          </a:p>
          <a:p>
            <a:pPr algn="ctr"/>
            <a:r>
              <a:rPr lang="en-US" sz="3600" i="1">
                <a:solidFill>
                  <a:srgbClr val="FF0000"/>
                </a:solidFill>
              </a:rPr>
              <a:t>“No two countries with McDonald’s in them will ever go to war”</a:t>
            </a:r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i="1">
              <a:solidFill>
                <a:schemeClr val="accent6"/>
              </a:solidFill>
            </a:endParaRPr>
          </a:p>
          <a:p>
            <a:pPr algn="ctr"/>
            <a:endParaRPr lang="en-US" sz="3600" b="1">
              <a:solidFill>
                <a:schemeClr val="accent6"/>
              </a:solidFill>
            </a:endParaRPr>
          </a:p>
          <a:p>
            <a:pPr algn="ctr"/>
            <a:r>
              <a:rPr lang="en-US" sz="3600" b="1">
                <a:solidFill>
                  <a:srgbClr val="FF0000"/>
                </a:solidFill>
              </a:rPr>
              <a:t>Guys what do you think Does this theory holds TRUE ?</a:t>
            </a:r>
            <a:endParaRPr lang="en-US" sz="3600" b="1">
              <a:solidFill>
                <a:srgbClr val="FF0000"/>
              </a:solidFill>
            </a:endParaRPr>
          </a:p>
        </p:txBody>
      </p:sp>
      <p:pic>
        <p:nvPicPr>
          <p:cNvPr id="2" name="Picture 1" descr="Mcdonalds vs w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3390" y="2782570"/>
            <a:ext cx="3290570" cy="1995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850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8509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8509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8509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8508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85089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382645" y="793115"/>
            <a:ext cx="77781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Trade  &gt; Surplus &gt; Better Life</a:t>
            </a: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Example </a:t>
            </a:r>
            <a:endParaRPr lang="en-US" sz="2800">
              <a:solidFill>
                <a:schemeClr val="tx1"/>
              </a:solidFill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Dubai and India over Kashmir issue</a:t>
            </a:r>
            <a:endParaRPr lang="en-US" sz="2800">
              <a:solidFill>
                <a:schemeClr val="tx1"/>
              </a:solidFill>
            </a:endParaRPr>
          </a:p>
          <a:p>
            <a:pPr marL="1828800" lvl="3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India and America over Kashmir issue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2" name="Picture 1" descr="civilian aw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55" y="3199765"/>
            <a:ext cx="5636895" cy="3221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-261075" y="85090"/>
            <a:ext cx="12482920" cy="6858000"/>
            <a:chOff x="-290920" y="0"/>
            <a:chExt cx="12482920" cy="6858000"/>
          </a:xfrm>
        </p:grpSpPr>
        <p:sp>
          <p:nvSpPr>
            <p:cNvPr id="3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4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-8798784" y="85090"/>
            <a:ext cx="11447501" cy="6858000"/>
            <a:chOff x="213096" y="0"/>
            <a:chExt cx="11447501" cy="6858000"/>
          </a:xfrm>
        </p:grpSpPr>
        <p:sp>
          <p:nvSpPr>
            <p:cNvPr id="8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9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1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-7847639" y="85090"/>
            <a:ext cx="9961092" cy="6858000"/>
            <a:chOff x="491575" y="0"/>
            <a:chExt cx="9961092" cy="6858000"/>
          </a:xfrm>
        </p:grpSpPr>
        <p:sp>
          <p:nvSpPr>
            <p:cNvPr id="14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16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-7985197" y="85090"/>
            <a:ext cx="9574094" cy="6858000"/>
            <a:chOff x="491575" y="0"/>
            <a:chExt cx="9574094" cy="6858000"/>
          </a:xfrm>
        </p:grpSpPr>
        <p:sp>
          <p:nvSpPr>
            <p:cNvPr id="19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1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3" name="Rectangle 69"/>
          <p:cNvSpPr/>
          <p:nvPr/>
        </p:nvSpPr>
        <p:spPr>
          <a:xfrm>
            <a:off x="-7962177" y="8508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-7638543" y="85089"/>
            <a:ext cx="8692331" cy="6858000"/>
            <a:chOff x="718505" y="-1"/>
            <a:chExt cx="8692331" cy="6858000"/>
          </a:xfrm>
        </p:grpSpPr>
        <p:sp>
          <p:nvSpPr>
            <p:cNvPr id="25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27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744855"/>
            <a:ext cx="7630160" cy="38538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37585" y="5070475"/>
            <a:ext cx="466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Confusion ?</a:t>
            </a:r>
            <a:endParaRPr 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850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8509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8509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8509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85089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85089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514725" y="2880360"/>
            <a:ext cx="77781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sz="4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</a:rPr>
              <a:t>Coorelation does not mean Causation !</a:t>
            </a:r>
            <a:endParaRPr lang="en-US" sz="4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9969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141620" y="2337435"/>
              <a:ext cx="1050290" cy="23609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99695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99695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99695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99694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99694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 descr="Correlation does't impy caus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75" y="472440"/>
            <a:ext cx="3985260" cy="3084195"/>
          </a:xfrm>
          <a:prstGeom prst="rect">
            <a:avLst/>
          </a:prstGeom>
        </p:spPr>
      </p:pic>
      <p:pic>
        <p:nvPicPr>
          <p:cNvPr id="3" name="Picture 2" descr="correlation vs caus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75" y="3701415"/>
            <a:ext cx="3984625" cy="29267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708265" y="922020"/>
            <a:ext cx="42875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r>
              <a:rPr lang="en-US" sz="2400">
                <a:latin typeface="+mj-lt"/>
                <a:cs typeface="+mj-lt"/>
              </a:rPr>
              <a:t>Coorelation &gt; Less info: Can't see undercovers</a:t>
            </a:r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endParaRPr lang="en-US" sz="2400">
              <a:latin typeface="+mj-lt"/>
              <a:cs typeface="+mj-lt"/>
            </a:endParaRPr>
          </a:p>
          <a:p>
            <a:pPr algn="l"/>
            <a:r>
              <a:rPr lang="en-US" sz="2400">
                <a:latin typeface="+mj-lt"/>
                <a:cs typeface="+mj-lt"/>
              </a:rPr>
              <a:t>Causation &gt; More info : Transparent things</a:t>
            </a:r>
            <a:endParaRPr lang="en-US" sz="24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90920" y="1460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-1778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368040" y="487680"/>
            <a:ext cx="8193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Why Graphs are Important </a:t>
            </a:r>
            <a:endParaRPr lang="en-US" sz="4400"/>
          </a:p>
        </p:txBody>
      </p:sp>
      <p:graphicFrame>
        <p:nvGraphicFramePr>
          <p:cNvPr id="9" name="Chart 8"/>
          <p:cNvGraphicFramePr/>
          <p:nvPr/>
        </p:nvGraphicFramePr>
        <p:xfrm>
          <a:off x="7668895" y="1948815"/>
          <a:ext cx="2882900" cy="2541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4058285" y="2061210"/>
          <a:ext cx="2888615" cy="236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55"/>
                <a:gridCol w="1013460"/>
              </a:tblGrid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Match Report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Scores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1st Over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2nd Over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3rd Over 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4th Over 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19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5th Over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25</a:t>
                      </a:r>
                      <a:endParaRPr lang="en-US" sz="2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76315" y="-1524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3368040" y="487680"/>
            <a:ext cx="81934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Why Graphs are Important...</a:t>
            </a:r>
            <a:endParaRPr lang="en-US" sz="4400"/>
          </a:p>
        </p:txBody>
      </p:sp>
      <p:graphicFrame>
        <p:nvGraphicFramePr>
          <p:cNvPr id="3" name="Chart 2"/>
          <p:cNvGraphicFramePr/>
          <p:nvPr/>
        </p:nvGraphicFramePr>
        <p:xfrm>
          <a:off x="3368040" y="4012565"/>
          <a:ext cx="3529330" cy="244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7355840" y="4012565"/>
          <a:ext cx="2999740" cy="235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70"/>
                <a:gridCol w="1499870"/>
              </a:tblGrid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Overs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Scores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1st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6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2nd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3rd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7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5th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6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368040" y="1510665"/>
          <a:ext cx="3529330" cy="2378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355840" y="1510665"/>
          <a:ext cx="3000375" cy="238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/>
                <a:gridCol w="1000125"/>
                <a:gridCol w="1000125"/>
              </a:tblGrid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Overs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Score A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Score B</a:t>
                      </a:r>
                      <a:endParaRPr lang="en-US" sz="1800" b="1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1st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6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2nd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8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10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3rd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15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12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4th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19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17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5th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25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+mj-lt"/>
                          <a:cs typeface="+mj-lt"/>
                        </a:rPr>
                        <a:t>20</a:t>
                      </a:r>
                      <a:endParaRPr lang="en-US" sz="1800" b="0">
                        <a:solidFill>
                          <a:srgbClr val="000000"/>
                        </a:solidFill>
                        <a:latin typeface="+mj-lt"/>
                        <a:cs typeface="+mj-lt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5B9BD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114390" y="-10541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746452" y="3189607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4427220" y="2516505"/>
            <a:ext cx="58185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accent6"/>
                </a:solidFill>
              </a:rPr>
              <a:t>Let's Conduct Survey....</a:t>
            </a:r>
            <a:endParaRPr lang="en-US" sz="4400">
              <a:solidFill>
                <a:schemeClr val="accent6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46400" y="4578350"/>
            <a:ext cx="8990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chemeClr val="accent6"/>
                </a:solidFill>
                <a:sym typeface="+mn-ea"/>
              </a:rPr>
              <a:t>https://github.com/Muhammad-Usama-Arain/Data-Analysis-Workshop</a:t>
            </a:r>
            <a:endParaRPr lang="en-US" sz="2400">
              <a:solidFill>
                <a:schemeClr val="accent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68893" y="-635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349065" y="3131185"/>
              <a:ext cx="278638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82" name="Diagram 81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2921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576395" y="3209925"/>
              <a:ext cx="233235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 Box 7"/>
          <p:cNvSpPr txBox="1"/>
          <p:nvPr/>
        </p:nvSpPr>
        <p:spPr>
          <a:xfrm>
            <a:off x="3507105" y="2324735"/>
            <a:ext cx="76822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charset="0"/>
                <a:cs typeface="Calibri Light" panose="020F0302020204030204" charset="0"/>
                <a:sym typeface="+mn-ea"/>
              </a:rPr>
              <a:t>Data Analysis is a process of collecting, transforming, cleaning, and modeling data with the goal of discovering the required information. The results so obtained are communicated, suggesting conclusions, and supporting decision-making.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361440"/>
            <a:ext cx="45878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/>
              <a:t>What is Data Analysis</a:t>
            </a:r>
            <a:endParaRPr lang="en-US"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-635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349065" y="3131185"/>
              <a:ext cx="278638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aphicFrame>
        <p:nvGraphicFramePr>
          <p:cNvPr id="82" name="Diagram 81"/>
          <p:cNvGraphicFramePr/>
          <p:nvPr/>
        </p:nvGraphicFramePr>
        <p:xfrm>
          <a:off x="5005070" y="704215"/>
          <a:ext cx="2659380" cy="1475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2703830" y="2336800"/>
            <a:ext cx="335978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tx1"/>
                </a:solidFill>
              </a:rPr>
              <a:t>Major sourcrse of Data</a:t>
            </a: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Files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Databases (SQL &amp; NoSQL)</a:t>
            </a: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API 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92022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0807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566235" y="3213100"/>
              <a:ext cx="238633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M.Learning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3723005" y="3121025"/>
            <a:ext cx="42094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>
                <a:solidFill>
                  <a:schemeClr val="tx1">
                    <a:lumMod val="50000"/>
                    <a:lumOff val="50000"/>
                  </a:schemeClr>
                </a:solidFill>
              </a:rPr>
              <a:t>So Far We Learn !</a:t>
            </a:r>
            <a:endParaRPr lang="en-US" sz="44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/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 rot="16200000">
              <a:off x="8512260" y="3145790"/>
              <a:ext cx="24599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-1779729" y="-636"/>
            <a:ext cx="11860720" cy="6858000"/>
            <a:chOff x="-2449883" y="-1"/>
            <a:chExt cx="11860720" cy="6858000"/>
          </a:xfrm>
        </p:grpSpPr>
        <p:sp>
          <p:nvSpPr>
            <p:cNvPr id="72" name="Rectangle 71"/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1449705" y="1059815"/>
            <a:ext cx="6221095" cy="1604645"/>
            <a:chOff x="764723" y="4833186"/>
            <a:chExt cx="2908436" cy="662056"/>
          </a:xfrm>
        </p:grpSpPr>
        <p:sp>
          <p:nvSpPr>
            <p:cNvPr id="124" name="Oval 123"/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497992" y="5043828"/>
              <a:ext cx="2175167" cy="24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  <a:latin typeface="Tw Cen MT" panose="020B0602020104020603" pitchFamily="34" charset="0"/>
                </a:rPr>
                <a:t>Finally Reviews Form</a:t>
              </a:r>
              <a:endParaRPr lang="en-US" sz="3200" dirty="0">
                <a:solidFill>
                  <a:schemeClr val="accent6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1600200" y="3642995"/>
            <a:ext cx="5990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>
                <a:solidFill>
                  <a:schemeClr val="accent6"/>
                </a:solidFill>
              </a:rPr>
              <a:t>&lt;&gt;&lt;&gt;&lt;&gt;&lt;&gt;&lt;&gt; Workshop Reviews &lt;&gt;&lt;&gt;&lt;&gt;&lt;&gt;&lt;&gt;&lt;&gt; </a:t>
            </a:r>
            <a:endParaRPr lang="en-US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457096" y="1824066"/>
            <a:ext cx="72789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F5969"/>
                </a:solidFill>
                <a:latin typeface="Tw Cen MT" panose="020B0602020104020603" pitchFamily="34" charset="0"/>
              </a:rPr>
              <a:t>THANK YOU</a:t>
            </a:r>
            <a:endParaRPr lang="en-US" sz="10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956062" y="3668166"/>
            <a:ext cx="4140553" cy="451824"/>
            <a:chOff x="4679586" y="878988"/>
            <a:chExt cx="1745757" cy="190500"/>
          </a:xfrm>
        </p:grpSpPr>
        <p:sp>
          <p:nvSpPr>
            <p:cNvPr id="52" name="Oval 51"/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-261075" y="43815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328110" y="3182620"/>
              <a:ext cx="2828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 descr="data-analysis-pro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956945"/>
            <a:ext cx="618172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45505" y="977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305250" y="3175635"/>
              <a:ext cx="28740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560445" y="1408430"/>
            <a:ext cx="2897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Statistics 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60445" y="2698115"/>
            <a:ext cx="75850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Statistics is the discipline that concerns the collection, organization, analysis, interpretation and presentation of data. In applying statistics to a scientific, industrial, or social problem,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7" name="Content Placeholder 6" descr="statistic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77605" y="838200"/>
            <a:ext cx="16954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45505" y="9779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213" cy="6858000"/>
            <a:chOff x="491575" y="0"/>
            <a:chExt cx="9574213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273500" y="3216275"/>
              <a:ext cx="293941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348355" y="613410"/>
            <a:ext cx="44570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Statistics Types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48355" y="1443355"/>
            <a:ext cx="7820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1) Descriptive Statistics 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2) Inferential Statistics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Descriptive statistics are brief description that summarize a given data set, which can be either a representation of the entire or a sample of a population. [ Measure of Center and Variability ]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 sz="2800">
                <a:latin typeface="Calibri Light" panose="020F0302020204030204" charset="0"/>
                <a:cs typeface="Calibri Light" panose="020F0302020204030204" charset="0"/>
              </a:rPr>
              <a:t>Statistical inference is the process of using data analysis to deduce properties of an underlying probability distribution.for example by testing hypotheses and deriving estimates.</a:t>
            </a:r>
            <a:endParaRPr lang="en-US" sz="280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45505" y="8890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468445" y="3115945"/>
              <a:ext cx="25488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348355" y="613410"/>
            <a:ext cx="631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Descriptive Statistics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25850" y="1863725"/>
            <a:ext cx="75431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Measures of Center (single number summary)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Mean, Median,Mode</a:t>
            </a:r>
            <a:r>
              <a:rPr lang="en-US" sz="2800"/>
              <a:t> 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3625850" y="3959225"/>
            <a:ext cx="57562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Measures of Dispersion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0000"/>
                </a:solidFill>
              </a:rPr>
              <a:t>Standard Deviation, Variance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3348355" y="3124835"/>
            <a:ext cx="8950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sz="2800"/>
              <a:t>Average CGPA in Software Dept</a:t>
            </a:r>
            <a:endParaRPr lang="en-US" sz="2800"/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800"/>
              <a:t>Individual average spending on cloth in Hyderabad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3625850" y="5342890"/>
            <a:ext cx="6813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sz="2800"/>
              <a:t>To measure one's popularity  on Facebook ?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22645" y="8255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213" cy="6858000"/>
            <a:chOff x="491575" y="0"/>
            <a:chExt cx="9574213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266515" y="3209290"/>
              <a:ext cx="295338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348355" y="613410"/>
            <a:ext cx="631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Descriptive Statistics...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7" name="Content Placeholder 6" descr="distribution graph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97275" y="1701800"/>
            <a:ext cx="7594600" cy="37973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131560" y="5499100"/>
            <a:ext cx="32378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rgbClr val="FF0000"/>
                </a:solidFill>
              </a:rPr>
              <a:t>Distribution Graph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22645" y="8255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814024" y="14605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213" cy="6858000"/>
            <a:chOff x="491575" y="0"/>
            <a:chExt cx="9574213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438600" y="3153410"/>
              <a:ext cx="260921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348355" y="613410"/>
            <a:ext cx="631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Descriptive Statistics...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48355" y="1443355"/>
            <a:ext cx="15811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TASK # 01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63240" y="2171700"/>
            <a:ext cx="901128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/>
              <a:t>The owner of the restaurant wants to find out more about from where his patrons are </a:t>
            </a:r>
            <a:endParaRPr lang="en-US" sz="2000"/>
          </a:p>
          <a:p>
            <a:r>
              <a:rPr lang="en-US" sz="2000"/>
              <a:t>comming from. One day he decided to gather data about the distance (in miles)</a:t>
            </a:r>
            <a:endParaRPr lang="en-US" sz="2000"/>
          </a:p>
          <a:p>
            <a:r>
              <a:rPr lang="en-US" sz="2000"/>
              <a:t>that people commuted to get to his restaurant. People reported the following </a:t>
            </a:r>
            <a:endParaRPr lang="en-US" sz="2000"/>
          </a:p>
          <a:p>
            <a:r>
              <a:rPr lang="en-US" sz="2000"/>
              <a:t>distances traveled:</a:t>
            </a:r>
            <a:endParaRPr lang="en-US" sz="2000"/>
          </a:p>
          <a:p>
            <a:endParaRPr lang="en-US" sz="2000"/>
          </a:p>
          <a:p>
            <a:r>
              <a:rPr lang="en-US" sz="2000"/>
              <a:t>14,16,3,2,4,15,11,8,1,7,2,1,3,4,10,22,20</a:t>
            </a:r>
            <a:endParaRPr lang="en-US" sz="2000"/>
          </a:p>
          <a:p>
            <a:endParaRPr lang="en-US" sz="2000"/>
          </a:p>
          <a:p>
            <a:r>
              <a:rPr lang="en-US" sz="2000"/>
              <a:t>He wants to create a graph that helps him to understand the spread of distance </a:t>
            </a:r>
            <a:endParaRPr lang="en-US" sz="2000"/>
          </a:p>
          <a:p>
            <a:r>
              <a:rPr lang="en-US" sz="2000"/>
              <a:t>(and the mean distance that people travel. What kind of graph should be created?)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-122645" y="82550"/>
            <a:ext cx="12482920" cy="6858000"/>
            <a:chOff x="-290920" y="0"/>
            <a:chExt cx="12482920" cy="6858000"/>
          </a:xfrm>
        </p:grpSpPr>
        <p:sp>
          <p:nvSpPr>
            <p:cNvPr id="51" name="Rectangle 50"/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16200000">
              <a:off x="10872792" y="31947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-8814024" y="14605"/>
            <a:ext cx="11447501" cy="6858000"/>
            <a:chOff x="213096" y="0"/>
            <a:chExt cx="11447501" cy="6858000"/>
          </a:xfrm>
        </p:grpSpPr>
        <p:sp>
          <p:nvSpPr>
            <p:cNvPr id="56" name="Rectangle 55"/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341391" y="3105834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Survey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/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9117129" y="3189611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  <a:sym typeface="+mn-ea"/>
                </a:rPr>
                <a:t>Analysis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-7985197" y="0"/>
            <a:ext cx="9574213" cy="6858000"/>
            <a:chOff x="491575" y="0"/>
            <a:chExt cx="9574213" cy="6858000"/>
          </a:xfrm>
        </p:grpSpPr>
        <p:sp>
          <p:nvSpPr>
            <p:cNvPr id="66" name="Rectangle 65"/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8438600" y="3153410"/>
              <a:ext cx="260921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M.Learning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/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/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8091629" y="3189609"/>
              <a:ext cx="199208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Reviews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" name="Text Box 4"/>
          <p:cNvSpPr txBox="1"/>
          <p:nvPr/>
        </p:nvSpPr>
        <p:spPr>
          <a:xfrm>
            <a:off x="3348355" y="613410"/>
            <a:ext cx="63112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latin typeface="Calibri Light" panose="020F0302020204030204" charset="0"/>
                <a:cs typeface="Calibri Light" panose="020F0302020204030204" charset="0"/>
              </a:rPr>
              <a:t>Descriptive Statistics...</a:t>
            </a:r>
            <a:endParaRPr lang="en-US" sz="48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4" name="Content Placeholder 3" descr="boxplot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03140" y="2809875"/>
            <a:ext cx="5181600" cy="26581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85590" y="1769745"/>
            <a:ext cx="3484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Five Number Summary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3488</Words>
  <Application>WPS Presentation</Application>
  <PresentationFormat>Widescreen</PresentationFormat>
  <Paragraphs>425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Tw Cen MT</vt:lpstr>
      <vt:lpstr>Calibri Light</vt:lpstr>
      <vt:lpstr>Calibri</vt:lpstr>
      <vt:lpstr>Microsoft YaHei</vt:lpstr>
      <vt:lpstr>Arial Unicode MS</vt:lpstr>
      <vt:lpstr>Calibri</vt:lpstr>
      <vt:lpstr>Office</vt:lpstr>
      <vt:lpstr>1_Office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MUHAMMAD USAMA</cp:lastModifiedBy>
  <cp:revision>29</cp:revision>
  <dcterms:created xsi:type="dcterms:W3CDTF">2017-01-05T13:17:00Z</dcterms:created>
  <dcterms:modified xsi:type="dcterms:W3CDTF">2020-02-09T06:51:58Z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