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64" r:id="rId4"/>
    <p:sldId id="279" r:id="rId6"/>
    <p:sldId id="274" r:id="rId7"/>
    <p:sldId id="275" r:id="rId8"/>
    <p:sldId id="277" r:id="rId9"/>
    <p:sldId id="269" r:id="rId10"/>
    <p:sldId id="282" r:id="rId11"/>
    <p:sldId id="283" r:id="rId12"/>
    <p:sldId id="285" r:id="rId13"/>
    <p:sldId id="293" r:id="rId14"/>
    <p:sldId id="301" r:id="rId15"/>
    <p:sldId id="284" r:id="rId16"/>
    <p:sldId id="294" r:id="rId17"/>
    <p:sldId id="281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>
        <p:scale>
          <a:sx n="50" d="100"/>
          <a:sy n="50" d="100"/>
        </p:scale>
        <p:origin x="163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MUHAMMAD%20USAMA\Desktop\Udemy%20-%20The%20Python%20Mega%20Course%20Build%2010%20Real%20World%20Applications\15.%20Data%20Analysis%20with%20Pandas\9.1%20supermarkets.xlsx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'[9.1 supermarkets.xlsx.xlsx]Ark1'!$C$12</c:f>
              <c:strCache>
                <c:ptCount val="1"/>
                <c:pt idx="0">
                  <c:v>Scores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'[9.1 supermarkets.xlsx.xlsx]Ark1'!$B$13:$B$17</c:f>
              <c:strCache>
                <c:ptCount val="5"/>
                <c:pt idx="0">
                  <c:v>1st Over</c:v>
                </c:pt>
                <c:pt idx="1">
                  <c:v>2nd Over</c:v>
                </c:pt>
                <c:pt idx="2">
                  <c:v>3rd Over </c:v>
                </c:pt>
                <c:pt idx="3">
                  <c:v>4th Over </c:v>
                </c:pt>
                <c:pt idx="4">
                  <c:v>5th Over</c:v>
                </c:pt>
              </c:strCache>
            </c:strRef>
          </c:cat>
          <c:val>
            <c:numRef>
              <c:f>'[9.1 supermarkets.xlsx.xlsx]Ark1'!$C$13:$C$17</c:f>
              <c:numCache>
                <c:formatCode>General</c:formatCode>
                <c:ptCount val="5"/>
                <c:pt idx="0">
                  <c:v>6</c:v>
                </c:pt>
                <c:pt idx="1">
                  <c:v>8</c:v>
                </c:pt>
                <c:pt idx="2">
                  <c:v>15</c:v>
                </c:pt>
                <c:pt idx="3">
                  <c:v>19</c:v>
                </c:pt>
                <c:pt idx="4">
                  <c:v>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5112812"/>
        <c:axId val="657897053"/>
      </c:lineChart>
      <c:catAx>
        <c:axId val="3551128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57897053"/>
        <c:crosses val="autoZero"/>
        <c:auto val="1"/>
        <c:lblAlgn val="ctr"/>
        <c:lblOffset val="100"/>
        <c:noMultiLvlLbl val="0"/>
      </c:catAx>
      <c:valAx>
        <c:axId val="65789705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1128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[Book1]Sheet1!$B$1</c:f>
              <c:strCache>
                <c:ptCount val="1"/>
                <c:pt idx="0">
                  <c:v>Scores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[Book1]Sheet1!$A$2:$A$6</c:f>
              <c:strCache>
                <c:ptCount val="5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  <c:pt idx="4">
                  <c:v>5th</c:v>
                </c:pt>
              </c:strCache>
            </c:strRef>
          </c:cat>
          <c:val>
            <c:numRef>
              <c:f>[Book1]Sheet1!$B$2:$B$6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2</c:v>
                </c:pt>
                <c:pt idx="2">
                  <c:v>7</c:v>
                </c:pt>
                <c:pt idx="3">
                  <c:v>4</c:v>
                </c:pt>
                <c:pt idx="4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1732273"/>
        <c:axId val="578265833"/>
      </c:barChart>
      <c:catAx>
        <c:axId val="24173227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78265833"/>
        <c:crosses val="autoZero"/>
        <c:auto val="1"/>
        <c:lblAlgn val="ctr"/>
        <c:lblOffset val="100"/>
        <c:noMultiLvlLbl val="0"/>
      </c:catAx>
      <c:valAx>
        <c:axId val="57826583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4173227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Comparing Team scores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[Book1]Sheet1!$B$1</c:f>
              <c:strCache>
                <c:ptCount val="1"/>
                <c:pt idx="0">
                  <c:v>Score A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[Book1]Sheet1!$A$2:$A$6</c:f>
              <c:strCache>
                <c:ptCount val="5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  <c:pt idx="4">
                  <c:v>5th</c:v>
                </c:pt>
              </c:strCache>
            </c:strRef>
          </c:cat>
          <c:val>
            <c:numRef>
              <c:f>[Book1]Sheet1!$B$2:$B$6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8</c:v>
                </c:pt>
                <c:pt idx="2">
                  <c:v>15</c:v>
                </c:pt>
                <c:pt idx="3">
                  <c:v>19</c:v>
                </c:pt>
                <c:pt idx="4">
                  <c:v>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[Book1]Sheet1!$C$1</c:f>
              <c:strCache>
                <c:ptCount val="1"/>
                <c:pt idx="0">
                  <c:v>Score B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[Book1]Sheet1!$A$2:$A$6</c:f>
              <c:strCache>
                <c:ptCount val="5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  <c:pt idx="4">
                  <c:v>5th</c:v>
                </c:pt>
              </c:strCache>
            </c:strRef>
          </c:cat>
          <c:val>
            <c:numRef>
              <c:f>[Book1]Sheet1!$C$2:$C$6</c:f>
              <c:numCache>
                <c:formatCode>General</c:formatCode>
                <c:ptCount val="5"/>
                <c:pt idx="0">
                  <c:v>4</c:v>
                </c:pt>
                <c:pt idx="1">
                  <c:v>10</c:v>
                </c:pt>
                <c:pt idx="2">
                  <c:v>12</c:v>
                </c:pt>
                <c:pt idx="3">
                  <c:v>17</c:v>
                </c:pt>
                <c:pt idx="4">
                  <c:v>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1066735"/>
        <c:axId val="379601417"/>
      </c:lineChart>
      <c:catAx>
        <c:axId val="3610667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9601417"/>
        <c:crosses val="autoZero"/>
        <c:auto val="1"/>
        <c:lblAlgn val="ctr"/>
        <c:lblOffset val="100"/>
        <c:noMultiLvlLbl val="0"/>
      </c:catAx>
      <c:valAx>
        <c:axId val="37960141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1066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942996" y="1338291"/>
            <a:ext cx="72789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rgbClr val="FF5969"/>
                </a:solidFill>
                <a:latin typeface="Tw Cen MT" panose="020B0602020104020603" pitchFamily="34" charset="0"/>
              </a:rPr>
              <a:t>WORKSHOP</a:t>
            </a:r>
            <a:endParaRPr lang="en-US" sz="10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987082" y="3010736"/>
            <a:ext cx="72789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2CBBE"/>
                </a:solidFill>
                <a:latin typeface="Tw Cen MT" panose="020B0602020104020603" pitchFamily="34" charset="0"/>
              </a:rPr>
              <a:t>Introduction to Data Analysis and Machine Learning</a:t>
            </a:r>
            <a:endParaRPr lang="en-US" sz="36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105192" y="5401133"/>
            <a:ext cx="7278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Muhammad Usama Arain 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10872792" y="31947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 rot="16200000">
              <a:off x="-738260" y="3189608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Group 49"/>
          <p:cNvGrpSpPr/>
          <p:nvPr/>
        </p:nvGrpSpPr>
        <p:grpSpPr>
          <a:xfrm>
            <a:off x="-261075" y="8509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141620" y="2337435"/>
              <a:ext cx="1050290" cy="236093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798784" y="85090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8509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8509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85089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85089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85089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8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" name="Text Box 9"/>
          <p:cNvSpPr txBox="1"/>
          <p:nvPr/>
        </p:nvSpPr>
        <p:spPr>
          <a:xfrm>
            <a:off x="3514725" y="2880360"/>
            <a:ext cx="777811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 sz="4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cs typeface="+mj-lt"/>
              </a:rPr>
              <a:t>Coorelation does not mean Causation !</a:t>
            </a:r>
            <a:endParaRPr lang="en-US" sz="4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Group 49"/>
          <p:cNvGrpSpPr/>
          <p:nvPr/>
        </p:nvGrpSpPr>
        <p:grpSpPr>
          <a:xfrm>
            <a:off x="-261075" y="99695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141620" y="2337435"/>
              <a:ext cx="1050290" cy="236093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798784" y="99695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99695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99695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99694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99694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99694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8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" name="Picture 1" descr="Correlation does't impy caus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675" y="472440"/>
            <a:ext cx="3985260" cy="3084195"/>
          </a:xfrm>
          <a:prstGeom prst="rect">
            <a:avLst/>
          </a:prstGeom>
        </p:spPr>
      </p:pic>
      <p:pic>
        <p:nvPicPr>
          <p:cNvPr id="3" name="Picture 2" descr="correlation vs caus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675" y="3701415"/>
            <a:ext cx="3984625" cy="292671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708265" y="922020"/>
            <a:ext cx="42875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400">
              <a:latin typeface="+mj-lt"/>
              <a:cs typeface="+mj-lt"/>
            </a:endParaRPr>
          </a:p>
          <a:p>
            <a:pPr algn="l"/>
            <a:endParaRPr lang="en-US" sz="2400">
              <a:latin typeface="+mj-lt"/>
              <a:cs typeface="+mj-lt"/>
            </a:endParaRPr>
          </a:p>
          <a:p>
            <a:pPr algn="l"/>
            <a:endParaRPr lang="en-US" sz="2400">
              <a:latin typeface="+mj-lt"/>
              <a:cs typeface="+mj-lt"/>
            </a:endParaRPr>
          </a:p>
          <a:p>
            <a:pPr algn="l"/>
            <a:r>
              <a:rPr lang="en-US" sz="2400">
                <a:latin typeface="+mj-lt"/>
                <a:cs typeface="+mj-lt"/>
              </a:rPr>
              <a:t>Coorelation &gt; Less info: Can't see undercovers</a:t>
            </a:r>
            <a:endParaRPr lang="en-US" sz="2400">
              <a:latin typeface="+mj-lt"/>
              <a:cs typeface="+mj-lt"/>
            </a:endParaRPr>
          </a:p>
          <a:p>
            <a:pPr algn="l"/>
            <a:endParaRPr lang="en-US" sz="2400">
              <a:latin typeface="+mj-lt"/>
              <a:cs typeface="+mj-lt"/>
            </a:endParaRPr>
          </a:p>
          <a:p>
            <a:pPr algn="l"/>
            <a:endParaRPr lang="en-US" sz="2400">
              <a:latin typeface="+mj-lt"/>
              <a:cs typeface="+mj-lt"/>
            </a:endParaRPr>
          </a:p>
          <a:p>
            <a:pPr algn="l"/>
            <a:endParaRPr lang="en-US" sz="2400">
              <a:latin typeface="+mj-lt"/>
              <a:cs typeface="+mj-lt"/>
            </a:endParaRPr>
          </a:p>
          <a:p>
            <a:pPr algn="l"/>
            <a:endParaRPr lang="en-US" sz="2400">
              <a:latin typeface="+mj-lt"/>
              <a:cs typeface="+mj-lt"/>
            </a:endParaRPr>
          </a:p>
          <a:p>
            <a:pPr algn="l"/>
            <a:endParaRPr lang="en-US" sz="2400">
              <a:latin typeface="+mj-lt"/>
              <a:cs typeface="+mj-lt"/>
            </a:endParaRPr>
          </a:p>
          <a:p>
            <a:pPr algn="l"/>
            <a:r>
              <a:rPr lang="en-US" sz="2400">
                <a:latin typeface="+mj-lt"/>
                <a:cs typeface="+mj-lt"/>
              </a:rPr>
              <a:t>Causation &gt; More info : Transparent things</a:t>
            </a:r>
            <a:endParaRPr lang="en-US" sz="240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Group 49"/>
          <p:cNvGrpSpPr/>
          <p:nvPr/>
        </p:nvGrpSpPr>
        <p:grpSpPr>
          <a:xfrm>
            <a:off x="-290920" y="14605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Survey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8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Survey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" name="Text Box 9"/>
          <p:cNvSpPr txBox="1"/>
          <p:nvPr/>
        </p:nvSpPr>
        <p:spPr>
          <a:xfrm>
            <a:off x="3368040" y="487680"/>
            <a:ext cx="81934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/>
              <a:t>Why Graphs are Important </a:t>
            </a:r>
            <a:endParaRPr lang="en-US" sz="4400"/>
          </a:p>
        </p:txBody>
      </p:sp>
      <p:graphicFrame>
        <p:nvGraphicFramePr>
          <p:cNvPr id="9" name="Chart 8"/>
          <p:cNvGraphicFramePr/>
          <p:nvPr/>
        </p:nvGraphicFramePr>
        <p:xfrm>
          <a:off x="7668895" y="1948815"/>
          <a:ext cx="2882900" cy="2541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4058285" y="2061210"/>
          <a:ext cx="2888615" cy="236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155"/>
                <a:gridCol w="1013460"/>
              </a:tblGrid>
              <a:tr h="3943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Match Report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Scores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3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1st Over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3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2nd Over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3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3rd Over 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3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4th Over 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3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5th Over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25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Group 49"/>
          <p:cNvGrpSpPr/>
          <p:nvPr/>
        </p:nvGrpSpPr>
        <p:grpSpPr>
          <a:xfrm>
            <a:off x="-276315" y="-1524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Survey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8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Survey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" name="Text Box 9"/>
          <p:cNvSpPr txBox="1"/>
          <p:nvPr/>
        </p:nvSpPr>
        <p:spPr>
          <a:xfrm>
            <a:off x="3368040" y="487680"/>
            <a:ext cx="81934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/>
              <a:t>Why Graphs are Important...</a:t>
            </a:r>
            <a:endParaRPr lang="en-US" sz="4400"/>
          </a:p>
        </p:txBody>
      </p:sp>
      <p:graphicFrame>
        <p:nvGraphicFramePr>
          <p:cNvPr id="3" name="Chart 2"/>
          <p:cNvGraphicFramePr/>
          <p:nvPr/>
        </p:nvGraphicFramePr>
        <p:xfrm>
          <a:off x="3368040" y="4012565"/>
          <a:ext cx="3529330" cy="2447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" name="Table 3"/>
          <p:cNvGraphicFramePr/>
          <p:nvPr/>
        </p:nvGraphicFramePr>
        <p:xfrm>
          <a:off x="7355840" y="4012565"/>
          <a:ext cx="2999740" cy="2358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870"/>
                <a:gridCol w="1499870"/>
              </a:tblGrid>
              <a:tr h="3930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+mj-lt"/>
                          <a:cs typeface="+mj-lt"/>
                        </a:rPr>
                        <a:t>Overs</a:t>
                      </a:r>
                      <a:endParaRPr lang="en-US" sz="1800" b="1">
                        <a:solidFill>
                          <a:srgbClr val="FFFFFF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+mj-lt"/>
                          <a:cs typeface="+mj-lt"/>
                        </a:rPr>
                        <a:t>Scores</a:t>
                      </a:r>
                      <a:endParaRPr lang="en-US" sz="1800" b="1">
                        <a:solidFill>
                          <a:srgbClr val="FFFFFF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3930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1st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6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2nd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2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3rd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7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4th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4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5th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6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3368040" y="1510665"/>
          <a:ext cx="3529330" cy="2378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7355840" y="1510665"/>
          <a:ext cx="3000375" cy="238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/>
                <a:gridCol w="1000125"/>
                <a:gridCol w="1000125"/>
              </a:tblGrid>
              <a:tr h="3968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+mj-lt"/>
                          <a:cs typeface="+mj-lt"/>
                        </a:rPr>
                        <a:t>Overs</a:t>
                      </a:r>
                      <a:endParaRPr lang="en-US" sz="1800" b="1">
                        <a:solidFill>
                          <a:srgbClr val="FFFFFF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+mj-lt"/>
                          <a:cs typeface="+mj-lt"/>
                        </a:rPr>
                        <a:t>Score A</a:t>
                      </a:r>
                      <a:endParaRPr lang="en-US" sz="1800" b="1">
                        <a:solidFill>
                          <a:srgbClr val="FFFFFF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+mj-lt"/>
                          <a:cs typeface="+mj-lt"/>
                        </a:rPr>
                        <a:t>Score B</a:t>
                      </a:r>
                      <a:endParaRPr lang="en-US" sz="1800" b="1">
                        <a:solidFill>
                          <a:srgbClr val="FFFFFF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3968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1st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6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4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2nd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8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10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3rd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15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12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4th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19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17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5th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25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20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Group 49"/>
          <p:cNvGrpSpPr/>
          <p:nvPr/>
        </p:nvGrpSpPr>
        <p:grpSpPr>
          <a:xfrm>
            <a:off x="-114390" y="-120015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Survey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Survey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8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Survey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" name="Text Box 9"/>
          <p:cNvSpPr txBox="1"/>
          <p:nvPr/>
        </p:nvSpPr>
        <p:spPr>
          <a:xfrm>
            <a:off x="4427220" y="2516505"/>
            <a:ext cx="58185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solidFill>
                  <a:schemeClr val="accent6"/>
                </a:solidFill>
              </a:rPr>
              <a:t>Let's Conduct Survey....</a:t>
            </a:r>
            <a:endParaRPr lang="en-US" sz="4400">
              <a:solidFill>
                <a:schemeClr val="accent6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946400" y="4578350"/>
            <a:ext cx="90201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>
                <a:solidFill>
                  <a:schemeClr val="accent6"/>
                </a:solidFill>
                <a:sym typeface="+mn-ea"/>
              </a:rPr>
              <a:t>https://github.com/usamahabib123/Data-Analysis-Workshop</a:t>
            </a:r>
            <a:endParaRPr 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Survey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/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98" name="Oval 97"/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/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102" name="Oval 101"/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105" name="Oval 104"/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2594536" y="4142156"/>
            <a:ext cx="2289049" cy="733322"/>
            <a:chOff x="1514240" y="4816886"/>
            <a:chExt cx="2289049" cy="733322"/>
          </a:xfrm>
        </p:grpSpPr>
        <p:sp>
          <p:nvSpPr>
            <p:cNvPr id="108" name="TextBox 107"/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2014</a:t>
            </a:r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4783446" y="4142156"/>
            <a:ext cx="2289049" cy="733322"/>
            <a:chOff x="1514240" y="4816886"/>
            <a:chExt cx="2289049" cy="733322"/>
          </a:xfrm>
        </p:grpSpPr>
        <p:sp>
          <p:nvSpPr>
            <p:cNvPr id="112" name="TextBox 111"/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478344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2015</a:t>
            </a:r>
            <a:endParaRPr lang="en-US" sz="28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6912585" y="4142156"/>
            <a:ext cx="2289049" cy="733322"/>
            <a:chOff x="1514240" y="4816886"/>
            <a:chExt cx="2289049" cy="733322"/>
          </a:xfrm>
        </p:grpSpPr>
        <p:sp>
          <p:nvSpPr>
            <p:cNvPr id="116" name="TextBox 115"/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691258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2016</a:t>
            </a:r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120" name="Teardrop 119"/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124" name="Teardrop 123"/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128" name="Teardrop 127"/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25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99"/>
          <p:cNvGrpSpPr/>
          <p:nvPr/>
        </p:nvGrpSpPr>
        <p:grpSpPr>
          <a:xfrm>
            <a:off x="1590156" y="1623565"/>
            <a:ext cx="2017224" cy="2017224"/>
            <a:chOff x="1466851" y="1754971"/>
            <a:chExt cx="2362200" cy="2362200"/>
          </a:xfrm>
        </p:grpSpPr>
        <p:sp>
          <p:nvSpPr>
            <p:cNvPr id="101" name="Oval 100"/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98" r="1156"/>
            <a:stretch>
              <a:fillRect/>
            </a:stretch>
          </p:blipFill>
          <p:spPr>
            <a:xfrm>
              <a:off x="1619252" y="1907373"/>
              <a:ext cx="2057398" cy="2057396"/>
            </a:xfrm>
            <a:prstGeom prst="ellipse">
              <a:avLst/>
            </a:prstGeom>
          </p:spPr>
        </p:pic>
      </p:grpSp>
      <p:grpSp>
        <p:nvGrpSpPr>
          <p:cNvPr id="103" name="Group 102"/>
          <p:cNvGrpSpPr/>
          <p:nvPr/>
        </p:nvGrpSpPr>
        <p:grpSpPr>
          <a:xfrm>
            <a:off x="4287817" y="1594502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104" name="Oval 103"/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78" t="16519" r="9615" b="1982"/>
            <a:stretch>
              <a:fillRect/>
            </a:stretch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106" name="Group 105"/>
          <p:cNvGrpSpPr/>
          <p:nvPr/>
        </p:nvGrpSpPr>
        <p:grpSpPr>
          <a:xfrm>
            <a:off x="7057250" y="1589351"/>
            <a:ext cx="2085652" cy="2085652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107" name="Oval 106"/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5" r="16615"/>
            <a:stretch>
              <a:fillRect/>
            </a:stretch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109" name="Group 108"/>
          <p:cNvGrpSpPr/>
          <p:nvPr/>
        </p:nvGrpSpPr>
        <p:grpSpPr>
          <a:xfrm>
            <a:off x="1671243" y="1589351"/>
            <a:ext cx="662608" cy="523220"/>
            <a:chOff x="668600" y="2123782"/>
            <a:chExt cx="662608" cy="523220"/>
          </a:xfrm>
        </p:grpSpPr>
        <p:sp>
          <p:nvSpPr>
            <p:cNvPr id="110" name="Oval 109"/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  <a:endParaRPr lang="en-US" sz="2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359048" y="1589351"/>
            <a:ext cx="662608" cy="523220"/>
            <a:chOff x="662610" y="2123782"/>
            <a:chExt cx="662608" cy="523220"/>
          </a:xfrm>
        </p:grpSpPr>
        <p:sp>
          <p:nvSpPr>
            <p:cNvPr id="113" name="Oval 112"/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  <a:endParaRPr lang="en-US" sz="2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113378" y="1596925"/>
            <a:ext cx="662608" cy="508072"/>
            <a:chOff x="662610" y="2131356"/>
            <a:chExt cx="662608" cy="508072"/>
          </a:xfrm>
        </p:grpSpPr>
        <p:sp>
          <p:nvSpPr>
            <p:cNvPr id="116" name="Oval 115"/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  <a:endParaRPr lang="en-US" sz="2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089803" y="4112242"/>
            <a:ext cx="3048141" cy="1452554"/>
            <a:chOff x="264581" y="4416136"/>
            <a:chExt cx="3048141" cy="1452554"/>
          </a:xfrm>
        </p:grpSpPr>
        <p:sp>
          <p:nvSpPr>
            <p:cNvPr id="119" name="TextBox 118"/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ALAN MARTIN</a:t>
              </a:r>
              <a:endParaRPr lang="en-US" sz="24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458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806113" y="4112242"/>
            <a:ext cx="3048141" cy="1452554"/>
            <a:chOff x="3143051" y="4416136"/>
            <a:chExt cx="3048141" cy="1452554"/>
          </a:xfrm>
        </p:grpSpPr>
        <p:sp>
          <p:nvSpPr>
            <p:cNvPr id="123" name="TextBox 122"/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JHON DOE</a:t>
              </a:r>
              <a:endParaRPr lang="en-US" sz="24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14305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6578020" y="4112242"/>
            <a:ext cx="3048141" cy="1452554"/>
            <a:chOff x="6191192" y="4416136"/>
            <a:chExt cx="3048141" cy="1452554"/>
          </a:xfrm>
        </p:grpSpPr>
        <p:sp>
          <p:nvSpPr>
            <p:cNvPr id="127" name="TextBox 126"/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PABLO PICASO</a:t>
              </a:r>
              <a:endParaRPr lang="en-US" sz="2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191192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/>
          <p:cNvGrpSpPr/>
          <p:nvPr/>
        </p:nvGrpSpPr>
        <p:grpSpPr>
          <a:xfrm>
            <a:off x="1390386" y="1717392"/>
            <a:ext cx="3197225" cy="929085"/>
            <a:chOff x="764723" y="2142394"/>
            <a:chExt cx="3197225" cy="929085"/>
          </a:xfrm>
        </p:grpSpPr>
        <p:sp>
          <p:nvSpPr>
            <p:cNvPr id="114" name="Oval 113"/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435200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390386" y="2995413"/>
            <a:ext cx="3197225" cy="929085"/>
            <a:chOff x="764723" y="3420415"/>
            <a:chExt cx="3197225" cy="929085"/>
          </a:xfrm>
        </p:grpSpPr>
        <p:sp>
          <p:nvSpPr>
            <p:cNvPr id="119" name="Oval 118"/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435200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3" name="Group 122"/>
          <p:cNvGrpSpPr/>
          <p:nvPr/>
        </p:nvGrpSpPr>
        <p:grpSpPr>
          <a:xfrm>
            <a:off x="1390386" y="4273434"/>
            <a:ext cx="3197225" cy="929085"/>
            <a:chOff x="764723" y="4698436"/>
            <a:chExt cx="3197225" cy="929085"/>
          </a:xfrm>
        </p:grpSpPr>
        <p:sp>
          <p:nvSpPr>
            <p:cNvPr id="124" name="Oval 123"/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435200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28" name="Group 127"/>
          <p:cNvGrpSpPr/>
          <p:nvPr/>
        </p:nvGrpSpPr>
        <p:grpSpPr>
          <a:xfrm>
            <a:off x="5130290" y="2995413"/>
            <a:ext cx="3197225" cy="929085"/>
            <a:chOff x="4504627" y="3420415"/>
            <a:chExt cx="3197225" cy="929085"/>
          </a:xfrm>
        </p:grpSpPr>
        <p:sp>
          <p:nvSpPr>
            <p:cNvPr id="129" name="Oval 128"/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75104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133" name="Group 132"/>
          <p:cNvGrpSpPr/>
          <p:nvPr/>
        </p:nvGrpSpPr>
        <p:grpSpPr>
          <a:xfrm>
            <a:off x="5130290" y="4273434"/>
            <a:ext cx="3197225" cy="929085"/>
            <a:chOff x="4504627" y="4698436"/>
            <a:chExt cx="3197225" cy="929085"/>
          </a:xfrm>
        </p:grpSpPr>
        <p:sp>
          <p:nvSpPr>
            <p:cNvPr id="134" name="Oval 133"/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175104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175104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138" name="Group 137"/>
          <p:cNvGrpSpPr/>
          <p:nvPr/>
        </p:nvGrpSpPr>
        <p:grpSpPr>
          <a:xfrm>
            <a:off x="5130290" y="1717392"/>
            <a:ext cx="3197225" cy="929085"/>
            <a:chOff x="4504627" y="2142394"/>
            <a:chExt cx="3197225" cy="929085"/>
          </a:xfrm>
        </p:grpSpPr>
        <p:sp>
          <p:nvSpPr>
            <p:cNvPr id="139" name="Oval 138"/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175104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/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522514" y="3966907"/>
            <a:ext cx="2336800" cy="1390243"/>
            <a:chOff x="979714" y="4445001"/>
            <a:chExt cx="2336800" cy="1390243"/>
          </a:xfrm>
        </p:grpSpPr>
        <p:sp>
          <p:nvSpPr>
            <p:cNvPr id="34" name="TextBox 33"/>
            <p:cNvSpPr txBox="1"/>
            <p:nvPr/>
          </p:nvSpPr>
          <p:spPr>
            <a:xfrm>
              <a:off x="97971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8M</a:t>
              </a:r>
              <a:endParaRPr lang="en-US" sz="4400" b="1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7971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  <a:endParaRPr lang="en-US" sz="2000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72584" y="3966907"/>
            <a:ext cx="2336800" cy="1390243"/>
            <a:chOff x="3629784" y="4445001"/>
            <a:chExt cx="2336800" cy="1390243"/>
          </a:xfrm>
        </p:grpSpPr>
        <p:sp>
          <p:nvSpPr>
            <p:cNvPr id="37" name="TextBox 36"/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6M</a:t>
              </a:r>
              <a:endParaRPr lang="en-US" sz="44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2978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  <a:endParaRPr lang="en-US" sz="2000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822654" y="3966907"/>
            <a:ext cx="2336800" cy="1390243"/>
            <a:chOff x="6279854" y="4445001"/>
            <a:chExt cx="2336800" cy="1390243"/>
          </a:xfrm>
        </p:grpSpPr>
        <p:sp>
          <p:nvSpPr>
            <p:cNvPr id="40" name="TextBox 39"/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7M</a:t>
              </a:r>
              <a:endParaRPr lang="en-US" sz="4400" b="1" dirty="0">
                <a:solidFill>
                  <a:srgbClr val="92D05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7985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  <a:endParaRPr lang="en-US" sz="2000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439718" y="1875469"/>
            <a:ext cx="1802532" cy="1802532"/>
            <a:chOff x="3753155" y="2209800"/>
            <a:chExt cx="2090058" cy="2090058"/>
          </a:xfrm>
        </p:grpSpPr>
        <p:sp>
          <p:nvSpPr>
            <p:cNvPr id="43" name="Oval 42"/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6038027" y="1869840"/>
            <a:ext cx="1813790" cy="1813790"/>
            <a:chOff x="6403225" y="2209800"/>
            <a:chExt cx="2090058" cy="2090058"/>
          </a:xfrm>
        </p:grpSpPr>
        <p:sp>
          <p:nvSpPr>
            <p:cNvPr id="46" name="Oval 45"/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245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789648" y="1875469"/>
            <a:ext cx="1802532" cy="1802532"/>
            <a:chOff x="1103085" y="2209800"/>
            <a:chExt cx="2090058" cy="2090058"/>
          </a:xfrm>
        </p:grpSpPr>
        <p:sp>
          <p:nvSpPr>
            <p:cNvPr id="49" name="Oval 48"/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348" y="2611063"/>
              <a:ext cx="1287532" cy="1287532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Group 49"/>
          <p:cNvGrpSpPr/>
          <p:nvPr/>
        </p:nvGrpSpPr>
        <p:grpSpPr>
          <a:xfrm>
            <a:off x="-261075" y="2921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8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" name="Text Box 7"/>
          <p:cNvSpPr txBox="1"/>
          <p:nvPr/>
        </p:nvSpPr>
        <p:spPr>
          <a:xfrm>
            <a:off x="3507105" y="2324735"/>
            <a:ext cx="768223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charset="0"/>
                <a:cs typeface="Calibri Light" panose="020F0302020204030204" charset="0"/>
                <a:sym typeface="+mn-ea"/>
              </a:rPr>
              <a:t>Data Analysis is a process of collecting, transforming, cleaning, and modeling data with the goal of discovering the required information. The results so obtained are communicated, suggesting conclusions, and supporting decision-making.</a:t>
            </a:r>
            <a:endParaRPr 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647440" y="1361440"/>
            <a:ext cx="45878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000"/>
              <a:t>What is Data Analysis</a:t>
            </a:r>
            <a:endParaRPr lang="en-US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Group 49"/>
          <p:cNvGrpSpPr/>
          <p:nvPr/>
        </p:nvGrpSpPr>
        <p:grpSpPr>
          <a:xfrm>
            <a:off x="-261075" y="14605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8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" name="Picture 2" descr="data-analysis-proce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080" y="956945"/>
            <a:ext cx="6181725" cy="4943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-145505" y="9779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8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" name="Text Box 4"/>
          <p:cNvSpPr txBox="1"/>
          <p:nvPr/>
        </p:nvSpPr>
        <p:spPr>
          <a:xfrm>
            <a:off x="3560445" y="1408430"/>
            <a:ext cx="28975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>
                <a:latin typeface="Calibri Light" panose="020F0302020204030204" charset="0"/>
                <a:cs typeface="Calibri Light" panose="020F0302020204030204" charset="0"/>
              </a:rPr>
              <a:t>Statistics </a:t>
            </a:r>
            <a:endParaRPr lang="en-US" sz="4800"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560445" y="2698115"/>
            <a:ext cx="758507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800">
                <a:latin typeface="Calibri Light" panose="020F0302020204030204" charset="0"/>
                <a:cs typeface="Calibri Light" panose="020F0302020204030204" charset="0"/>
              </a:rPr>
              <a:t>Statistics is the discipline that concerns the collection, organization, analysis, interpretation and presentation of data. In applying statistics to a scientific, industrial, or social problem,</a:t>
            </a:r>
            <a:endParaRPr lang="en-US" sz="2800">
              <a:latin typeface="Calibri Light" panose="020F0302020204030204" charset="0"/>
              <a:cs typeface="Calibri Light" panose="020F0302020204030204" charset="0"/>
            </a:endParaRPr>
          </a:p>
        </p:txBody>
      </p:sp>
      <p:pic>
        <p:nvPicPr>
          <p:cNvPr id="7" name="Content Placeholder 6" descr="statistic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77605" y="838200"/>
            <a:ext cx="1695450" cy="1695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-145505" y="9779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8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" name="Text Box 4"/>
          <p:cNvSpPr txBox="1"/>
          <p:nvPr/>
        </p:nvSpPr>
        <p:spPr>
          <a:xfrm>
            <a:off x="3348355" y="613410"/>
            <a:ext cx="44570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>
                <a:latin typeface="Calibri Light" panose="020F0302020204030204" charset="0"/>
                <a:cs typeface="Calibri Light" panose="020F0302020204030204" charset="0"/>
              </a:rPr>
              <a:t>Statistics Types</a:t>
            </a:r>
            <a:endParaRPr lang="en-US" sz="4800"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348355" y="1443355"/>
            <a:ext cx="782066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800">
                <a:latin typeface="Calibri Light" panose="020F0302020204030204" charset="0"/>
                <a:cs typeface="Calibri Light" panose="020F0302020204030204" charset="0"/>
              </a:rPr>
              <a:t>1) Descriptive Statistics </a:t>
            </a:r>
            <a:endParaRPr lang="en-US" sz="2800">
              <a:latin typeface="Calibri Light" panose="020F0302020204030204" charset="0"/>
              <a:cs typeface="Calibri Light" panose="020F0302020204030204" charset="0"/>
            </a:endParaRPr>
          </a:p>
          <a:p>
            <a:pPr algn="just"/>
            <a:r>
              <a:rPr lang="en-US" sz="2800">
                <a:latin typeface="Calibri Light" panose="020F0302020204030204" charset="0"/>
                <a:cs typeface="Calibri Light" panose="020F0302020204030204" charset="0"/>
              </a:rPr>
              <a:t>2) Inferential Statistics</a:t>
            </a:r>
            <a:endParaRPr lang="en-US" sz="2800">
              <a:latin typeface="Calibri Light" panose="020F0302020204030204" charset="0"/>
              <a:cs typeface="Calibri Light" panose="020F0302020204030204" charset="0"/>
            </a:endParaRPr>
          </a:p>
          <a:p>
            <a:pPr algn="just"/>
            <a:endParaRPr lang="en-US" sz="2800">
              <a:latin typeface="Calibri Light" panose="020F0302020204030204" charset="0"/>
              <a:cs typeface="Calibri Light" panose="020F0302020204030204" charset="0"/>
            </a:endParaRPr>
          </a:p>
          <a:p>
            <a:pPr algn="just"/>
            <a:r>
              <a:rPr lang="en-US" sz="2800">
                <a:latin typeface="Calibri Light" panose="020F0302020204030204" charset="0"/>
                <a:cs typeface="Calibri Light" panose="020F0302020204030204" charset="0"/>
              </a:rPr>
              <a:t>Descriptive statistics are brief description that summarize a given data set, which can be either a representation of the entire or a sample of a population. [ Measure of Center and Variability ]</a:t>
            </a:r>
            <a:endParaRPr lang="en-US" sz="2800">
              <a:latin typeface="Calibri Light" panose="020F0302020204030204" charset="0"/>
              <a:cs typeface="Calibri Light" panose="020F0302020204030204" charset="0"/>
            </a:endParaRPr>
          </a:p>
          <a:p>
            <a:pPr algn="just"/>
            <a:endParaRPr lang="en-US" sz="2800">
              <a:latin typeface="Calibri Light" panose="020F0302020204030204" charset="0"/>
              <a:cs typeface="Calibri Light" panose="020F0302020204030204" charset="0"/>
            </a:endParaRPr>
          </a:p>
          <a:p>
            <a:pPr algn="just"/>
            <a:r>
              <a:rPr lang="en-US" sz="2800">
                <a:latin typeface="Calibri Light" panose="020F0302020204030204" charset="0"/>
                <a:cs typeface="Calibri Light" panose="020F0302020204030204" charset="0"/>
              </a:rPr>
              <a:t>Statistical inference is the process of using data analysis to deduce properties of an underlying probability distribution.for example by testing hypotheses and deriving estimates.</a:t>
            </a:r>
            <a:endParaRPr lang="en-US" sz="2800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9409687" y="14604"/>
            <a:ext cx="21587082" cy="6858001"/>
            <a:chOff x="-14795" y="0"/>
            <a:chExt cx="33995" cy="10800"/>
          </a:xfrm>
        </p:grpSpPr>
        <p:grpSp>
          <p:nvGrpSpPr>
            <p:cNvPr id="33" name="Group 32"/>
            <p:cNvGrpSpPr/>
            <p:nvPr/>
          </p:nvGrpSpPr>
          <p:grpSpPr>
            <a:xfrm>
              <a:off x="-573" y="0"/>
              <a:ext cx="19773" cy="10800"/>
              <a:chOff x="-363945" y="0"/>
              <a:chExt cx="12555945" cy="68580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-363945" y="0"/>
                <a:ext cx="12482920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1102360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16200000">
                <a:off x="10872792" y="3194734"/>
                <a:ext cx="1992086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  <a:sym typeface="+mn-ea"/>
                  </a:rPr>
                  <a:t>Term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129999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43" name="Group 42"/>
            <p:cNvGrpSpPr/>
            <p:nvPr/>
          </p:nvGrpSpPr>
          <p:grpSpPr>
            <a:xfrm>
              <a:off x="-12358" y="0"/>
              <a:ext cx="15687" cy="10800"/>
              <a:chOff x="491575" y="0"/>
              <a:chExt cx="9961092" cy="685800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91575" y="0"/>
                <a:ext cx="9961092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/>
              <p:cNvSpPr/>
              <p:nvPr/>
            </p:nvSpPr>
            <p:spPr>
              <a:xfrm>
                <a:off x="9284267" y="2337440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C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 rot="16200000">
                <a:off x="9117129" y="3189611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timeline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385467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48" name="Group 47"/>
            <p:cNvGrpSpPr/>
            <p:nvPr/>
          </p:nvGrpSpPr>
          <p:grpSpPr>
            <a:xfrm>
              <a:off x="-12575" y="0"/>
              <a:ext cx="15077" cy="10800"/>
              <a:chOff x="491575" y="0"/>
              <a:chExt cx="9574094" cy="68580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491575" y="0"/>
                <a:ext cx="957409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: Shape 80"/>
              <p:cNvSpPr/>
              <p:nvPr/>
            </p:nvSpPr>
            <p:spPr>
              <a:xfrm>
                <a:off x="8897260" y="2337440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 rot="16200000">
                <a:off x="8746453" y="3189610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teams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92269" y="3247473"/>
                <a:ext cx="530600" cy="530600"/>
              </a:xfrm>
              <a:prstGeom prst="rect">
                <a:avLst/>
              </a:prstGeom>
            </p:spPr>
          </p:pic>
        </p:grpSp>
        <p:sp>
          <p:nvSpPr>
            <p:cNvPr id="84" name="Rectangle 83"/>
            <p:cNvSpPr/>
            <p:nvPr/>
          </p:nvSpPr>
          <p:spPr>
            <a:xfrm>
              <a:off x="-12539" y="0"/>
              <a:ext cx="9105" cy="108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-12029" y="0"/>
              <a:ext cx="13689" cy="10800"/>
              <a:chOff x="718505" y="-1"/>
              <a:chExt cx="8692332" cy="6858000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718505" y="-1"/>
                <a:ext cx="869233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: Shape 86"/>
              <p:cNvSpPr/>
              <p:nvPr/>
            </p:nvSpPr>
            <p:spPr>
              <a:xfrm>
                <a:off x="8242436" y="2337439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 rot="16200000">
                <a:off x="8091629" y="3189609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services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340472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90" name="Group 89"/>
            <p:cNvGrpSpPr/>
            <p:nvPr/>
          </p:nvGrpSpPr>
          <p:grpSpPr>
            <a:xfrm>
              <a:off x="-14795" y="0"/>
              <a:ext cx="15634" cy="10800"/>
              <a:chOff x="-9337032" y="-1"/>
              <a:chExt cx="9927504" cy="685800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-9337032" y="-1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Freeform: Shape 91"/>
              <p:cNvSpPr/>
              <p:nvPr/>
            </p:nvSpPr>
            <p:spPr>
              <a:xfrm>
                <a:off x="-577928" y="2337438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 rot="16200000">
                <a:off x="-738260" y="3189608"/>
                <a:ext cx="1992086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Term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-491912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4514" y="1440"/>
              <a:ext cx="10789" cy="3892"/>
              <a:chOff x="1685950" y="2209800"/>
              <a:chExt cx="4018755" cy="1866900"/>
            </a:xfrm>
          </p:grpSpPr>
          <p:sp>
            <p:nvSpPr>
              <p:cNvPr id="105" name="Rectangle: Top Corners Rounded 104"/>
              <p:cNvSpPr/>
              <p:nvPr/>
            </p:nvSpPr>
            <p:spPr>
              <a:xfrm>
                <a:off x="1795859" y="2209800"/>
                <a:ext cx="1591582" cy="1866900"/>
              </a:xfrm>
              <a:prstGeom prst="round2SameRect">
                <a:avLst>
                  <a:gd name="adj1" fmla="val 12063"/>
                  <a:gd name="adj2" fmla="val 0"/>
                </a:avLst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685950" y="2375010"/>
                <a:ext cx="1805441" cy="905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Experiment Study</a:t>
                </a:r>
                <a:endPara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53" name="Rectangle: Top Corners Rounded 104"/>
              <p:cNvSpPr/>
              <p:nvPr/>
            </p:nvSpPr>
            <p:spPr>
              <a:xfrm>
                <a:off x="4033013" y="2209800"/>
                <a:ext cx="1591582" cy="1866900"/>
              </a:xfrm>
              <a:prstGeom prst="round2SameRect">
                <a:avLst>
                  <a:gd name="adj1" fmla="val 12063"/>
                  <a:gd name="adj2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4" name="TextBox 105"/>
              <p:cNvSpPr txBox="1"/>
              <p:nvPr/>
            </p:nvSpPr>
            <p:spPr>
              <a:xfrm>
                <a:off x="3959234" y="2374789"/>
                <a:ext cx="1745471" cy="812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32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Observational</a:t>
                </a:r>
                <a:endParaRPr lang="en-US" sz="3200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  <a:p>
                <a:pPr algn="ctr"/>
                <a:r>
                  <a:rPr lang="en-US" sz="32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Study</a:t>
                </a:r>
                <a:endParaRPr lang="en-US" sz="3200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108" name="Freeform: Shape 107"/>
            <p:cNvSpPr/>
            <p:nvPr/>
          </p:nvSpPr>
          <p:spPr>
            <a:xfrm flipV="1">
              <a:off x="4792" y="4183"/>
              <a:ext cx="4290" cy="5434"/>
            </a:xfrm>
            <a:custGeom>
              <a:avLst/>
              <a:gdLst>
                <a:gd name="connsiteX0" fmla="*/ 0 w 1591582"/>
                <a:gd name="connsiteY0" fmla="*/ 3031986 h 3031986"/>
                <a:gd name="connsiteX1" fmla="*/ 357641 w 1591582"/>
                <a:gd name="connsiteY1" fmla="*/ 3031986 h 3031986"/>
                <a:gd name="connsiteX2" fmla="*/ 795791 w 1591582"/>
                <a:gd name="connsiteY2" fmla="*/ 2593836 h 3031986"/>
                <a:gd name="connsiteX3" fmla="*/ 1233941 w 1591582"/>
                <a:gd name="connsiteY3" fmla="*/ 3031986 h 3031986"/>
                <a:gd name="connsiteX4" fmla="*/ 1591582 w 1591582"/>
                <a:gd name="connsiteY4" fmla="*/ 3031986 h 3031986"/>
                <a:gd name="connsiteX5" fmla="*/ 1591582 w 1591582"/>
                <a:gd name="connsiteY5" fmla="*/ 314242 h 3031986"/>
                <a:gd name="connsiteX6" fmla="*/ 1277340 w 1591582"/>
                <a:gd name="connsiteY6" fmla="*/ 0 h 3031986"/>
                <a:gd name="connsiteX7" fmla="*/ 314242 w 1591582"/>
                <a:gd name="connsiteY7" fmla="*/ 0 h 3031986"/>
                <a:gd name="connsiteX8" fmla="*/ 0 w 1591582"/>
                <a:gd name="connsiteY8" fmla="*/ 314242 h 303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1582" h="3031986">
                  <a:moveTo>
                    <a:pt x="0" y="3031986"/>
                  </a:moveTo>
                  <a:lnTo>
                    <a:pt x="357641" y="3031986"/>
                  </a:lnTo>
                  <a:cubicBezTo>
                    <a:pt x="357641" y="2790002"/>
                    <a:pt x="553807" y="2593836"/>
                    <a:pt x="795791" y="2593836"/>
                  </a:cubicBezTo>
                  <a:cubicBezTo>
                    <a:pt x="1037775" y="2593836"/>
                    <a:pt x="1233941" y="2790002"/>
                    <a:pt x="1233941" y="3031986"/>
                  </a:cubicBezTo>
                  <a:lnTo>
                    <a:pt x="1591582" y="3031986"/>
                  </a:lnTo>
                  <a:lnTo>
                    <a:pt x="1591582" y="314242"/>
                  </a:lnTo>
                  <a:cubicBezTo>
                    <a:pt x="1591582" y="140691"/>
                    <a:pt x="1450891" y="0"/>
                    <a:pt x="1277340" y="0"/>
                  </a:cubicBezTo>
                  <a:lnTo>
                    <a:pt x="314242" y="0"/>
                  </a:lnTo>
                  <a:cubicBezTo>
                    <a:pt x="140691" y="0"/>
                    <a:pt x="0" y="140691"/>
                    <a:pt x="0" y="31424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7000" sy="107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282" y="5332"/>
              <a:ext cx="327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WHICH ONE TO CHOOSE</a:t>
              </a:r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8" y="6660"/>
              <a:ext cx="1408" cy="1408"/>
            </a:xfrm>
            <a:prstGeom prst="rect">
              <a:avLst/>
            </a:prstGeom>
          </p:spPr>
        </p:pic>
        <p:sp>
          <p:nvSpPr>
            <p:cNvPr id="51" name="Freeform: Shape 107"/>
            <p:cNvSpPr/>
            <p:nvPr/>
          </p:nvSpPr>
          <p:spPr>
            <a:xfrm flipV="1">
              <a:off x="10815" y="4183"/>
              <a:ext cx="4290" cy="5434"/>
            </a:xfrm>
            <a:custGeom>
              <a:avLst/>
              <a:gdLst>
                <a:gd name="connsiteX0" fmla="*/ 0 w 1591582"/>
                <a:gd name="connsiteY0" fmla="*/ 3031986 h 3031986"/>
                <a:gd name="connsiteX1" fmla="*/ 357641 w 1591582"/>
                <a:gd name="connsiteY1" fmla="*/ 3031986 h 3031986"/>
                <a:gd name="connsiteX2" fmla="*/ 795791 w 1591582"/>
                <a:gd name="connsiteY2" fmla="*/ 2593836 h 3031986"/>
                <a:gd name="connsiteX3" fmla="*/ 1233941 w 1591582"/>
                <a:gd name="connsiteY3" fmla="*/ 3031986 h 3031986"/>
                <a:gd name="connsiteX4" fmla="*/ 1591582 w 1591582"/>
                <a:gd name="connsiteY4" fmla="*/ 3031986 h 3031986"/>
                <a:gd name="connsiteX5" fmla="*/ 1591582 w 1591582"/>
                <a:gd name="connsiteY5" fmla="*/ 314242 h 3031986"/>
                <a:gd name="connsiteX6" fmla="*/ 1277340 w 1591582"/>
                <a:gd name="connsiteY6" fmla="*/ 0 h 3031986"/>
                <a:gd name="connsiteX7" fmla="*/ 314242 w 1591582"/>
                <a:gd name="connsiteY7" fmla="*/ 0 h 3031986"/>
                <a:gd name="connsiteX8" fmla="*/ 0 w 1591582"/>
                <a:gd name="connsiteY8" fmla="*/ 314242 h 303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1582" h="3031986">
                  <a:moveTo>
                    <a:pt x="0" y="3031986"/>
                  </a:moveTo>
                  <a:lnTo>
                    <a:pt x="357641" y="3031986"/>
                  </a:lnTo>
                  <a:cubicBezTo>
                    <a:pt x="357641" y="2790002"/>
                    <a:pt x="553807" y="2593836"/>
                    <a:pt x="795791" y="2593836"/>
                  </a:cubicBezTo>
                  <a:cubicBezTo>
                    <a:pt x="1037775" y="2593836"/>
                    <a:pt x="1233941" y="2790002"/>
                    <a:pt x="1233941" y="3031986"/>
                  </a:cubicBezTo>
                  <a:lnTo>
                    <a:pt x="1591582" y="3031986"/>
                  </a:lnTo>
                  <a:lnTo>
                    <a:pt x="1591582" y="314242"/>
                  </a:lnTo>
                  <a:cubicBezTo>
                    <a:pt x="1591582" y="140691"/>
                    <a:pt x="1450891" y="0"/>
                    <a:pt x="1277340" y="0"/>
                  </a:cubicBezTo>
                  <a:lnTo>
                    <a:pt x="314242" y="0"/>
                  </a:lnTo>
                  <a:cubicBezTo>
                    <a:pt x="140691" y="0"/>
                    <a:pt x="0" y="140691"/>
                    <a:pt x="0" y="31424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7000" sy="107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TextBox 114"/>
            <p:cNvSpPr txBox="1"/>
            <p:nvPr/>
          </p:nvSpPr>
          <p:spPr>
            <a:xfrm>
              <a:off x="11312" y="5332"/>
              <a:ext cx="327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 dirty="0">
                  <a:solidFill>
                    <a:schemeClr val="accent6"/>
                  </a:solidFill>
                  <a:latin typeface="Tw Cen MT" panose="020B0602020104020603" pitchFamily="34" charset="0"/>
                </a:rPr>
                <a:t>WHICH ONE TO CHOOSE</a:t>
              </a:r>
              <a:endParaRPr lang="en-US" b="1" dirty="0">
                <a:solidFill>
                  <a:schemeClr val="accent6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56" y="6660"/>
              <a:ext cx="1408" cy="1408"/>
            </a:xfrm>
            <a:prstGeom prst="rect">
              <a:avLst/>
            </a:prstGeom>
          </p:spPr>
        </p:pic>
      </p:grpSp>
      <p:sp>
        <p:nvSpPr>
          <p:cNvPr id="2" name="Text Box 1"/>
          <p:cNvSpPr txBox="1"/>
          <p:nvPr/>
        </p:nvSpPr>
        <p:spPr>
          <a:xfrm>
            <a:off x="6986905" y="5292090"/>
            <a:ext cx="24561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solidFill>
                  <a:schemeClr val="accent6"/>
                </a:solidFill>
              </a:rPr>
              <a:t>Show Relationship</a:t>
            </a:r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339465" y="5292090"/>
            <a:ext cx="21532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solidFill>
                  <a:srgbClr val="FF0000"/>
                </a:solidFill>
              </a:rPr>
              <a:t>Show Causation</a:t>
            </a:r>
            <a:endParaRPr 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50" name="Group 49"/>
          <p:cNvGrpSpPr/>
          <p:nvPr/>
        </p:nvGrpSpPr>
        <p:grpSpPr>
          <a:xfrm>
            <a:off x="-261075" y="14605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8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" name="Text Box 9"/>
          <p:cNvSpPr txBox="1"/>
          <p:nvPr/>
        </p:nvSpPr>
        <p:spPr>
          <a:xfrm>
            <a:off x="3071495" y="428625"/>
            <a:ext cx="862012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3600">
                <a:solidFill>
                  <a:schemeClr val="tx1"/>
                </a:solidFill>
              </a:rPr>
              <a:t>Golden Arches theory of conflict prevention</a:t>
            </a:r>
            <a:endParaRPr lang="en-US" sz="3600">
              <a:solidFill>
                <a:schemeClr val="tx1"/>
              </a:solidFill>
            </a:endParaRPr>
          </a:p>
          <a:p>
            <a:pPr algn="just"/>
            <a:endParaRPr lang="en-US" sz="3600">
              <a:solidFill>
                <a:schemeClr val="tx1"/>
              </a:solidFill>
            </a:endParaRPr>
          </a:p>
          <a:p>
            <a:pPr algn="ctr"/>
            <a:r>
              <a:rPr lang="en-US" sz="3600" i="1">
                <a:solidFill>
                  <a:schemeClr val="accent6"/>
                </a:solidFill>
              </a:rPr>
              <a:t>“No two countries with McDonald’s in them will ever go to war”</a:t>
            </a:r>
            <a:endParaRPr lang="en-US" sz="3600" i="1">
              <a:solidFill>
                <a:schemeClr val="accent6"/>
              </a:solidFill>
            </a:endParaRPr>
          </a:p>
          <a:p>
            <a:pPr algn="ctr"/>
            <a:endParaRPr lang="en-US" sz="3600" i="1">
              <a:solidFill>
                <a:schemeClr val="accent6"/>
              </a:solidFill>
            </a:endParaRPr>
          </a:p>
          <a:p>
            <a:pPr algn="ctr"/>
            <a:endParaRPr lang="en-US" sz="3600" i="1">
              <a:solidFill>
                <a:schemeClr val="accent6"/>
              </a:solidFill>
            </a:endParaRPr>
          </a:p>
          <a:p>
            <a:pPr algn="ctr"/>
            <a:endParaRPr lang="en-US" sz="3600" i="1">
              <a:solidFill>
                <a:schemeClr val="accent6"/>
              </a:solidFill>
            </a:endParaRPr>
          </a:p>
          <a:p>
            <a:pPr algn="ctr"/>
            <a:endParaRPr lang="en-US" sz="3600" b="1">
              <a:solidFill>
                <a:schemeClr val="accent6"/>
              </a:solidFill>
            </a:endParaRPr>
          </a:p>
          <a:p>
            <a:pPr algn="ctr"/>
            <a:r>
              <a:rPr lang="en-US" sz="3600" b="1">
                <a:solidFill>
                  <a:schemeClr val="accent6"/>
                </a:solidFill>
              </a:rPr>
              <a:t>Guys what do you think Does this theory holds TRUE ?</a:t>
            </a:r>
            <a:endParaRPr lang="en-US" sz="3600" b="1">
              <a:solidFill>
                <a:schemeClr val="accent6"/>
              </a:solidFill>
            </a:endParaRPr>
          </a:p>
        </p:txBody>
      </p:sp>
      <p:pic>
        <p:nvPicPr>
          <p:cNvPr id="2" name="Picture 1" descr="Mcdonalds vs w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3390" y="2782570"/>
            <a:ext cx="3290570" cy="19958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Group 49"/>
          <p:cNvGrpSpPr/>
          <p:nvPr/>
        </p:nvGrpSpPr>
        <p:grpSpPr>
          <a:xfrm>
            <a:off x="-261075" y="8509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141620" y="2337435"/>
              <a:ext cx="1050290" cy="236093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798784" y="85090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8509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8509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85089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85089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85089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8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" name="Text Box 9"/>
          <p:cNvSpPr txBox="1"/>
          <p:nvPr/>
        </p:nvSpPr>
        <p:spPr>
          <a:xfrm>
            <a:off x="3382645" y="793115"/>
            <a:ext cx="777811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Countries are well integrated into the global economy. If they are well integrated into global economy, then their respective economies would suffer greatly in a war</a:t>
            </a:r>
            <a:endParaRPr lang="en-US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So the theory goes that those two countries simply wouldn't want to fight a war, because they would both lose.</a:t>
            </a:r>
            <a:endParaRPr lang="en-US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Trade  &gt; Surplus &gt; Better Life</a:t>
            </a:r>
            <a:endParaRPr lang="en-US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Example Dubai and India over Kashmir issue</a:t>
            </a:r>
            <a:endParaRPr lang="en-US" sz="2800">
              <a:solidFill>
                <a:schemeClr val="tx1"/>
              </a:solidFill>
            </a:endParaRPr>
          </a:p>
          <a:p>
            <a:pPr marL="1828800" lvl="3" indent="-457200" algn="just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India and America over Kashmir issue</a:t>
            </a:r>
            <a:endParaRPr 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"/>
          <p:cNvGrpSpPr/>
          <p:nvPr/>
        </p:nvGrpSpPr>
        <p:grpSpPr>
          <a:xfrm>
            <a:off x="-261075" y="85090"/>
            <a:ext cx="12482920" cy="6858000"/>
            <a:chOff x="-290920" y="0"/>
            <a:chExt cx="12482920" cy="6858000"/>
          </a:xfrm>
        </p:grpSpPr>
        <p:sp>
          <p:nvSpPr>
            <p:cNvPr id="3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4" name="Freeform: Shape 51"/>
            <p:cNvSpPr/>
            <p:nvPr/>
          </p:nvSpPr>
          <p:spPr>
            <a:xfrm>
              <a:off x="11141620" y="2337435"/>
              <a:ext cx="1050290" cy="236093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Box 52"/>
            <p:cNvSpPr txBox="1"/>
            <p:nvPr/>
          </p:nvSpPr>
          <p:spPr>
            <a:xfrm rot="16200000">
              <a:off x="10872792" y="31947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-8798784" y="85090"/>
            <a:ext cx="11447503" cy="6858000"/>
            <a:chOff x="213096" y="0"/>
            <a:chExt cx="11447503" cy="6858000"/>
          </a:xfrm>
        </p:grpSpPr>
        <p:sp>
          <p:nvSpPr>
            <p:cNvPr id="8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9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1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-7847639" y="85090"/>
            <a:ext cx="9961092" cy="6858000"/>
            <a:chOff x="491575" y="0"/>
            <a:chExt cx="9961092" cy="6858000"/>
          </a:xfrm>
        </p:grpSpPr>
        <p:sp>
          <p:nvSpPr>
            <p:cNvPr id="14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6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-7985197" y="85090"/>
            <a:ext cx="9574094" cy="6858000"/>
            <a:chOff x="491575" y="0"/>
            <a:chExt cx="9574094" cy="6858000"/>
          </a:xfrm>
        </p:grpSpPr>
        <p:sp>
          <p:nvSpPr>
            <p:cNvPr id="19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21" name="TextBox 67"/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3" name="Rectangle 69"/>
          <p:cNvSpPr/>
          <p:nvPr/>
        </p:nvSpPr>
        <p:spPr>
          <a:xfrm>
            <a:off x="-7962177" y="85089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-7638543" y="85089"/>
            <a:ext cx="8692332" cy="6858000"/>
            <a:chOff x="718505" y="-1"/>
            <a:chExt cx="8692332" cy="6858000"/>
          </a:xfrm>
        </p:grpSpPr>
        <p:sp>
          <p:nvSpPr>
            <p:cNvPr id="25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27" name="TextBox 73"/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-9395082" y="85089"/>
            <a:ext cx="9927504" cy="6858000"/>
            <a:chOff x="-9337032" y="-1"/>
            <a:chExt cx="9927504" cy="6858000"/>
          </a:xfrm>
        </p:grpSpPr>
        <p:sp>
          <p:nvSpPr>
            <p:cNvPr id="30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31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32" name="TextBox 78"/>
            <p:cNvSpPr txBox="1"/>
            <p:nvPr/>
          </p:nvSpPr>
          <p:spPr>
            <a:xfrm rot="16200000">
              <a:off x="-738260" y="3189608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98" name="Picture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80" y="744855"/>
            <a:ext cx="7630160" cy="385381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3537585" y="5070475"/>
            <a:ext cx="4660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Confusion ?</a:t>
            </a:r>
            <a:endParaRPr 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3746</Words>
  <Application>WPS Presentation</Application>
  <PresentationFormat>Widescreen</PresentationFormat>
  <Paragraphs>453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Tw Cen MT</vt:lpstr>
      <vt:lpstr>Calibri Light</vt:lpstr>
      <vt:lpstr>Calibri</vt:lpstr>
      <vt:lpstr>Microsoft YaHei</vt:lpstr>
      <vt:lpstr>Arial Unicode MS</vt:lpstr>
      <vt:lpstr>Calibri</vt:lpstr>
      <vt:lpstr>Office</vt:lpstr>
      <vt:lpstr>1_Office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MUHAMMAD USAMA</cp:lastModifiedBy>
  <cp:revision>23</cp:revision>
  <dcterms:created xsi:type="dcterms:W3CDTF">2017-01-05T13:17:00Z</dcterms:created>
  <dcterms:modified xsi:type="dcterms:W3CDTF">2020-01-28T04:08:20Z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1033-11.2.0.9085</vt:lpwstr>
  </property>
</Properties>
</file>