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entation.xml" ContentType="application/vnd.openxmlformats-officedocument.presentationml.presentation.main+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notesSlides/notesSlide1.xml" ContentType="application/vnd.openxmlformats-officedocument.presentationml.notesSlid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 id="2147483674" r:id="rId2"/>
    <p:sldMasterId id="2147483648" r:id="rId3"/>
  </p:sldMasterIdLst>
  <p:notesMasterIdLst>
    <p:notesMasterId r:id="rId55"/>
  </p:notesMasterIdLst>
  <p:sldIdLst>
    <p:sldId id="313" r:id="rId4"/>
    <p:sldId id="312" r:id="rId5"/>
    <p:sldId id="257" r:id="rId6"/>
    <p:sldId id="258" r:id="rId7"/>
    <p:sldId id="259" r:id="rId8"/>
    <p:sldId id="260" r:id="rId9"/>
    <p:sldId id="261" r:id="rId10"/>
    <p:sldId id="262" r:id="rId11"/>
    <p:sldId id="263" r:id="rId12"/>
    <p:sldId id="322" r:id="rId13"/>
    <p:sldId id="323"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4" r:id="rId32"/>
    <p:sldId id="283" r:id="rId33"/>
    <p:sldId id="285" r:id="rId34"/>
    <p:sldId id="286" r:id="rId35"/>
    <p:sldId id="314" r:id="rId36"/>
    <p:sldId id="315" r:id="rId37"/>
    <p:sldId id="316" r:id="rId38"/>
    <p:sldId id="317" r:id="rId39"/>
    <p:sldId id="319" r:id="rId40"/>
    <p:sldId id="320" r:id="rId41"/>
    <p:sldId id="321" r:id="rId42"/>
    <p:sldId id="294" r:id="rId43"/>
    <p:sldId id="295" r:id="rId44"/>
    <p:sldId id="296" r:id="rId45"/>
    <p:sldId id="297" r:id="rId46"/>
    <p:sldId id="298" r:id="rId47"/>
    <p:sldId id="299" r:id="rId48"/>
    <p:sldId id="300" r:id="rId49"/>
    <p:sldId id="301" r:id="rId50"/>
    <p:sldId id="302" r:id="rId51"/>
    <p:sldId id="303" r:id="rId52"/>
    <p:sldId id="324" r:id="rId53"/>
    <p:sldId id="325"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6F9F66-232B-A716-26E0-0DFC027A1D7B}" v="20" dt="2020-06-18T03:45:21.447"/>
    <p1510:client id="{120ACA90-ABFF-0ADA-F2A4-439AA5DA6563}" v="1" dt="2020-06-07T10:54:48.228"/>
    <p1510:client id="{3573429A-CED3-22FE-6D86-071029C2B05D}" v="39" dt="2020-06-23T02:56:54.768"/>
    <p1510:client id="{72CB7E0B-5440-63C1-CDA0-3E025C5B0986}" v="22" dt="2020-06-21T15:09:29.414"/>
    <p1510:client id="{96A6DBB1-2379-D954-BBD3-C45DDD5390FB}" v="8" dt="2020-06-07T11:01:45.710"/>
    <p1510:client id="{CEFF833D-0899-872E-2043-B39BEE424D24}" v="804" dt="2020-06-15T16:43:35.636"/>
    <p1510:client id="{EA099ED4-EE09-0264-A741-3F26B76C338E}" v="12" dt="2020-06-17T02:33:53.413"/>
    <p1510:client id="{F0595C2F-4362-F7EB-FC85-C239470BD873}" v="36" dt="2020-06-19T05:05:47.921"/>
    <p1510:client id="{F5779764-7241-8E41-738F-E6211BBD184F}" v="433" dt="2020-06-17T12:25:32.0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notesMaster" Target="notesMasters/notesMaster1.xml"/><Relationship Id="rId63" Type="http://schemas.openxmlformats.org/officeDocument/2006/relationships/customXml" Target="../customXml/item3.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theme" Target="theme/theme1.xml"/><Relationship Id="rId5" Type="http://schemas.openxmlformats.org/officeDocument/2006/relationships/slide" Target="slides/slide2.xml"/><Relationship Id="rId61" Type="http://schemas.openxmlformats.org/officeDocument/2006/relationships/customXml" Target="../customXml/item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viewProps" Target="view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1"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r>
              <a:rPr lang="en-US" sz="1800" b="0" strike="noStrike" spc="-1">
                <a:solidFill>
                  <a:srgbClr val="000000"/>
                </a:solidFill>
                <a:latin typeface="Century Gothic"/>
              </a:rPr>
              <a:t>Click to move the slide</a:t>
            </a:r>
          </a:p>
        </p:txBody>
      </p:sp>
      <p:sp>
        <p:nvSpPr>
          <p:cNvPr id="162"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Click to edit the notes format</a:t>
            </a:r>
          </a:p>
        </p:txBody>
      </p:sp>
      <p:sp>
        <p:nvSpPr>
          <p:cNvPr id="163"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a:rPr>
              <a:t>&lt;header&gt;</a:t>
            </a:r>
          </a:p>
        </p:txBody>
      </p:sp>
      <p:sp>
        <p:nvSpPr>
          <p:cNvPr id="164"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a:rPr>
              <a:t>&lt;date/time&gt;</a:t>
            </a:r>
          </a:p>
        </p:txBody>
      </p:sp>
      <p:sp>
        <p:nvSpPr>
          <p:cNvPr id="165"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a:rPr>
              <a:t>&lt;footer&gt;</a:t>
            </a:r>
          </a:p>
        </p:txBody>
      </p:sp>
      <p:sp>
        <p:nvSpPr>
          <p:cNvPr id="166" name="PlaceHolder 6"/>
          <p:cNvSpPr>
            <a:spLocks noGrp="1"/>
          </p:cNvSpPr>
          <p:nvPr>
            <p:ph type="sldNum"/>
          </p:nvPr>
        </p:nvSpPr>
        <p:spPr>
          <a:xfrm>
            <a:off x="4278960" y="10157400"/>
            <a:ext cx="3280680" cy="534240"/>
          </a:xfrm>
          <a:prstGeom prst="rect">
            <a:avLst/>
          </a:prstGeom>
        </p:spPr>
        <p:txBody>
          <a:bodyPr lIns="0" tIns="0" rIns="0" bIns="0" anchor="b"/>
          <a:lstStyle/>
          <a:p>
            <a:pPr algn="r"/>
            <a:fld id="{46AD0D67-A25D-4CBE-974D-E70C98782CAF}"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PlaceHolder 1"/>
          <p:cNvSpPr>
            <a:spLocks noGrp="1" noRot="1" noChangeAspect="1"/>
          </p:cNvSpPr>
          <p:nvPr>
            <p:ph type="sldImg"/>
          </p:nvPr>
        </p:nvSpPr>
        <p:spPr>
          <a:xfrm>
            <a:off x="685800" y="1143000"/>
            <a:ext cx="5486400" cy="3086100"/>
          </a:xfrm>
          <a:prstGeom prst="rect">
            <a:avLst/>
          </a:prstGeom>
        </p:spPr>
      </p:sp>
      <p:sp>
        <p:nvSpPr>
          <p:cNvPr id="210" name="PlaceHolder 2"/>
          <p:cNvSpPr>
            <a:spLocks noGrp="1"/>
          </p:cNvSpPr>
          <p:nvPr>
            <p:ph type="body"/>
          </p:nvPr>
        </p:nvSpPr>
        <p:spPr>
          <a:xfrm>
            <a:off x="685800" y="4400640"/>
            <a:ext cx="5486040" cy="3600000"/>
          </a:xfrm>
          <a:prstGeom prst="rect">
            <a:avLst/>
          </a:prstGeom>
        </p:spPr>
        <p:txBody>
          <a:bodyPr>
            <a:normAutofit/>
          </a:bodyPr>
          <a:lstStyle/>
          <a:p>
            <a:pPr>
              <a:lnSpc>
                <a:spcPct val="100000"/>
              </a:lnSpc>
            </a:pPr>
            <a:r>
              <a:rPr lang="en-US" sz="2000" b="0" strike="noStrike" spc="-1">
                <a:latin typeface="Arial"/>
              </a:rPr>
              <a:t>Reference: Distributed Computing Principles and Applications by M.L.Liu</a:t>
            </a:r>
          </a:p>
        </p:txBody>
      </p:sp>
      <p:sp>
        <p:nvSpPr>
          <p:cNvPr id="211" name="TextShape 3"/>
          <p:cNvSpPr txBox="1"/>
          <p:nvPr/>
        </p:nvSpPr>
        <p:spPr>
          <a:xfrm>
            <a:off x="3884760" y="8685360"/>
            <a:ext cx="2971440" cy="458280"/>
          </a:xfrm>
          <a:prstGeom prst="rect">
            <a:avLst/>
          </a:prstGeom>
          <a:noFill/>
          <a:ln>
            <a:noFill/>
          </a:ln>
        </p:spPr>
        <p:txBody>
          <a:bodyPr anchor="b"/>
          <a:lstStyle/>
          <a:p>
            <a:pPr algn="r">
              <a:lnSpc>
                <a:spcPct val="100000"/>
              </a:lnSpc>
            </a:pPr>
            <a:fld id="{EB16C651-FCAB-4E42-A02F-582D1C77028E}" type="slidenum">
              <a:rPr lang="en-US" sz="1200" b="0" strike="noStrike" spc="-1">
                <a:solidFill>
                  <a:srgbClr val="000000"/>
                </a:solidFill>
                <a:latin typeface="+mn-lt"/>
                <a:ea typeface="+mn-ea"/>
              </a:rPr>
              <a:t>2</a:t>
            </a:fld>
            <a:endParaRPr lang="en-US" sz="12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PlaceHolder 1"/>
          <p:cNvSpPr>
            <a:spLocks noGrp="1" noRot="1" noChangeAspect="1"/>
          </p:cNvSpPr>
          <p:nvPr>
            <p:ph type="sldImg"/>
          </p:nvPr>
        </p:nvSpPr>
        <p:spPr>
          <a:xfrm>
            <a:off x="685800" y="1143000"/>
            <a:ext cx="5486400" cy="3086100"/>
          </a:xfrm>
          <a:prstGeom prst="rect">
            <a:avLst/>
          </a:prstGeom>
        </p:spPr>
      </p:sp>
      <p:sp>
        <p:nvSpPr>
          <p:cNvPr id="383"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384" name="TextShape 3"/>
          <p:cNvSpPr txBox="1"/>
          <p:nvPr/>
        </p:nvSpPr>
        <p:spPr>
          <a:xfrm>
            <a:off x="3884760" y="8685360"/>
            <a:ext cx="2971440" cy="458280"/>
          </a:xfrm>
          <a:prstGeom prst="rect">
            <a:avLst/>
          </a:prstGeom>
          <a:noFill/>
          <a:ln>
            <a:noFill/>
          </a:ln>
        </p:spPr>
        <p:txBody>
          <a:bodyPr anchor="b"/>
          <a:lstStyle/>
          <a:p>
            <a:pPr algn="r">
              <a:lnSpc>
                <a:spcPct val="100000"/>
              </a:lnSpc>
            </a:pPr>
            <a:fld id="{EB77AB89-D639-48A1-951F-B17F5AEA4AFC}" type="slidenum">
              <a:rPr lang="en-US" sz="1200" b="0" strike="noStrike" spc="-1">
                <a:latin typeface="Times New Roman"/>
              </a:rPr>
              <a:t>30</a:t>
            </a:fld>
            <a:endParaRPr lang="en-US" sz="1200" b="0" strike="noStrike" spc="-1">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PlaceHolder 1"/>
          <p:cNvSpPr>
            <a:spLocks noGrp="1" noRot="1" noChangeAspect="1"/>
          </p:cNvSpPr>
          <p:nvPr>
            <p:ph type="sldImg"/>
          </p:nvPr>
        </p:nvSpPr>
        <p:spPr>
          <a:xfrm>
            <a:off x="685800" y="1143000"/>
            <a:ext cx="5486400" cy="3086100"/>
          </a:xfrm>
          <a:prstGeom prst="rect">
            <a:avLst/>
          </a:prstGeom>
        </p:spPr>
      </p:sp>
      <p:sp>
        <p:nvSpPr>
          <p:cNvPr id="389"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390" name="TextShape 3"/>
          <p:cNvSpPr txBox="1"/>
          <p:nvPr/>
        </p:nvSpPr>
        <p:spPr>
          <a:xfrm>
            <a:off x="3884760" y="8685360"/>
            <a:ext cx="2971440" cy="458280"/>
          </a:xfrm>
          <a:prstGeom prst="rect">
            <a:avLst/>
          </a:prstGeom>
          <a:noFill/>
          <a:ln>
            <a:noFill/>
          </a:ln>
        </p:spPr>
        <p:txBody>
          <a:bodyPr anchor="b"/>
          <a:lstStyle/>
          <a:p>
            <a:pPr algn="r">
              <a:lnSpc>
                <a:spcPct val="100000"/>
              </a:lnSpc>
            </a:pPr>
            <a:fld id="{0FDF9BEF-9D85-4C23-B4FD-2349D9E5EEDD}" type="slidenum">
              <a:rPr lang="en-US" sz="1200" b="0" strike="noStrike" spc="-1">
                <a:latin typeface="Times New Roman"/>
              </a:rPr>
              <a:t>32</a:t>
            </a:fld>
            <a:endParaRPr lang="en-US" sz="1200" b="0" strike="noStrike" spc="-1">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PlaceHolder 1"/>
          <p:cNvSpPr>
            <a:spLocks noGrp="1" noRot="1" noChangeAspect="1"/>
          </p:cNvSpPr>
          <p:nvPr>
            <p:ph type="sldImg"/>
          </p:nvPr>
        </p:nvSpPr>
        <p:spPr>
          <a:xfrm>
            <a:off x="685800" y="1143000"/>
            <a:ext cx="5486400" cy="3086100"/>
          </a:xfrm>
          <a:prstGeom prst="rect">
            <a:avLst/>
          </a:prstGeom>
        </p:spPr>
      </p:sp>
      <p:sp>
        <p:nvSpPr>
          <p:cNvPr id="389"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390" name="TextShape 3"/>
          <p:cNvSpPr txBox="1"/>
          <p:nvPr/>
        </p:nvSpPr>
        <p:spPr>
          <a:xfrm>
            <a:off x="3884760" y="8685360"/>
            <a:ext cx="2971440" cy="458280"/>
          </a:xfrm>
          <a:prstGeom prst="rect">
            <a:avLst/>
          </a:prstGeom>
          <a:noFill/>
          <a:ln>
            <a:noFill/>
          </a:ln>
        </p:spPr>
        <p:txBody>
          <a:bodyPr anchor="b"/>
          <a:lstStyle/>
          <a:p>
            <a:pPr algn="r">
              <a:lnSpc>
                <a:spcPct val="100000"/>
              </a:lnSpc>
            </a:pPr>
            <a:fld id="{0FDF9BEF-9D85-4C23-B4FD-2349D9E5EEDD}" type="slidenum">
              <a:rPr lang="en-US" sz="1200" b="0" strike="noStrike" spc="-1">
                <a:latin typeface="Times New Roman"/>
              </a:rPr>
              <a:t>33</a:t>
            </a:fld>
            <a:endParaRPr lang="en-US" sz="1200" b="0" strike="noStrike" spc="-1">
              <a:latin typeface="Times New Roman"/>
            </a:endParaRPr>
          </a:p>
        </p:txBody>
      </p:sp>
    </p:spTree>
    <p:extLst>
      <p:ext uri="{BB962C8B-B14F-4D97-AF65-F5344CB8AC3E}">
        <p14:creationId xmlns:p14="http://schemas.microsoft.com/office/powerpoint/2010/main" val="2881046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PlaceHolder 1"/>
          <p:cNvSpPr>
            <a:spLocks noGrp="1" noRot="1" noChangeAspect="1"/>
          </p:cNvSpPr>
          <p:nvPr>
            <p:ph type="sldImg"/>
          </p:nvPr>
        </p:nvSpPr>
        <p:spPr>
          <a:xfrm>
            <a:off x="685800" y="1143000"/>
            <a:ext cx="5486400" cy="3086100"/>
          </a:xfrm>
          <a:prstGeom prst="rect">
            <a:avLst/>
          </a:prstGeom>
        </p:spPr>
      </p:sp>
      <p:sp>
        <p:nvSpPr>
          <p:cNvPr id="389"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390" name="TextShape 3"/>
          <p:cNvSpPr txBox="1"/>
          <p:nvPr/>
        </p:nvSpPr>
        <p:spPr>
          <a:xfrm>
            <a:off x="3884760" y="8685360"/>
            <a:ext cx="2971440" cy="458280"/>
          </a:xfrm>
          <a:prstGeom prst="rect">
            <a:avLst/>
          </a:prstGeom>
          <a:noFill/>
          <a:ln>
            <a:noFill/>
          </a:ln>
        </p:spPr>
        <p:txBody>
          <a:bodyPr anchor="b"/>
          <a:lstStyle/>
          <a:p>
            <a:pPr algn="r">
              <a:lnSpc>
                <a:spcPct val="100000"/>
              </a:lnSpc>
            </a:pPr>
            <a:fld id="{0FDF9BEF-9D85-4C23-B4FD-2349D9E5EEDD}" type="slidenum">
              <a:rPr lang="en-US" sz="1200" b="0" strike="noStrike" spc="-1">
                <a:latin typeface="Times New Roman"/>
              </a:rPr>
              <a:t>34</a:t>
            </a:fld>
            <a:endParaRPr lang="en-US" sz="1200" b="0" strike="noStrike" spc="-1">
              <a:latin typeface="Times New Roman"/>
            </a:endParaRPr>
          </a:p>
        </p:txBody>
      </p:sp>
    </p:spTree>
    <p:extLst>
      <p:ext uri="{BB962C8B-B14F-4D97-AF65-F5344CB8AC3E}">
        <p14:creationId xmlns:p14="http://schemas.microsoft.com/office/powerpoint/2010/main" val="41408667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PlaceHolder 1"/>
          <p:cNvSpPr>
            <a:spLocks noGrp="1" noRot="1" noChangeAspect="1"/>
          </p:cNvSpPr>
          <p:nvPr>
            <p:ph type="sldImg"/>
          </p:nvPr>
        </p:nvSpPr>
        <p:spPr>
          <a:xfrm>
            <a:off x="685800" y="1143000"/>
            <a:ext cx="5486400" cy="3086100"/>
          </a:xfrm>
          <a:prstGeom prst="rect">
            <a:avLst/>
          </a:prstGeom>
        </p:spPr>
      </p:sp>
      <p:sp>
        <p:nvSpPr>
          <p:cNvPr id="389"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390" name="TextShape 3"/>
          <p:cNvSpPr txBox="1"/>
          <p:nvPr/>
        </p:nvSpPr>
        <p:spPr>
          <a:xfrm>
            <a:off x="3884760" y="8685360"/>
            <a:ext cx="2971440" cy="458280"/>
          </a:xfrm>
          <a:prstGeom prst="rect">
            <a:avLst/>
          </a:prstGeom>
          <a:noFill/>
          <a:ln>
            <a:noFill/>
          </a:ln>
        </p:spPr>
        <p:txBody>
          <a:bodyPr anchor="b"/>
          <a:lstStyle/>
          <a:p>
            <a:pPr algn="r">
              <a:lnSpc>
                <a:spcPct val="100000"/>
              </a:lnSpc>
            </a:pPr>
            <a:fld id="{0FDF9BEF-9D85-4C23-B4FD-2349D9E5EEDD}" type="slidenum">
              <a:rPr lang="en-US" sz="1200" b="0" strike="noStrike" spc="-1">
                <a:latin typeface="Times New Roman"/>
              </a:rPr>
              <a:t>35</a:t>
            </a:fld>
            <a:endParaRPr lang="en-US" sz="1200" b="0" strike="noStrike" spc="-1">
              <a:latin typeface="Times New Roman"/>
            </a:endParaRPr>
          </a:p>
        </p:txBody>
      </p:sp>
    </p:spTree>
    <p:extLst>
      <p:ext uri="{BB962C8B-B14F-4D97-AF65-F5344CB8AC3E}">
        <p14:creationId xmlns:p14="http://schemas.microsoft.com/office/powerpoint/2010/main" val="16729537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PlaceHolder 1"/>
          <p:cNvSpPr>
            <a:spLocks noGrp="1" noRot="1" noChangeAspect="1"/>
          </p:cNvSpPr>
          <p:nvPr>
            <p:ph type="sldImg"/>
          </p:nvPr>
        </p:nvSpPr>
        <p:spPr>
          <a:xfrm>
            <a:off x="685800" y="1143000"/>
            <a:ext cx="5486400" cy="3086100"/>
          </a:xfrm>
          <a:prstGeom prst="rect">
            <a:avLst/>
          </a:prstGeom>
        </p:spPr>
      </p:sp>
      <p:sp>
        <p:nvSpPr>
          <p:cNvPr id="389"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390" name="TextShape 3"/>
          <p:cNvSpPr txBox="1"/>
          <p:nvPr/>
        </p:nvSpPr>
        <p:spPr>
          <a:xfrm>
            <a:off x="3884760" y="8685360"/>
            <a:ext cx="2971440" cy="458280"/>
          </a:xfrm>
          <a:prstGeom prst="rect">
            <a:avLst/>
          </a:prstGeom>
          <a:noFill/>
          <a:ln>
            <a:noFill/>
          </a:ln>
        </p:spPr>
        <p:txBody>
          <a:bodyPr anchor="b"/>
          <a:lstStyle/>
          <a:p>
            <a:pPr algn="r">
              <a:lnSpc>
                <a:spcPct val="100000"/>
              </a:lnSpc>
            </a:pPr>
            <a:fld id="{0FDF9BEF-9D85-4C23-B4FD-2349D9E5EEDD}" type="slidenum">
              <a:rPr lang="en-US" sz="1200" b="0" strike="noStrike" spc="-1">
                <a:latin typeface="Times New Roman"/>
              </a:rPr>
              <a:t>36</a:t>
            </a:fld>
            <a:endParaRPr lang="en-US" sz="1200" b="0" strike="noStrike" spc="-1">
              <a:latin typeface="Times New Roman"/>
            </a:endParaRPr>
          </a:p>
        </p:txBody>
      </p:sp>
    </p:spTree>
    <p:extLst>
      <p:ext uri="{BB962C8B-B14F-4D97-AF65-F5344CB8AC3E}">
        <p14:creationId xmlns:p14="http://schemas.microsoft.com/office/powerpoint/2010/main" val="34659734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PlaceHolder 1"/>
          <p:cNvSpPr>
            <a:spLocks noGrp="1" noRot="1" noChangeAspect="1"/>
          </p:cNvSpPr>
          <p:nvPr>
            <p:ph type="sldImg"/>
          </p:nvPr>
        </p:nvSpPr>
        <p:spPr>
          <a:xfrm>
            <a:off x="685800" y="1143000"/>
            <a:ext cx="5486400" cy="3086100"/>
          </a:xfrm>
          <a:prstGeom prst="rect">
            <a:avLst/>
          </a:prstGeom>
        </p:spPr>
      </p:sp>
      <p:sp>
        <p:nvSpPr>
          <p:cNvPr id="389"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390" name="TextShape 3"/>
          <p:cNvSpPr txBox="1"/>
          <p:nvPr/>
        </p:nvSpPr>
        <p:spPr>
          <a:xfrm>
            <a:off x="3884760" y="8685360"/>
            <a:ext cx="2971440" cy="458280"/>
          </a:xfrm>
          <a:prstGeom prst="rect">
            <a:avLst/>
          </a:prstGeom>
          <a:noFill/>
          <a:ln>
            <a:noFill/>
          </a:ln>
        </p:spPr>
        <p:txBody>
          <a:bodyPr anchor="b"/>
          <a:lstStyle/>
          <a:p>
            <a:pPr algn="r">
              <a:lnSpc>
                <a:spcPct val="100000"/>
              </a:lnSpc>
            </a:pPr>
            <a:fld id="{0FDF9BEF-9D85-4C23-B4FD-2349D9E5EEDD}" type="slidenum">
              <a:rPr lang="en-US" sz="1200" b="0" strike="noStrike" spc="-1">
                <a:latin typeface="Times New Roman"/>
              </a:rPr>
              <a:t>37</a:t>
            </a:fld>
            <a:endParaRPr lang="en-US" sz="1200" b="0" strike="noStrike" spc="-1">
              <a:latin typeface="Times New Roman"/>
            </a:endParaRPr>
          </a:p>
        </p:txBody>
      </p:sp>
    </p:spTree>
    <p:extLst>
      <p:ext uri="{BB962C8B-B14F-4D97-AF65-F5344CB8AC3E}">
        <p14:creationId xmlns:p14="http://schemas.microsoft.com/office/powerpoint/2010/main" val="40225128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PlaceHolder 1"/>
          <p:cNvSpPr>
            <a:spLocks noGrp="1" noRot="1" noChangeAspect="1"/>
          </p:cNvSpPr>
          <p:nvPr>
            <p:ph type="sldImg"/>
          </p:nvPr>
        </p:nvSpPr>
        <p:spPr>
          <a:xfrm>
            <a:off x="685800" y="1143000"/>
            <a:ext cx="5486400" cy="3086100"/>
          </a:xfrm>
          <a:prstGeom prst="rect">
            <a:avLst/>
          </a:prstGeom>
        </p:spPr>
      </p:sp>
      <p:sp>
        <p:nvSpPr>
          <p:cNvPr id="389"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390" name="TextShape 3"/>
          <p:cNvSpPr txBox="1"/>
          <p:nvPr/>
        </p:nvSpPr>
        <p:spPr>
          <a:xfrm>
            <a:off x="3884760" y="8685360"/>
            <a:ext cx="2971440" cy="458280"/>
          </a:xfrm>
          <a:prstGeom prst="rect">
            <a:avLst/>
          </a:prstGeom>
          <a:noFill/>
          <a:ln>
            <a:noFill/>
          </a:ln>
        </p:spPr>
        <p:txBody>
          <a:bodyPr anchor="b"/>
          <a:lstStyle/>
          <a:p>
            <a:pPr algn="r">
              <a:lnSpc>
                <a:spcPct val="100000"/>
              </a:lnSpc>
            </a:pPr>
            <a:fld id="{0FDF9BEF-9D85-4C23-B4FD-2349D9E5EEDD}" type="slidenum">
              <a:rPr lang="en-US" sz="1200" b="0" strike="noStrike" spc="-1">
                <a:latin typeface="Times New Roman"/>
              </a:rPr>
              <a:t>38</a:t>
            </a:fld>
            <a:endParaRPr lang="en-US" sz="1200" b="0" strike="noStrike" spc="-1">
              <a:latin typeface="Times New Roman"/>
            </a:endParaRPr>
          </a:p>
        </p:txBody>
      </p:sp>
    </p:spTree>
    <p:extLst>
      <p:ext uri="{BB962C8B-B14F-4D97-AF65-F5344CB8AC3E}">
        <p14:creationId xmlns:p14="http://schemas.microsoft.com/office/powerpoint/2010/main" val="2034408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PlaceHolder 1"/>
          <p:cNvSpPr>
            <a:spLocks noGrp="1" noRot="1" noChangeAspect="1"/>
          </p:cNvSpPr>
          <p:nvPr>
            <p:ph type="sldImg"/>
          </p:nvPr>
        </p:nvSpPr>
        <p:spPr>
          <a:xfrm>
            <a:off x="685800" y="1143000"/>
            <a:ext cx="5486400" cy="3086100"/>
          </a:xfrm>
          <a:prstGeom prst="rect">
            <a:avLst/>
          </a:prstGeom>
        </p:spPr>
      </p:sp>
      <p:sp>
        <p:nvSpPr>
          <p:cNvPr id="389"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390" name="TextShape 3"/>
          <p:cNvSpPr txBox="1"/>
          <p:nvPr/>
        </p:nvSpPr>
        <p:spPr>
          <a:xfrm>
            <a:off x="3884760" y="8685360"/>
            <a:ext cx="2971440" cy="458280"/>
          </a:xfrm>
          <a:prstGeom prst="rect">
            <a:avLst/>
          </a:prstGeom>
          <a:noFill/>
          <a:ln>
            <a:noFill/>
          </a:ln>
        </p:spPr>
        <p:txBody>
          <a:bodyPr anchor="b"/>
          <a:lstStyle/>
          <a:p>
            <a:pPr algn="r">
              <a:lnSpc>
                <a:spcPct val="100000"/>
              </a:lnSpc>
            </a:pPr>
            <a:fld id="{0FDF9BEF-9D85-4C23-B4FD-2349D9E5EEDD}" type="slidenum">
              <a:rPr lang="en-US" sz="1200" b="0" strike="noStrike" spc="-1">
                <a:latin typeface="Times New Roman"/>
              </a:rPr>
              <a:t>39</a:t>
            </a:fld>
            <a:endParaRPr lang="en-US" sz="1200" b="0" strike="noStrike" spc="-1">
              <a:latin typeface="Times New Roman"/>
            </a:endParaRPr>
          </a:p>
        </p:txBody>
      </p:sp>
    </p:spTree>
    <p:extLst>
      <p:ext uri="{BB962C8B-B14F-4D97-AF65-F5344CB8AC3E}">
        <p14:creationId xmlns:p14="http://schemas.microsoft.com/office/powerpoint/2010/main" val="35581671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PlaceHolder 1"/>
          <p:cNvSpPr>
            <a:spLocks noGrp="1" noRot="1" noChangeAspect="1"/>
          </p:cNvSpPr>
          <p:nvPr>
            <p:ph type="sldImg"/>
          </p:nvPr>
        </p:nvSpPr>
        <p:spPr>
          <a:xfrm>
            <a:off x="685800" y="1143000"/>
            <a:ext cx="5486400" cy="3086100"/>
          </a:xfrm>
          <a:prstGeom prst="rect">
            <a:avLst/>
          </a:prstGeom>
        </p:spPr>
      </p:sp>
      <p:sp>
        <p:nvSpPr>
          <p:cNvPr id="413"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414" name="TextShape 3"/>
          <p:cNvSpPr txBox="1"/>
          <p:nvPr/>
        </p:nvSpPr>
        <p:spPr>
          <a:xfrm>
            <a:off x="3884760" y="8685360"/>
            <a:ext cx="2971440" cy="458280"/>
          </a:xfrm>
          <a:prstGeom prst="rect">
            <a:avLst/>
          </a:prstGeom>
          <a:noFill/>
          <a:ln>
            <a:noFill/>
          </a:ln>
        </p:spPr>
        <p:txBody>
          <a:bodyPr anchor="b"/>
          <a:lstStyle/>
          <a:p>
            <a:pPr algn="r">
              <a:lnSpc>
                <a:spcPct val="100000"/>
              </a:lnSpc>
            </a:pPr>
            <a:fld id="{4EFF7AA4-7B7F-42FD-B41F-4E928C5CE09B}" type="slidenum">
              <a:rPr lang="en-US" sz="1200" b="0" strike="noStrike" spc="-1">
                <a:latin typeface="Times New Roman"/>
              </a:rPr>
              <a:t>40</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685800" y="1143000"/>
            <a:ext cx="5486400" cy="3086100"/>
          </a:xfrm>
          <a:prstGeom prst="rect">
            <a:avLst/>
          </a:prstGeom>
        </p:spPr>
      </p:sp>
      <p:sp>
        <p:nvSpPr>
          <p:cNvPr id="365" name="PlaceHolder 2"/>
          <p:cNvSpPr>
            <a:spLocks noGrp="1"/>
          </p:cNvSpPr>
          <p:nvPr>
            <p:ph type="body"/>
          </p:nvPr>
        </p:nvSpPr>
        <p:spPr>
          <a:xfrm>
            <a:off x="685800" y="4400640"/>
            <a:ext cx="5486040" cy="3600000"/>
          </a:xfrm>
          <a:prstGeom prst="rect">
            <a:avLst/>
          </a:prstGeom>
        </p:spPr>
        <p:txBody>
          <a:bodyPr>
            <a:normAutofit/>
          </a:bodyPr>
          <a:lstStyle/>
          <a:p>
            <a:endParaRPr lang="en-US" sz="2000" b="0" strike="noStrike" spc="-1">
              <a:latin typeface="Arial"/>
            </a:endParaRPr>
          </a:p>
        </p:txBody>
      </p:sp>
      <p:sp>
        <p:nvSpPr>
          <p:cNvPr id="366" name="TextShape 3"/>
          <p:cNvSpPr txBox="1"/>
          <p:nvPr/>
        </p:nvSpPr>
        <p:spPr>
          <a:xfrm>
            <a:off x="3884760" y="8685360"/>
            <a:ext cx="2971440" cy="458280"/>
          </a:xfrm>
          <a:prstGeom prst="rect">
            <a:avLst/>
          </a:prstGeom>
          <a:noFill/>
          <a:ln>
            <a:noFill/>
          </a:ln>
        </p:spPr>
        <p:txBody>
          <a:bodyPr anchor="b"/>
          <a:lstStyle/>
          <a:p>
            <a:pPr algn="r">
              <a:lnSpc>
                <a:spcPct val="100000"/>
              </a:lnSpc>
            </a:pPr>
            <a:fld id="{3F6B8162-ABCE-4322-849B-B8B284003EE5}" type="slidenum">
              <a:rPr lang="en-US" sz="1200" b="0" strike="noStrike" spc="-1">
                <a:solidFill>
                  <a:srgbClr val="000000"/>
                </a:solidFill>
                <a:latin typeface="+mn-lt"/>
                <a:ea typeface="+mn-ea"/>
              </a:rPr>
              <a:t>13</a:t>
            </a:fld>
            <a:endParaRPr lang="en-US" sz="1200" b="0" strike="noStrike" spc="-1">
              <a:latin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PlaceHolder 1"/>
          <p:cNvSpPr>
            <a:spLocks noGrp="1" noRot="1" noChangeAspect="1"/>
          </p:cNvSpPr>
          <p:nvPr>
            <p:ph type="sldImg"/>
          </p:nvPr>
        </p:nvSpPr>
        <p:spPr>
          <a:xfrm>
            <a:off x="685800" y="1143000"/>
            <a:ext cx="5486400" cy="3086100"/>
          </a:xfrm>
          <a:prstGeom prst="rect">
            <a:avLst/>
          </a:prstGeom>
        </p:spPr>
      </p:sp>
      <p:sp>
        <p:nvSpPr>
          <p:cNvPr id="416"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417" name="TextShape 3"/>
          <p:cNvSpPr txBox="1"/>
          <p:nvPr/>
        </p:nvSpPr>
        <p:spPr>
          <a:xfrm>
            <a:off x="3884760" y="8685360"/>
            <a:ext cx="2971440" cy="458280"/>
          </a:xfrm>
          <a:prstGeom prst="rect">
            <a:avLst/>
          </a:prstGeom>
          <a:noFill/>
          <a:ln>
            <a:noFill/>
          </a:ln>
        </p:spPr>
        <p:txBody>
          <a:bodyPr anchor="b"/>
          <a:lstStyle/>
          <a:p>
            <a:pPr algn="r">
              <a:lnSpc>
                <a:spcPct val="100000"/>
              </a:lnSpc>
            </a:pPr>
            <a:fld id="{C623D0DB-31DF-41EB-8000-0024516BE38C}" type="slidenum">
              <a:rPr lang="en-US" sz="1200" b="0" strike="noStrike" spc="-1">
                <a:latin typeface="Times New Roman"/>
              </a:rPr>
              <a:t>41</a:t>
            </a:fld>
            <a:endParaRPr lang="en-US" sz="1200" b="0" strike="noStrike" spc="-1">
              <a:latin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PlaceHolder 1"/>
          <p:cNvSpPr>
            <a:spLocks noGrp="1" noRot="1" noChangeAspect="1"/>
          </p:cNvSpPr>
          <p:nvPr>
            <p:ph type="sldImg"/>
          </p:nvPr>
        </p:nvSpPr>
        <p:spPr>
          <a:xfrm>
            <a:off x="685800" y="1143000"/>
            <a:ext cx="5486400" cy="3086100"/>
          </a:xfrm>
          <a:prstGeom prst="rect">
            <a:avLst/>
          </a:prstGeom>
        </p:spPr>
      </p:sp>
      <p:sp>
        <p:nvSpPr>
          <p:cNvPr id="419"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420" name="TextShape 3"/>
          <p:cNvSpPr txBox="1"/>
          <p:nvPr/>
        </p:nvSpPr>
        <p:spPr>
          <a:xfrm>
            <a:off x="3884760" y="8685360"/>
            <a:ext cx="2971440" cy="458280"/>
          </a:xfrm>
          <a:prstGeom prst="rect">
            <a:avLst/>
          </a:prstGeom>
          <a:noFill/>
          <a:ln>
            <a:noFill/>
          </a:ln>
        </p:spPr>
        <p:txBody>
          <a:bodyPr anchor="b"/>
          <a:lstStyle/>
          <a:p>
            <a:pPr algn="r">
              <a:lnSpc>
                <a:spcPct val="100000"/>
              </a:lnSpc>
            </a:pPr>
            <a:fld id="{EC297E72-9445-453B-A179-B3BC68189076}" type="slidenum">
              <a:rPr lang="en-US" sz="1200" b="0" strike="noStrike" spc="-1">
                <a:latin typeface="Times New Roman"/>
              </a:rPr>
              <a:t>42</a:t>
            </a:fld>
            <a:endParaRPr lang="en-US" sz="1200" b="0" strike="noStrike" spc="-1">
              <a:latin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PlaceHolder 1"/>
          <p:cNvSpPr>
            <a:spLocks noGrp="1" noRot="1" noChangeAspect="1"/>
          </p:cNvSpPr>
          <p:nvPr>
            <p:ph type="sldImg"/>
          </p:nvPr>
        </p:nvSpPr>
        <p:spPr>
          <a:xfrm>
            <a:off x="685800" y="1143000"/>
            <a:ext cx="5486400" cy="3086100"/>
          </a:xfrm>
          <a:prstGeom prst="rect">
            <a:avLst/>
          </a:prstGeom>
        </p:spPr>
      </p:sp>
      <p:sp>
        <p:nvSpPr>
          <p:cNvPr id="422"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423" name="TextShape 3"/>
          <p:cNvSpPr txBox="1"/>
          <p:nvPr/>
        </p:nvSpPr>
        <p:spPr>
          <a:xfrm>
            <a:off x="3884760" y="8685360"/>
            <a:ext cx="2971440" cy="458280"/>
          </a:xfrm>
          <a:prstGeom prst="rect">
            <a:avLst/>
          </a:prstGeom>
          <a:noFill/>
          <a:ln>
            <a:noFill/>
          </a:ln>
        </p:spPr>
        <p:txBody>
          <a:bodyPr anchor="b"/>
          <a:lstStyle/>
          <a:p>
            <a:pPr algn="r">
              <a:lnSpc>
                <a:spcPct val="100000"/>
              </a:lnSpc>
            </a:pPr>
            <a:fld id="{D8C1FC5B-4A11-4130-BC04-2784DE4BF1B8}" type="slidenum">
              <a:rPr lang="en-US" sz="1200" b="0" strike="noStrike" spc="-1">
                <a:latin typeface="Times New Roman"/>
              </a:rPr>
              <a:t>43</a:t>
            </a:fld>
            <a:endParaRPr lang="en-US" sz="1200" b="0" strike="noStrike" spc="-1">
              <a:latin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PlaceHolder 1"/>
          <p:cNvSpPr>
            <a:spLocks noGrp="1" noRot="1" noChangeAspect="1"/>
          </p:cNvSpPr>
          <p:nvPr>
            <p:ph type="sldImg"/>
          </p:nvPr>
        </p:nvSpPr>
        <p:spPr>
          <a:xfrm>
            <a:off x="685800" y="1143000"/>
            <a:ext cx="5486400" cy="3086100"/>
          </a:xfrm>
          <a:prstGeom prst="rect">
            <a:avLst/>
          </a:prstGeom>
        </p:spPr>
      </p:sp>
      <p:sp>
        <p:nvSpPr>
          <p:cNvPr id="425"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426" name="TextShape 3"/>
          <p:cNvSpPr txBox="1"/>
          <p:nvPr/>
        </p:nvSpPr>
        <p:spPr>
          <a:xfrm>
            <a:off x="3884760" y="8685360"/>
            <a:ext cx="2971440" cy="458280"/>
          </a:xfrm>
          <a:prstGeom prst="rect">
            <a:avLst/>
          </a:prstGeom>
          <a:noFill/>
          <a:ln>
            <a:noFill/>
          </a:ln>
        </p:spPr>
        <p:txBody>
          <a:bodyPr anchor="b"/>
          <a:lstStyle/>
          <a:p>
            <a:pPr algn="r">
              <a:lnSpc>
                <a:spcPct val="100000"/>
              </a:lnSpc>
            </a:pPr>
            <a:fld id="{EC7386D8-D020-4883-9347-D7F1352151EE}" type="slidenum">
              <a:rPr lang="en-US" sz="1200" b="0" strike="noStrike" spc="-1">
                <a:latin typeface="Times New Roman"/>
              </a:rPr>
              <a:t>44</a:t>
            </a:fld>
            <a:endParaRPr lang="en-US" sz="1200" b="0" strike="noStrike" spc="-1">
              <a:latin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PlaceHolder 1"/>
          <p:cNvSpPr>
            <a:spLocks noGrp="1" noRot="1" noChangeAspect="1"/>
          </p:cNvSpPr>
          <p:nvPr>
            <p:ph type="sldImg"/>
          </p:nvPr>
        </p:nvSpPr>
        <p:spPr>
          <a:xfrm>
            <a:off x="685800" y="1143000"/>
            <a:ext cx="5486400" cy="3086100"/>
          </a:xfrm>
          <a:prstGeom prst="rect">
            <a:avLst/>
          </a:prstGeom>
        </p:spPr>
      </p:sp>
      <p:sp>
        <p:nvSpPr>
          <p:cNvPr id="428"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429" name="TextShape 3"/>
          <p:cNvSpPr txBox="1"/>
          <p:nvPr/>
        </p:nvSpPr>
        <p:spPr>
          <a:xfrm>
            <a:off x="3884760" y="8685360"/>
            <a:ext cx="2971440" cy="458280"/>
          </a:xfrm>
          <a:prstGeom prst="rect">
            <a:avLst/>
          </a:prstGeom>
          <a:noFill/>
          <a:ln>
            <a:noFill/>
          </a:ln>
        </p:spPr>
        <p:txBody>
          <a:bodyPr anchor="b"/>
          <a:lstStyle/>
          <a:p>
            <a:pPr algn="r">
              <a:lnSpc>
                <a:spcPct val="100000"/>
              </a:lnSpc>
            </a:pPr>
            <a:fld id="{EB7E8E5A-8647-4DF2-83C0-EC237FB40D89}" type="slidenum">
              <a:rPr lang="en-US" sz="1200" b="0" strike="noStrike" spc="-1">
                <a:latin typeface="Times New Roman"/>
              </a:rPr>
              <a:t>45</a:t>
            </a:fld>
            <a:endParaRPr lang="en-US" sz="1200" b="0" strike="noStrike" spc="-1">
              <a:latin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PlaceHolder 1"/>
          <p:cNvSpPr>
            <a:spLocks noGrp="1" noRot="1" noChangeAspect="1"/>
          </p:cNvSpPr>
          <p:nvPr>
            <p:ph type="sldImg"/>
          </p:nvPr>
        </p:nvSpPr>
        <p:spPr>
          <a:xfrm>
            <a:off x="685800" y="1143000"/>
            <a:ext cx="5486400" cy="3086100"/>
          </a:xfrm>
          <a:prstGeom prst="rect">
            <a:avLst/>
          </a:prstGeom>
        </p:spPr>
      </p:sp>
      <p:sp>
        <p:nvSpPr>
          <p:cNvPr id="431"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432" name="TextShape 3"/>
          <p:cNvSpPr txBox="1"/>
          <p:nvPr/>
        </p:nvSpPr>
        <p:spPr>
          <a:xfrm>
            <a:off x="3884760" y="8685360"/>
            <a:ext cx="2971440" cy="458280"/>
          </a:xfrm>
          <a:prstGeom prst="rect">
            <a:avLst/>
          </a:prstGeom>
          <a:noFill/>
          <a:ln>
            <a:noFill/>
          </a:ln>
        </p:spPr>
        <p:txBody>
          <a:bodyPr anchor="b"/>
          <a:lstStyle/>
          <a:p>
            <a:pPr algn="r">
              <a:lnSpc>
                <a:spcPct val="100000"/>
              </a:lnSpc>
            </a:pPr>
            <a:fld id="{B02672F8-F5A9-4955-BEFA-66AD96274846}" type="slidenum">
              <a:rPr lang="en-US" sz="1200" b="0" strike="noStrike" spc="-1">
                <a:latin typeface="Times New Roman"/>
              </a:rPr>
              <a:t>46</a:t>
            </a:fld>
            <a:endParaRPr lang="en-US" sz="1200" b="0" strike="noStrike" spc="-1">
              <a:latin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PlaceHolder 1"/>
          <p:cNvSpPr>
            <a:spLocks noGrp="1" noRot="1" noChangeAspect="1"/>
          </p:cNvSpPr>
          <p:nvPr>
            <p:ph type="sldImg"/>
          </p:nvPr>
        </p:nvSpPr>
        <p:spPr>
          <a:xfrm>
            <a:off x="685800" y="1143000"/>
            <a:ext cx="5486400" cy="3086100"/>
          </a:xfrm>
          <a:prstGeom prst="rect">
            <a:avLst/>
          </a:prstGeom>
        </p:spPr>
      </p:sp>
      <p:sp>
        <p:nvSpPr>
          <p:cNvPr id="434"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435" name="TextShape 3"/>
          <p:cNvSpPr txBox="1"/>
          <p:nvPr/>
        </p:nvSpPr>
        <p:spPr>
          <a:xfrm>
            <a:off x="3884760" y="8685360"/>
            <a:ext cx="2971440" cy="458280"/>
          </a:xfrm>
          <a:prstGeom prst="rect">
            <a:avLst/>
          </a:prstGeom>
          <a:noFill/>
          <a:ln>
            <a:noFill/>
          </a:ln>
        </p:spPr>
        <p:txBody>
          <a:bodyPr anchor="b"/>
          <a:lstStyle/>
          <a:p>
            <a:pPr algn="r">
              <a:lnSpc>
                <a:spcPct val="100000"/>
              </a:lnSpc>
            </a:pPr>
            <a:fld id="{C12C46A5-9601-48F1-AC16-279F6CFFE890}" type="slidenum">
              <a:rPr lang="en-US" sz="1200" b="0" strike="noStrike" spc="-1">
                <a:latin typeface="Times New Roman"/>
              </a:rPr>
              <a:t>47</a:t>
            </a:fld>
            <a:endParaRPr lang="en-US" sz="1200" b="0" strike="noStrike" spc="-1">
              <a:latin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PlaceHolder 1"/>
          <p:cNvSpPr>
            <a:spLocks noGrp="1" noRot="1" noChangeAspect="1"/>
          </p:cNvSpPr>
          <p:nvPr>
            <p:ph type="sldImg"/>
          </p:nvPr>
        </p:nvSpPr>
        <p:spPr>
          <a:xfrm>
            <a:off x="685800" y="1143000"/>
            <a:ext cx="5486400" cy="3086100"/>
          </a:xfrm>
          <a:prstGeom prst="rect">
            <a:avLst/>
          </a:prstGeom>
        </p:spPr>
      </p:sp>
      <p:sp>
        <p:nvSpPr>
          <p:cNvPr id="437"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438" name="TextShape 3"/>
          <p:cNvSpPr txBox="1"/>
          <p:nvPr/>
        </p:nvSpPr>
        <p:spPr>
          <a:xfrm>
            <a:off x="3884760" y="8685360"/>
            <a:ext cx="2971440" cy="458280"/>
          </a:xfrm>
          <a:prstGeom prst="rect">
            <a:avLst/>
          </a:prstGeom>
          <a:noFill/>
          <a:ln>
            <a:noFill/>
          </a:ln>
        </p:spPr>
        <p:txBody>
          <a:bodyPr anchor="b"/>
          <a:lstStyle/>
          <a:p>
            <a:pPr algn="r">
              <a:lnSpc>
                <a:spcPct val="100000"/>
              </a:lnSpc>
            </a:pPr>
            <a:fld id="{C3822B55-CDE7-43C2-871E-2D309687461F}" type="slidenum">
              <a:rPr lang="en-US" sz="1200" b="0" strike="noStrike" spc="-1">
                <a:latin typeface="Times New Roman"/>
              </a:rPr>
              <a:t>48</a:t>
            </a:fld>
            <a:endParaRPr lang="en-US" sz="1200" b="0" strike="noStrike" spc="-1">
              <a:latin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PlaceHolder 1"/>
          <p:cNvSpPr>
            <a:spLocks noGrp="1" noRot="1" noChangeAspect="1"/>
          </p:cNvSpPr>
          <p:nvPr>
            <p:ph type="sldImg"/>
          </p:nvPr>
        </p:nvSpPr>
        <p:spPr>
          <a:xfrm>
            <a:off x="685800" y="1143000"/>
            <a:ext cx="5486400" cy="3086100"/>
          </a:xfrm>
          <a:prstGeom prst="rect">
            <a:avLst/>
          </a:prstGeom>
        </p:spPr>
      </p:sp>
      <p:sp>
        <p:nvSpPr>
          <p:cNvPr id="440"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441" name="TextShape 3"/>
          <p:cNvSpPr txBox="1"/>
          <p:nvPr/>
        </p:nvSpPr>
        <p:spPr>
          <a:xfrm>
            <a:off x="3884760" y="8685360"/>
            <a:ext cx="2971440" cy="458280"/>
          </a:xfrm>
          <a:prstGeom prst="rect">
            <a:avLst/>
          </a:prstGeom>
          <a:noFill/>
          <a:ln>
            <a:noFill/>
          </a:ln>
        </p:spPr>
        <p:txBody>
          <a:bodyPr anchor="b"/>
          <a:lstStyle/>
          <a:p>
            <a:pPr algn="r">
              <a:lnSpc>
                <a:spcPct val="100000"/>
              </a:lnSpc>
            </a:pPr>
            <a:fld id="{B9736D64-2D6D-4D8C-A123-1C7016EE0CBE}" type="slidenum">
              <a:rPr lang="en-US" sz="1200" b="0" strike="noStrike" spc="-1">
                <a:latin typeface="Times New Roman"/>
              </a:rPr>
              <a:t>49</a:t>
            </a:fld>
            <a:endParaRPr lang="en-US" sz="1200" b="0" strike="noStrike" spc="-1">
              <a:latin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PlaceHolder 1"/>
          <p:cNvSpPr>
            <a:spLocks noGrp="1" noRot="1" noChangeAspect="1"/>
          </p:cNvSpPr>
          <p:nvPr>
            <p:ph type="sldImg"/>
          </p:nvPr>
        </p:nvSpPr>
        <p:spPr>
          <a:xfrm>
            <a:off x="685800" y="1143000"/>
            <a:ext cx="5486400" cy="3086100"/>
          </a:xfrm>
          <a:prstGeom prst="rect">
            <a:avLst/>
          </a:prstGeom>
        </p:spPr>
      </p:sp>
      <p:sp>
        <p:nvSpPr>
          <p:cNvPr id="443"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444" name="TextShape 3"/>
          <p:cNvSpPr txBox="1"/>
          <p:nvPr/>
        </p:nvSpPr>
        <p:spPr>
          <a:xfrm>
            <a:off x="3884760" y="8685360"/>
            <a:ext cx="2971440" cy="458280"/>
          </a:xfrm>
          <a:prstGeom prst="rect">
            <a:avLst/>
          </a:prstGeom>
          <a:noFill/>
          <a:ln>
            <a:noFill/>
          </a:ln>
        </p:spPr>
        <p:txBody>
          <a:bodyPr anchor="b"/>
          <a:lstStyle/>
          <a:p>
            <a:pPr algn="r">
              <a:lnSpc>
                <a:spcPct val="100000"/>
              </a:lnSpc>
            </a:pPr>
            <a:fld id="{ED8F2EAD-3487-4F8E-8BFB-8333EFE3B0A2}" type="slidenum">
              <a:rPr lang="en-US" sz="1200" b="0" strike="noStrike" spc="-1">
                <a:latin typeface="Times New Roman"/>
              </a:rPr>
              <a:t>50</a:t>
            </a:fld>
            <a:endParaRPr lang="en-US" sz="1200" b="0" strike="noStrike" spc="-1">
              <a:latin typeface="Times New Roman"/>
            </a:endParaRPr>
          </a:p>
        </p:txBody>
      </p:sp>
    </p:spTree>
    <p:extLst>
      <p:ext uri="{BB962C8B-B14F-4D97-AF65-F5344CB8AC3E}">
        <p14:creationId xmlns:p14="http://schemas.microsoft.com/office/powerpoint/2010/main" val="1607052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PlaceHolder 1"/>
          <p:cNvSpPr>
            <a:spLocks noGrp="1" noRot="1" noChangeAspect="1"/>
          </p:cNvSpPr>
          <p:nvPr>
            <p:ph type="sldImg"/>
          </p:nvPr>
        </p:nvSpPr>
        <p:spPr>
          <a:xfrm>
            <a:off x="685800" y="1143000"/>
            <a:ext cx="5486400" cy="3086100"/>
          </a:xfrm>
          <a:prstGeom prst="rect">
            <a:avLst/>
          </a:prstGeom>
        </p:spPr>
      </p:sp>
      <p:sp>
        <p:nvSpPr>
          <p:cNvPr id="368" name="PlaceHolder 2"/>
          <p:cNvSpPr>
            <a:spLocks noGrp="1"/>
          </p:cNvSpPr>
          <p:nvPr>
            <p:ph type="body"/>
          </p:nvPr>
        </p:nvSpPr>
        <p:spPr>
          <a:xfrm>
            <a:off x="685800" y="4400640"/>
            <a:ext cx="5486040" cy="3600000"/>
          </a:xfrm>
          <a:prstGeom prst="rect">
            <a:avLst/>
          </a:prstGeom>
        </p:spPr>
        <p:txBody>
          <a:bodyPr>
            <a:normAutofit/>
          </a:bodyPr>
          <a:lstStyle/>
          <a:p>
            <a:pPr marL="216000" indent="-216000">
              <a:lnSpc>
                <a:spcPct val="100000"/>
              </a:lnSpc>
            </a:pPr>
            <a:r>
              <a:rPr lang="en-US" sz="2000" b="0" strike="noStrike" spc="-1">
                <a:latin typeface="Arial"/>
              </a:rPr>
              <a:t>NIS: </a:t>
            </a:r>
            <a:r>
              <a:rPr lang="en-US" sz="1200" b="0" strike="noStrike" spc="-1">
                <a:solidFill>
                  <a:srgbClr val="000000"/>
                </a:solidFill>
                <a:latin typeface="+mn-lt"/>
                <a:ea typeface="+mn-ea"/>
              </a:rPr>
              <a:t>Network Information Service</a:t>
            </a:r>
            <a:endParaRPr lang="en-US" sz="1200" b="0" strike="noStrike" spc="-1">
              <a:latin typeface="Arial"/>
            </a:endParaRPr>
          </a:p>
          <a:p>
            <a:pPr marL="216000" indent="-216000">
              <a:lnSpc>
                <a:spcPct val="100000"/>
              </a:lnSpc>
            </a:pPr>
            <a:r>
              <a:rPr lang="en-US" sz="1200" b="0" strike="noStrike" spc="-1">
                <a:solidFill>
                  <a:srgbClr val="000000"/>
                </a:solidFill>
                <a:latin typeface="+mn-lt"/>
                <a:ea typeface="+mn-ea"/>
              </a:rPr>
              <a:t>NDS: Novell Directory Services</a:t>
            </a:r>
            <a:endParaRPr lang="en-US" sz="1200" b="0" strike="noStrike" spc="-1">
              <a:latin typeface="Arial"/>
            </a:endParaRPr>
          </a:p>
        </p:txBody>
      </p:sp>
      <p:sp>
        <p:nvSpPr>
          <p:cNvPr id="369" name="TextShape 3"/>
          <p:cNvSpPr txBox="1"/>
          <p:nvPr/>
        </p:nvSpPr>
        <p:spPr>
          <a:xfrm>
            <a:off x="3884760" y="8685360"/>
            <a:ext cx="2971440" cy="458280"/>
          </a:xfrm>
          <a:prstGeom prst="rect">
            <a:avLst/>
          </a:prstGeom>
          <a:noFill/>
          <a:ln>
            <a:noFill/>
          </a:ln>
        </p:spPr>
        <p:txBody>
          <a:bodyPr anchor="b"/>
          <a:lstStyle/>
          <a:p>
            <a:pPr algn="r">
              <a:lnSpc>
                <a:spcPct val="100000"/>
              </a:lnSpc>
            </a:pPr>
            <a:fld id="{9E3BA90E-2BF7-49F5-A8AA-4FD3C5A4CC79}" type="slidenum">
              <a:rPr lang="en-US" sz="1200" b="0" strike="noStrike" spc="-1">
                <a:solidFill>
                  <a:srgbClr val="000000"/>
                </a:solidFill>
                <a:latin typeface="+mn-lt"/>
                <a:ea typeface="+mn-ea"/>
              </a:rPr>
              <a:t>17</a:t>
            </a:fld>
            <a:endParaRPr lang="en-US" sz="1200" b="0" strike="noStrike" spc="-1">
              <a:latin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PlaceHolder 1"/>
          <p:cNvSpPr>
            <a:spLocks noGrp="1" noRot="1" noChangeAspect="1"/>
          </p:cNvSpPr>
          <p:nvPr>
            <p:ph type="sldImg"/>
          </p:nvPr>
        </p:nvSpPr>
        <p:spPr>
          <a:xfrm>
            <a:off x="685800" y="1143000"/>
            <a:ext cx="5486400" cy="3086100"/>
          </a:xfrm>
          <a:prstGeom prst="rect">
            <a:avLst/>
          </a:prstGeom>
        </p:spPr>
      </p:sp>
      <p:sp>
        <p:nvSpPr>
          <p:cNvPr id="443"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444" name="TextShape 3"/>
          <p:cNvSpPr txBox="1"/>
          <p:nvPr/>
        </p:nvSpPr>
        <p:spPr>
          <a:xfrm>
            <a:off x="3884760" y="8685360"/>
            <a:ext cx="2971440" cy="458280"/>
          </a:xfrm>
          <a:prstGeom prst="rect">
            <a:avLst/>
          </a:prstGeom>
          <a:noFill/>
          <a:ln>
            <a:noFill/>
          </a:ln>
        </p:spPr>
        <p:txBody>
          <a:bodyPr anchor="b"/>
          <a:lstStyle/>
          <a:p>
            <a:pPr algn="r">
              <a:lnSpc>
                <a:spcPct val="100000"/>
              </a:lnSpc>
            </a:pPr>
            <a:fld id="{ED8F2EAD-3487-4F8E-8BFB-8333EFE3B0A2}" type="slidenum">
              <a:rPr lang="en-US" sz="1200" b="0" strike="noStrike" spc="-1">
                <a:latin typeface="Times New Roman"/>
              </a:rPr>
              <a:t>51</a:t>
            </a:fld>
            <a:endParaRPr lang="en-US" sz="1200" b="0" strike="noStrike" spc="-1">
              <a:latin typeface="Times New Roman"/>
            </a:endParaRPr>
          </a:p>
        </p:txBody>
      </p:sp>
    </p:spTree>
    <p:extLst>
      <p:ext uri="{BB962C8B-B14F-4D97-AF65-F5344CB8AC3E}">
        <p14:creationId xmlns:p14="http://schemas.microsoft.com/office/powerpoint/2010/main" val="2407289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r>
              <a:rPr lang="en-US" dirty="0">
                <a:cs typeface="Arial"/>
              </a:rPr>
              <a:t>The </a:t>
            </a:r>
            <a:r>
              <a:rPr lang="en-US" dirty="0" err="1">
                <a:cs typeface="Arial"/>
              </a:rPr>
              <a:t>NamingManager</a:t>
            </a:r>
            <a:r>
              <a:rPr lang="en-US" dirty="0">
                <a:cs typeface="Arial"/>
              </a:rPr>
              <a:t> class contains static methods that perform provider-related operations.</a:t>
            </a:r>
          </a:p>
        </p:txBody>
      </p:sp>
      <p:sp>
        <p:nvSpPr>
          <p:cNvPr id="4" name="Slide Number Placeholder 3"/>
          <p:cNvSpPr>
            <a:spLocks noGrp="1"/>
          </p:cNvSpPr>
          <p:nvPr>
            <p:ph type="sldNum"/>
          </p:nvPr>
        </p:nvSpPr>
        <p:spPr/>
        <p:txBody>
          <a:bodyPr/>
          <a:lstStyle/>
          <a:p>
            <a:pPr algn="r"/>
            <a:fld id="{46AD0D67-A25D-4CBE-974D-E70C98782CAF}" type="slidenum">
              <a:rPr lang="en-US" sz="1400" b="0" strike="noStrike" spc="-1">
                <a:latin typeface="Times New Roman"/>
              </a:rPr>
              <a:t>18</a:t>
            </a:fld>
            <a:endParaRPr lang="en-US" sz="1400" b="0" strike="noStrike" spc="-1">
              <a:latin typeface="Times New Roman"/>
            </a:endParaRPr>
          </a:p>
        </p:txBody>
      </p:sp>
    </p:spTree>
    <p:extLst>
      <p:ext uri="{BB962C8B-B14F-4D97-AF65-F5344CB8AC3E}">
        <p14:creationId xmlns:p14="http://schemas.microsoft.com/office/powerpoint/2010/main" val="86972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PlaceHolder 1"/>
          <p:cNvSpPr>
            <a:spLocks noGrp="1" noRot="1" noChangeAspect="1"/>
          </p:cNvSpPr>
          <p:nvPr>
            <p:ph type="sldImg"/>
          </p:nvPr>
        </p:nvSpPr>
        <p:spPr>
          <a:xfrm>
            <a:off x="685800" y="1143000"/>
            <a:ext cx="5486400" cy="3086100"/>
          </a:xfrm>
          <a:prstGeom prst="rect">
            <a:avLst/>
          </a:prstGeom>
        </p:spPr>
      </p:sp>
      <p:sp>
        <p:nvSpPr>
          <p:cNvPr id="371"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372" name="TextShape 3"/>
          <p:cNvSpPr txBox="1"/>
          <p:nvPr/>
        </p:nvSpPr>
        <p:spPr>
          <a:xfrm>
            <a:off x="3884760" y="8685360"/>
            <a:ext cx="2971440" cy="458280"/>
          </a:xfrm>
          <a:prstGeom prst="rect">
            <a:avLst/>
          </a:prstGeom>
          <a:noFill/>
          <a:ln>
            <a:noFill/>
          </a:ln>
        </p:spPr>
        <p:txBody>
          <a:bodyPr anchor="b"/>
          <a:lstStyle/>
          <a:p>
            <a:pPr algn="r">
              <a:lnSpc>
                <a:spcPct val="100000"/>
              </a:lnSpc>
            </a:pPr>
            <a:fld id="{E7561002-65DA-4567-BDF7-832A2C196A95}" type="slidenum">
              <a:rPr lang="en-US" sz="1200" b="0" strike="noStrike" spc="-1">
                <a:latin typeface="Times New Roman"/>
              </a:rPr>
              <a:t>21</a:t>
            </a:fld>
            <a:endParaRPr lang="en-US" sz="12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PlaceHolder 1"/>
          <p:cNvSpPr>
            <a:spLocks noGrp="1" noRot="1" noChangeAspect="1"/>
          </p:cNvSpPr>
          <p:nvPr>
            <p:ph type="sldImg"/>
          </p:nvPr>
        </p:nvSpPr>
        <p:spPr>
          <a:xfrm>
            <a:off x="685800" y="1143000"/>
            <a:ext cx="5486400" cy="3086100"/>
          </a:xfrm>
          <a:prstGeom prst="rect">
            <a:avLst/>
          </a:prstGeom>
        </p:spPr>
      </p:sp>
      <p:sp>
        <p:nvSpPr>
          <p:cNvPr id="374"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375" name="TextShape 3"/>
          <p:cNvSpPr txBox="1"/>
          <p:nvPr/>
        </p:nvSpPr>
        <p:spPr>
          <a:xfrm>
            <a:off x="3884760" y="8685360"/>
            <a:ext cx="2971440" cy="458280"/>
          </a:xfrm>
          <a:prstGeom prst="rect">
            <a:avLst/>
          </a:prstGeom>
          <a:noFill/>
          <a:ln>
            <a:noFill/>
          </a:ln>
        </p:spPr>
        <p:txBody>
          <a:bodyPr anchor="b"/>
          <a:lstStyle/>
          <a:p>
            <a:pPr algn="r">
              <a:lnSpc>
                <a:spcPct val="100000"/>
              </a:lnSpc>
            </a:pPr>
            <a:fld id="{CD21737F-2E51-4B6F-B4E8-676BE506322F}" type="slidenum">
              <a:rPr lang="en-US" sz="1200" b="0" strike="noStrike" spc="-1">
                <a:latin typeface="Times New Roman"/>
              </a:rPr>
              <a:t>23</a:t>
            </a:fld>
            <a:endParaRPr lang="en-US" sz="12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PlaceHolder 1"/>
          <p:cNvSpPr>
            <a:spLocks noGrp="1" noRot="1" noChangeAspect="1"/>
          </p:cNvSpPr>
          <p:nvPr>
            <p:ph type="sldImg"/>
          </p:nvPr>
        </p:nvSpPr>
        <p:spPr>
          <a:xfrm>
            <a:off x="685800" y="1143000"/>
            <a:ext cx="5486400" cy="3086100"/>
          </a:xfrm>
          <a:prstGeom prst="rect">
            <a:avLst/>
          </a:prstGeom>
        </p:spPr>
      </p:sp>
      <p:sp>
        <p:nvSpPr>
          <p:cNvPr id="377"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378" name="TextShape 3"/>
          <p:cNvSpPr txBox="1"/>
          <p:nvPr/>
        </p:nvSpPr>
        <p:spPr>
          <a:xfrm>
            <a:off x="3884760" y="8685360"/>
            <a:ext cx="2971440" cy="458280"/>
          </a:xfrm>
          <a:prstGeom prst="rect">
            <a:avLst/>
          </a:prstGeom>
          <a:noFill/>
          <a:ln>
            <a:noFill/>
          </a:ln>
        </p:spPr>
        <p:txBody>
          <a:bodyPr anchor="b"/>
          <a:lstStyle/>
          <a:p>
            <a:pPr algn="r">
              <a:lnSpc>
                <a:spcPct val="100000"/>
              </a:lnSpc>
            </a:pPr>
            <a:fld id="{9E6BCD5C-B6F5-4C26-8C5C-DA97F09626FF}" type="slidenum">
              <a:rPr lang="en-US" sz="1200" b="0" strike="noStrike" spc="-1">
                <a:latin typeface="Times New Roman"/>
              </a:rPr>
              <a:t>24</a:t>
            </a:fld>
            <a:endParaRPr lang="en-US" sz="1200" b="0" strike="noStrike" spc="-1">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381" name="TextShape 3"/>
          <p:cNvSpPr txBox="1"/>
          <p:nvPr/>
        </p:nvSpPr>
        <p:spPr>
          <a:xfrm>
            <a:off x="3884760" y="8685360"/>
            <a:ext cx="2971440" cy="458280"/>
          </a:xfrm>
          <a:prstGeom prst="rect">
            <a:avLst/>
          </a:prstGeom>
          <a:noFill/>
          <a:ln>
            <a:noFill/>
          </a:ln>
        </p:spPr>
        <p:txBody>
          <a:bodyPr anchor="b"/>
          <a:lstStyle/>
          <a:p>
            <a:pPr algn="r">
              <a:lnSpc>
                <a:spcPct val="100000"/>
              </a:lnSpc>
            </a:pPr>
            <a:fld id="{B9DF8A9E-ED03-4AAD-9E75-531EC81F5DBD}" type="slidenum">
              <a:rPr lang="en-US" sz="1200" b="0" strike="noStrike" spc="-1">
                <a:latin typeface="Times New Roman"/>
              </a:rPr>
              <a:t>28</a:t>
            </a:fld>
            <a:endParaRPr lang="en-US" sz="1200" b="0" strike="noStrike" spc="-1">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PlaceHolder 1"/>
          <p:cNvSpPr>
            <a:spLocks noGrp="1" noRot="1" noChangeAspect="1"/>
          </p:cNvSpPr>
          <p:nvPr>
            <p:ph type="sldImg"/>
          </p:nvPr>
        </p:nvSpPr>
        <p:spPr>
          <a:xfrm>
            <a:off x="685800" y="1143000"/>
            <a:ext cx="5486400" cy="3086100"/>
          </a:xfrm>
          <a:prstGeom prst="rect">
            <a:avLst/>
          </a:prstGeom>
        </p:spPr>
      </p:sp>
      <p:sp>
        <p:nvSpPr>
          <p:cNvPr id="386"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387" name="TextShape 3"/>
          <p:cNvSpPr txBox="1"/>
          <p:nvPr/>
        </p:nvSpPr>
        <p:spPr>
          <a:xfrm>
            <a:off x="3884760" y="8685360"/>
            <a:ext cx="2971440" cy="458280"/>
          </a:xfrm>
          <a:prstGeom prst="rect">
            <a:avLst/>
          </a:prstGeom>
          <a:noFill/>
          <a:ln>
            <a:noFill/>
          </a:ln>
        </p:spPr>
        <p:txBody>
          <a:bodyPr anchor="b"/>
          <a:lstStyle/>
          <a:p>
            <a:pPr algn="r">
              <a:lnSpc>
                <a:spcPct val="100000"/>
              </a:lnSpc>
            </a:pPr>
            <a:fld id="{8F648642-8601-45BC-BCF8-9EB8854A13A0}" type="slidenum">
              <a:rPr lang="en-US" sz="1200" b="0" strike="noStrike" spc="-1">
                <a:latin typeface="Times New Roman"/>
              </a:rPr>
              <a:t>29</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1154880" y="973800"/>
            <a:ext cx="8760960" cy="70668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94" name="PlaceHolder 2"/>
          <p:cNvSpPr>
            <a:spLocks noGrp="1"/>
          </p:cNvSpPr>
          <p:nvPr>
            <p:ph type="body"/>
          </p:nvPr>
        </p:nvSpPr>
        <p:spPr>
          <a:xfrm>
            <a:off x="1154880" y="2603520"/>
            <a:ext cx="8825400" cy="162936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95" name="PlaceHolder 3"/>
          <p:cNvSpPr>
            <a:spLocks noGrp="1"/>
          </p:cNvSpPr>
          <p:nvPr>
            <p:ph type="body"/>
          </p:nvPr>
        </p:nvSpPr>
        <p:spPr>
          <a:xfrm>
            <a:off x="1154880" y="4388040"/>
            <a:ext cx="8825400" cy="162936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1154880" y="973800"/>
            <a:ext cx="8760960" cy="70668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97" name="PlaceHolder 2"/>
          <p:cNvSpPr>
            <a:spLocks noGrp="1"/>
          </p:cNvSpPr>
          <p:nvPr>
            <p:ph type="body"/>
          </p:nvPr>
        </p:nvSpPr>
        <p:spPr>
          <a:xfrm>
            <a:off x="1154880" y="2603520"/>
            <a:ext cx="4306680" cy="162936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98" name="PlaceHolder 3"/>
          <p:cNvSpPr>
            <a:spLocks noGrp="1"/>
          </p:cNvSpPr>
          <p:nvPr>
            <p:ph type="body"/>
          </p:nvPr>
        </p:nvSpPr>
        <p:spPr>
          <a:xfrm>
            <a:off x="5677200" y="2603520"/>
            <a:ext cx="4306680" cy="162936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99" name="PlaceHolder 4"/>
          <p:cNvSpPr>
            <a:spLocks noGrp="1"/>
          </p:cNvSpPr>
          <p:nvPr>
            <p:ph type="body"/>
          </p:nvPr>
        </p:nvSpPr>
        <p:spPr>
          <a:xfrm>
            <a:off x="1154880" y="4388040"/>
            <a:ext cx="4306680" cy="162936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00" name="PlaceHolder 5"/>
          <p:cNvSpPr>
            <a:spLocks noGrp="1"/>
          </p:cNvSpPr>
          <p:nvPr>
            <p:ph type="body"/>
          </p:nvPr>
        </p:nvSpPr>
        <p:spPr>
          <a:xfrm>
            <a:off x="5677200" y="4388040"/>
            <a:ext cx="4306680" cy="162936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1154880" y="973800"/>
            <a:ext cx="8760960" cy="70668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102" name="PlaceHolder 2"/>
          <p:cNvSpPr>
            <a:spLocks noGrp="1"/>
          </p:cNvSpPr>
          <p:nvPr>
            <p:ph type="body"/>
          </p:nvPr>
        </p:nvSpPr>
        <p:spPr>
          <a:xfrm>
            <a:off x="1154880" y="2603520"/>
            <a:ext cx="2841480" cy="162936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03" name="PlaceHolder 3"/>
          <p:cNvSpPr>
            <a:spLocks noGrp="1"/>
          </p:cNvSpPr>
          <p:nvPr>
            <p:ph type="body"/>
          </p:nvPr>
        </p:nvSpPr>
        <p:spPr>
          <a:xfrm>
            <a:off x="4138920" y="2603520"/>
            <a:ext cx="2841480" cy="162936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04" name="PlaceHolder 4"/>
          <p:cNvSpPr>
            <a:spLocks noGrp="1"/>
          </p:cNvSpPr>
          <p:nvPr>
            <p:ph type="body"/>
          </p:nvPr>
        </p:nvSpPr>
        <p:spPr>
          <a:xfrm>
            <a:off x="7122600" y="2603520"/>
            <a:ext cx="2841480" cy="162936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05" name="PlaceHolder 5"/>
          <p:cNvSpPr>
            <a:spLocks noGrp="1"/>
          </p:cNvSpPr>
          <p:nvPr>
            <p:ph type="body"/>
          </p:nvPr>
        </p:nvSpPr>
        <p:spPr>
          <a:xfrm>
            <a:off x="1154880" y="4388040"/>
            <a:ext cx="2841480" cy="162936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06" name="PlaceHolder 6"/>
          <p:cNvSpPr>
            <a:spLocks noGrp="1"/>
          </p:cNvSpPr>
          <p:nvPr>
            <p:ph type="body"/>
          </p:nvPr>
        </p:nvSpPr>
        <p:spPr>
          <a:xfrm>
            <a:off x="4138920" y="4388040"/>
            <a:ext cx="2841480" cy="162936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07" name="PlaceHolder 7"/>
          <p:cNvSpPr>
            <a:spLocks noGrp="1"/>
          </p:cNvSpPr>
          <p:nvPr>
            <p:ph type="body"/>
          </p:nvPr>
        </p:nvSpPr>
        <p:spPr>
          <a:xfrm>
            <a:off x="7122600" y="4388040"/>
            <a:ext cx="2841480" cy="162936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5" name="PlaceHolder 1"/>
          <p:cNvSpPr>
            <a:spLocks noGrp="1"/>
          </p:cNvSpPr>
          <p:nvPr>
            <p:ph type="title"/>
          </p:nvPr>
        </p:nvSpPr>
        <p:spPr>
          <a:xfrm>
            <a:off x="1154880" y="973800"/>
            <a:ext cx="8760960" cy="70668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126" name="PlaceHolder 2"/>
          <p:cNvSpPr>
            <a:spLocks noGrp="1"/>
          </p:cNvSpPr>
          <p:nvPr>
            <p:ph type="subTitle"/>
          </p:nvPr>
        </p:nvSpPr>
        <p:spPr>
          <a:xfrm>
            <a:off x="1154880" y="2603520"/>
            <a:ext cx="8825400" cy="34160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1154880" y="973800"/>
            <a:ext cx="8760960" cy="70668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128" name="PlaceHolder 2"/>
          <p:cNvSpPr>
            <a:spLocks noGrp="1"/>
          </p:cNvSpPr>
          <p:nvPr>
            <p:ph type="body"/>
          </p:nvPr>
        </p:nvSpPr>
        <p:spPr>
          <a:xfrm>
            <a:off x="1154880" y="2603520"/>
            <a:ext cx="8825400" cy="34160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1154880" y="973800"/>
            <a:ext cx="8760960" cy="70668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130" name="PlaceHolder 2"/>
          <p:cNvSpPr>
            <a:spLocks noGrp="1"/>
          </p:cNvSpPr>
          <p:nvPr>
            <p:ph type="body"/>
          </p:nvPr>
        </p:nvSpPr>
        <p:spPr>
          <a:xfrm>
            <a:off x="1154880" y="2603520"/>
            <a:ext cx="4306680" cy="34160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31" name="PlaceHolder 3"/>
          <p:cNvSpPr>
            <a:spLocks noGrp="1"/>
          </p:cNvSpPr>
          <p:nvPr>
            <p:ph type="body"/>
          </p:nvPr>
        </p:nvSpPr>
        <p:spPr>
          <a:xfrm>
            <a:off x="5677200" y="2603520"/>
            <a:ext cx="4306680" cy="34160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2" name="PlaceHolder 1"/>
          <p:cNvSpPr>
            <a:spLocks noGrp="1"/>
          </p:cNvSpPr>
          <p:nvPr>
            <p:ph type="title"/>
          </p:nvPr>
        </p:nvSpPr>
        <p:spPr>
          <a:xfrm>
            <a:off x="1154880" y="973800"/>
            <a:ext cx="8760960" cy="706680"/>
          </a:xfrm>
          <a:prstGeom prst="rect">
            <a:avLst/>
          </a:prstGeom>
        </p:spPr>
        <p:txBody>
          <a:bodyPr lIns="0" tIns="0" rIns="0" bIns="0" anchor="ctr"/>
          <a:lstStyle/>
          <a:p>
            <a:endParaRPr lang="en-US" sz="1800" b="0" strike="noStrike" spc="-1">
              <a:solidFill>
                <a:srgbClr val="000000"/>
              </a:solidFill>
              <a:latin typeface="Century Gothic"/>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3" name="PlaceHolder 1"/>
          <p:cNvSpPr>
            <a:spLocks noGrp="1"/>
          </p:cNvSpPr>
          <p:nvPr>
            <p:ph type="subTitle"/>
          </p:nvPr>
        </p:nvSpPr>
        <p:spPr>
          <a:xfrm>
            <a:off x="1154880" y="973800"/>
            <a:ext cx="8760960" cy="32770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1154880" y="973800"/>
            <a:ext cx="8760960" cy="70668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135" name="PlaceHolder 2"/>
          <p:cNvSpPr>
            <a:spLocks noGrp="1"/>
          </p:cNvSpPr>
          <p:nvPr>
            <p:ph type="body"/>
          </p:nvPr>
        </p:nvSpPr>
        <p:spPr>
          <a:xfrm>
            <a:off x="1154880" y="2603520"/>
            <a:ext cx="4306680" cy="162936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36" name="PlaceHolder 3"/>
          <p:cNvSpPr>
            <a:spLocks noGrp="1"/>
          </p:cNvSpPr>
          <p:nvPr>
            <p:ph type="body"/>
          </p:nvPr>
        </p:nvSpPr>
        <p:spPr>
          <a:xfrm>
            <a:off x="5677200" y="2603520"/>
            <a:ext cx="4306680" cy="34160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37" name="PlaceHolder 4"/>
          <p:cNvSpPr>
            <a:spLocks noGrp="1"/>
          </p:cNvSpPr>
          <p:nvPr>
            <p:ph type="body"/>
          </p:nvPr>
        </p:nvSpPr>
        <p:spPr>
          <a:xfrm>
            <a:off x="1154880" y="4388040"/>
            <a:ext cx="4306680" cy="162936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2" name="PlaceHolder 1"/>
          <p:cNvSpPr>
            <a:spLocks noGrp="1"/>
          </p:cNvSpPr>
          <p:nvPr>
            <p:ph type="title"/>
          </p:nvPr>
        </p:nvSpPr>
        <p:spPr>
          <a:xfrm>
            <a:off x="1154880" y="973800"/>
            <a:ext cx="8760960" cy="70668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73" name="PlaceHolder 2"/>
          <p:cNvSpPr>
            <a:spLocks noGrp="1"/>
          </p:cNvSpPr>
          <p:nvPr>
            <p:ph type="subTitle"/>
          </p:nvPr>
        </p:nvSpPr>
        <p:spPr>
          <a:xfrm>
            <a:off x="1154880" y="2603520"/>
            <a:ext cx="8825400" cy="34160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1154880" y="973800"/>
            <a:ext cx="8760960" cy="70668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139" name="PlaceHolder 2"/>
          <p:cNvSpPr>
            <a:spLocks noGrp="1"/>
          </p:cNvSpPr>
          <p:nvPr>
            <p:ph type="body"/>
          </p:nvPr>
        </p:nvSpPr>
        <p:spPr>
          <a:xfrm>
            <a:off x="1154880" y="2603520"/>
            <a:ext cx="4306680" cy="34160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40" name="PlaceHolder 3"/>
          <p:cNvSpPr>
            <a:spLocks noGrp="1"/>
          </p:cNvSpPr>
          <p:nvPr>
            <p:ph type="body"/>
          </p:nvPr>
        </p:nvSpPr>
        <p:spPr>
          <a:xfrm>
            <a:off x="5677200" y="2603520"/>
            <a:ext cx="4306680" cy="162936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41" name="PlaceHolder 4"/>
          <p:cNvSpPr>
            <a:spLocks noGrp="1"/>
          </p:cNvSpPr>
          <p:nvPr>
            <p:ph type="body"/>
          </p:nvPr>
        </p:nvSpPr>
        <p:spPr>
          <a:xfrm>
            <a:off x="5677200" y="4388040"/>
            <a:ext cx="4306680" cy="162936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1154880" y="973800"/>
            <a:ext cx="8760960" cy="70668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143" name="PlaceHolder 2"/>
          <p:cNvSpPr>
            <a:spLocks noGrp="1"/>
          </p:cNvSpPr>
          <p:nvPr>
            <p:ph type="body"/>
          </p:nvPr>
        </p:nvSpPr>
        <p:spPr>
          <a:xfrm>
            <a:off x="1154880" y="2603520"/>
            <a:ext cx="4306680" cy="162936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44" name="PlaceHolder 3"/>
          <p:cNvSpPr>
            <a:spLocks noGrp="1"/>
          </p:cNvSpPr>
          <p:nvPr>
            <p:ph type="body"/>
          </p:nvPr>
        </p:nvSpPr>
        <p:spPr>
          <a:xfrm>
            <a:off x="5677200" y="2603520"/>
            <a:ext cx="4306680" cy="162936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45" name="PlaceHolder 4"/>
          <p:cNvSpPr>
            <a:spLocks noGrp="1"/>
          </p:cNvSpPr>
          <p:nvPr>
            <p:ph type="body"/>
          </p:nvPr>
        </p:nvSpPr>
        <p:spPr>
          <a:xfrm>
            <a:off x="1154880" y="4388040"/>
            <a:ext cx="8825400" cy="162936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1154880" y="973800"/>
            <a:ext cx="8760960" cy="70668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147" name="PlaceHolder 2"/>
          <p:cNvSpPr>
            <a:spLocks noGrp="1"/>
          </p:cNvSpPr>
          <p:nvPr>
            <p:ph type="body"/>
          </p:nvPr>
        </p:nvSpPr>
        <p:spPr>
          <a:xfrm>
            <a:off x="1154880" y="2603520"/>
            <a:ext cx="8825400" cy="162936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48" name="PlaceHolder 3"/>
          <p:cNvSpPr>
            <a:spLocks noGrp="1"/>
          </p:cNvSpPr>
          <p:nvPr>
            <p:ph type="body"/>
          </p:nvPr>
        </p:nvSpPr>
        <p:spPr>
          <a:xfrm>
            <a:off x="1154880" y="4388040"/>
            <a:ext cx="8825400" cy="162936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1154880" y="973800"/>
            <a:ext cx="8760960" cy="70668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150" name="PlaceHolder 2"/>
          <p:cNvSpPr>
            <a:spLocks noGrp="1"/>
          </p:cNvSpPr>
          <p:nvPr>
            <p:ph type="body"/>
          </p:nvPr>
        </p:nvSpPr>
        <p:spPr>
          <a:xfrm>
            <a:off x="1154880" y="2603520"/>
            <a:ext cx="4306680" cy="162936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51" name="PlaceHolder 3"/>
          <p:cNvSpPr>
            <a:spLocks noGrp="1"/>
          </p:cNvSpPr>
          <p:nvPr>
            <p:ph type="body"/>
          </p:nvPr>
        </p:nvSpPr>
        <p:spPr>
          <a:xfrm>
            <a:off x="5677200" y="2603520"/>
            <a:ext cx="4306680" cy="162936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52" name="PlaceHolder 4"/>
          <p:cNvSpPr>
            <a:spLocks noGrp="1"/>
          </p:cNvSpPr>
          <p:nvPr>
            <p:ph type="body"/>
          </p:nvPr>
        </p:nvSpPr>
        <p:spPr>
          <a:xfrm>
            <a:off x="1154880" y="4388040"/>
            <a:ext cx="4306680" cy="162936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53" name="PlaceHolder 5"/>
          <p:cNvSpPr>
            <a:spLocks noGrp="1"/>
          </p:cNvSpPr>
          <p:nvPr>
            <p:ph type="body"/>
          </p:nvPr>
        </p:nvSpPr>
        <p:spPr>
          <a:xfrm>
            <a:off x="5677200" y="4388040"/>
            <a:ext cx="4306680" cy="162936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1154880" y="973800"/>
            <a:ext cx="8760960" cy="70668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155" name="PlaceHolder 2"/>
          <p:cNvSpPr>
            <a:spLocks noGrp="1"/>
          </p:cNvSpPr>
          <p:nvPr>
            <p:ph type="body"/>
          </p:nvPr>
        </p:nvSpPr>
        <p:spPr>
          <a:xfrm>
            <a:off x="1154880" y="2603520"/>
            <a:ext cx="2841480" cy="162936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56" name="PlaceHolder 3"/>
          <p:cNvSpPr>
            <a:spLocks noGrp="1"/>
          </p:cNvSpPr>
          <p:nvPr>
            <p:ph type="body"/>
          </p:nvPr>
        </p:nvSpPr>
        <p:spPr>
          <a:xfrm>
            <a:off x="4138920" y="2603520"/>
            <a:ext cx="2841480" cy="162936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57" name="PlaceHolder 4"/>
          <p:cNvSpPr>
            <a:spLocks noGrp="1"/>
          </p:cNvSpPr>
          <p:nvPr>
            <p:ph type="body"/>
          </p:nvPr>
        </p:nvSpPr>
        <p:spPr>
          <a:xfrm>
            <a:off x="7122600" y="2603520"/>
            <a:ext cx="2841480" cy="162936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58" name="PlaceHolder 5"/>
          <p:cNvSpPr>
            <a:spLocks noGrp="1"/>
          </p:cNvSpPr>
          <p:nvPr>
            <p:ph type="body"/>
          </p:nvPr>
        </p:nvSpPr>
        <p:spPr>
          <a:xfrm>
            <a:off x="1154880" y="4388040"/>
            <a:ext cx="2841480" cy="162936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59" name="PlaceHolder 6"/>
          <p:cNvSpPr>
            <a:spLocks noGrp="1"/>
          </p:cNvSpPr>
          <p:nvPr>
            <p:ph type="body"/>
          </p:nvPr>
        </p:nvSpPr>
        <p:spPr>
          <a:xfrm>
            <a:off x="4138920" y="4388040"/>
            <a:ext cx="2841480" cy="162936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60" name="PlaceHolder 7"/>
          <p:cNvSpPr>
            <a:spLocks noGrp="1"/>
          </p:cNvSpPr>
          <p:nvPr>
            <p:ph type="body"/>
          </p:nvPr>
        </p:nvSpPr>
        <p:spPr>
          <a:xfrm>
            <a:off x="7122600" y="4388040"/>
            <a:ext cx="2841480" cy="162936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 name="PlaceHolder 1"/>
          <p:cNvSpPr>
            <a:spLocks noGrp="1"/>
          </p:cNvSpPr>
          <p:nvPr>
            <p:ph type="title"/>
          </p:nvPr>
        </p:nvSpPr>
        <p:spPr>
          <a:xfrm>
            <a:off x="1154880" y="973800"/>
            <a:ext cx="8760960" cy="70668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21" name="PlaceHolder 2"/>
          <p:cNvSpPr>
            <a:spLocks noGrp="1"/>
          </p:cNvSpPr>
          <p:nvPr>
            <p:ph type="subTitle"/>
          </p:nvPr>
        </p:nvSpPr>
        <p:spPr>
          <a:xfrm>
            <a:off x="1154880" y="2603520"/>
            <a:ext cx="8825400" cy="34160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154880" y="973800"/>
            <a:ext cx="8760960" cy="70668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23" name="PlaceHolder 2"/>
          <p:cNvSpPr>
            <a:spLocks noGrp="1"/>
          </p:cNvSpPr>
          <p:nvPr>
            <p:ph type="body"/>
          </p:nvPr>
        </p:nvSpPr>
        <p:spPr>
          <a:xfrm>
            <a:off x="1154880" y="2603520"/>
            <a:ext cx="8825400" cy="34160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154880" y="973800"/>
            <a:ext cx="8760960" cy="70668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25" name="PlaceHolder 2"/>
          <p:cNvSpPr>
            <a:spLocks noGrp="1"/>
          </p:cNvSpPr>
          <p:nvPr>
            <p:ph type="body"/>
          </p:nvPr>
        </p:nvSpPr>
        <p:spPr>
          <a:xfrm>
            <a:off x="1154880" y="2603520"/>
            <a:ext cx="4306680" cy="34160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26" name="PlaceHolder 3"/>
          <p:cNvSpPr>
            <a:spLocks noGrp="1"/>
          </p:cNvSpPr>
          <p:nvPr>
            <p:ph type="body"/>
          </p:nvPr>
        </p:nvSpPr>
        <p:spPr>
          <a:xfrm>
            <a:off x="5677200" y="2603520"/>
            <a:ext cx="4306680" cy="34160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 name="PlaceHolder 1"/>
          <p:cNvSpPr>
            <a:spLocks noGrp="1"/>
          </p:cNvSpPr>
          <p:nvPr>
            <p:ph type="title"/>
          </p:nvPr>
        </p:nvSpPr>
        <p:spPr>
          <a:xfrm>
            <a:off x="1154880" y="973800"/>
            <a:ext cx="8760960" cy="706680"/>
          </a:xfrm>
          <a:prstGeom prst="rect">
            <a:avLst/>
          </a:prstGeom>
        </p:spPr>
        <p:txBody>
          <a:bodyPr lIns="0" tIns="0" rIns="0" bIns="0" anchor="ctr"/>
          <a:lstStyle/>
          <a:p>
            <a:endParaRPr lang="en-US" sz="1800" b="0" strike="noStrike" spc="-1">
              <a:solidFill>
                <a:srgbClr val="000000"/>
              </a:solidFill>
              <a:latin typeface="Century Gothic"/>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154880" y="973800"/>
            <a:ext cx="8760960" cy="70668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75" name="PlaceHolder 2"/>
          <p:cNvSpPr>
            <a:spLocks noGrp="1"/>
          </p:cNvSpPr>
          <p:nvPr>
            <p:ph type="body"/>
          </p:nvPr>
        </p:nvSpPr>
        <p:spPr>
          <a:xfrm>
            <a:off x="1154880" y="2603520"/>
            <a:ext cx="8825400" cy="34160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8" name="PlaceHolder 1"/>
          <p:cNvSpPr>
            <a:spLocks noGrp="1"/>
          </p:cNvSpPr>
          <p:nvPr>
            <p:ph type="subTitle"/>
          </p:nvPr>
        </p:nvSpPr>
        <p:spPr>
          <a:xfrm>
            <a:off x="1154880" y="973800"/>
            <a:ext cx="8760960" cy="32770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154880" y="973800"/>
            <a:ext cx="8760960" cy="70668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30" name="PlaceHolder 2"/>
          <p:cNvSpPr>
            <a:spLocks noGrp="1"/>
          </p:cNvSpPr>
          <p:nvPr>
            <p:ph type="body"/>
          </p:nvPr>
        </p:nvSpPr>
        <p:spPr>
          <a:xfrm>
            <a:off x="1154880" y="2603520"/>
            <a:ext cx="4306680" cy="162936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31" name="PlaceHolder 3"/>
          <p:cNvSpPr>
            <a:spLocks noGrp="1"/>
          </p:cNvSpPr>
          <p:nvPr>
            <p:ph type="body"/>
          </p:nvPr>
        </p:nvSpPr>
        <p:spPr>
          <a:xfrm>
            <a:off x="5677200" y="2603520"/>
            <a:ext cx="4306680" cy="34160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32" name="PlaceHolder 4"/>
          <p:cNvSpPr>
            <a:spLocks noGrp="1"/>
          </p:cNvSpPr>
          <p:nvPr>
            <p:ph type="body"/>
          </p:nvPr>
        </p:nvSpPr>
        <p:spPr>
          <a:xfrm>
            <a:off x="1154880" y="4388040"/>
            <a:ext cx="4306680" cy="162936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154880" y="973800"/>
            <a:ext cx="8760960" cy="70668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34" name="PlaceHolder 2"/>
          <p:cNvSpPr>
            <a:spLocks noGrp="1"/>
          </p:cNvSpPr>
          <p:nvPr>
            <p:ph type="body"/>
          </p:nvPr>
        </p:nvSpPr>
        <p:spPr>
          <a:xfrm>
            <a:off x="1154880" y="2603520"/>
            <a:ext cx="4306680" cy="34160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35" name="PlaceHolder 3"/>
          <p:cNvSpPr>
            <a:spLocks noGrp="1"/>
          </p:cNvSpPr>
          <p:nvPr>
            <p:ph type="body"/>
          </p:nvPr>
        </p:nvSpPr>
        <p:spPr>
          <a:xfrm>
            <a:off x="5677200" y="2603520"/>
            <a:ext cx="4306680" cy="162936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36" name="PlaceHolder 4"/>
          <p:cNvSpPr>
            <a:spLocks noGrp="1"/>
          </p:cNvSpPr>
          <p:nvPr>
            <p:ph type="body"/>
          </p:nvPr>
        </p:nvSpPr>
        <p:spPr>
          <a:xfrm>
            <a:off x="5677200" y="4388040"/>
            <a:ext cx="4306680" cy="162936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154880" y="973800"/>
            <a:ext cx="8760960" cy="70668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38" name="PlaceHolder 2"/>
          <p:cNvSpPr>
            <a:spLocks noGrp="1"/>
          </p:cNvSpPr>
          <p:nvPr>
            <p:ph type="body"/>
          </p:nvPr>
        </p:nvSpPr>
        <p:spPr>
          <a:xfrm>
            <a:off x="1154880" y="2603520"/>
            <a:ext cx="4306680" cy="162936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39" name="PlaceHolder 3"/>
          <p:cNvSpPr>
            <a:spLocks noGrp="1"/>
          </p:cNvSpPr>
          <p:nvPr>
            <p:ph type="body"/>
          </p:nvPr>
        </p:nvSpPr>
        <p:spPr>
          <a:xfrm>
            <a:off x="5677200" y="2603520"/>
            <a:ext cx="4306680" cy="162936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40" name="PlaceHolder 4"/>
          <p:cNvSpPr>
            <a:spLocks noGrp="1"/>
          </p:cNvSpPr>
          <p:nvPr>
            <p:ph type="body"/>
          </p:nvPr>
        </p:nvSpPr>
        <p:spPr>
          <a:xfrm>
            <a:off x="1154880" y="4388040"/>
            <a:ext cx="8825400" cy="162936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1154880" y="973800"/>
            <a:ext cx="8760960" cy="70668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42" name="PlaceHolder 2"/>
          <p:cNvSpPr>
            <a:spLocks noGrp="1"/>
          </p:cNvSpPr>
          <p:nvPr>
            <p:ph type="body"/>
          </p:nvPr>
        </p:nvSpPr>
        <p:spPr>
          <a:xfrm>
            <a:off x="1154880" y="2603520"/>
            <a:ext cx="8825400" cy="162936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43" name="PlaceHolder 3"/>
          <p:cNvSpPr>
            <a:spLocks noGrp="1"/>
          </p:cNvSpPr>
          <p:nvPr>
            <p:ph type="body"/>
          </p:nvPr>
        </p:nvSpPr>
        <p:spPr>
          <a:xfrm>
            <a:off x="1154880" y="4388040"/>
            <a:ext cx="8825400" cy="162936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154880" y="973800"/>
            <a:ext cx="8760960" cy="70668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45" name="PlaceHolder 2"/>
          <p:cNvSpPr>
            <a:spLocks noGrp="1"/>
          </p:cNvSpPr>
          <p:nvPr>
            <p:ph type="body"/>
          </p:nvPr>
        </p:nvSpPr>
        <p:spPr>
          <a:xfrm>
            <a:off x="1154880" y="2603520"/>
            <a:ext cx="4306680" cy="162936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46" name="PlaceHolder 3"/>
          <p:cNvSpPr>
            <a:spLocks noGrp="1"/>
          </p:cNvSpPr>
          <p:nvPr>
            <p:ph type="body"/>
          </p:nvPr>
        </p:nvSpPr>
        <p:spPr>
          <a:xfrm>
            <a:off x="5677200" y="2603520"/>
            <a:ext cx="4306680" cy="162936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47" name="PlaceHolder 4"/>
          <p:cNvSpPr>
            <a:spLocks noGrp="1"/>
          </p:cNvSpPr>
          <p:nvPr>
            <p:ph type="body"/>
          </p:nvPr>
        </p:nvSpPr>
        <p:spPr>
          <a:xfrm>
            <a:off x="1154880" y="4388040"/>
            <a:ext cx="4306680" cy="162936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48" name="PlaceHolder 5"/>
          <p:cNvSpPr>
            <a:spLocks noGrp="1"/>
          </p:cNvSpPr>
          <p:nvPr>
            <p:ph type="body"/>
          </p:nvPr>
        </p:nvSpPr>
        <p:spPr>
          <a:xfrm>
            <a:off x="5677200" y="4388040"/>
            <a:ext cx="4306680" cy="162936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1154880" y="973800"/>
            <a:ext cx="8760960" cy="70668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50" name="PlaceHolder 2"/>
          <p:cNvSpPr>
            <a:spLocks noGrp="1"/>
          </p:cNvSpPr>
          <p:nvPr>
            <p:ph type="body"/>
          </p:nvPr>
        </p:nvSpPr>
        <p:spPr>
          <a:xfrm>
            <a:off x="1154880" y="2603520"/>
            <a:ext cx="2841480" cy="162936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51" name="PlaceHolder 3"/>
          <p:cNvSpPr>
            <a:spLocks noGrp="1"/>
          </p:cNvSpPr>
          <p:nvPr>
            <p:ph type="body"/>
          </p:nvPr>
        </p:nvSpPr>
        <p:spPr>
          <a:xfrm>
            <a:off x="4138920" y="2603520"/>
            <a:ext cx="2841480" cy="162936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52" name="PlaceHolder 4"/>
          <p:cNvSpPr>
            <a:spLocks noGrp="1"/>
          </p:cNvSpPr>
          <p:nvPr>
            <p:ph type="body"/>
          </p:nvPr>
        </p:nvSpPr>
        <p:spPr>
          <a:xfrm>
            <a:off x="7122600" y="2603520"/>
            <a:ext cx="2841480" cy="162936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53" name="PlaceHolder 5"/>
          <p:cNvSpPr>
            <a:spLocks noGrp="1"/>
          </p:cNvSpPr>
          <p:nvPr>
            <p:ph type="body"/>
          </p:nvPr>
        </p:nvSpPr>
        <p:spPr>
          <a:xfrm>
            <a:off x="1154880" y="4388040"/>
            <a:ext cx="2841480" cy="162936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54" name="PlaceHolder 6"/>
          <p:cNvSpPr>
            <a:spLocks noGrp="1"/>
          </p:cNvSpPr>
          <p:nvPr>
            <p:ph type="body"/>
          </p:nvPr>
        </p:nvSpPr>
        <p:spPr>
          <a:xfrm>
            <a:off x="4138920" y="4388040"/>
            <a:ext cx="2841480" cy="162936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55" name="PlaceHolder 7"/>
          <p:cNvSpPr>
            <a:spLocks noGrp="1"/>
          </p:cNvSpPr>
          <p:nvPr>
            <p:ph type="body"/>
          </p:nvPr>
        </p:nvSpPr>
        <p:spPr>
          <a:xfrm>
            <a:off x="7122600" y="4388040"/>
            <a:ext cx="2841480" cy="162936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154880" y="973800"/>
            <a:ext cx="8760960" cy="70668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77" name="PlaceHolder 2"/>
          <p:cNvSpPr>
            <a:spLocks noGrp="1"/>
          </p:cNvSpPr>
          <p:nvPr>
            <p:ph type="body"/>
          </p:nvPr>
        </p:nvSpPr>
        <p:spPr>
          <a:xfrm>
            <a:off x="1154880" y="2603520"/>
            <a:ext cx="4306680" cy="34160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78" name="PlaceHolder 3"/>
          <p:cNvSpPr>
            <a:spLocks noGrp="1"/>
          </p:cNvSpPr>
          <p:nvPr>
            <p:ph type="body"/>
          </p:nvPr>
        </p:nvSpPr>
        <p:spPr>
          <a:xfrm>
            <a:off x="5677200" y="2603520"/>
            <a:ext cx="4306680" cy="34160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9" name="PlaceHolder 1"/>
          <p:cNvSpPr>
            <a:spLocks noGrp="1"/>
          </p:cNvSpPr>
          <p:nvPr>
            <p:ph type="title"/>
          </p:nvPr>
        </p:nvSpPr>
        <p:spPr>
          <a:xfrm>
            <a:off x="1154880" y="973800"/>
            <a:ext cx="8760960" cy="706680"/>
          </a:xfrm>
          <a:prstGeom prst="rect">
            <a:avLst/>
          </a:prstGeom>
        </p:spPr>
        <p:txBody>
          <a:bodyPr lIns="0" tIns="0" rIns="0" bIns="0" anchor="ctr"/>
          <a:lstStyle/>
          <a:p>
            <a:endParaRPr lang="en-US" sz="1800" b="0" strike="noStrike" spc="-1">
              <a:solidFill>
                <a:srgbClr val="000000"/>
              </a:solidFill>
              <a:latin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0" name="PlaceHolder 1"/>
          <p:cNvSpPr>
            <a:spLocks noGrp="1"/>
          </p:cNvSpPr>
          <p:nvPr>
            <p:ph type="subTitle"/>
          </p:nvPr>
        </p:nvSpPr>
        <p:spPr>
          <a:xfrm>
            <a:off x="1154880" y="973800"/>
            <a:ext cx="8760960" cy="32770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1154880" y="973800"/>
            <a:ext cx="8760960" cy="70668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82" name="PlaceHolder 2"/>
          <p:cNvSpPr>
            <a:spLocks noGrp="1"/>
          </p:cNvSpPr>
          <p:nvPr>
            <p:ph type="body"/>
          </p:nvPr>
        </p:nvSpPr>
        <p:spPr>
          <a:xfrm>
            <a:off x="1154880" y="2603520"/>
            <a:ext cx="4306680" cy="162936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83" name="PlaceHolder 3"/>
          <p:cNvSpPr>
            <a:spLocks noGrp="1"/>
          </p:cNvSpPr>
          <p:nvPr>
            <p:ph type="body"/>
          </p:nvPr>
        </p:nvSpPr>
        <p:spPr>
          <a:xfrm>
            <a:off x="5677200" y="2603520"/>
            <a:ext cx="4306680" cy="34160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84" name="PlaceHolder 4"/>
          <p:cNvSpPr>
            <a:spLocks noGrp="1"/>
          </p:cNvSpPr>
          <p:nvPr>
            <p:ph type="body"/>
          </p:nvPr>
        </p:nvSpPr>
        <p:spPr>
          <a:xfrm>
            <a:off x="1154880" y="4388040"/>
            <a:ext cx="4306680" cy="162936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1154880" y="973800"/>
            <a:ext cx="8760960" cy="70668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86" name="PlaceHolder 2"/>
          <p:cNvSpPr>
            <a:spLocks noGrp="1"/>
          </p:cNvSpPr>
          <p:nvPr>
            <p:ph type="body"/>
          </p:nvPr>
        </p:nvSpPr>
        <p:spPr>
          <a:xfrm>
            <a:off x="1154880" y="2603520"/>
            <a:ext cx="4306680" cy="34160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87" name="PlaceHolder 3"/>
          <p:cNvSpPr>
            <a:spLocks noGrp="1"/>
          </p:cNvSpPr>
          <p:nvPr>
            <p:ph type="body"/>
          </p:nvPr>
        </p:nvSpPr>
        <p:spPr>
          <a:xfrm>
            <a:off x="5677200" y="2603520"/>
            <a:ext cx="4306680" cy="162936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88" name="PlaceHolder 4"/>
          <p:cNvSpPr>
            <a:spLocks noGrp="1"/>
          </p:cNvSpPr>
          <p:nvPr>
            <p:ph type="body"/>
          </p:nvPr>
        </p:nvSpPr>
        <p:spPr>
          <a:xfrm>
            <a:off x="5677200" y="4388040"/>
            <a:ext cx="4306680" cy="162936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1154880" y="973800"/>
            <a:ext cx="8760960" cy="70668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90" name="PlaceHolder 2"/>
          <p:cNvSpPr>
            <a:spLocks noGrp="1"/>
          </p:cNvSpPr>
          <p:nvPr>
            <p:ph type="body"/>
          </p:nvPr>
        </p:nvSpPr>
        <p:spPr>
          <a:xfrm>
            <a:off x="1154880" y="2603520"/>
            <a:ext cx="4306680" cy="162936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91" name="PlaceHolder 3"/>
          <p:cNvSpPr>
            <a:spLocks noGrp="1"/>
          </p:cNvSpPr>
          <p:nvPr>
            <p:ph type="body"/>
          </p:nvPr>
        </p:nvSpPr>
        <p:spPr>
          <a:xfrm>
            <a:off x="5677200" y="2603520"/>
            <a:ext cx="4306680" cy="162936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92" name="PlaceHolder 4"/>
          <p:cNvSpPr>
            <a:spLocks noGrp="1"/>
          </p:cNvSpPr>
          <p:nvPr>
            <p:ph type="body"/>
          </p:nvPr>
        </p:nvSpPr>
        <p:spPr>
          <a:xfrm>
            <a:off x="1154880" y="4388040"/>
            <a:ext cx="8825400" cy="162936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56" name="Group 1"/>
          <p:cNvGrpSpPr/>
          <p:nvPr/>
        </p:nvGrpSpPr>
        <p:grpSpPr>
          <a:xfrm>
            <a:off x="0" y="0"/>
            <a:ext cx="12191760" cy="6857640"/>
            <a:chOff x="0" y="0"/>
            <a:chExt cx="12191760" cy="6857640"/>
          </a:xfrm>
        </p:grpSpPr>
        <p:sp>
          <p:nvSpPr>
            <p:cNvPr id="57" name="CustomShape 2"/>
            <p:cNvSpPr/>
            <p:nvPr/>
          </p:nvSpPr>
          <p:spPr>
            <a:xfrm>
              <a:off x="0" y="0"/>
              <a:ext cx="12191760" cy="6857640"/>
            </a:xfrm>
            <a:prstGeom prst="rect">
              <a:avLst/>
            </a:prstGeom>
            <a:blipFill rotWithShape="0">
              <a:blip r:embed="rId14"/>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58" name="CustomShape 3"/>
            <p:cNvSpPr/>
            <p:nvPr/>
          </p:nvSpPr>
          <p:spPr>
            <a:xfrm>
              <a:off x="0" y="2666880"/>
              <a:ext cx="4190760" cy="4190760"/>
            </a:xfrm>
            <a:prstGeom prst="ellipse">
              <a:avLst/>
            </a:prstGeom>
            <a:gradFill rotWithShape="0">
              <a:gsLst>
                <a:gs pos="0">
                  <a:schemeClr val="accent5">
                    <a:alpha val="11000"/>
                  </a:schemeClr>
                </a:gs>
                <a:gs pos="36000">
                  <a:schemeClr val="accent5">
                    <a:alpha val="10000"/>
                  </a:schemeClr>
                </a:gs>
                <a:gs pos="75000">
                  <a:schemeClr val="accent5">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59" name="CustomShape 4"/>
            <p:cNvSpPr/>
            <p:nvPr/>
          </p:nvSpPr>
          <p:spPr>
            <a:xfrm>
              <a:off x="0" y="2895480"/>
              <a:ext cx="2361960" cy="2361960"/>
            </a:xfrm>
            <a:prstGeom prst="ellipse">
              <a:avLst/>
            </a:prstGeom>
            <a:gradFill rotWithShape="0">
              <a:gsLst>
                <a:gs pos="0">
                  <a:schemeClr val="accent5">
                    <a:alpha val="8000"/>
                  </a:schemeClr>
                </a:gs>
                <a:gs pos="36000">
                  <a:schemeClr val="accent5">
                    <a:alpha val="8000"/>
                  </a:schemeClr>
                </a:gs>
                <a:gs pos="72000">
                  <a:schemeClr val="accent5">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60" name="CustomShape 5"/>
            <p:cNvSpPr/>
            <p:nvPr/>
          </p:nvSpPr>
          <p:spPr>
            <a:xfrm>
              <a:off x="8609040" y="5867280"/>
              <a:ext cx="990360" cy="990360"/>
            </a:xfrm>
            <a:prstGeom prst="ellipse">
              <a:avLst/>
            </a:prstGeom>
            <a:gradFill rotWithShape="0">
              <a:gsLst>
                <a:gs pos="0">
                  <a:schemeClr val="accent5">
                    <a:alpha val="14000"/>
                  </a:schemeClr>
                </a:gs>
                <a:gs pos="36000">
                  <a:schemeClr val="accent5">
                    <a:alpha val="7000"/>
                  </a:schemeClr>
                </a:gs>
                <a:gs pos="66000">
                  <a:schemeClr val="accent5">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61" name="CustomShape 6"/>
            <p:cNvSpPr/>
            <p:nvPr/>
          </p:nvSpPr>
          <p:spPr>
            <a:xfrm>
              <a:off x="8609040" y="1676520"/>
              <a:ext cx="2819160" cy="2819160"/>
            </a:xfrm>
            <a:prstGeom prst="ellipse">
              <a:avLst/>
            </a:prstGeom>
            <a:gradFill rotWithShape="0">
              <a:gsLst>
                <a:gs pos="0">
                  <a:schemeClr val="accent5">
                    <a:alpha val="7000"/>
                  </a:schemeClr>
                </a:gs>
                <a:gs pos="36000">
                  <a:schemeClr val="accent5">
                    <a:alpha val="6000"/>
                  </a:schemeClr>
                </a:gs>
                <a:gs pos="69000">
                  <a:schemeClr val="accent5">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62" name="CustomShape 7"/>
            <p:cNvSpPr/>
            <p:nvPr/>
          </p:nvSpPr>
          <p:spPr>
            <a:xfrm>
              <a:off x="7999560" y="8640"/>
              <a:ext cx="1599840" cy="1599840"/>
            </a:xfrm>
            <a:prstGeom prst="ellipse">
              <a:avLst/>
            </a:prstGeom>
            <a:gradFill rotWithShape="0">
              <a:gsLst>
                <a:gs pos="0">
                  <a:schemeClr val="accent5">
                    <a:alpha val="14000"/>
                  </a:schemeClr>
                </a:gs>
                <a:gs pos="36000">
                  <a:schemeClr val="accent5">
                    <a:alpha val="7000"/>
                  </a:schemeClr>
                </a:gs>
                <a:gs pos="73000">
                  <a:schemeClr val="accent5">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63" name="CustomShape 8"/>
            <p:cNvSpPr/>
            <p:nvPr/>
          </p:nvSpPr>
          <p:spPr>
            <a:xfrm rot="21010200">
              <a:off x="8490960" y="1797480"/>
              <a:ext cx="3299040" cy="440640"/>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tyle>
            <a:lnRef idx="0">
              <a:scrgbClr r="0" g="0" b="0"/>
            </a:lnRef>
            <a:fillRef idx="0">
              <a:scrgbClr r="0" g="0" b="0"/>
            </a:fillRef>
            <a:effectRef idx="0">
              <a:scrgbClr r="0" g="0" b="0"/>
            </a:effectRef>
            <a:fontRef idx="minor"/>
          </p:style>
        </p:sp>
        <p:sp>
          <p:nvSpPr>
            <p:cNvPr id="64" name="CustomShape 9"/>
            <p:cNvSpPr/>
            <p:nvPr/>
          </p:nvSpPr>
          <p:spPr>
            <a:xfrm>
              <a:off x="459360" y="1866240"/>
              <a:ext cx="11277360" cy="4533480"/>
            </a:xfrm>
            <a:custGeom>
              <a:avLst/>
              <a:gdLst/>
              <a:ahLst/>
              <a:cxnLst/>
              <a:rect l="l" t="t"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65" name="CustomShape 10"/>
            <p:cNvSpPr/>
            <p:nvPr/>
          </p:nvSpPr>
          <p:spPr>
            <a:xfrm>
              <a:off x="0" y="1440"/>
              <a:ext cx="12191760" cy="6856200"/>
            </a:xfrm>
            <a:custGeom>
              <a:avLst/>
              <a:gdLst/>
              <a:ahLst/>
              <a:cxnLst/>
              <a:rect l="l" t="t"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tyle>
            <a:lnRef idx="0">
              <a:scrgbClr r="0" g="0" b="0"/>
            </a:lnRef>
            <a:fillRef idx="0">
              <a:scrgbClr r="0" g="0" b="0"/>
            </a:fillRef>
            <a:effectRef idx="0">
              <a:scrgbClr r="0" g="0" b="0"/>
            </a:effectRef>
            <a:fontRef idx="minor"/>
          </p:style>
        </p:sp>
      </p:grpSp>
      <p:sp>
        <p:nvSpPr>
          <p:cNvPr id="66" name="CustomShape 11"/>
          <p:cNvSpPr/>
          <p:nvPr/>
        </p:nvSpPr>
        <p:spPr>
          <a:xfrm>
            <a:off x="10437840" y="0"/>
            <a:ext cx="685440" cy="1142640"/>
          </a:xfrm>
          <a:prstGeom prst="rect">
            <a:avLst/>
          </a:prstGeom>
          <a:solidFill>
            <a:schemeClr val="accent1"/>
          </a:soli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67" name="PlaceHolder 12"/>
          <p:cNvSpPr>
            <a:spLocks noGrp="1"/>
          </p:cNvSpPr>
          <p:nvPr>
            <p:ph type="title"/>
          </p:nvPr>
        </p:nvSpPr>
        <p:spPr>
          <a:xfrm>
            <a:off x="1154880" y="973800"/>
            <a:ext cx="8760960" cy="706680"/>
          </a:xfrm>
          <a:prstGeom prst="rect">
            <a:avLst/>
          </a:prstGeom>
        </p:spPr>
        <p:txBody>
          <a:bodyPr anchor="ctr"/>
          <a:lstStyle/>
          <a:p>
            <a:pPr>
              <a:lnSpc>
                <a:spcPct val="100000"/>
              </a:lnSpc>
            </a:pPr>
            <a:r>
              <a:rPr lang="en-US" sz="3600" b="0" strike="noStrike" spc="-1">
                <a:solidFill>
                  <a:srgbClr val="EBEBEB"/>
                </a:solidFill>
                <a:latin typeface="Century Gothic"/>
              </a:rPr>
              <a:t>Click to edit Master title style</a:t>
            </a:r>
            <a:endParaRPr lang="en-US" sz="3600" b="0" strike="noStrike" spc="-1">
              <a:solidFill>
                <a:srgbClr val="000000"/>
              </a:solidFill>
              <a:latin typeface="Century Gothic"/>
            </a:endParaRPr>
          </a:p>
        </p:txBody>
      </p:sp>
      <p:sp>
        <p:nvSpPr>
          <p:cNvPr id="68" name="PlaceHolder 13"/>
          <p:cNvSpPr>
            <a:spLocks noGrp="1"/>
          </p:cNvSpPr>
          <p:nvPr>
            <p:ph type="body"/>
          </p:nvPr>
        </p:nvSpPr>
        <p:spPr>
          <a:xfrm>
            <a:off x="1154880" y="2603520"/>
            <a:ext cx="8825400" cy="3416040"/>
          </a:xfrm>
          <a:prstGeom prst="rect">
            <a:avLst/>
          </a:prstGeom>
        </p:spPr>
        <p:txBody>
          <a:bodyPr/>
          <a:lstStyle/>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Edit Master text styles</a:t>
            </a:r>
          </a:p>
          <a:p>
            <a:pPr marL="743040" lvl="1" indent="-285480">
              <a:lnSpc>
                <a:spcPct val="100000"/>
              </a:lnSpc>
              <a:spcBef>
                <a:spcPts val="1001"/>
              </a:spcBef>
              <a:buClr>
                <a:srgbClr val="B31166"/>
              </a:buClr>
              <a:buSzPct val="80000"/>
              <a:buFont typeface="Wingdings 3" charset="2"/>
              <a:buChar char=""/>
            </a:pPr>
            <a:r>
              <a:rPr lang="en-US" sz="1600" b="0" strike="noStrike" spc="-1">
                <a:solidFill>
                  <a:srgbClr val="404040"/>
                </a:solidFill>
                <a:latin typeface="Century Gothic"/>
              </a:rPr>
              <a:t>Second level</a:t>
            </a:r>
          </a:p>
          <a:p>
            <a:pPr marL="1143000" lvl="2" indent="-228240">
              <a:lnSpc>
                <a:spcPct val="100000"/>
              </a:lnSpc>
              <a:spcBef>
                <a:spcPts val="1001"/>
              </a:spcBef>
              <a:buClr>
                <a:srgbClr val="B31166"/>
              </a:buClr>
              <a:buSzPct val="80000"/>
              <a:buFont typeface="Wingdings 3" charset="2"/>
              <a:buChar char=""/>
            </a:pPr>
            <a:r>
              <a:rPr lang="en-US" sz="1400" b="0" strike="noStrike" spc="-1">
                <a:solidFill>
                  <a:srgbClr val="404040"/>
                </a:solidFill>
                <a:latin typeface="Century Gothic"/>
              </a:rPr>
              <a:t>Third level</a:t>
            </a:r>
          </a:p>
          <a:p>
            <a:pPr marL="1600200" lvl="3" indent="-228240">
              <a:lnSpc>
                <a:spcPct val="100000"/>
              </a:lnSpc>
              <a:spcBef>
                <a:spcPts val="1001"/>
              </a:spcBef>
              <a:buClr>
                <a:srgbClr val="B31166"/>
              </a:buClr>
              <a:buSzPct val="80000"/>
              <a:buFont typeface="Wingdings 3" charset="2"/>
              <a:buChar char=""/>
            </a:pPr>
            <a:r>
              <a:rPr lang="en-US" sz="1200" b="0" strike="noStrike" spc="-1">
                <a:solidFill>
                  <a:srgbClr val="404040"/>
                </a:solidFill>
                <a:latin typeface="Century Gothic"/>
              </a:rPr>
              <a:t>Fourth level</a:t>
            </a:r>
          </a:p>
          <a:p>
            <a:pPr marL="2057400" lvl="4" indent="-228240">
              <a:lnSpc>
                <a:spcPct val="100000"/>
              </a:lnSpc>
              <a:spcBef>
                <a:spcPts val="1001"/>
              </a:spcBef>
              <a:buClr>
                <a:srgbClr val="B31166"/>
              </a:buClr>
              <a:buSzPct val="80000"/>
              <a:buFont typeface="Wingdings 3" charset="2"/>
              <a:buChar char=""/>
            </a:pPr>
            <a:r>
              <a:rPr lang="en-US" sz="1200" b="0" strike="noStrike" spc="-1">
                <a:solidFill>
                  <a:srgbClr val="404040"/>
                </a:solidFill>
                <a:latin typeface="Century Gothic"/>
              </a:rPr>
              <a:t>Fifth level</a:t>
            </a:r>
          </a:p>
        </p:txBody>
      </p:sp>
      <p:sp>
        <p:nvSpPr>
          <p:cNvPr id="69" name="PlaceHolder 14"/>
          <p:cNvSpPr>
            <a:spLocks noGrp="1"/>
          </p:cNvSpPr>
          <p:nvPr>
            <p:ph type="dt"/>
          </p:nvPr>
        </p:nvSpPr>
        <p:spPr>
          <a:xfrm>
            <a:off x="10653120" y="6391800"/>
            <a:ext cx="990360" cy="304560"/>
          </a:xfrm>
          <a:prstGeom prst="rect">
            <a:avLst/>
          </a:prstGeom>
        </p:spPr>
        <p:txBody>
          <a:bodyPr anchor="ctr"/>
          <a:lstStyle/>
          <a:p>
            <a:pPr algn="r">
              <a:lnSpc>
                <a:spcPct val="100000"/>
              </a:lnSpc>
            </a:pPr>
            <a:fld id="{306FEAF2-67E0-4993-A905-3930043B1096}" type="datetime">
              <a:rPr lang="en-US" sz="1000" b="1" strike="noStrike" spc="-1">
                <a:solidFill>
                  <a:srgbClr val="B31166"/>
                </a:solidFill>
                <a:latin typeface="Century Gothic"/>
              </a:rPr>
              <a:t>6/26/2020</a:t>
            </a:fld>
            <a:endParaRPr lang="en-US" sz="1000" b="0" strike="noStrike" spc="-1">
              <a:latin typeface="Times New Roman"/>
            </a:endParaRPr>
          </a:p>
        </p:txBody>
      </p:sp>
      <p:sp>
        <p:nvSpPr>
          <p:cNvPr id="70" name="PlaceHolder 15"/>
          <p:cNvSpPr>
            <a:spLocks noGrp="1"/>
          </p:cNvSpPr>
          <p:nvPr>
            <p:ph type="ftr"/>
          </p:nvPr>
        </p:nvSpPr>
        <p:spPr>
          <a:xfrm>
            <a:off x="561240" y="6391800"/>
            <a:ext cx="3859560" cy="304560"/>
          </a:xfrm>
          <a:prstGeom prst="rect">
            <a:avLst/>
          </a:prstGeom>
        </p:spPr>
        <p:txBody>
          <a:bodyPr anchor="ctr"/>
          <a:lstStyle/>
          <a:p>
            <a:endParaRPr lang="en-US" sz="2400" b="0" strike="noStrike" spc="-1">
              <a:latin typeface="Times New Roman"/>
            </a:endParaRPr>
          </a:p>
        </p:txBody>
      </p:sp>
      <p:sp>
        <p:nvSpPr>
          <p:cNvPr id="71" name="PlaceHolder 16"/>
          <p:cNvSpPr>
            <a:spLocks noGrp="1"/>
          </p:cNvSpPr>
          <p:nvPr>
            <p:ph type="sldNum"/>
          </p:nvPr>
        </p:nvSpPr>
        <p:spPr>
          <a:xfrm>
            <a:off x="10352520" y="295560"/>
            <a:ext cx="837720" cy="767160"/>
          </a:xfrm>
          <a:prstGeom prst="rect">
            <a:avLst/>
          </a:prstGeom>
        </p:spPr>
        <p:txBody>
          <a:bodyPr anchor="b"/>
          <a:lstStyle/>
          <a:p>
            <a:pPr algn="ctr">
              <a:lnSpc>
                <a:spcPct val="100000"/>
              </a:lnSpc>
            </a:pPr>
            <a:fld id="{D0A71D46-51E3-411C-8159-E1F6B22182D3}" type="slidenum">
              <a:rPr lang="en-US" sz="2800" b="0" strike="noStrike" spc="-1">
                <a:solidFill>
                  <a:srgbClr val="FFFFFF"/>
                </a:solidFill>
                <a:latin typeface="Century Gothic"/>
              </a:rPr>
              <a:t>‹#›</a:t>
            </a:fld>
            <a:endParaRPr lang="en-US" sz="28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8" name="Group 1"/>
          <p:cNvGrpSpPr/>
          <p:nvPr/>
        </p:nvGrpSpPr>
        <p:grpSpPr>
          <a:xfrm>
            <a:off x="0" y="0"/>
            <a:ext cx="12191760" cy="6857640"/>
            <a:chOff x="0" y="0"/>
            <a:chExt cx="12191760" cy="6857640"/>
          </a:xfrm>
        </p:grpSpPr>
        <p:sp>
          <p:nvSpPr>
            <p:cNvPr id="109" name="CustomShape 2"/>
            <p:cNvSpPr/>
            <p:nvPr/>
          </p:nvSpPr>
          <p:spPr>
            <a:xfrm>
              <a:off x="0" y="0"/>
              <a:ext cx="12191760" cy="6857640"/>
            </a:xfrm>
            <a:prstGeom prst="rect">
              <a:avLst/>
            </a:prstGeom>
            <a:blipFill rotWithShape="0">
              <a:blip r:embed="rId14"/>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110" name="CustomShape 3"/>
            <p:cNvSpPr/>
            <p:nvPr/>
          </p:nvSpPr>
          <p:spPr>
            <a:xfrm>
              <a:off x="0" y="2666880"/>
              <a:ext cx="4190760" cy="4190760"/>
            </a:xfrm>
            <a:prstGeom prst="ellipse">
              <a:avLst/>
            </a:prstGeom>
            <a:gradFill rotWithShape="0">
              <a:gsLst>
                <a:gs pos="0">
                  <a:schemeClr val="accent5">
                    <a:alpha val="11000"/>
                  </a:schemeClr>
                </a:gs>
                <a:gs pos="36000">
                  <a:schemeClr val="accent5">
                    <a:alpha val="10000"/>
                  </a:schemeClr>
                </a:gs>
                <a:gs pos="75000">
                  <a:schemeClr val="accent5">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111" name="CustomShape 4"/>
            <p:cNvSpPr/>
            <p:nvPr/>
          </p:nvSpPr>
          <p:spPr>
            <a:xfrm>
              <a:off x="0" y="2895480"/>
              <a:ext cx="2361960" cy="2361960"/>
            </a:xfrm>
            <a:prstGeom prst="ellipse">
              <a:avLst/>
            </a:prstGeom>
            <a:gradFill rotWithShape="0">
              <a:gsLst>
                <a:gs pos="0">
                  <a:schemeClr val="accent5">
                    <a:alpha val="8000"/>
                  </a:schemeClr>
                </a:gs>
                <a:gs pos="36000">
                  <a:schemeClr val="accent5">
                    <a:alpha val="8000"/>
                  </a:schemeClr>
                </a:gs>
                <a:gs pos="72000">
                  <a:schemeClr val="accent5">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112" name="CustomShape 5"/>
            <p:cNvSpPr/>
            <p:nvPr/>
          </p:nvSpPr>
          <p:spPr>
            <a:xfrm>
              <a:off x="8609040" y="5867280"/>
              <a:ext cx="990360" cy="990360"/>
            </a:xfrm>
            <a:prstGeom prst="ellipse">
              <a:avLst/>
            </a:prstGeom>
            <a:gradFill rotWithShape="0">
              <a:gsLst>
                <a:gs pos="0">
                  <a:schemeClr val="accent5">
                    <a:alpha val="14000"/>
                  </a:schemeClr>
                </a:gs>
                <a:gs pos="36000">
                  <a:schemeClr val="accent5">
                    <a:alpha val="7000"/>
                  </a:schemeClr>
                </a:gs>
                <a:gs pos="66000">
                  <a:schemeClr val="accent5">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113" name="CustomShape 6"/>
            <p:cNvSpPr/>
            <p:nvPr/>
          </p:nvSpPr>
          <p:spPr>
            <a:xfrm>
              <a:off x="8609040" y="1676520"/>
              <a:ext cx="2819160" cy="2819160"/>
            </a:xfrm>
            <a:prstGeom prst="ellipse">
              <a:avLst/>
            </a:prstGeom>
            <a:gradFill rotWithShape="0">
              <a:gsLst>
                <a:gs pos="0">
                  <a:schemeClr val="accent5">
                    <a:alpha val="7000"/>
                  </a:schemeClr>
                </a:gs>
                <a:gs pos="36000">
                  <a:schemeClr val="accent5">
                    <a:alpha val="6000"/>
                  </a:schemeClr>
                </a:gs>
                <a:gs pos="69000">
                  <a:schemeClr val="accent5">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114" name="CustomShape 7"/>
            <p:cNvSpPr/>
            <p:nvPr/>
          </p:nvSpPr>
          <p:spPr>
            <a:xfrm>
              <a:off x="7999560" y="8640"/>
              <a:ext cx="1599840" cy="1599840"/>
            </a:xfrm>
            <a:prstGeom prst="ellipse">
              <a:avLst/>
            </a:prstGeom>
            <a:gradFill rotWithShape="0">
              <a:gsLst>
                <a:gs pos="0">
                  <a:schemeClr val="accent5">
                    <a:alpha val="14000"/>
                  </a:schemeClr>
                </a:gs>
                <a:gs pos="36000">
                  <a:schemeClr val="accent5">
                    <a:alpha val="7000"/>
                  </a:schemeClr>
                </a:gs>
                <a:gs pos="73000">
                  <a:schemeClr val="accent5">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115" name="CustomShape 8"/>
            <p:cNvSpPr/>
            <p:nvPr/>
          </p:nvSpPr>
          <p:spPr>
            <a:xfrm rot="21010200">
              <a:off x="8490960" y="1797480"/>
              <a:ext cx="3299040" cy="440640"/>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tyle>
            <a:lnRef idx="0">
              <a:scrgbClr r="0" g="0" b="0"/>
            </a:lnRef>
            <a:fillRef idx="0">
              <a:scrgbClr r="0" g="0" b="0"/>
            </a:fillRef>
            <a:effectRef idx="0">
              <a:scrgbClr r="0" g="0" b="0"/>
            </a:effectRef>
            <a:fontRef idx="minor"/>
          </p:style>
        </p:sp>
        <p:sp>
          <p:nvSpPr>
            <p:cNvPr id="116" name="CustomShape 9"/>
            <p:cNvSpPr/>
            <p:nvPr/>
          </p:nvSpPr>
          <p:spPr>
            <a:xfrm>
              <a:off x="459360" y="1866240"/>
              <a:ext cx="11277360" cy="4533480"/>
            </a:xfrm>
            <a:custGeom>
              <a:avLst/>
              <a:gdLst/>
              <a:ahLst/>
              <a:cxnLst/>
              <a:rect l="l" t="t"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17" name="CustomShape 10"/>
            <p:cNvSpPr/>
            <p:nvPr/>
          </p:nvSpPr>
          <p:spPr>
            <a:xfrm>
              <a:off x="0" y="1440"/>
              <a:ext cx="12191760" cy="6856200"/>
            </a:xfrm>
            <a:custGeom>
              <a:avLst/>
              <a:gdLst/>
              <a:ahLst/>
              <a:cxnLst/>
              <a:rect l="l" t="t"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tyle>
            <a:lnRef idx="0">
              <a:scrgbClr r="0" g="0" b="0"/>
            </a:lnRef>
            <a:fillRef idx="0">
              <a:scrgbClr r="0" g="0" b="0"/>
            </a:fillRef>
            <a:effectRef idx="0">
              <a:scrgbClr r="0" g="0" b="0"/>
            </a:effectRef>
            <a:fontRef idx="minor"/>
          </p:style>
        </p:sp>
      </p:grpSp>
      <p:sp>
        <p:nvSpPr>
          <p:cNvPr id="118" name="CustomShape 11" hidden="1"/>
          <p:cNvSpPr/>
          <p:nvPr/>
        </p:nvSpPr>
        <p:spPr>
          <a:xfrm>
            <a:off x="10437840" y="0"/>
            <a:ext cx="685440" cy="1142640"/>
          </a:xfrm>
          <a:prstGeom prst="rect">
            <a:avLst/>
          </a:prstGeom>
          <a:solidFill>
            <a:schemeClr val="accent1"/>
          </a:soli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119" name="PlaceHolder 12"/>
          <p:cNvSpPr>
            <a:spLocks noGrp="1"/>
          </p:cNvSpPr>
          <p:nvPr>
            <p:ph type="dt"/>
          </p:nvPr>
        </p:nvSpPr>
        <p:spPr>
          <a:xfrm>
            <a:off x="10653120" y="6391800"/>
            <a:ext cx="990360" cy="304560"/>
          </a:xfrm>
          <a:prstGeom prst="rect">
            <a:avLst/>
          </a:prstGeom>
        </p:spPr>
        <p:txBody>
          <a:bodyPr anchor="ctr"/>
          <a:lstStyle/>
          <a:p>
            <a:pPr algn="r">
              <a:lnSpc>
                <a:spcPct val="100000"/>
              </a:lnSpc>
            </a:pPr>
            <a:fld id="{5434F58D-4809-430B-818F-3AE43DE231BC}" type="datetime">
              <a:rPr lang="en-US" sz="1000" b="1" strike="noStrike" spc="-1">
                <a:solidFill>
                  <a:srgbClr val="B31166"/>
                </a:solidFill>
                <a:latin typeface="Century Gothic"/>
              </a:rPr>
              <a:t>6/26/2020</a:t>
            </a:fld>
            <a:endParaRPr lang="en-US" sz="1000" b="0" strike="noStrike" spc="-1">
              <a:latin typeface="Times New Roman"/>
            </a:endParaRPr>
          </a:p>
        </p:txBody>
      </p:sp>
      <p:sp>
        <p:nvSpPr>
          <p:cNvPr id="120" name="PlaceHolder 13"/>
          <p:cNvSpPr>
            <a:spLocks noGrp="1"/>
          </p:cNvSpPr>
          <p:nvPr>
            <p:ph type="ftr"/>
          </p:nvPr>
        </p:nvSpPr>
        <p:spPr>
          <a:xfrm>
            <a:off x="561240" y="6391800"/>
            <a:ext cx="3859560" cy="304560"/>
          </a:xfrm>
          <a:prstGeom prst="rect">
            <a:avLst/>
          </a:prstGeom>
        </p:spPr>
        <p:txBody>
          <a:bodyPr anchor="ctr"/>
          <a:lstStyle/>
          <a:p>
            <a:endParaRPr lang="en-US" sz="2400" b="0" strike="noStrike" spc="-1">
              <a:latin typeface="Times New Roman"/>
            </a:endParaRPr>
          </a:p>
        </p:txBody>
      </p:sp>
      <p:sp>
        <p:nvSpPr>
          <p:cNvPr id="121" name="CustomShape 14"/>
          <p:cNvSpPr/>
          <p:nvPr/>
        </p:nvSpPr>
        <p:spPr>
          <a:xfrm>
            <a:off x="10437840" y="0"/>
            <a:ext cx="685440" cy="1142640"/>
          </a:xfrm>
          <a:prstGeom prst="rect">
            <a:avLst/>
          </a:prstGeom>
          <a:solidFill>
            <a:schemeClr val="accent1"/>
          </a:soli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122" name="PlaceHolder 15"/>
          <p:cNvSpPr>
            <a:spLocks noGrp="1"/>
          </p:cNvSpPr>
          <p:nvPr>
            <p:ph type="sldNum"/>
          </p:nvPr>
        </p:nvSpPr>
        <p:spPr>
          <a:xfrm>
            <a:off x="10352520" y="295560"/>
            <a:ext cx="837720" cy="767160"/>
          </a:xfrm>
          <a:prstGeom prst="rect">
            <a:avLst/>
          </a:prstGeom>
        </p:spPr>
        <p:txBody>
          <a:bodyPr anchor="b"/>
          <a:lstStyle/>
          <a:p>
            <a:pPr algn="ctr">
              <a:lnSpc>
                <a:spcPct val="100000"/>
              </a:lnSpc>
            </a:pPr>
            <a:fld id="{4013EBA8-B8B7-4DC8-8972-D84EC5C771F5}" type="slidenum">
              <a:rPr lang="en-US" sz="2800" b="0" strike="noStrike" spc="-1">
                <a:solidFill>
                  <a:srgbClr val="FFFFFF"/>
                </a:solidFill>
                <a:latin typeface="Century Gothic"/>
              </a:rPr>
              <a:t>‹#›</a:t>
            </a:fld>
            <a:endParaRPr lang="en-US" sz="2800" b="0" strike="noStrike" spc="-1">
              <a:latin typeface="Times New Roman"/>
            </a:endParaRPr>
          </a:p>
        </p:txBody>
      </p:sp>
      <p:sp>
        <p:nvSpPr>
          <p:cNvPr id="123" name="PlaceHolder 16"/>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Century Gothic"/>
              </a:rPr>
              <a:t>Click to edit the title text format</a:t>
            </a:r>
          </a:p>
        </p:txBody>
      </p:sp>
      <p:sp>
        <p:nvSpPr>
          <p:cNvPr id="124" name="PlaceHolder 1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404040"/>
                </a:solidFill>
                <a:latin typeface="Century Gothic"/>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404040"/>
                </a:solidFill>
                <a:latin typeface="Century Gothic"/>
              </a:rPr>
              <a:t>Second Outline Level</a:t>
            </a:r>
          </a:p>
          <a:p>
            <a:pPr marL="1296000" lvl="2" indent="-288000">
              <a:spcBef>
                <a:spcPts val="850"/>
              </a:spcBef>
              <a:buClr>
                <a:srgbClr val="000000"/>
              </a:buClr>
              <a:buSzPct val="45000"/>
              <a:buFont typeface="Wingdings" charset="2"/>
              <a:buChar char=""/>
            </a:pPr>
            <a:r>
              <a:rPr lang="en-US" sz="1200" b="0" strike="noStrike" spc="-1">
                <a:solidFill>
                  <a:srgbClr val="404040"/>
                </a:solidFill>
                <a:latin typeface="Century Gothic"/>
              </a:rPr>
              <a:t>Third Outline Level</a:t>
            </a:r>
          </a:p>
          <a:p>
            <a:pPr marL="1728000" lvl="3" indent="-216000">
              <a:spcBef>
                <a:spcPts val="567"/>
              </a:spcBef>
              <a:buClr>
                <a:srgbClr val="000000"/>
              </a:buClr>
              <a:buSzPct val="75000"/>
              <a:buFont typeface="Symbol" charset="2"/>
              <a:buChar char=""/>
            </a:pPr>
            <a:r>
              <a:rPr lang="en-US" sz="1200" b="0" strike="noStrike" spc="-1">
                <a:solidFill>
                  <a:srgbClr val="404040"/>
                </a:solidFill>
                <a:latin typeface="Century Gothic"/>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Century Gothic"/>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Century Gothic"/>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Century Gothic"/>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0" name="Group 1"/>
          <p:cNvGrpSpPr/>
          <p:nvPr/>
        </p:nvGrpSpPr>
        <p:grpSpPr>
          <a:xfrm>
            <a:off x="0" y="0"/>
            <a:ext cx="12191760" cy="6857640"/>
            <a:chOff x="0" y="0"/>
            <a:chExt cx="12191760" cy="6857640"/>
          </a:xfrm>
        </p:grpSpPr>
        <p:sp>
          <p:nvSpPr>
            <p:cNvPr id="21" name="CustomShape 2"/>
            <p:cNvSpPr/>
            <p:nvPr/>
          </p:nvSpPr>
          <p:spPr>
            <a:xfrm>
              <a:off x="0" y="0"/>
              <a:ext cx="12191760" cy="6857640"/>
            </a:xfrm>
            <a:prstGeom prst="rect">
              <a:avLst/>
            </a:prstGeom>
            <a:blipFill rotWithShape="0">
              <a:blip r:embed="rId14"/>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2" name="CustomShape 3"/>
            <p:cNvSpPr/>
            <p:nvPr/>
          </p:nvSpPr>
          <p:spPr>
            <a:xfrm>
              <a:off x="0" y="2666880"/>
              <a:ext cx="4190760" cy="4190760"/>
            </a:xfrm>
            <a:prstGeom prst="ellipse">
              <a:avLst/>
            </a:prstGeom>
            <a:gradFill rotWithShape="0">
              <a:gsLst>
                <a:gs pos="0">
                  <a:schemeClr val="accent5">
                    <a:alpha val="11000"/>
                  </a:schemeClr>
                </a:gs>
                <a:gs pos="36000">
                  <a:schemeClr val="accent5">
                    <a:alpha val="10000"/>
                  </a:schemeClr>
                </a:gs>
                <a:gs pos="75000">
                  <a:schemeClr val="accent5">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3" name="CustomShape 4"/>
            <p:cNvSpPr/>
            <p:nvPr/>
          </p:nvSpPr>
          <p:spPr>
            <a:xfrm>
              <a:off x="0" y="2895480"/>
              <a:ext cx="2361960" cy="2361960"/>
            </a:xfrm>
            <a:prstGeom prst="ellipse">
              <a:avLst/>
            </a:prstGeom>
            <a:gradFill rotWithShape="0">
              <a:gsLst>
                <a:gs pos="0">
                  <a:schemeClr val="accent5">
                    <a:alpha val="8000"/>
                  </a:schemeClr>
                </a:gs>
                <a:gs pos="36000">
                  <a:schemeClr val="accent5">
                    <a:alpha val="8000"/>
                  </a:schemeClr>
                </a:gs>
                <a:gs pos="72000">
                  <a:schemeClr val="accent5">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4" name="CustomShape 5"/>
            <p:cNvSpPr/>
            <p:nvPr/>
          </p:nvSpPr>
          <p:spPr>
            <a:xfrm>
              <a:off x="8609040" y="5867280"/>
              <a:ext cx="990360" cy="990360"/>
            </a:xfrm>
            <a:prstGeom prst="ellipse">
              <a:avLst/>
            </a:prstGeom>
            <a:gradFill rotWithShape="0">
              <a:gsLst>
                <a:gs pos="0">
                  <a:schemeClr val="accent5">
                    <a:alpha val="14000"/>
                  </a:schemeClr>
                </a:gs>
                <a:gs pos="36000">
                  <a:schemeClr val="accent5">
                    <a:alpha val="7000"/>
                  </a:schemeClr>
                </a:gs>
                <a:gs pos="66000">
                  <a:schemeClr val="accent5">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5" name="CustomShape 6"/>
            <p:cNvSpPr/>
            <p:nvPr/>
          </p:nvSpPr>
          <p:spPr>
            <a:xfrm>
              <a:off x="8609040" y="1676520"/>
              <a:ext cx="2819160" cy="2819160"/>
            </a:xfrm>
            <a:prstGeom prst="ellipse">
              <a:avLst/>
            </a:prstGeom>
            <a:gradFill rotWithShape="0">
              <a:gsLst>
                <a:gs pos="0">
                  <a:schemeClr val="accent5">
                    <a:alpha val="7000"/>
                  </a:schemeClr>
                </a:gs>
                <a:gs pos="36000">
                  <a:schemeClr val="accent5">
                    <a:alpha val="6000"/>
                  </a:schemeClr>
                </a:gs>
                <a:gs pos="69000">
                  <a:schemeClr val="accent5">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6" name="CustomShape 7"/>
            <p:cNvSpPr/>
            <p:nvPr/>
          </p:nvSpPr>
          <p:spPr>
            <a:xfrm>
              <a:off x="7999560" y="8640"/>
              <a:ext cx="1599840" cy="1599840"/>
            </a:xfrm>
            <a:prstGeom prst="ellipse">
              <a:avLst/>
            </a:prstGeom>
            <a:gradFill rotWithShape="0">
              <a:gsLst>
                <a:gs pos="0">
                  <a:schemeClr val="accent5">
                    <a:alpha val="14000"/>
                  </a:schemeClr>
                </a:gs>
                <a:gs pos="36000">
                  <a:schemeClr val="accent5">
                    <a:alpha val="7000"/>
                  </a:schemeClr>
                </a:gs>
                <a:gs pos="73000">
                  <a:schemeClr val="accent5">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7" name="CustomShape 8"/>
            <p:cNvSpPr/>
            <p:nvPr/>
          </p:nvSpPr>
          <p:spPr>
            <a:xfrm rot="21010200">
              <a:off x="8490960" y="1797480"/>
              <a:ext cx="3299040" cy="440640"/>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tyle>
            <a:lnRef idx="0">
              <a:scrgbClr r="0" g="0" b="0"/>
            </a:lnRef>
            <a:fillRef idx="0">
              <a:scrgbClr r="0" g="0" b="0"/>
            </a:fillRef>
            <a:effectRef idx="0">
              <a:scrgbClr r="0" g="0" b="0"/>
            </a:effectRef>
            <a:fontRef idx="minor"/>
          </p:style>
        </p:sp>
        <p:sp>
          <p:nvSpPr>
            <p:cNvPr id="8" name="CustomShape 9"/>
            <p:cNvSpPr/>
            <p:nvPr/>
          </p:nvSpPr>
          <p:spPr>
            <a:xfrm>
              <a:off x="459360" y="1866240"/>
              <a:ext cx="11277360" cy="4533480"/>
            </a:xfrm>
            <a:custGeom>
              <a:avLst/>
              <a:gdLst/>
              <a:ahLst/>
              <a:cxnLst/>
              <a:rect l="l" t="t"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9" name="CustomShape 10"/>
            <p:cNvSpPr/>
            <p:nvPr/>
          </p:nvSpPr>
          <p:spPr>
            <a:xfrm>
              <a:off x="0" y="1440"/>
              <a:ext cx="12191760" cy="6856200"/>
            </a:xfrm>
            <a:custGeom>
              <a:avLst/>
              <a:gdLst/>
              <a:ahLst/>
              <a:cxnLst/>
              <a:rect l="l" t="t"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tyle>
            <a:lnRef idx="0">
              <a:scrgbClr r="0" g="0" b="0"/>
            </a:lnRef>
            <a:fillRef idx="0">
              <a:scrgbClr r="0" g="0" b="0"/>
            </a:fillRef>
            <a:effectRef idx="0">
              <a:scrgbClr r="0" g="0" b="0"/>
            </a:effectRef>
            <a:fontRef idx="minor"/>
          </p:style>
        </p:sp>
      </p:grpSp>
      <p:sp>
        <p:nvSpPr>
          <p:cNvPr id="10" name="CustomShape 11" hidden="1"/>
          <p:cNvSpPr/>
          <p:nvPr/>
        </p:nvSpPr>
        <p:spPr>
          <a:xfrm>
            <a:off x="10437840" y="0"/>
            <a:ext cx="685440" cy="1142640"/>
          </a:xfrm>
          <a:prstGeom prst="rect">
            <a:avLst/>
          </a:prstGeom>
          <a:solidFill>
            <a:schemeClr val="accent1"/>
          </a:soli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grpSp>
        <p:nvGrpSpPr>
          <p:cNvPr id="11" name="Group 12"/>
          <p:cNvGrpSpPr/>
          <p:nvPr/>
        </p:nvGrpSpPr>
        <p:grpSpPr>
          <a:xfrm>
            <a:off x="0" y="0"/>
            <a:ext cx="12191760" cy="6857640"/>
            <a:chOff x="0" y="0"/>
            <a:chExt cx="12191760" cy="6857640"/>
          </a:xfrm>
        </p:grpSpPr>
        <p:sp>
          <p:nvSpPr>
            <p:cNvPr id="12" name="CustomShape 13"/>
            <p:cNvSpPr/>
            <p:nvPr/>
          </p:nvSpPr>
          <p:spPr>
            <a:xfrm>
              <a:off x="0" y="0"/>
              <a:ext cx="12191760" cy="6857640"/>
            </a:xfrm>
            <a:prstGeom prst="rect">
              <a:avLst/>
            </a:prstGeom>
            <a:blipFill rotWithShape="0">
              <a:blip r:embed="rId14"/>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13" name="CustomShape 14"/>
            <p:cNvSpPr/>
            <p:nvPr/>
          </p:nvSpPr>
          <p:spPr>
            <a:xfrm>
              <a:off x="0" y="1440"/>
              <a:ext cx="12191760" cy="6856200"/>
            </a:xfrm>
            <a:custGeom>
              <a:avLst/>
              <a:gdLst/>
              <a:ahLst/>
              <a:cxnLst/>
              <a:rect l="l" t="t"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tyle>
            <a:lnRef idx="0">
              <a:scrgbClr r="0" g="0" b="0"/>
            </a:lnRef>
            <a:fillRef idx="0">
              <a:scrgbClr r="0" g="0" b="0"/>
            </a:fillRef>
            <a:effectRef idx="0">
              <a:scrgbClr r="0" g="0" b="0"/>
            </a:effectRef>
            <a:fontRef idx="minor"/>
          </p:style>
        </p:sp>
      </p:grpSp>
      <p:sp>
        <p:nvSpPr>
          <p:cNvPr id="14" name="PlaceHolder 15"/>
          <p:cNvSpPr>
            <a:spLocks noGrp="1"/>
          </p:cNvSpPr>
          <p:nvPr>
            <p:ph type="title"/>
          </p:nvPr>
        </p:nvSpPr>
        <p:spPr>
          <a:xfrm>
            <a:off x="1154880" y="2099880"/>
            <a:ext cx="8825400" cy="2677320"/>
          </a:xfrm>
          <a:prstGeom prst="rect">
            <a:avLst/>
          </a:prstGeom>
        </p:spPr>
        <p:txBody>
          <a:bodyPr anchor="b"/>
          <a:lstStyle/>
          <a:p>
            <a:pPr>
              <a:lnSpc>
                <a:spcPct val="100000"/>
              </a:lnSpc>
            </a:pPr>
            <a:r>
              <a:rPr lang="en-US" sz="5400" b="0" strike="noStrike" spc="-1">
                <a:solidFill>
                  <a:srgbClr val="EBEBEB"/>
                </a:solidFill>
                <a:latin typeface="Century Gothic"/>
              </a:rPr>
              <a:t>Click to edit Master title style</a:t>
            </a:r>
            <a:endParaRPr lang="en-US" sz="5400" b="0" strike="noStrike" spc="-1">
              <a:solidFill>
                <a:srgbClr val="000000"/>
              </a:solidFill>
              <a:latin typeface="Century Gothic"/>
            </a:endParaRPr>
          </a:p>
        </p:txBody>
      </p:sp>
      <p:sp>
        <p:nvSpPr>
          <p:cNvPr id="15" name="PlaceHolder 16"/>
          <p:cNvSpPr>
            <a:spLocks noGrp="1"/>
          </p:cNvSpPr>
          <p:nvPr>
            <p:ph type="dt"/>
          </p:nvPr>
        </p:nvSpPr>
        <p:spPr>
          <a:xfrm rot="5400000">
            <a:off x="10159200" y="1792080"/>
            <a:ext cx="990360" cy="304560"/>
          </a:xfrm>
          <a:prstGeom prst="rect">
            <a:avLst/>
          </a:prstGeom>
        </p:spPr>
        <p:txBody>
          <a:bodyPr/>
          <a:lstStyle/>
          <a:p>
            <a:pPr>
              <a:lnSpc>
                <a:spcPct val="100000"/>
              </a:lnSpc>
            </a:pPr>
            <a:fld id="{AFD1B133-B537-4741-BEF9-B0C4F6345C74}" type="datetime">
              <a:rPr lang="en-US" sz="1000" b="0" strike="noStrike" spc="-1">
                <a:solidFill>
                  <a:srgbClr val="FFFFFF"/>
                </a:solidFill>
                <a:latin typeface="Century Gothic"/>
              </a:rPr>
              <a:t>6/26/2020</a:t>
            </a:fld>
            <a:endParaRPr lang="en-US" sz="1000" b="0" strike="noStrike" spc="-1">
              <a:latin typeface="Times New Roman"/>
            </a:endParaRPr>
          </a:p>
        </p:txBody>
      </p:sp>
      <p:sp>
        <p:nvSpPr>
          <p:cNvPr id="16" name="PlaceHolder 17"/>
          <p:cNvSpPr>
            <a:spLocks noGrp="1"/>
          </p:cNvSpPr>
          <p:nvPr>
            <p:ph type="ftr"/>
          </p:nvPr>
        </p:nvSpPr>
        <p:spPr>
          <a:xfrm rot="5400000">
            <a:off x="8952120" y="3227760"/>
            <a:ext cx="3859560" cy="304560"/>
          </a:xfrm>
          <a:prstGeom prst="rect">
            <a:avLst/>
          </a:prstGeom>
        </p:spPr>
        <p:txBody>
          <a:bodyPr anchor="ctr"/>
          <a:lstStyle/>
          <a:p>
            <a:endParaRPr lang="en-US" sz="2400" b="0" strike="noStrike" spc="-1">
              <a:latin typeface="Times New Roman"/>
            </a:endParaRPr>
          </a:p>
        </p:txBody>
      </p:sp>
      <p:sp>
        <p:nvSpPr>
          <p:cNvPr id="17" name="CustomShape 18"/>
          <p:cNvSpPr/>
          <p:nvPr/>
        </p:nvSpPr>
        <p:spPr>
          <a:xfrm>
            <a:off x="10437840" y="0"/>
            <a:ext cx="685440" cy="1142640"/>
          </a:xfrm>
          <a:prstGeom prst="rect">
            <a:avLst/>
          </a:prstGeom>
          <a:solidFill>
            <a:schemeClr val="accent1"/>
          </a:soli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18" name="PlaceHolder 19"/>
          <p:cNvSpPr>
            <a:spLocks noGrp="1"/>
          </p:cNvSpPr>
          <p:nvPr>
            <p:ph type="sldNum"/>
          </p:nvPr>
        </p:nvSpPr>
        <p:spPr>
          <a:xfrm>
            <a:off x="10352520" y="295560"/>
            <a:ext cx="837720" cy="767160"/>
          </a:xfrm>
          <a:prstGeom prst="rect">
            <a:avLst/>
          </a:prstGeom>
        </p:spPr>
        <p:txBody>
          <a:bodyPr anchor="b"/>
          <a:lstStyle/>
          <a:p>
            <a:pPr algn="ctr">
              <a:lnSpc>
                <a:spcPct val="100000"/>
              </a:lnSpc>
            </a:pPr>
            <a:fld id="{772A8D86-FCE8-484D-969E-5CE8E1B104E0}" type="slidenum">
              <a:rPr lang="en-US" sz="2800" b="0" strike="noStrike" spc="-1">
                <a:solidFill>
                  <a:srgbClr val="FFFFFF"/>
                </a:solidFill>
                <a:latin typeface="Century Gothic"/>
              </a:rPr>
              <a:t>‹#›</a:t>
            </a:fld>
            <a:endParaRPr lang="en-US" sz="2800" b="0" strike="noStrike" spc="-1">
              <a:latin typeface="Times New Roman"/>
            </a:endParaRPr>
          </a:p>
        </p:txBody>
      </p:sp>
      <p:sp>
        <p:nvSpPr>
          <p:cNvPr id="19" name="PlaceHolder 20"/>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404040"/>
                </a:solidFill>
                <a:latin typeface="Century Gothic"/>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404040"/>
                </a:solidFill>
                <a:latin typeface="Century Gothic"/>
              </a:rPr>
              <a:t>Second Outline Level</a:t>
            </a:r>
          </a:p>
          <a:p>
            <a:pPr marL="1296000" lvl="2" indent="-288000">
              <a:spcBef>
                <a:spcPts val="850"/>
              </a:spcBef>
              <a:buClr>
                <a:srgbClr val="000000"/>
              </a:buClr>
              <a:buSzPct val="45000"/>
              <a:buFont typeface="Wingdings" charset="2"/>
              <a:buChar char=""/>
            </a:pPr>
            <a:r>
              <a:rPr lang="en-US" sz="1200" b="0" strike="noStrike" spc="-1">
                <a:solidFill>
                  <a:srgbClr val="404040"/>
                </a:solidFill>
                <a:latin typeface="Century Gothic"/>
              </a:rPr>
              <a:t>Third Outline Level</a:t>
            </a:r>
          </a:p>
          <a:p>
            <a:pPr marL="1728000" lvl="3" indent="-216000">
              <a:spcBef>
                <a:spcPts val="567"/>
              </a:spcBef>
              <a:buClr>
                <a:srgbClr val="000000"/>
              </a:buClr>
              <a:buSzPct val="75000"/>
              <a:buFont typeface="Symbol" charset="2"/>
              <a:buChar char=""/>
            </a:pPr>
            <a:r>
              <a:rPr lang="en-US" sz="1200" b="0" strike="noStrike" spc="-1">
                <a:solidFill>
                  <a:srgbClr val="404040"/>
                </a:solidFill>
                <a:latin typeface="Century Gothic"/>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Century Gothic"/>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Century Gothic"/>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Century Gothic"/>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hyperlink" Target="https://networkencyclopedia.com/application-programming-interface-api/" TargetMode="External"/><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1154880" y="973800"/>
            <a:ext cx="8760960" cy="706680"/>
          </a:xfrm>
          <a:prstGeom prst="rect">
            <a:avLst/>
          </a:prstGeom>
          <a:noFill/>
          <a:ln>
            <a:noFill/>
          </a:ln>
        </p:spPr>
        <p:txBody>
          <a:bodyPr anchor="ctr"/>
          <a:lstStyle/>
          <a:p>
            <a:pPr algn="ctr"/>
            <a:r>
              <a:rPr lang="en-US" sz="3600" b="1" spc="-1">
                <a:solidFill>
                  <a:srgbClr val="EBEBEB"/>
                </a:solidFill>
                <a:latin typeface="Century Gothic"/>
              </a:rPr>
              <a:t>FAIR USE NOTICE</a:t>
            </a:r>
            <a:endParaRPr lang="en-US" sz="3600" b="1" strike="noStrike" spc="-1">
              <a:solidFill>
                <a:srgbClr val="000000"/>
              </a:solidFill>
              <a:latin typeface="Century Gothic"/>
            </a:endParaRPr>
          </a:p>
        </p:txBody>
      </p:sp>
      <p:sp>
        <p:nvSpPr>
          <p:cNvPr id="117" name="TextShape 2"/>
          <p:cNvSpPr txBox="1"/>
          <p:nvPr/>
        </p:nvSpPr>
        <p:spPr>
          <a:xfrm>
            <a:off x="1154880" y="2922496"/>
            <a:ext cx="8825400" cy="3097064"/>
          </a:xfrm>
          <a:prstGeom prst="rect">
            <a:avLst/>
          </a:prstGeom>
          <a:noFill/>
          <a:ln>
            <a:noFill/>
          </a:ln>
        </p:spPr>
        <p:txBody>
          <a:bodyPr anchor="t">
            <a:noAutofit/>
          </a:bodyPr>
          <a:lstStyle/>
          <a:p>
            <a:pPr marL="457200" indent="-228600">
              <a:buClr>
                <a:srgbClr val="B31166"/>
              </a:buClr>
              <a:buSzPct val="80000"/>
            </a:pPr>
            <a:r>
              <a:rPr lang="en-US" b="1" spc="-1">
                <a:ea typeface="+mn-lt"/>
                <a:cs typeface="+mn-lt"/>
              </a:rPr>
              <a:t>   </a:t>
            </a:r>
            <a:r>
              <a:rPr lang="en-US" sz="2000" b="1" spc="-1">
                <a:ea typeface="+mn-lt"/>
                <a:cs typeface="+mn-lt"/>
              </a:rPr>
              <a:t>The material used in this presentation i.e., pictures/graphs/text, etc. is solely intended for educational/teaching purpose, offered free of cost to the students for use under special circumstances of Online Education due to COVID-19 Lockdown situation and may include copyrighted material - the use of which may not have been specifically </a:t>
            </a:r>
            <a:r>
              <a:rPr lang="en-US" sz="2000" b="1" spc="-1" err="1">
                <a:ea typeface="+mn-lt"/>
                <a:cs typeface="+mn-lt"/>
              </a:rPr>
              <a:t>authorised</a:t>
            </a:r>
            <a:r>
              <a:rPr lang="en-US" sz="2000" b="1" spc="-1">
                <a:ea typeface="+mn-lt"/>
                <a:cs typeface="+mn-lt"/>
              </a:rPr>
              <a:t> by Copyright Owners. Its application constitutes Fair Use of any such copyrighted material as provided in globally accepted law of many countries. The contents of presentations are intended only for the attendees of the class being conducted by the presenter.</a:t>
            </a:r>
            <a:endParaRPr lang="en-US" sz="2000" spc="-1">
              <a:ea typeface="+mn-lt"/>
              <a:cs typeface="+mn-lt"/>
            </a:endParaRPr>
          </a:p>
          <a:p>
            <a:pPr marL="635">
              <a:lnSpc>
                <a:spcPct val="100000"/>
              </a:lnSpc>
              <a:spcBef>
                <a:spcPts val="1001"/>
              </a:spcBef>
              <a:buClr>
                <a:srgbClr val="B31166"/>
              </a:buClr>
              <a:buSzPct val="80000"/>
              <a:buFont typeface="Wingdings 3" charset="2"/>
            </a:pPr>
            <a:endParaRPr lang="en-US" b="0" strike="noStrike" spc="-1">
              <a:solidFill>
                <a:srgbClr val="404040"/>
              </a:solidFill>
              <a:latin typeface="Century Gothic"/>
            </a:endParaRPr>
          </a:p>
        </p:txBody>
      </p:sp>
    </p:spTree>
    <p:extLst>
      <p:ext uri="{BB962C8B-B14F-4D97-AF65-F5344CB8AC3E}">
        <p14:creationId xmlns:p14="http://schemas.microsoft.com/office/powerpoint/2010/main" val="1348498641"/>
      </p:ext>
    </p:extLst>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1"/>
          <p:cNvSpPr txBox="1"/>
          <p:nvPr/>
        </p:nvSpPr>
        <p:spPr>
          <a:xfrm>
            <a:off x="1154880" y="973800"/>
            <a:ext cx="8760960" cy="706680"/>
          </a:xfrm>
          <a:prstGeom prst="rect">
            <a:avLst/>
          </a:prstGeom>
          <a:noFill/>
          <a:ln>
            <a:noFill/>
          </a:ln>
        </p:spPr>
        <p:txBody>
          <a:bodyPr anchor="ctr"/>
          <a:lstStyle/>
          <a:p>
            <a:pPr>
              <a:lnSpc>
                <a:spcPct val="100000"/>
              </a:lnSpc>
            </a:pPr>
            <a:r>
              <a:rPr lang="en-US" sz="3600" b="0" strike="noStrike" spc="-1">
                <a:solidFill>
                  <a:srgbClr val="EBEBEB"/>
                </a:solidFill>
                <a:latin typeface="Century Gothic"/>
              </a:rPr>
              <a:t>RMI Parameters: Remote Object Parameters </a:t>
            </a:r>
            <a:endParaRPr lang="en-US" sz="3600" b="0" strike="noStrike" spc="-1">
              <a:solidFill>
                <a:srgbClr val="000000"/>
              </a:solidFill>
              <a:latin typeface="Century Gothic"/>
            </a:endParaRPr>
          </a:p>
        </p:txBody>
      </p:sp>
      <p:sp>
        <p:nvSpPr>
          <p:cNvPr id="182" name="TextShape 2"/>
          <p:cNvSpPr txBox="1"/>
          <p:nvPr/>
        </p:nvSpPr>
        <p:spPr>
          <a:xfrm>
            <a:off x="936000" y="2437200"/>
            <a:ext cx="10360043" cy="4114440"/>
          </a:xfrm>
          <a:prstGeom prst="rect">
            <a:avLst/>
          </a:prstGeom>
          <a:noFill/>
          <a:ln>
            <a:noFill/>
          </a:ln>
        </p:spPr>
        <p:txBody>
          <a:bodyPr anchor="t">
            <a:normAutofit/>
          </a:bodyPr>
          <a:lstStyle/>
          <a:p>
            <a:pPr marL="342900" indent="-342265">
              <a:lnSpc>
                <a:spcPct val="100000"/>
              </a:lnSpc>
              <a:spcBef>
                <a:spcPts val="1001"/>
              </a:spcBef>
              <a:buClr>
                <a:srgbClr val="B31166"/>
              </a:buClr>
              <a:buSzPct val="80000"/>
              <a:buFont typeface="Wingdings 3" charset="2"/>
              <a:buChar char=""/>
            </a:pPr>
            <a:r>
              <a:rPr lang="en-US" spc="-1">
                <a:latin typeface="Arial"/>
                <a:cs typeface="Arial"/>
              </a:rPr>
              <a:t>In</a:t>
            </a:r>
            <a:r>
              <a:rPr lang="en-US" spc="-1">
                <a:ea typeface="+mn-lt"/>
                <a:cs typeface="+mn-lt"/>
              </a:rPr>
              <a:t> the following code</a:t>
            </a:r>
            <a:r>
              <a:rPr lang="en-US" sz="1800" b="0" strike="noStrike" spc="-1">
                <a:ea typeface="+mn-lt"/>
                <a:cs typeface="+mn-lt"/>
              </a:rPr>
              <a:t>, </a:t>
            </a:r>
            <a:r>
              <a:rPr lang="en-US" spc="-1">
                <a:ea typeface="+mn-lt"/>
                <a:cs typeface="+mn-lt"/>
              </a:rPr>
              <a:t>the BankManager service getAccount() method is used to </a:t>
            </a:r>
            <a:r>
              <a:rPr lang="en-US" sz="1800" b="0" strike="noStrike" spc="-1">
                <a:ea typeface="+mn-lt"/>
                <a:cs typeface="+mn-lt"/>
              </a:rPr>
              <a:t>obtain a </a:t>
            </a:r>
            <a:r>
              <a:rPr lang="en-US" spc="-1">
                <a:ea typeface="+mn-lt"/>
                <a:cs typeface="+mn-lt"/>
              </a:rPr>
              <a:t>remote </a:t>
            </a:r>
            <a:r>
              <a:rPr lang="en-US" sz="1800" b="0" strike="noStrike" spc="-1">
                <a:ea typeface="+mn-lt"/>
                <a:cs typeface="+mn-lt"/>
              </a:rPr>
              <a:t>reference to </a:t>
            </a:r>
            <a:r>
              <a:rPr lang="en-US" spc="-1">
                <a:ea typeface="+mn-lt"/>
                <a:cs typeface="+mn-lt"/>
              </a:rPr>
              <a:t>an Account </a:t>
            </a:r>
            <a:r>
              <a:rPr lang="en-US" sz="1800" b="0" strike="noStrike" spc="-1">
                <a:ea typeface="+mn-lt"/>
                <a:cs typeface="+mn-lt"/>
              </a:rPr>
              <a:t>remote </a:t>
            </a:r>
            <a:r>
              <a:rPr lang="en-US" spc="-1">
                <a:ea typeface="+mn-lt"/>
                <a:cs typeface="+mn-lt"/>
              </a:rPr>
              <a:t>service</a:t>
            </a:r>
            <a:r>
              <a:rPr lang="en-US" sz="1800" b="0" strike="noStrike" spc="-1">
                <a:ea typeface="+mn-lt"/>
                <a:cs typeface="+mn-lt"/>
              </a:rPr>
              <a:t>.</a:t>
            </a:r>
            <a:endParaRPr lang="en-US" spc="-1">
              <a:ea typeface="+mn-lt"/>
              <a:cs typeface="+mn-lt"/>
            </a:endParaRPr>
          </a:p>
          <a:p>
            <a:pPr marL="457835" lvl="1">
              <a:spcBef>
                <a:spcPts val="1001"/>
              </a:spcBef>
              <a:buClr>
                <a:srgbClr val="B31166"/>
              </a:buClr>
              <a:buSzPct val="80000"/>
            </a:pPr>
            <a:r>
              <a:rPr lang="en-US" spc="-1">
                <a:ea typeface="+mn-lt"/>
                <a:cs typeface="+mn-lt"/>
              </a:rPr>
              <a:t>BankManager bm; </a:t>
            </a:r>
            <a:endParaRPr lang="en-US">
              <a:ea typeface="+mn-lt"/>
              <a:cs typeface="+mn-lt"/>
            </a:endParaRPr>
          </a:p>
          <a:p>
            <a:pPr marL="457835" lvl="1">
              <a:spcBef>
                <a:spcPts val="1001"/>
              </a:spcBef>
              <a:buClr>
                <a:srgbClr val="B31166"/>
              </a:buClr>
              <a:buSzPct val="80000"/>
            </a:pPr>
            <a:r>
              <a:rPr lang="en-US" spc="-1">
                <a:ea typeface="+mn-lt"/>
                <a:cs typeface="+mn-lt"/>
              </a:rPr>
              <a:t>Account a; </a:t>
            </a:r>
            <a:endParaRPr lang="en-US">
              <a:ea typeface="+mn-lt"/>
              <a:cs typeface="+mn-lt"/>
            </a:endParaRPr>
          </a:p>
          <a:p>
            <a:pPr marL="457835" lvl="1">
              <a:spcBef>
                <a:spcPts val="1001"/>
              </a:spcBef>
              <a:buClr>
                <a:srgbClr val="B31166"/>
              </a:buClr>
              <a:buSzPct val="80000"/>
            </a:pPr>
            <a:r>
              <a:rPr lang="en-US" spc="-1">
                <a:ea typeface="+mn-lt"/>
                <a:cs typeface="+mn-lt"/>
              </a:rPr>
              <a:t>try { </a:t>
            </a:r>
            <a:endParaRPr lang="en-US">
              <a:ea typeface="+mn-lt"/>
              <a:cs typeface="+mn-lt"/>
            </a:endParaRPr>
          </a:p>
          <a:p>
            <a:pPr marL="457835" lvl="1">
              <a:spcBef>
                <a:spcPts val="1001"/>
              </a:spcBef>
              <a:buClr>
                <a:srgbClr val="B31166"/>
              </a:buClr>
              <a:buSzPct val="80000"/>
            </a:pPr>
            <a:r>
              <a:rPr lang="en-US" spc="-1">
                <a:ea typeface="+mn-lt"/>
                <a:cs typeface="+mn-lt"/>
              </a:rPr>
              <a:t>    bm = (BankManager) Naming.lookup( "rmi://BankServer /BankManagerService" ); </a:t>
            </a:r>
            <a:endParaRPr lang="en-US">
              <a:ea typeface="+mn-lt"/>
              <a:cs typeface="+mn-lt"/>
            </a:endParaRPr>
          </a:p>
          <a:p>
            <a:pPr marL="457835" lvl="1">
              <a:spcBef>
                <a:spcPts val="1001"/>
              </a:spcBef>
              <a:buClr>
                <a:srgbClr val="B31166"/>
              </a:buClr>
              <a:buSzPct val="80000"/>
            </a:pPr>
            <a:r>
              <a:rPr lang="en-US" spc="-1">
                <a:ea typeface="+mn-lt"/>
                <a:cs typeface="+mn-lt"/>
              </a:rPr>
              <a:t>    a = bm.getAccount( "jGuru" ); // returns remote Account object reference</a:t>
            </a:r>
            <a:endParaRPr lang="en-US">
              <a:ea typeface="+mn-lt"/>
              <a:cs typeface="+mn-lt"/>
            </a:endParaRPr>
          </a:p>
          <a:p>
            <a:pPr marL="635">
              <a:spcBef>
                <a:spcPts val="1001"/>
              </a:spcBef>
              <a:buClr>
                <a:srgbClr val="B31166"/>
              </a:buClr>
              <a:buSzPct val="80000"/>
            </a:pPr>
            <a:r>
              <a:rPr lang="en-US" spc="-1">
                <a:ea typeface="+mn-lt"/>
                <a:cs typeface="+mn-lt"/>
              </a:rPr>
              <a:t>        } </a:t>
            </a:r>
            <a:endParaRPr lang="en-US">
              <a:ea typeface="+mn-lt"/>
              <a:cs typeface="+mn-lt"/>
            </a:endParaRPr>
          </a:p>
          <a:p>
            <a:pPr marL="457835" lvl="1">
              <a:spcBef>
                <a:spcPts val="1001"/>
              </a:spcBef>
              <a:buClr>
                <a:srgbClr val="B31166"/>
              </a:buClr>
              <a:buSzPct val="80000"/>
            </a:pPr>
            <a:r>
              <a:rPr lang="en-US" spc="-1">
                <a:ea typeface="+mn-lt"/>
                <a:cs typeface="+mn-lt"/>
              </a:rPr>
              <a:t>catch (RemoteException re) { </a:t>
            </a:r>
            <a:endParaRPr lang="en-US"/>
          </a:p>
          <a:p>
            <a:pPr marL="457835" lvl="1">
              <a:spcBef>
                <a:spcPts val="1001"/>
              </a:spcBef>
              <a:buClr>
                <a:srgbClr val="B31166"/>
              </a:buClr>
              <a:buSzPct val="80000"/>
            </a:pPr>
            <a:r>
              <a:rPr lang="en-US" spc="-1">
                <a:ea typeface="+mn-lt"/>
                <a:cs typeface="+mn-lt"/>
              </a:rPr>
              <a:t>}</a:t>
            </a:r>
            <a:endParaRPr lang="en-US"/>
          </a:p>
        </p:txBody>
      </p:sp>
    </p:spTree>
    <p:extLst>
      <p:ext uri="{BB962C8B-B14F-4D97-AF65-F5344CB8AC3E}">
        <p14:creationId xmlns:p14="http://schemas.microsoft.com/office/powerpoint/2010/main" val="653670939"/>
      </p:ext>
    </p:extLst>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1"/>
          <p:cNvSpPr txBox="1"/>
          <p:nvPr/>
        </p:nvSpPr>
        <p:spPr>
          <a:xfrm>
            <a:off x="1154880" y="973800"/>
            <a:ext cx="8760960" cy="706680"/>
          </a:xfrm>
          <a:prstGeom prst="rect">
            <a:avLst/>
          </a:prstGeom>
          <a:noFill/>
          <a:ln>
            <a:noFill/>
          </a:ln>
        </p:spPr>
        <p:txBody>
          <a:bodyPr anchor="ctr"/>
          <a:lstStyle/>
          <a:p>
            <a:pPr>
              <a:lnSpc>
                <a:spcPct val="100000"/>
              </a:lnSpc>
            </a:pPr>
            <a:r>
              <a:rPr lang="en-US" sz="3600" b="0" strike="noStrike" spc="-1">
                <a:solidFill>
                  <a:srgbClr val="EBEBEB"/>
                </a:solidFill>
                <a:latin typeface="Century Gothic"/>
              </a:rPr>
              <a:t>RMI Parameters: Remote Object Parameters </a:t>
            </a:r>
            <a:endParaRPr lang="en-US" sz="3600" b="0" strike="noStrike" spc="-1">
              <a:solidFill>
                <a:srgbClr val="000000"/>
              </a:solidFill>
              <a:latin typeface="Century Gothic"/>
            </a:endParaRPr>
          </a:p>
        </p:txBody>
      </p:sp>
      <p:sp>
        <p:nvSpPr>
          <p:cNvPr id="182" name="TextShape 2"/>
          <p:cNvSpPr txBox="1"/>
          <p:nvPr/>
        </p:nvSpPr>
        <p:spPr>
          <a:xfrm>
            <a:off x="936000" y="2437200"/>
            <a:ext cx="10182833" cy="4114440"/>
          </a:xfrm>
          <a:prstGeom prst="rect">
            <a:avLst/>
          </a:prstGeom>
          <a:noFill/>
          <a:ln>
            <a:noFill/>
          </a:ln>
        </p:spPr>
        <p:txBody>
          <a:bodyPr anchor="t">
            <a:normAutofit/>
          </a:bodyPr>
          <a:lstStyle/>
          <a:p>
            <a:pPr marL="342900" indent="-342265">
              <a:spcBef>
                <a:spcPts val="1001"/>
              </a:spcBef>
              <a:buClr>
                <a:srgbClr val="B31166"/>
              </a:buClr>
              <a:buSzPct val="80000"/>
              <a:buFont typeface="Wingdings 3" charset="2"/>
              <a:buChar char=""/>
            </a:pPr>
            <a:r>
              <a:rPr lang="en-US" spc="-1" dirty="0">
                <a:latin typeface="Arial"/>
                <a:cs typeface="Arial"/>
              </a:rPr>
              <a:t>In</a:t>
            </a:r>
            <a:r>
              <a:rPr lang="en-US" spc="-1" dirty="0">
                <a:ea typeface="+mn-lt"/>
                <a:cs typeface="+mn-lt"/>
              </a:rPr>
              <a:t> the implementation of </a:t>
            </a:r>
            <a:r>
              <a:rPr lang="en-US" spc="-1" dirty="0" err="1">
                <a:ea typeface="+mn-lt"/>
                <a:cs typeface="+mn-lt"/>
              </a:rPr>
              <a:t>getAccount</a:t>
            </a:r>
            <a:r>
              <a:rPr lang="en-US" spc="-1" dirty="0">
                <a:ea typeface="+mn-lt"/>
                <a:cs typeface="+mn-lt"/>
              </a:rPr>
              <a:t>(), the method returns a (local) reference to the remote service.</a:t>
            </a:r>
            <a:endParaRPr lang="en-US" dirty="0">
              <a:ea typeface="+mn-lt"/>
              <a:cs typeface="+mn-lt"/>
            </a:endParaRPr>
          </a:p>
          <a:p>
            <a:pPr marL="457835" lvl="1">
              <a:spcBef>
                <a:spcPts val="1001"/>
              </a:spcBef>
              <a:buClr>
                <a:srgbClr val="B31166"/>
              </a:buClr>
              <a:buSzPct val="80000"/>
            </a:pPr>
            <a:r>
              <a:rPr lang="en-US" spc="-1" dirty="0" err="1">
                <a:ea typeface="+mn-lt"/>
                <a:cs typeface="+mn-lt"/>
              </a:rPr>
              <a:t>AccountImpl</a:t>
            </a:r>
            <a:r>
              <a:rPr lang="en-US" spc="-1" dirty="0">
                <a:ea typeface="+mn-lt"/>
                <a:cs typeface="+mn-lt"/>
              </a:rPr>
              <a:t> </a:t>
            </a:r>
            <a:r>
              <a:rPr lang="en-US" spc="-1" dirty="0" err="1">
                <a:ea typeface="+mn-lt"/>
                <a:cs typeface="+mn-lt"/>
              </a:rPr>
              <a:t>getAccount</a:t>
            </a:r>
            <a:r>
              <a:rPr lang="en-US" spc="-1" dirty="0">
                <a:ea typeface="+mn-lt"/>
                <a:cs typeface="+mn-lt"/>
              </a:rPr>
              <a:t>(String </a:t>
            </a:r>
            <a:r>
              <a:rPr lang="en-US" spc="-1" dirty="0" err="1">
                <a:ea typeface="+mn-lt"/>
                <a:cs typeface="+mn-lt"/>
              </a:rPr>
              <a:t>accountName</a:t>
            </a:r>
            <a:r>
              <a:rPr lang="en-US" spc="-1" dirty="0">
                <a:ea typeface="+mn-lt"/>
                <a:cs typeface="+mn-lt"/>
              </a:rPr>
              <a:t>) { </a:t>
            </a:r>
            <a:endParaRPr lang="en-US" dirty="0">
              <a:ea typeface="+mn-lt"/>
              <a:cs typeface="+mn-lt"/>
            </a:endParaRPr>
          </a:p>
          <a:p>
            <a:pPr marL="457835" lvl="1">
              <a:spcBef>
                <a:spcPts val="1001"/>
              </a:spcBef>
              <a:buClr>
                <a:srgbClr val="B31166"/>
              </a:buClr>
              <a:buSzPct val="80000"/>
            </a:pPr>
            <a:r>
              <a:rPr lang="en-US" spc="-1" dirty="0">
                <a:ea typeface="+mn-lt"/>
                <a:cs typeface="+mn-lt"/>
              </a:rPr>
              <a:t>// Code to find the matching account </a:t>
            </a:r>
            <a:endParaRPr lang="en-US" dirty="0">
              <a:ea typeface="+mn-lt"/>
              <a:cs typeface="+mn-lt"/>
            </a:endParaRPr>
          </a:p>
          <a:p>
            <a:pPr marL="457835" lvl="1">
              <a:spcBef>
                <a:spcPts val="1001"/>
              </a:spcBef>
              <a:buClr>
                <a:srgbClr val="B31166"/>
              </a:buClr>
              <a:buSzPct val="80000"/>
            </a:pPr>
            <a:r>
              <a:rPr lang="en-US" spc="-1" dirty="0" err="1">
                <a:ea typeface="+mn-lt"/>
                <a:cs typeface="+mn-lt"/>
              </a:rPr>
              <a:t>AccountImpl</a:t>
            </a:r>
            <a:r>
              <a:rPr lang="en-US" spc="-1" dirty="0">
                <a:ea typeface="+mn-lt"/>
                <a:cs typeface="+mn-lt"/>
              </a:rPr>
              <a:t> ai = // return reference from search </a:t>
            </a:r>
            <a:endParaRPr lang="en-US" dirty="0">
              <a:ea typeface="+mn-lt"/>
              <a:cs typeface="+mn-lt"/>
            </a:endParaRPr>
          </a:p>
          <a:p>
            <a:pPr marL="457835" lvl="1">
              <a:spcBef>
                <a:spcPts val="1001"/>
              </a:spcBef>
              <a:buClr>
                <a:srgbClr val="B31166"/>
              </a:buClr>
              <a:buSzPct val="80000"/>
            </a:pPr>
            <a:r>
              <a:rPr lang="en-US" spc="-1" dirty="0">
                <a:ea typeface="+mn-lt"/>
                <a:cs typeface="+mn-lt"/>
              </a:rPr>
              <a:t>return ail;  </a:t>
            </a:r>
            <a:endParaRPr lang="en-US" dirty="0">
              <a:ea typeface="+mn-lt"/>
              <a:cs typeface="+mn-lt"/>
            </a:endParaRPr>
          </a:p>
          <a:p>
            <a:pPr marL="457835" lvl="1">
              <a:spcBef>
                <a:spcPts val="1001"/>
              </a:spcBef>
              <a:buClr>
                <a:srgbClr val="B31166"/>
              </a:buClr>
              <a:buSzPct val="80000"/>
            </a:pPr>
            <a:r>
              <a:rPr lang="en-US" spc="-1" dirty="0">
                <a:ea typeface="+mn-lt"/>
                <a:cs typeface="+mn-lt"/>
              </a:rPr>
              <a:t>//</a:t>
            </a:r>
            <a:r>
              <a:rPr lang="en-US" spc="-1" dirty="0" err="1">
                <a:ea typeface="+mn-lt"/>
                <a:cs typeface="+mn-lt"/>
              </a:rPr>
              <a:t>AccountImpl</a:t>
            </a:r>
            <a:r>
              <a:rPr lang="en-US" spc="-1" dirty="0">
                <a:ea typeface="+mn-lt"/>
                <a:cs typeface="+mn-lt"/>
              </a:rPr>
              <a:t> class is a implementation class on server that extends </a:t>
            </a:r>
            <a:r>
              <a:rPr lang="en-US" spc="-1" dirty="0" err="1">
                <a:ea typeface="+mn-lt"/>
                <a:cs typeface="+mn-lt"/>
              </a:rPr>
              <a:t>UnicastRemoteObject</a:t>
            </a:r>
            <a:endParaRPr lang="en-US" dirty="0" err="1">
              <a:ea typeface="+mn-lt"/>
              <a:cs typeface="+mn-lt"/>
            </a:endParaRPr>
          </a:p>
          <a:p>
            <a:pPr marL="457835" lvl="1">
              <a:spcBef>
                <a:spcPts val="1001"/>
              </a:spcBef>
              <a:buClr>
                <a:srgbClr val="B31166"/>
              </a:buClr>
              <a:buSzPct val="80000"/>
            </a:pPr>
            <a:r>
              <a:rPr lang="en-US" spc="-1" dirty="0">
                <a:ea typeface="+mn-lt"/>
                <a:cs typeface="+mn-lt"/>
              </a:rPr>
              <a:t>}</a:t>
            </a:r>
            <a:endParaRPr lang="en-US" dirty="0">
              <a:ea typeface="+mn-lt"/>
              <a:cs typeface="+mn-lt"/>
            </a:endParaRPr>
          </a:p>
          <a:p>
            <a:pPr marL="342900" indent="-342265">
              <a:spcBef>
                <a:spcPts val="1001"/>
              </a:spcBef>
              <a:buClr>
                <a:srgbClr val="B31166"/>
              </a:buClr>
              <a:buSzPct val="80000"/>
              <a:buFont typeface="Wingdings 3" charset="2"/>
              <a:buChar char=""/>
            </a:pPr>
            <a:r>
              <a:rPr lang="en-US" spc="-1" dirty="0">
                <a:ea typeface="+mn-lt"/>
                <a:cs typeface="+mn-lt"/>
              </a:rPr>
              <a:t>When a method returns a local reference to an exported remote object, RMI does not return that object. Instead, it substitutes another object (the remote proxy for that service) in the return stream.</a:t>
            </a:r>
            <a:endParaRPr lang="en-US" dirty="0"/>
          </a:p>
        </p:txBody>
      </p:sp>
    </p:spTree>
    <p:extLst>
      <p:ext uri="{BB962C8B-B14F-4D97-AF65-F5344CB8AC3E}">
        <p14:creationId xmlns:p14="http://schemas.microsoft.com/office/powerpoint/2010/main" val="1356449908"/>
      </p:ext>
    </p:extLst>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TextShape 1"/>
          <p:cNvSpPr txBox="1"/>
          <p:nvPr/>
        </p:nvSpPr>
        <p:spPr>
          <a:xfrm>
            <a:off x="1154880" y="973800"/>
            <a:ext cx="8760960" cy="706680"/>
          </a:xfrm>
          <a:prstGeom prst="rect">
            <a:avLst/>
          </a:prstGeom>
          <a:noFill/>
          <a:ln>
            <a:noFill/>
          </a:ln>
        </p:spPr>
        <p:txBody>
          <a:bodyPr anchor="ctr"/>
          <a:lstStyle/>
          <a:p>
            <a:pPr>
              <a:lnSpc>
                <a:spcPct val="100000"/>
              </a:lnSpc>
            </a:pPr>
            <a:r>
              <a:rPr lang="en-US" sz="3600" b="0" strike="noStrike" spc="-1">
                <a:solidFill>
                  <a:srgbClr val="EBEBEB"/>
                </a:solidFill>
                <a:latin typeface="Century Gothic"/>
              </a:rPr>
              <a:t>DISTRIBUTING RMI CLASSES</a:t>
            </a:r>
            <a:endParaRPr lang="en-US" sz="3600" b="0" strike="noStrike" spc="-1">
              <a:solidFill>
                <a:srgbClr val="000000"/>
              </a:solidFill>
              <a:latin typeface="Century Gothic"/>
            </a:endParaRPr>
          </a:p>
        </p:txBody>
      </p:sp>
      <p:sp>
        <p:nvSpPr>
          <p:cNvPr id="188" name="TextShape 2"/>
          <p:cNvSpPr txBox="1"/>
          <p:nvPr/>
        </p:nvSpPr>
        <p:spPr>
          <a:xfrm>
            <a:off x="635143" y="2219891"/>
            <a:ext cx="10095480" cy="4469400"/>
          </a:xfrm>
          <a:prstGeom prst="rect">
            <a:avLst/>
          </a:prstGeom>
          <a:noFill/>
          <a:ln>
            <a:noFill/>
          </a:ln>
        </p:spPr>
        <p:txBody>
          <a:bodyPr anchor="t">
            <a:normAutofit/>
          </a:bodyPr>
          <a:lstStyle/>
          <a:p>
            <a:pPr marL="342900" indent="-342265">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To run an RMI application, the supporting class files must be placed in locations that can be found by the server and the clients. </a:t>
            </a:r>
            <a:endParaRPr lang="en-US"/>
          </a:p>
          <a:p>
            <a:pPr marL="342900" indent="-342265">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For the server, the following classes must be available to its class loader: </a:t>
            </a:r>
          </a:p>
          <a:p>
            <a:pPr marL="742950" lvl="1" indent="-285115">
              <a:lnSpc>
                <a:spcPct val="100000"/>
              </a:lnSpc>
              <a:spcBef>
                <a:spcPts val="1001"/>
              </a:spcBef>
              <a:buClr>
                <a:srgbClr val="B31166"/>
              </a:buClr>
              <a:buSzPct val="80000"/>
              <a:buFont typeface="Wingdings 3" charset="2"/>
              <a:buChar char=""/>
            </a:pPr>
            <a:r>
              <a:rPr lang="en-US" sz="1600" b="0" strike="noStrike" spc="-1">
                <a:solidFill>
                  <a:srgbClr val="404040"/>
                </a:solidFill>
                <a:latin typeface="Century Gothic"/>
              </a:rPr>
              <a:t>Remote service interface definitions </a:t>
            </a:r>
          </a:p>
          <a:p>
            <a:pPr marL="742950" lvl="1" indent="-285115">
              <a:lnSpc>
                <a:spcPct val="100000"/>
              </a:lnSpc>
              <a:spcBef>
                <a:spcPts val="1001"/>
              </a:spcBef>
              <a:buClr>
                <a:srgbClr val="B31166"/>
              </a:buClr>
              <a:buSzPct val="80000"/>
              <a:buFont typeface="Wingdings 3" charset="2"/>
              <a:buChar char=""/>
            </a:pPr>
            <a:r>
              <a:rPr lang="en-US" sz="1600" b="0" strike="noStrike" spc="-1">
                <a:solidFill>
                  <a:srgbClr val="404040"/>
                </a:solidFill>
                <a:latin typeface="Century Gothic"/>
              </a:rPr>
              <a:t>Remote service implementations </a:t>
            </a:r>
          </a:p>
          <a:p>
            <a:pPr marL="742950" lvl="1" indent="-285115">
              <a:lnSpc>
                <a:spcPct val="100000"/>
              </a:lnSpc>
              <a:spcBef>
                <a:spcPts val="1001"/>
              </a:spcBef>
              <a:buClr>
                <a:srgbClr val="B31166"/>
              </a:buClr>
              <a:buSzPct val="80000"/>
              <a:buFont typeface="Wingdings 3" charset="2"/>
              <a:buChar char=""/>
            </a:pPr>
            <a:r>
              <a:rPr lang="en-US" sz="1600" b="0" strike="noStrike" spc="-1">
                <a:solidFill>
                  <a:srgbClr val="404040"/>
                </a:solidFill>
                <a:latin typeface="Century Gothic"/>
              </a:rPr>
              <a:t>Skeletons for the implementation classes (JDK 1.1 based servers only) </a:t>
            </a:r>
          </a:p>
          <a:p>
            <a:pPr marL="742950" lvl="1" indent="-285115">
              <a:lnSpc>
                <a:spcPct val="100000"/>
              </a:lnSpc>
              <a:spcBef>
                <a:spcPts val="1001"/>
              </a:spcBef>
              <a:buClr>
                <a:srgbClr val="B31166"/>
              </a:buClr>
              <a:buSzPct val="80000"/>
              <a:buFont typeface="Wingdings 3" charset="2"/>
              <a:buChar char=""/>
            </a:pPr>
            <a:r>
              <a:rPr lang="en-US" sz="1600" b="0" strike="noStrike" spc="-1">
                <a:solidFill>
                  <a:srgbClr val="404040"/>
                </a:solidFill>
                <a:latin typeface="Century Gothic"/>
              </a:rPr>
              <a:t>All other server classes </a:t>
            </a:r>
          </a:p>
          <a:p>
            <a:pPr marL="342900" indent="-342265">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For the client, the following classes must be available to its class loader: </a:t>
            </a:r>
          </a:p>
          <a:p>
            <a:pPr marL="742950" lvl="1" indent="-285115">
              <a:lnSpc>
                <a:spcPct val="100000"/>
              </a:lnSpc>
              <a:spcBef>
                <a:spcPts val="1001"/>
              </a:spcBef>
              <a:buClr>
                <a:srgbClr val="B31166"/>
              </a:buClr>
              <a:buSzPct val="80000"/>
              <a:buFont typeface="Wingdings 3" charset="2"/>
              <a:buChar char=""/>
            </a:pPr>
            <a:r>
              <a:rPr lang="en-US" sz="1600" b="0" strike="noStrike" spc="-1">
                <a:solidFill>
                  <a:srgbClr val="404040"/>
                </a:solidFill>
                <a:latin typeface="Century Gothic"/>
              </a:rPr>
              <a:t>Remote service interface definitions </a:t>
            </a:r>
          </a:p>
          <a:p>
            <a:pPr marL="742950" lvl="1" indent="-285115">
              <a:lnSpc>
                <a:spcPct val="100000"/>
              </a:lnSpc>
              <a:spcBef>
                <a:spcPts val="1001"/>
              </a:spcBef>
              <a:buClr>
                <a:srgbClr val="B31166"/>
              </a:buClr>
              <a:buSzPct val="80000"/>
              <a:buFont typeface="Wingdings 3" charset="2"/>
              <a:buChar char=""/>
            </a:pPr>
            <a:r>
              <a:rPr lang="en-US" sz="1600" b="0" strike="noStrike" spc="-1">
                <a:solidFill>
                  <a:srgbClr val="404040"/>
                </a:solidFill>
                <a:latin typeface="Century Gothic"/>
              </a:rPr>
              <a:t>Stubs for the remote service implementation classes </a:t>
            </a:r>
          </a:p>
          <a:p>
            <a:pPr marL="742950" lvl="1" indent="-285115">
              <a:lnSpc>
                <a:spcPct val="100000"/>
              </a:lnSpc>
              <a:spcBef>
                <a:spcPts val="1001"/>
              </a:spcBef>
              <a:buClr>
                <a:srgbClr val="B31166"/>
              </a:buClr>
              <a:buSzPct val="80000"/>
              <a:buFont typeface="Wingdings 3" charset="2"/>
              <a:buChar char=""/>
            </a:pPr>
            <a:r>
              <a:rPr lang="en-US" sz="1600" b="0" strike="noStrike" spc="-1">
                <a:solidFill>
                  <a:srgbClr val="404040"/>
                </a:solidFill>
                <a:latin typeface="Century Gothic"/>
              </a:rPr>
              <a:t>All other client classes </a:t>
            </a:r>
          </a:p>
          <a:p>
            <a:pPr>
              <a:lnSpc>
                <a:spcPct val="100000"/>
              </a:lnSpc>
              <a:spcBef>
                <a:spcPts val="1001"/>
              </a:spcBef>
            </a:pPr>
            <a:endParaRPr lang="en-US" sz="1600" b="0" strike="noStrike" spc="-1">
              <a:solidFill>
                <a:srgbClr val="404040"/>
              </a:solidFill>
              <a:latin typeface="Century Gothic"/>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1154880" y="973800"/>
            <a:ext cx="8760960" cy="706680"/>
          </a:xfrm>
          <a:prstGeom prst="rect">
            <a:avLst/>
          </a:prstGeom>
          <a:noFill/>
          <a:ln>
            <a:noFill/>
          </a:ln>
        </p:spPr>
        <p:txBody>
          <a:bodyPr anchor="ctr"/>
          <a:lstStyle/>
          <a:p>
            <a:pPr>
              <a:lnSpc>
                <a:spcPct val="100000"/>
              </a:lnSpc>
            </a:pPr>
            <a:r>
              <a:rPr lang="en-US" sz="3600" b="0" strike="noStrike" spc="-1">
                <a:solidFill>
                  <a:srgbClr val="EBEBEB"/>
                </a:solidFill>
                <a:latin typeface="Century Gothic"/>
              </a:rPr>
              <a:t>DISTRIBUTED GARBAGE COLLECTION</a:t>
            </a:r>
            <a:endParaRPr lang="en-US" sz="3600" b="0" strike="noStrike" spc="-1">
              <a:solidFill>
                <a:srgbClr val="000000"/>
              </a:solidFill>
              <a:latin typeface="Century Gothic"/>
            </a:endParaRPr>
          </a:p>
        </p:txBody>
      </p:sp>
      <p:sp>
        <p:nvSpPr>
          <p:cNvPr id="190" name="TextShape 2"/>
          <p:cNvSpPr txBox="1"/>
          <p:nvPr/>
        </p:nvSpPr>
        <p:spPr>
          <a:xfrm>
            <a:off x="1154160" y="2415600"/>
            <a:ext cx="9146160" cy="4442040"/>
          </a:xfrm>
          <a:prstGeom prst="rect">
            <a:avLst/>
          </a:prstGeom>
          <a:noFill/>
          <a:ln>
            <a:noFill/>
          </a:ln>
        </p:spPr>
        <p:txBody>
          <a:bodyPr>
            <a:normAutofit/>
          </a:bodyPr>
          <a:lstStyle/>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We know the JVM has an automatic garbage collector that will reclaim the memory from any object that has been discarded by the running program.</a:t>
            </a:r>
          </a:p>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Designing an efficient single-machine garbage collector is hard; designing a distributed garbage collector is very hard.</a:t>
            </a:r>
          </a:p>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The RMI system provides a reference counting distributed garbage collection algorithm. </a:t>
            </a:r>
          </a:p>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This system works by having the server keep track of which clients have requested access to remote objects running on the server. When a reference is made, the server marks the object as "dirty" and when a client drops the reference, it is marked as being "clean."</a:t>
            </a:r>
          </a:p>
          <a:p>
            <a:pPr>
              <a:lnSpc>
                <a:spcPct val="100000"/>
              </a:lnSpc>
              <a:spcBef>
                <a:spcPts val="1001"/>
              </a:spcBef>
            </a:pPr>
            <a:endParaRPr lang="en-US" sz="1800" b="0" strike="noStrike" spc="-1">
              <a:solidFill>
                <a:srgbClr val="404040"/>
              </a:solidFill>
              <a:latin typeface="Century Gothic"/>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1"/>
          <p:cNvSpPr txBox="1"/>
          <p:nvPr/>
        </p:nvSpPr>
        <p:spPr>
          <a:xfrm>
            <a:off x="1154880" y="973800"/>
            <a:ext cx="8760960" cy="706680"/>
          </a:xfrm>
          <a:prstGeom prst="rect">
            <a:avLst/>
          </a:prstGeom>
          <a:noFill/>
          <a:ln>
            <a:noFill/>
          </a:ln>
        </p:spPr>
        <p:txBody>
          <a:bodyPr anchor="ctr"/>
          <a:lstStyle/>
          <a:p>
            <a:endParaRPr lang="en-US" sz="1800" b="0" strike="noStrike" spc="-1">
              <a:solidFill>
                <a:srgbClr val="000000"/>
              </a:solidFill>
              <a:latin typeface="Century Gothic"/>
            </a:endParaRPr>
          </a:p>
        </p:txBody>
      </p:sp>
      <p:sp>
        <p:nvSpPr>
          <p:cNvPr id="192" name="TextShape 2"/>
          <p:cNvSpPr txBox="1"/>
          <p:nvPr/>
        </p:nvSpPr>
        <p:spPr>
          <a:xfrm>
            <a:off x="1522800" y="2361240"/>
            <a:ext cx="9146160" cy="4267800"/>
          </a:xfrm>
          <a:prstGeom prst="rect">
            <a:avLst/>
          </a:prstGeom>
          <a:noFill/>
          <a:ln>
            <a:noFill/>
          </a:ln>
        </p:spPr>
        <p:txBody>
          <a:bodyPr>
            <a:normAutofit/>
          </a:bodyPr>
          <a:lstStyle/>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The interface to the DGC (distributed garbage collector) is hidden in the stubs and skeletons layer.</a:t>
            </a:r>
          </a:p>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In addition to the reference counting mechanism, a live client reference has a lease with a specified time. </a:t>
            </a:r>
          </a:p>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If a client does not refresh the connection to the remote object before the lease term expires, the reference is considered to be dead and the remote object may be garbage collected.</a:t>
            </a:r>
          </a:p>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The lease time is controlled by the system property java.rmi.dgc.leaseValue</a:t>
            </a:r>
          </a:p>
          <a:p>
            <a:pPr>
              <a:lnSpc>
                <a:spcPct val="100000"/>
              </a:lnSpc>
              <a:spcBef>
                <a:spcPts val="1001"/>
              </a:spcBef>
            </a:pPr>
            <a:endParaRPr lang="en-US" sz="1800" b="0" strike="noStrike" spc="-1">
              <a:solidFill>
                <a:srgbClr val="404040"/>
              </a:solidFill>
              <a:latin typeface="Century Gothic"/>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1154880" y="973800"/>
            <a:ext cx="8760960" cy="706680"/>
          </a:xfrm>
          <a:prstGeom prst="rect">
            <a:avLst/>
          </a:prstGeom>
          <a:noFill/>
          <a:ln>
            <a:noFill/>
          </a:ln>
        </p:spPr>
        <p:txBody>
          <a:bodyPr anchor="ctr">
            <a:normAutofit/>
          </a:bodyPr>
          <a:lstStyle/>
          <a:p>
            <a:pPr>
              <a:lnSpc>
                <a:spcPct val="100000"/>
              </a:lnSpc>
            </a:pPr>
            <a:r>
              <a:rPr lang="en-US" sz="3600" b="0" strike="noStrike" spc="-1">
                <a:solidFill>
                  <a:srgbClr val="EBEBEB"/>
                </a:solidFill>
                <a:latin typeface="Century Gothic"/>
              </a:rPr>
              <a:t>INTRODUCTION TO JAVA NAMING AND DIRECTORY SERVICE (JNDI)</a:t>
            </a:r>
            <a:endParaRPr lang="en-US" sz="3600" b="0" strike="noStrike" spc="-1">
              <a:solidFill>
                <a:srgbClr val="000000"/>
              </a:solidFill>
              <a:latin typeface="Century Gothic"/>
            </a:endParaRPr>
          </a:p>
        </p:txBody>
      </p:sp>
      <p:sp>
        <p:nvSpPr>
          <p:cNvPr id="194" name="TextShape 2"/>
          <p:cNvSpPr txBox="1"/>
          <p:nvPr/>
        </p:nvSpPr>
        <p:spPr>
          <a:xfrm>
            <a:off x="1155988" y="2708341"/>
            <a:ext cx="9146160" cy="3439153"/>
          </a:xfrm>
          <a:prstGeom prst="rect">
            <a:avLst/>
          </a:prstGeom>
          <a:noFill/>
          <a:ln>
            <a:noFill/>
          </a:ln>
        </p:spPr>
        <p:txBody>
          <a:bodyPr>
            <a:normAutofit lnSpcReduction="10000"/>
          </a:bodyPr>
          <a:lstStyle/>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Naming and directory services play a vital role in intranets and the Internet by providing network-wide sharing of a variety of information about users, machines, services, and applications. </a:t>
            </a:r>
          </a:p>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JNDI (Java Naming and Directory Interface) enables Java platform-based applications to access multiple naming and directory services.</a:t>
            </a:r>
          </a:p>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JNDI is an API specified in Java technology that provides naming and directory functionality to applications written in the Java programming language. </a:t>
            </a:r>
          </a:p>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In addition, JNDI provides methods for performing standard directory operations, such as associating attributes with objects and searching for objects using their attributes. </a:t>
            </a: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Shape 1"/>
          <p:cNvSpPr txBox="1"/>
          <p:nvPr/>
        </p:nvSpPr>
        <p:spPr>
          <a:xfrm>
            <a:off x="1154880" y="973800"/>
            <a:ext cx="8760960" cy="706680"/>
          </a:xfrm>
          <a:prstGeom prst="rect">
            <a:avLst/>
          </a:prstGeom>
          <a:noFill/>
          <a:ln>
            <a:noFill/>
          </a:ln>
        </p:spPr>
        <p:txBody>
          <a:bodyPr anchor="ctr"/>
          <a:lstStyle/>
          <a:p>
            <a:endParaRPr lang="en-US" sz="1800" b="0" strike="noStrike" spc="-1">
              <a:solidFill>
                <a:srgbClr val="000000"/>
              </a:solidFill>
              <a:latin typeface="Century Gothic"/>
            </a:endParaRPr>
          </a:p>
        </p:txBody>
      </p:sp>
      <p:sp>
        <p:nvSpPr>
          <p:cNvPr id="196" name="TextShape 2"/>
          <p:cNvSpPr txBox="1"/>
          <p:nvPr/>
        </p:nvSpPr>
        <p:spPr>
          <a:xfrm>
            <a:off x="1017720" y="2661480"/>
            <a:ext cx="9146160" cy="3665160"/>
          </a:xfrm>
          <a:prstGeom prst="rect">
            <a:avLst/>
          </a:prstGeom>
          <a:noFill/>
          <a:ln>
            <a:noFill/>
          </a:ln>
        </p:spPr>
        <p:txBody>
          <a:bodyPr>
            <a:normAutofit/>
          </a:bodyPr>
          <a:lstStyle/>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JNDI is also defined independent of any specific naming or directory service implementation. It enables applications to access different, possibly multiple, naming and directory services using a common API. </a:t>
            </a:r>
          </a:p>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Different naming and directory service providers can be plugged in seamlessly behind this common API. </a:t>
            </a:r>
            <a:br/>
            <a:r>
              <a:rPr lang="en-US" sz="1800" b="0" strike="noStrike" spc="-1">
                <a:solidFill>
                  <a:srgbClr val="404040"/>
                </a:solidFill>
                <a:latin typeface="Century Gothic"/>
              </a:rPr>
              <a:t> </a:t>
            </a: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extShape 1"/>
          <p:cNvSpPr txBox="1"/>
          <p:nvPr/>
        </p:nvSpPr>
        <p:spPr>
          <a:xfrm>
            <a:off x="1154880" y="973800"/>
            <a:ext cx="8760960" cy="706680"/>
          </a:xfrm>
          <a:prstGeom prst="rect">
            <a:avLst/>
          </a:prstGeom>
          <a:noFill/>
          <a:ln>
            <a:noFill/>
          </a:ln>
        </p:spPr>
        <p:txBody>
          <a:bodyPr anchor="ctr"/>
          <a:lstStyle/>
          <a:p>
            <a:pPr>
              <a:lnSpc>
                <a:spcPct val="100000"/>
              </a:lnSpc>
            </a:pPr>
            <a:r>
              <a:rPr lang="en-US" sz="3600" b="0" strike="noStrike" spc="-1">
                <a:solidFill>
                  <a:srgbClr val="EBEBEB"/>
                </a:solidFill>
                <a:latin typeface="Century Gothic"/>
              </a:rPr>
              <a:t>JNDI Architecture</a:t>
            </a:r>
            <a:endParaRPr lang="en-US" sz="3600" b="0" strike="noStrike" spc="-1">
              <a:solidFill>
                <a:srgbClr val="000000"/>
              </a:solidFill>
              <a:latin typeface="Century Gothic"/>
            </a:endParaRPr>
          </a:p>
        </p:txBody>
      </p:sp>
      <p:pic>
        <p:nvPicPr>
          <p:cNvPr id="198" name="Picture 2"/>
          <p:cNvPicPr/>
          <p:nvPr/>
        </p:nvPicPr>
        <p:blipFill>
          <a:blip r:embed="rId3"/>
          <a:stretch/>
        </p:blipFill>
        <p:spPr>
          <a:xfrm>
            <a:off x="608040" y="1981080"/>
            <a:ext cx="5478120" cy="3419280"/>
          </a:xfrm>
          <a:prstGeom prst="rect">
            <a:avLst/>
          </a:prstGeom>
          <a:ln>
            <a:noFill/>
          </a:ln>
        </p:spPr>
      </p:pic>
      <p:sp>
        <p:nvSpPr>
          <p:cNvPr id="199" name="CustomShape 2"/>
          <p:cNvSpPr/>
          <p:nvPr/>
        </p:nvSpPr>
        <p:spPr>
          <a:xfrm>
            <a:off x="6578280" y="2333880"/>
            <a:ext cx="5076720" cy="3051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400" b="0" strike="noStrike" spc="-1">
                <a:solidFill>
                  <a:srgbClr val="000000"/>
                </a:solidFill>
                <a:latin typeface="Century Gothic"/>
              </a:rPr>
              <a:t>JNDI enables Java technology-based applications to take advantage of information in a variety of existing naming and directory services, such as LDAP, NDS, DNS, and NIS, as well as enabling the applications to coexist with legacy software and systems. </a:t>
            </a:r>
            <a:endParaRPr lang="en-US" sz="2400" b="0" strike="noStrike" spc="-1">
              <a:latin typeface="Arial"/>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extShape 1"/>
          <p:cNvSpPr txBox="1"/>
          <p:nvPr/>
        </p:nvSpPr>
        <p:spPr>
          <a:xfrm>
            <a:off x="1154880" y="973800"/>
            <a:ext cx="8760960" cy="706680"/>
          </a:xfrm>
          <a:prstGeom prst="rect">
            <a:avLst/>
          </a:prstGeom>
          <a:noFill/>
          <a:ln>
            <a:noFill/>
          </a:ln>
        </p:spPr>
        <p:txBody>
          <a:bodyPr anchor="ctr"/>
          <a:lstStyle/>
          <a:p>
            <a:endParaRPr lang="en-US" sz="1800" b="0" strike="noStrike" spc="-1">
              <a:solidFill>
                <a:srgbClr val="000000"/>
              </a:solidFill>
              <a:latin typeface="Century Gothic"/>
            </a:endParaRPr>
          </a:p>
        </p:txBody>
      </p:sp>
      <p:sp>
        <p:nvSpPr>
          <p:cNvPr id="201" name="TextShape 2"/>
          <p:cNvSpPr txBox="1"/>
          <p:nvPr/>
        </p:nvSpPr>
        <p:spPr>
          <a:xfrm>
            <a:off x="1154880" y="2603520"/>
            <a:ext cx="8825400" cy="3416040"/>
          </a:xfrm>
          <a:prstGeom prst="rect">
            <a:avLst/>
          </a:prstGeom>
          <a:noFill/>
          <a:ln>
            <a:noFill/>
          </a:ln>
        </p:spPr>
        <p:txBody>
          <a:bodyPr/>
          <a:lstStyle/>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The JNDI architecture consists of an API (Application Programming Interface) and an SPI (Service Provider Interface). </a:t>
            </a:r>
          </a:p>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Java applications use this API to access a variety of naming and directory services. </a:t>
            </a:r>
          </a:p>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The SPI enables a variety of naming and directory services to be plugged in transparently, allowing the Java application using the API of the JNDI technology to access their services.</a:t>
            </a: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extShape 1"/>
          <p:cNvSpPr txBox="1"/>
          <p:nvPr/>
        </p:nvSpPr>
        <p:spPr>
          <a:xfrm>
            <a:off x="1154880" y="973800"/>
            <a:ext cx="8760960" cy="706680"/>
          </a:xfrm>
          <a:prstGeom prst="rect">
            <a:avLst/>
          </a:prstGeom>
          <a:noFill/>
          <a:ln>
            <a:noFill/>
          </a:ln>
        </p:spPr>
        <p:txBody>
          <a:bodyPr anchor="ctr"/>
          <a:lstStyle/>
          <a:p>
            <a:pPr>
              <a:lnSpc>
                <a:spcPct val="100000"/>
              </a:lnSpc>
            </a:pPr>
            <a:r>
              <a:rPr lang="en-US" sz="3600" b="0" strike="noStrike" spc="-1">
                <a:solidFill>
                  <a:srgbClr val="EBEBEB"/>
                </a:solidFill>
                <a:latin typeface="Century Gothic"/>
              </a:rPr>
              <a:t>LDAP (Lightweight Directory Access Protocol)</a:t>
            </a:r>
            <a:endParaRPr lang="en-US" sz="3600" b="0" strike="noStrike" spc="-1">
              <a:solidFill>
                <a:srgbClr val="000000"/>
              </a:solidFill>
              <a:latin typeface="Century Gothic"/>
            </a:endParaRPr>
          </a:p>
        </p:txBody>
      </p:sp>
      <p:sp>
        <p:nvSpPr>
          <p:cNvPr id="203" name="TextShape 2"/>
          <p:cNvSpPr txBox="1"/>
          <p:nvPr/>
        </p:nvSpPr>
        <p:spPr>
          <a:xfrm>
            <a:off x="1154880" y="2603520"/>
            <a:ext cx="8825400" cy="3416040"/>
          </a:xfrm>
          <a:prstGeom prst="rect">
            <a:avLst/>
          </a:prstGeom>
          <a:noFill/>
          <a:ln>
            <a:noFill/>
          </a:ln>
        </p:spPr>
        <p:txBody>
          <a:bodyPr>
            <a:normAutofit/>
          </a:bodyPr>
          <a:lstStyle/>
          <a:p>
            <a:pPr marL="343080" indent="-342720">
              <a:lnSpc>
                <a:spcPct val="100000"/>
              </a:lnSpc>
              <a:spcBef>
                <a:spcPts val="1001"/>
              </a:spcBef>
              <a:buClr>
                <a:srgbClr val="B31166"/>
              </a:buClr>
              <a:buSzPct val="80000"/>
              <a:buFont typeface="Wingdings 3" charset="2"/>
              <a:buChar char=""/>
            </a:pPr>
            <a:r>
              <a:rPr lang="en-US" sz="1800" b="1" strike="noStrike" spc="-1">
                <a:solidFill>
                  <a:srgbClr val="404040"/>
                </a:solidFill>
                <a:latin typeface="Century Gothic"/>
              </a:rPr>
              <a:t>LDAP, Lightweight Directory Access Protocol, is an Internet protocol that email and other programs use to look up information from a server.</a:t>
            </a:r>
            <a:endParaRPr lang="en-US" sz="1800" b="0" strike="noStrike" spc="-1">
              <a:solidFill>
                <a:srgbClr val="404040"/>
              </a:solidFill>
              <a:latin typeface="Century Gothic"/>
            </a:endParaRPr>
          </a:p>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"LDAP-aware" client programs can ask LDAP servers to look up entries in a wide variety of ways. LDAP servers index all the data in their entries, and "filters" may be used to select just the person or group you want, and return just the information you want.</a:t>
            </a:r>
          </a:p>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LDAP is used to look up encryption certificates, pointers to printers and other services on a network, and provide "single signon" where one password for a user is shared between many services. </a:t>
            </a: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1446480" y="3200400"/>
            <a:ext cx="9222120" cy="1371240"/>
          </a:xfrm>
          <a:prstGeom prst="rect">
            <a:avLst/>
          </a:prstGeom>
          <a:noFill/>
          <a:ln>
            <a:noFill/>
          </a:ln>
        </p:spPr>
        <p:txBody>
          <a:bodyPr anchor="b"/>
          <a:lstStyle/>
          <a:p>
            <a:pPr algn="ctr"/>
            <a:r>
              <a:rPr lang="en-US" sz="5400" spc="-1">
                <a:solidFill>
                  <a:srgbClr val="EBEBEB"/>
                </a:solidFill>
                <a:latin typeface="Century Gothic"/>
              </a:rPr>
              <a:t>CLOUD COMPUTING</a:t>
            </a:r>
            <a:endParaRPr lang="en-US" sz="5400" spc="-1">
              <a:latin typeface="Century Gothic"/>
            </a:endParaRPr>
          </a:p>
        </p:txBody>
      </p:sp>
    </p:spTree>
    <p:extLst>
      <p:ext uri="{BB962C8B-B14F-4D97-AF65-F5344CB8AC3E}">
        <p14:creationId xmlns:p14="http://schemas.microsoft.com/office/powerpoint/2010/main" val="3169434996"/>
      </p:ext>
    </p:extLst>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extShape 1"/>
          <p:cNvSpPr txBox="1"/>
          <p:nvPr/>
        </p:nvSpPr>
        <p:spPr>
          <a:xfrm>
            <a:off x="1154880" y="973800"/>
            <a:ext cx="8760960" cy="706680"/>
          </a:xfrm>
          <a:prstGeom prst="rect">
            <a:avLst/>
          </a:prstGeom>
          <a:noFill/>
          <a:ln>
            <a:noFill/>
          </a:ln>
        </p:spPr>
        <p:txBody>
          <a:bodyPr anchor="ctr"/>
          <a:lstStyle/>
          <a:p>
            <a:endParaRPr lang="en-US" sz="1800" b="0" strike="noStrike" spc="-1">
              <a:solidFill>
                <a:srgbClr val="000000"/>
              </a:solidFill>
              <a:latin typeface="Century Gothic"/>
            </a:endParaRPr>
          </a:p>
        </p:txBody>
      </p:sp>
      <p:sp>
        <p:nvSpPr>
          <p:cNvPr id="205" name="TextShape 2"/>
          <p:cNvSpPr txBox="1"/>
          <p:nvPr/>
        </p:nvSpPr>
        <p:spPr>
          <a:xfrm>
            <a:off x="1154880" y="2603520"/>
            <a:ext cx="8825400" cy="3416040"/>
          </a:xfrm>
          <a:prstGeom prst="rect">
            <a:avLst/>
          </a:prstGeom>
          <a:noFill/>
          <a:ln>
            <a:noFill/>
          </a:ln>
        </p:spPr>
        <p:txBody>
          <a:bodyPr anchor="t">
            <a:normAutofit/>
          </a:bodyPr>
          <a:lstStyle/>
          <a:p>
            <a:pPr marL="342900" indent="-342265">
              <a:lnSpc>
                <a:spcPct val="100000"/>
              </a:lnSpc>
              <a:spcBef>
                <a:spcPts val="1001"/>
              </a:spcBef>
              <a:buClr>
                <a:srgbClr val="B31166"/>
              </a:buClr>
              <a:buSzPct val="80000"/>
              <a:buFont typeface="Wingdings 3" charset="2"/>
              <a:buChar char=""/>
            </a:pPr>
            <a:r>
              <a:rPr lang="en-US" sz="1800" b="0" strike="noStrike" spc="-1" dirty="0">
                <a:solidFill>
                  <a:srgbClr val="404040"/>
                </a:solidFill>
                <a:latin typeface="Century Gothic"/>
              </a:rPr>
              <a:t>LDAP is appropriate for any kind of directory-like information, where fast </a:t>
            </a:r>
            <a:r>
              <a:rPr lang="en-US" sz="1800" b="0" strike="noStrike" spc="-1">
                <a:solidFill>
                  <a:srgbClr val="404040"/>
                </a:solidFill>
                <a:latin typeface="Century Gothic"/>
              </a:rPr>
              <a:t>lookups and less-frequent updates are the norm.</a:t>
            </a:r>
            <a:endParaRPr lang="en-US"/>
          </a:p>
          <a:p>
            <a:pPr marL="342900" indent="-342265">
              <a:lnSpc>
                <a:spcPct val="100000"/>
              </a:lnSpc>
              <a:spcBef>
                <a:spcPts val="1001"/>
              </a:spcBef>
              <a:buClr>
                <a:srgbClr val="B31166"/>
              </a:buClr>
              <a:buSzPct val="80000"/>
              <a:buFont typeface="Wingdings 3" charset="2"/>
              <a:buChar char=""/>
            </a:pPr>
            <a:r>
              <a:rPr lang="en-US" sz="1800" b="0" strike="noStrike" spc="-1" dirty="0">
                <a:solidFill>
                  <a:srgbClr val="404040"/>
                </a:solidFill>
                <a:latin typeface="Century Gothic"/>
              </a:rPr>
              <a:t>LDAP also defines: </a:t>
            </a:r>
            <a:r>
              <a:rPr lang="en-US" sz="1800" b="1" strike="noStrike" spc="-1" dirty="0">
                <a:solidFill>
                  <a:srgbClr val="404040"/>
                </a:solidFill>
                <a:latin typeface="Century Gothic"/>
              </a:rPr>
              <a:t>Permissions,</a:t>
            </a:r>
            <a:r>
              <a:rPr lang="en-US" sz="1800" b="0" strike="noStrike" spc="-1" dirty="0">
                <a:solidFill>
                  <a:srgbClr val="404040"/>
                </a:solidFill>
                <a:latin typeface="Century Gothic"/>
              </a:rPr>
              <a:t> set by the administrator to allow only certain people to access the LDAP database, and optionally keep certain data private. </a:t>
            </a:r>
          </a:p>
          <a:p>
            <a:pPr marL="342900" indent="-342265">
              <a:lnSpc>
                <a:spcPct val="100000"/>
              </a:lnSpc>
              <a:spcBef>
                <a:spcPts val="1001"/>
              </a:spcBef>
              <a:buClr>
                <a:srgbClr val="B31166"/>
              </a:buClr>
              <a:buSzPct val="80000"/>
              <a:buFont typeface="Wingdings 3" charset="2"/>
              <a:buChar char=""/>
            </a:pPr>
            <a:r>
              <a:rPr lang="en-US" sz="1800" b="0" strike="noStrike" spc="-1" dirty="0">
                <a:solidFill>
                  <a:srgbClr val="404040"/>
                </a:solidFill>
                <a:latin typeface="Century Gothic"/>
              </a:rPr>
              <a:t>Perhaps the biggest plus for LDAP is that your company can access the LDAP directory from almost any computing platform, from any one of the increasing number of readily available, LDAP-aware applications.</a:t>
            </a:r>
          </a:p>
          <a:p>
            <a:pPr>
              <a:lnSpc>
                <a:spcPct val="100000"/>
              </a:lnSpc>
              <a:spcBef>
                <a:spcPts val="1001"/>
              </a:spcBef>
            </a:pPr>
            <a:endParaRPr lang="en-US" sz="1800" b="0" strike="noStrike" spc="-1">
              <a:solidFill>
                <a:srgbClr val="404040"/>
              </a:solidFill>
              <a:latin typeface="Century Gothic"/>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extShape 1"/>
          <p:cNvSpPr txBox="1"/>
          <p:nvPr/>
        </p:nvSpPr>
        <p:spPr>
          <a:xfrm>
            <a:off x="1154880" y="973800"/>
            <a:ext cx="8760960" cy="706680"/>
          </a:xfrm>
          <a:prstGeom prst="rect">
            <a:avLst/>
          </a:prstGeom>
          <a:noFill/>
          <a:ln>
            <a:noFill/>
          </a:ln>
        </p:spPr>
        <p:txBody>
          <a:bodyPr anchor="ctr"/>
          <a:lstStyle/>
          <a:p>
            <a:pPr>
              <a:lnSpc>
                <a:spcPct val="100000"/>
              </a:lnSpc>
            </a:pPr>
            <a:r>
              <a:rPr lang="en-US" sz="3600" b="0" strike="noStrike" spc="-1">
                <a:solidFill>
                  <a:srgbClr val="EBEBEB"/>
                </a:solidFill>
                <a:latin typeface="Century Gothic"/>
              </a:rPr>
              <a:t>RMI Over IIOP</a:t>
            </a:r>
            <a:endParaRPr lang="en-US" sz="3600" b="0" strike="noStrike" spc="-1">
              <a:solidFill>
                <a:srgbClr val="000000"/>
              </a:solidFill>
              <a:latin typeface="Century Gothic"/>
            </a:endParaRPr>
          </a:p>
        </p:txBody>
      </p:sp>
      <p:sp>
        <p:nvSpPr>
          <p:cNvPr id="207" name="TextShape 2"/>
          <p:cNvSpPr txBox="1"/>
          <p:nvPr/>
        </p:nvSpPr>
        <p:spPr>
          <a:xfrm>
            <a:off x="914400" y="2661480"/>
            <a:ext cx="10362960" cy="3815280"/>
          </a:xfrm>
          <a:prstGeom prst="rect">
            <a:avLst/>
          </a:prstGeom>
          <a:noFill/>
          <a:ln>
            <a:noFill/>
          </a:ln>
        </p:spPr>
        <p:txBody>
          <a:bodyPr anchor="t">
            <a:normAutofit/>
          </a:bodyPr>
          <a:lstStyle/>
          <a:p>
            <a:pPr marL="342900" indent="-342265">
              <a:spcBef>
                <a:spcPts val="1001"/>
              </a:spcBef>
              <a:buClr>
                <a:srgbClr val="B31166"/>
              </a:buClr>
              <a:buSzPct val="80000"/>
              <a:buFont typeface="Wingdings 3" charset="2"/>
              <a:buChar char=""/>
            </a:pPr>
            <a:r>
              <a:rPr lang="en-US" sz="2400" b="0" strike="noStrike" spc="-1">
                <a:solidFill>
                  <a:srgbClr val="404040"/>
                </a:solidFill>
                <a:latin typeface="Century Gothic"/>
              </a:rPr>
              <a:t>The RMI over IIOP Framework allows communication between Java applications and </a:t>
            </a:r>
            <a:r>
              <a:rPr lang="en-US" sz="2400" spc="-1">
                <a:solidFill>
                  <a:srgbClr val="404040"/>
                </a:solidFill>
                <a:latin typeface="Century Gothic"/>
              </a:rPr>
              <a:t>Non-Java</a:t>
            </a:r>
            <a:r>
              <a:rPr lang="en-US" sz="2400" b="0" strike="noStrike" spc="-1">
                <a:solidFill>
                  <a:srgbClr val="404040"/>
                </a:solidFill>
                <a:latin typeface="Century Gothic"/>
              </a:rPr>
              <a:t> applications.</a:t>
            </a:r>
            <a:r>
              <a:rPr lang="en-US" sz="2400" spc="-1">
                <a:solidFill>
                  <a:srgbClr val="404040"/>
                </a:solidFill>
                <a:latin typeface="Century Gothic"/>
              </a:rPr>
              <a:t> </a:t>
            </a:r>
            <a:endParaRPr lang="en-US"/>
          </a:p>
          <a:p>
            <a:pPr marL="342900" indent="-342265">
              <a:lnSpc>
                <a:spcPct val="100000"/>
              </a:lnSpc>
              <a:spcBef>
                <a:spcPts val="1001"/>
              </a:spcBef>
              <a:buClr>
                <a:srgbClr val="B31166"/>
              </a:buClr>
              <a:buSzPct val="80000"/>
              <a:buFont typeface="Wingdings 3" charset="2"/>
              <a:buChar char=""/>
            </a:pPr>
            <a:r>
              <a:rPr lang="en-US" sz="1800" b="0" strike="noStrike" spc="-1" dirty="0">
                <a:solidFill>
                  <a:srgbClr val="404040"/>
                </a:solidFill>
                <a:latin typeface="Century Gothic"/>
              </a:rPr>
              <a:t>RMI over IIOP (RMI-IIOP hereafter), developed jointly by IBM and Sun, is a new version of RMI (Remote Method Invocation) for IIOP (Internet Inter-ORB Protocol) that combines RMI's easy programming features with CORBA's interoperability. </a:t>
            </a:r>
          </a:p>
          <a:p>
            <a:pPr marL="342900" indent="-342265">
              <a:lnSpc>
                <a:spcPct val="100000"/>
              </a:lnSpc>
              <a:spcBef>
                <a:spcPts val="1001"/>
              </a:spcBef>
              <a:buClr>
                <a:srgbClr val="B31166"/>
              </a:buClr>
              <a:buSzPct val="80000"/>
              <a:buFont typeface="Wingdings 3" charset="2"/>
              <a:buChar char=""/>
            </a:pPr>
            <a:r>
              <a:rPr lang="en-US" sz="1800" b="0" strike="noStrike" spc="-1" dirty="0">
                <a:solidFill>
                  <a:srgbClr val="404040"/>
                </a:solidFill>
                <a:latin typeface="Century Gothic"/>
              </a:rPr>
              <a:t>RMI and CORBA have developed independently as distributed-objects programming models. RMI was introduced as a Java-based, easy-to-use programming model for distributed objects. </a:t>
            </a:r>
          </a:p>
        </p:txBody>
      </p:sp>
      <p:sp>
        <p:nvSpPr>
          <p:cNvPr id="208" name="TextShape 3"/>
          <p:cNvSpPr txBox="1"/>
          <p:nvPr/>
        </p:nvSpPr>
        <p:spPr>
          <a:xfrm>
            <a:off x="10352520" y="295560"/>
            <a:ext cx="837720" cy="767160"/>
          </a:xfrm>
          <a:prstGeom prst="rect">
            <a:avLst/>
          </a:prstGeom>
          <a:noFill/>
          <a:ln>
            <a:noFill/>
          </a:ln>
        </p:spPr>
        <p:txBody>
          <a:bodyPr anchor="b"/>
          <a:lstStyle/>
          <a:p>
            <a:pPr algn="ctr">
              <a:lnSpc>
                <a:spcPct val="100000"/>
              </a:lnSpc>
            </a:pPr>
            <a:fld id="{E7A20524-36F2-47AE-9E28-4602071CDB35}" type="slidenum">
              <a:rPr lang="en-US" sz="2800" b="0" strike="noStrike" spc="-1">
                <a:solidFill>
                  <a:srgbClr val="FFFFFF"/>
                </a:solidFill>
                <a:latin typeface="Century Gothic"/>
              </a:rPr>
              <a:t>21</a:t>
            </a:fld>
            <a:endParaRPr lang="en-US" sz="2800" b="0" strike="noStrike" spc="-1">
              <a:latin typeface="Times New Roman"/>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TextShape 1"/>
          <p:cNvSpPr txBox="1"/>
          <p:nvPr/>
        </p:nvSpPr>
        <p:spPr>
          <a:xfrm>
            <a:off x="1154880" y="973800"/>
            <a:ext cx="8760960" cy="706680"/>
          </a:xfrm>
          <a:prstGeom prst="rect">
            <a:avLst/>
          </a:prstGeom>
          <a:noFill/>
          <a:ln>
            <a:noFill/>
          </a:ln>
        </p:spPr>
        <p:txBody>
          <a:bodyPr anchor="ctr"/>
          <a:lstStyle/>
          <a:p>
            <a:endParaRPr lang="en-US" sz="1800" b="0" strike="noStrike" spc="-1">
              <a:solidFill>
                <a:srgbClr val="000000"/>
              </a:solidFill>
              <a:latin typeface="Century Gothic"/>
            </a:endParaRPr>
          </a:p>
        </p:txBody>
      </p:sp>
      <p:sp>
        <p:nvSpPr>
          <p:cNvPr id="210" name="TextShape 2"/>
          <p:cNvSpPr txBox="1"/>
          <p:nvPr/>
        </p:nvSpPr>
        <p:spPr>
          <a:xfrm>
            <a:off x="1249920" y="2286000"/>
            <a:ext cx="9146160" cy="4571640"/>
          </a:xfrm>
          <a:prstGeom prst="rect">
            <a:avLst/>
          </a:prstGeom>
          <a:noFill/>
          <a:ln>
            <a:noFill/>
          </a:ln>
        </p:spPr>
        <p:txBody>
          <a:bodyPr>
            <a:normAutofit/>
          </a:bodyPr>
          <a:lstStyle/>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CORBA (the Common Object Request Broker Architecture), defined by the OMG (Object Management Group), is a well-known distributed-object programming model that supports a number of languages. </a:t>
            </a:r>
          </a:p>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The IIOP protocol connects CORBA products from different vendors, ensuring interoperability among them.</a:t>
            </a:r>
          </a:p>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RMI-IIOP generates automatically IDL (Interface Definition Language) code that acts as the intermediary data types between the client and the server applications (even if both are written in Java).</a:t>
            </a:r>
          </a:p>
          <a:p>
            <a:pPr marL="743040" lvl="1" indent="-285480">
              <a:lnSpc>
                <a:spcPct val="100000"/>
              </a:lnSpc>
              <a:spcBef>
                <a:spcPts val="1001"/>
              </a:spcBef>
              <a:buClr>
                <a:srgbClr val="B31166"/>
              </a:buClr>
              <a:buSzPct val="80000"/>
              <a:buFont typeface="Wingdings 3" charset="2"/>
              <a:buChar char=""/>
            </a:pPr>
            <a:r>
              <a:rPr lang="en-US" sz="1600" b="0" strike="noStrike" spc="-1">
                <a:solidFill>
                  <a:srgbClr val="404040"/>
                </a:solidFill>
                <a:latin typeface="Century Gothic"/>
              </a:rPr>
              <a:t>It frees the developer from having to know another language  (IDL)</a:t>
            </a:r>
          </a:p>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It is slower, in general, than a similar RMI implementation.</a:t>
            </a:r>
          </a:p>
          <a:p>
            <a:pPr>
              <a:lnSpc>
                <a:spcPct val="100000"/>
              </a:lnSpc>
              <a:spcBef>
                <a:spcPts val="1001"/>
              </a:spcBef>
            </a:pPr>
            <a:endParaRPr lang="en-US" sz="1800" b="0" strike="noStrike" spc="-1">
              <a:solidFill>
                <a:srgbClr val="404040"/>
              </a:solidFill>
              <a:latin typeface="Century Gothic"/>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TextShape 1"/>
          <p:cNvSpPr txBox="1"/>
          <p:nvPr/>
        </p:nvSpPr>
        <p:spPr>
          <a:xfrm>
            <a:off x="1154880" y="973800"/>
            <a:ext cx="8760960" cy="706680"/>
          </a:xfrm>
          <a:prstGeom prst="rect">
            <a:avLst/>
          </a:prstGeom>
          <a:noFill/>
          <a:ln>
            <a:noFill/>
          </a:ln>
        </p:spPr>
        <p:txBody>
          <a:bodyPr anchor="ctr"/>
          <a:lstStyle/>
          <a:p>
            <a:pPr>
              <a:lnSpc>
                <a:spcPct val="100000"/>
              </a:lnSpc>
            </a:pPr>
            <a:r>
              <a:rPr lang="en-US" sz="3600" b="0" strike="noStrike" spc="-1">
                <a:solidFill>
                  <a:srgbClr val="EBEBEB"/>
                </a:solidFill>
                <a:latin typeface="Century Gothic"/>
              </a:rPr>
              <a:t>RMI Over IIOP</a:t>
            </a:r>
            <a:endParaRPr lang="en-US" sz="3600" b="0" strike="noStrike" spc="-1">
              <a:solidFill>
                <a:srgbClr val="000000"/>
              </a:solidFill>
              <a:latin typeface="Century Gothic"/>
            </a:endParaRPr>
          </a:p>
        </p:txBody>
      </p:sp>
      <p:sp>
        <p:nvSpPr>
          <p:cNvPr id="212" name="TextShape 2"/>
          <p:cNvSpPr txBox="1"/>
          <p:nvPr/>
        </p:nvSpPr>
        <p:spPr>
          <a:xfrm>
            <a:off x="812880" y="2133720"/>
            <a:ext cx="10362960" cy="4343040"/>
          </a:xfrm>
          <a:prstGeom prst="rect">
            <a:avLst/>
          </a:prstGeom>
          <a:noFill/>
          <a:ln>
            <a:noFill/>
          </a:ln>
        </p:spPr>
        <p:txBody>
          <a:bodyPr/>
          <a:lstStyle/>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 RMI Over IIOP IDL usage:</a:t>
            </a:r>
          </a:p>
        </p:txBody>
      </p:sp>
      <p:sp>
        <p:nvSpPr>
          <p:cNvPr id="213" name="TextShape 3"/>
          <p:cNvSpPr txBox="1"/>
          <p:nvPr/>
        </p:nvSpPr>
        <p:spPr>
          <a:xfrm>
            <a:off x="10352520" y="295560"/>
            <a:ext cx="837720" cy="767160"/>
          </a:xfrm>
          <a:prstGeom prst="rect">
            <a:avLst/>
          </a:prstGeom>
          <a:noFill/>
          <a:ln>
            <a:noFill/>
          </a:ln>
        </p:spPr>
        <p:txBody>
          <a:bodyPr anchor="b"/>
          <a:lstStyle/>
          <a:p>
            <a:pPr algn="ctr">
              <a:lnSpc>
                <a:spcPct val="100000"/>
              </a:lnSpc>
            </a:pPr>
            <a:fld id="{F4C7BA30-0A33-4961-82BD-1040C8C80C47}" type="slidenum">
              <a:rPr lang="en-US" sz="2800" b="0" strike="noStrike" spc="-1">
                <a:solidFill>
                  <a:srgbClr val="FFFFFF"/>
                </a:solidFill>
                <a:latin typeface="Century Gothic"/>
              </a:rPr>
              <a:t>23</a:t>
            </a:fld>
            <a:endParaRPr lang="en-US" sz="2800" b="0" strike="noStrike" spc="-1">
              <a:latin typeface="Times New Roman"/>
            </a:endParaRPr>
          </a:p>
        </p:txBody>
      </p:sp>
      <p:sp>
        <p:nvSpPr>
          <p:cNvPr id="214" name="CustomShape 4"/>
          <p:cNvSpPr/>
          <p:nvPr/>
        </p:nvSpPr>
        <p:spPr>
          <a:xfrm>
            <a:off x="1219320" y="3657600"/>
            <a:ext cx="1625400" cy="1142640"/>
          </a:xfrm>
          <a:prstGeom prst="rect">
            <a:avLst/>
          </a:prstGeom>
          <a:noFill/>
          <a:ln>
            <a:round/>
          </a:ln>
        </p:spPr>
        <p:style>
          <a:lnRef idx="2">
            <a:schemeClr val="accent1">
              <a:shade val="50000"/>
            </a:schemeClr>
          </a:lnRef>
          <a:fillRef idx="1">
            <a:schemeClr val="accent1"/>
          </a:fillRef>
          <a:effectRef idx="0">
            <a:schemeClr val="accent1"/>
          </a:effectRef>
          <a:fontRef idx="minor"/>
        </p:style>
      </p:sp>
      <p:sp>
        <p:nvSpPr>
          <p:cNvPr id="215" name="CustomShape 5"/>
          <p:cNvSpPr/>
          <p:nvPr/>
        </p:nvSpPr>
        <p:spPr>
          <a:xfrm>
            <a:off x="9144000" y="3657600"/>
            <a:ext cx="1625400" cy="1142640"/>
          </a:xfrm>
          <a:prstGeom prst="rect">
            <a:avLst/>
          </a:prstGeom>
          <a:noFill/>
          <a:ln>
            <a:round/>
          </a:ln>
        </p:spPr>
        <p:style>
          <a:lnRef idx="2">
            <a:schemeClr val="accent1">
              <a:shade val="50000"/>
            </a:schemeClr>
          </a:lnRef>
          <a:fillRef idx="1">
            <a:schemeClr val="accent1"/>
          </a:fillRef>
          <a:effectRef idx="0">
            <a:schemeClr val="accent1"/>
          </a:effectRef>
          <a:fontRef idx="minor"/>
        </p:style>
      </p:sp>
      <p:sp>
        <p:nvSpPr>
          <p:cNvPr id="216" name="CustomShape 6"/>
          <p:cNvSpPr/>
          <p:nvPr/>
        </p:nvSpPr>
        <p:spPr>
          <a:xfrm>
            <a:off x="3352680" y="3657600"/>
            <a:ext cx="1625400" cy="1142640"/>
          </a:xfrm>
          <a:prstGeom prst="rect">
            <a:avLst/>
          </a:prstGeom>
          <a:noFill/>
          <a:ln>
            <a:round/>
          </a:ln>
        </p:spPr>
        <p:style>
          <a:lnRef idx="2">
            <a:schemeClr val="accent1">
              <a:shade val="50000"/>
            </a:schemeClr>
          </a:lnRef>
          <a:fillRef idx="1">
            <a:schemeClr val="accent1"/>
          </a:fillRef>
          <a:effectRef idx="0">
            <a:schemeClr val="accent1"/>
          </a:effectRef>
          <a:fontRef idx="minor"/>
        </p:style>
      </p:sp>
      <p:sp>
        <p:nvSpPr>
          <p:cNvPr id="217" name="CustomShape 7"/>
          <p:cNvSpPr/>
          <p:nvPr/>
        </p:nvSpPr>
        <p:spPr>
          <a:xfrm>
            <a:off x="6908760" y="3657600"/>
            <a:ext cx="1625400" cy="1142640"/>
          </a:xfrm>
          <a:prstGeom prst="rect">
            <a:avLst/>
          </a:prstGeom>
          <a:noFill/>
          <a:ln>
            <a:round/>
          </a:ln>
        </p:spPr>
        <p:style>
          <a:lnRef idx="2">
            <a:schemeClr val="accent1">
              <a:shade val="50000"/>
            </a:schemeClr>
          </a:lnRef>
          <a:fillRef idx="1">
            <a:schemeClr val="accent1"/>
          </a:fillRef>
          <a:effectRef idx="0">
            <a:schemeClr val="accent1"/>
          </a:effectRef>
          <a:fontRef idx="minor"/>
        </p:style>
      </p:sp>
      <p:sp>
        <p:nvSpPr>
          <p:cNvPr id="218" name="Line 8"/>
          <p:cNvSpPr/>
          <p:nvPr/>
        </p:nvSpPr>
        <p:spPr>
          <a:xfrm flipH="1">
            <a:off x="5790960" y="2820960"/>
            <a:ext cx="2160" cy="335124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219" name="CustomShape 9"/>
          <p:cNvSpPr/>
          <p:nvPr/>
        </p:nvSpPr>
        <p:spPr>
          <a:xfrm>
            <a:off x="1370520" y="2895480"/>
            <a:ext cx="3370680" cy="5770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600" b="0" strike="noStrike" spc="-1">
                <a:solidFill>
                  <a:srgbClr val="000000"/>
                </a:solidFill>
                <a:latin typeface="Century Gothic"/>
              </a:rPr>
              <a:t>Client request- </a:t>
            </a:r>
            <a:endParaRPr lang="en-US" sz="1600" b="0" strike="noStrike" spc="-1">
              <a:latin typeface="Arial"/>
            </a:endParaRPr>
          </a:p>
          <a:p>
            <a:pPr>
              <a:lnSpc>
                <a:spcPct val="100000"/>
              </a:lnSpc>
            </a:pPr>
            <a:r>
              <a:rPr lang="en-US" sz="1600" b="0" strike="noStrike" spc="-1">
                <a:solidFill>
                  <a:srgbClr val="000000"/>
                </a:solidFill>
                <a:latin typeface="Century Gothic"/>
              </a:rPr>
              <a:t>Client application could be Java</a:t>
            </a:r>
            <a:endParaRPr lang="en-US" sz="1600" b="0" strike="noStrike" spc="-1">
              <a:latin typeface="Arial"/>
            </a:endParaRPr>
          </a:p>
        </p:txBody>
      </p:sp>
      <p:sp>
        <p:nvSpPr>
          <p:cNvPr id="220" name="CustomShape 10"/>
          <p:cNvSpPr/>
          <p:nvPr/>
        </p:nvSpPr>
        <p:spPr>
          <a:xfrm>
            <a:off x="2844720" y="4038480"/>
            <a:ext cx="507600" cy="1080"/>
          </a:xfrm>
          <a:custGeom>
            <a:avLst/>
            <a:gdLst/>
            <a:ahLst/>
            <a:cxnLst/>
            <a:rect l="l" t="t" r="r" b="b"/>
            <a:pathLst>
              <a:path w="21600" h="21600">
                <a:moveTo>
                  <a:pt x="0" y="0"/>
                </a:moveTo>
                <a:lnTo>
                  <a:pt x="21600" y="21600"/>
                </a:lnTo>
              </a:path>
            </a:pathLst>
          </a:custGeom>
          <a:noFill/>
          <a:ln>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221" name="CustomShape 11"/>
          <p:cNvSpPr/>
          <p:nvPr/>
        </p:nvSpPr>
        <p:spPr>
          <a:xfrm>
            <a:off x="3323160" y="3809880"/>
            <a:ext cx="1575720" cy="8204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200" b="0" strike="noStrike" spc="-1">
                <a:solidFill>
                  <a:srgbClr val="000000"/>
                </a:solidFill>
                <a:latin typeface="Century Gothic"/>
              </a:rPr>
              <a:t>Java Data Types</a:t>
            </a:r>
            <a:endParaRPr lang="en-US" sz="1200" b="0" strike="noStrike" spc="-1">
              <a:latin typeface="Arial"/>
            </a:endParaRPr>
          </a:p>
          <a:p>
            <a:pPr>
              <a:lnSpc>
                <a:spcPct val="100000"/>
              </a:lnSpc>
            </a:pPr>
            <a:r>
              <a:rPr lang="en-US" sz="1200" b="0" strike="noStrike" spc="-1">
                <a:solidFill>
                  <a:srgbClr val="000000"/>
                </a:solidFill>
                <a:latin typeface="Century Gothic"/>
              </a:rPr>
              <a:t> are converted to</a:t>
            </a:r>
            <a:endParaRPr lang="en-US" sz="1200" b="0" strike="noStrike" spc="-1">
              <a:latin typeface="Arial"/>
            </a:endParaRPr>
          </a:p>
          <a:p>
            <a:pPr>
              <a:lnSpc>
                <a:spcPct val="100000"/>
              </a:lnSpc>
            </a:pPr>
            <a:r>
              <a:rPr lang="en-US" sz="1200" b="0" strike="noStrike" spc="-1">
                <a:solidFill>
                  <a:srgbClr val="000000"/>
                </a:solidFill>
                <a:latin typeface="Century Gothic"/>
              </a:rPr>
              <a:t> IDL data types </a:t>
            </a:r>
            <a:endParaRPr lang="en-US" sz="1200" b="0" strike="noStrike" spc="-1">
              <a:latin typeface="Arial"/>
            </a:endParaRPr>
          </a:p>
          <a:p>
            <a:pPr>
              <a:lnSpc>
                <a:spcPct val="100000"/>
              </a:lnSpc>
            </a:pPr>
            <a:r>
              <a:rPr lang="en-US" sz="1200" b="0" strike="noStrike" spc="-1">
                <a:solidFill>
                  <a:srgbClr val="000000"/>
                </a:solidFill>
                <a:latin typeface="Century Gothic"/>
              </a:rPr>
              <a:t>and sent to server</a:t>
            </a:r>
            <a:endParaRPr lang="en-US" sz="1200" b="0" strike="noStrike" spc="-1">
              <a:latin typeface="Arial"/>
            </a:endParaRPr>
          </a:p>
        </p:txBody>
      </p:sp>
      <p:sp>
        <p:nvSpPr>
          <p:cNvPr id="222" name="CustomShape 12"/>
          <p:cNvSpPr/>
          <p:nvPr/>
        </p:nvSpPr>
        <p:spPr>
          <a:xfrm>
            <a:off x="4978440" y="4038480"/>
            <a:ext cx="1929960" cy="1080"/>
          </a:xfrm>
          <a:custGeom>
            <a:avLst/>
            <a:gdLst/>
            <a:ahLst/>
            <a:cxnLst/>
            <a:rect l="l" t="t" r="r" b="b"/>
            <a:pathLst>
              <a:path w="21600" h="21600">
                <a:moveTo>
                  <a:pt x="0" y="0"/>
                </a:moveTo>
                <a:lnTo>
                  <a:pt x="21600" y="21600"/>
                </a:lnTo>
              </a:path>
            </a:pathLst>
          </a:custGeom>
          <a:noFill/>
          <a:ln>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223" name="CustomShape 13"/>
          <p:cNvSpPr/>
          <p:nvPr/>
        </p:nvSpPr>
        <p:spPr>
          <a:xfrm>
            <a:off x="6880320" y="3809880"/>
            <a:ext cx="1644120" cy="100296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200" b="0" strike="noStrike" spc="-1">
                <a:solidFill>
                  <a:srgbClr val="000000"/>
                </a:solidFill>
                <a:latin typeface="Century Gothic"/>
              </a:rPr>
              <a:t>IDL Data Types</a:t>
            </a:r>
            <a:endParaRPr lang="en-US" sz="1200" b="0" strike="noStrike" spc="-1">
              <a:latin typeface="Arial"/>
            </a:endParaRPr>
          </a:p>
          <a:p>
            <a:pPr>
              <a:lnSpc>
                <a:spcPct val="100000"/>
              </a:lnSpc>
            </a:pPr>
            <a:r>
              <a:rPr lang="en-US" sz="1200" b="0" strike="noStrike" spc="-1">
                <a:solidFill>
                  <a:srgbClr val="000000"/>
                </a:solidFill>
                <a:latin typeface="Century Gothic"/>
              </a:rPr>
              <a:t> are converted to</a:t>
            </a:r>
            <a:endParaRPr lang="en-US" sz="1200" b="0" strike="noStrike" spc="-1">
              <a:latin typeface="Arial"/>
            </a:endParaRPr>
          </a:p>
          <a:p>
            <a:pPr>
              <a:lnSpc>
                <a:spcPct val="100000"/>
              </a:lnSpc>
            </a:pPr>
            <a:r>
              <a:rPr lang="en-US" sz="1200" b="0" strike="noStrike" spc="-1">
                <a:solidFill>
                  <a:srgbClr val="000000"/>
                </a:solidFill>
                <a:latin typeface="Century Gothic"/>
              </a:rPr>
              <a:t> server’ s language</a:t>
            </a:r>
            <a:endParaRPr lang="en-US" sz="1200" b="0" strike="noStrike" spc="-1">
              <a:latin typeface="Arial"/>
            </a:endParaRPr>
          </a:p>
          <a:p>
            <a:pPr>
              <a:lnSpc>
                <a:spcPct val="100000"/>
              </a:lnSpc>
            </a:pPr>
            <a:r>
              <a:rPr lang="en-US" sz="1200" b="0" strike="noStrike" spc="-1">
                <a:solidFill>
                  <a:srgbClr val="000000"/>
                </a:solidFill>
                <a:latin typeface="Century Gothic"/>
              </a:rPr>
              <a:t> data types </a:t>
            </a:r>
            <a:endParaRPr lang="en-US" sz="1200" b="0" strike="noStrike" spc="-1">
              <a:latin typeface="Arial"/>
            </a:endParaRPr>
          </a:p>
          <a:p>
            <a:pPr>
              <a:lnSpc>
                <a:spcPct val="100000"/>
              </a:lnSpc>
            </a:pPr>
            <a:endParaRPr lang="en-US" sz="1200" b="0" strike="noStrike" spc="-1">
              <a:latin typeface="Arial"/>
            </a:endParaRPr>
          </a:p>
        </p:txBody>
      </p:sp>
      <p:sp>
        <p:nvSpPr>
          <p:cNvPr id="224" name="CustomShape 14"/>
          <p:cNvSpPr/>
          <p:nvPr/>
        </p:nvSpPr>
        <p:spPr>
          <a:xfrm>
            <a:off x="8534520" y="4038480"/>
            <a:ext cx="609120" cy="1080"/>
          </a:xfrm>
          <a:custGeom>
            <a:avLst/>
            <a:gdLst/>
            <a:ahLst/>
            <a:cxnLst/>
            <a:rect l="l" t="t" r="r" b="b"/>
            <a:pathLst>
              <a:path w="21600" h="21600">
                <a:moveTo>
                  <a:pt x="0" y="0"/>
                </a:moveTo>
                <a:lnTo>
                  <a:pt x="21600" y="21600"/>
                </a:lnTo>
              </a:path>
            </a:pathLst>
          </a:custGeom>
          <a:noFill/>
          <a:ln>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225" name="CustomShape 15"/>
          <p:cNvSpPr/>
          <p:nvPr/>
        </p:nvSpPr>
        <p:spPr>
          <a:xfrm>
            <a:off x="9121320" y="3886200"/>
            <a:ext cx="1461240" cy="63792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200" b="0" strike="noStrike" spc="-1">
                <a:solidFill>
                  <a:srgbClr val="000000"/>
                </a:solidFill>
                <a:latin typeface="Century Gothic"/>
              </a:rPr>
              <a:t>Server executes </a:t>
            </a:r>
            <a:endParaRPr lang="en-US" sz="1200" b="0" strike="noStrike" spc="-1">
              <a:latin typeface="Arial"/>
            </a:endParaRPr>
          </a:p>
          <a:p>
            <a:pPr>
              <a:lnSpc>
                <a:spcPct val="100000"/>
              </a:lnSpc>
            </a:pPr>
            <a:r>
              <a:rPr lang="en-US" sz="1200" b="0" strike="noStrike" spc="-1">
                <a:solidFill>
                  <a:srgbClr val="000000"/>
                </a:solidFill>
                <a:latin typeface="Century Gothic"/>
              </a:rPr>
              <a:t>its service  and </a:t>
            </a:r>
            <a:endParaRPr lang="en-US" sz="1200" b="0" strike="noStrike" spc="-1">
              <a:latin typeface="Arial"/>
            </a:endParaRPr>
          </a:p>
          <a:p>
            <a:pPr>
              <a:lnSpc>
                <a:spcPct val="100000"/>
              </a:lnSpc>
            </a:pPr>
            <a:r>
              <a:rPr lang="en-US" sz="1200" b="0" strike="noStrike" spc="-1">
                <a:solidFill>
                  <a:srgbClr val="000000"/>
                </a:solidFill>
                <a:latin typeface="Century Gothic"/>
              </a:rPr>
              <a:t>returns any data</a:t>
            </a:r>
            <a:endParaRPr lang="en-US" sz="1200" b="0" strike="noStrike" spc="-1">
              <a:latin typeface="Arial"/>
            </a:endParaRPr>
          </a:p>
        </p:txBody>
      </p:sp>
      <p:sp>
        <p:nvSpPr>
          <p:cNvPr id="226" name="CustomShape 16"/>
          <p:cNvSpPr/>
          <p:nvPr/>
        </p:nvSpPr>
        <p:spPr>
          <a:xfrm>
            <a:off x="7010280" y="5105520"/>
            <a:ext cx="1625400" cy="1142640"/>
          </a:xfrm>
          <a:prstGeom prst="rect">
            <a:avLst/>
          </a:prstGeom>
          <a:noFill/>
          <a:ln>
            <a:round/>
          </a:ln>
        </p:spPr>
        <p:style>
          <a:lnRef idx="2">
            <a:schemeClr val="accent1">
              <a:shade val="50000"/>
            </a:schemeClr>
          </a:lnRef>
          <a:fillRef idx="1">
            <a:schemeClr val="accent1"/>
          </a:fillRef>
          <a:effectRef idx="0">
            <a:schemeClr val="accent1"/>
          </a:effectRef>
          <a:fontRef idx="minor"/>
        </p:style>
      </p:sp>
      <p:sp>
        <p:nvSpPr>
          <p:cNvPr id="227" name="CustomShape 17"/>
          <p:cNvSpPr/>
          <p:nvPr/>
        </p:nvSpPr>
        <p:spPr>
          <a:xfrm>
            <a:off x="7005480" y="5181480"/>
            <a:ext cx="1612080" cy="11854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200" b="0" strike="noStrike" spc="-1">
                <a:solidFill>
                  <a:srgbClr val="000000"/>
                </a:solidFill>
                <a:latin typeface="Century Gothic"/>
              </a:rPr>
              <a:t>Server’ s language</a:t>
            </a:r>
            <a:endParaRPr lang="en-US" sz="1200" b="0" strike="noStrike" spc="-1">
              <a:latin typeface="Arial"/>
            </a:endParaRPr>
          </a:p>
          <a:p>
            <a:pPr>
              <a:lnSpc>
                <a:spcPct val="100000"/>
              </a:lnSpc>
            </a:pPr>
            <a:r>
              <a:rPr lang="en-US" sz="1200" b="0" strike="noStrike" spc="-1">
                <a:solidFill>
                  <a:srgbClr val="000000"/>
                </a:solidFill>
                <a:latin typeface="Century Gothic"/>
              </a:rPr>
              <a:t> Data Types</a:t>
            </a:r>
            <a:endParaRPr lang="en-US" sz="1200" b="0" strike="noStrike" spc="-1">
              <a:latin typeface="Arial"/>
            </a:endParaRPr>
          </a:p>
          <a:p>
            <a:pPr>
              <a:lnSpc>
                <a:spcPct val="100000"/>
              </a:lnSpc>
            </a:pPr>
            <a:r>
              <a:rPr lang="en-US" sz="1200" b="0" strike="noStrike" spc="-1">
                <a:solidFill>
                  <a:srgbClr val="000000"/>
                </a:solidFill>
                <a:latin typeface="Century Gothic"/>
              </a:rPr>
              <a:t> are converted to</a:t>
            </a:r>
            <a:endParaRPr lang="en-US" sz="1200" b="0" strike="noStrike" spc="-1">
              <a:latin typeface="Arial"/>
            </a:endParaRPr>
          </a:p>
          <a:p>
            <a:pPr>
              <a:lnSpc>
                <a:spcPct val="100000"/>
              </a:lnSpc>
            </a:pPr>
            <a:r>
              <a:rPr lang="en-US" sz="1200" b="0" strike="noStrike" spc="-1">
                <a:solidFill>
                  <a:srgbClr val="000000"/>
                </a:solidFill>
                <a:latin typeface="Century Gothic"/>
              </a:rPr>
              <a:t> IDL</a:t>
            </a:r>
            <a:endParaRPr lang="en-US" sz="1200" b="0" strike="noStrike" spc="-1">
              <a:latin typeface="Arial"/>
            </a:endParaRPr>
          </a:p>
          <a:p>
            <a:pPr>
              <a:lnSpc>
                <a:spcPct val="100000"/>
              </a:lnSpc>
            </a:pPr>
            <a:r>
              <a:rPr lang="en-US" sz="1200" b="0" strike="noStrike" spc="-1">
                <a:solidFill>
                  <a:srgbClr val="000000"/>
                </a:solidFill>
                <a:latin typeface="Century Gothic"/>
              </a:rPr>
              <a:t> data types </a:t>
            </a:r>
            <a:endParaRPr lang="en-US" sz="1200" b="0" strike="noStrike" spc="-1">
              <a:latin typeface="Arial"/>
            </a:endParaRPr>
          </a:p>
          <a:p>
            <a:pPr>
              <a:lnSpc>
                <a:spcPct val="100000"/>
              </a:lnSpc>
            </a:pPr>
            <a:endParaRPr lang="en-US" sz="1200" b="0" strike="noStrike" spc="-1">
              <a:latin typeface="Arial"/>
            </a:endParaRPr>
          </a:p>
        </p:txBody>
      </p:sp>
      <p:sp>
        <p:nvSpPr>
          <p:cNvPr id="228" name="CustomShape 18"/>
          <p:cNvSpPr/>
          <p:nvPr/>
        </p:nvSpPr>
        <p:spPr>
          <a:xfrm flipH="1">
            <a:off x="8638789" y="4818321"/>
            <a:ext cx="1486080" cy="980640"/>
          </a:xfrm>
          <a:custGeom>
            <a:avLst/>
            <a:gdLst/>
            <a:ahLst/>
            <a:cxnLst/>
            <a:rect l="l" t="t" r="r" b="b"/>
            <a:pathLst>
              <a:path w="21600" h="21600">
                <a:moveTo>
                  <a:pt x="0" y="0"/>
                </a:moveTo>
                <a:lnTo>
                  <a:pt x="21600" y="21600"/>
                </a:lnTo>
              </a:path>
            </a:pathLst>
          </a:custGeom>
          <a:noFill/>
          <a:ln>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229" name="CustomShape 19"/>
          <p:cNvSpPr/>
          <p:nvPr/>
        </p:nvSpPr>
        <p:spPr>
          <a:xfrm>
            <a:off x="3352680" y="5181480"/>
            <a:ext cx="1625400" cy="1142640"/>
          </a:xfrm>
          <a:prstGeom prst="rect">
            <a:avLst/>
          </a:prstGeom>
          <a:noFill/>
          <a:ln>
            <a:round/>
          </a:ln>
        </p:spPr>
        <p:style>
          <a:lnRef idx="2">
            <a:schemeClr val="accent1">
              <a:shade val="50000"/>
            </a:schemeClr>
          </a:lnRef>
          <a:fillRef idx="1">
            <a:schemeClr val="accent1"/>
          </a:fillRef>
          <a:effectRef idx="0">
            <a:schemeClr val="accent1"/>
          </a:effectRef>
          <a:fontRef idx="minor"/>
        </p:style>
      </p:sp>
      <p:sp>
        <p:nvSpPr>
          <p:cNvPr id="230" name="CustomShape 20"/>
          <p:cNvSpPr/>
          <p:nvPr/>
        </p:nvSpPr>
        <p:spPr>
          <a:xfrm>
            <a:off x="3301680" y="5257800"/>
            <a:ext cx="1628640" cy="100296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200" b="0" strike="noStrike" spc="-1">
                <a:solidFill>
                  <a:srgbClr val="000000"/>
                </a:solidFill>
                <a:latin typeface="Century Gothic"/>
              </a:rPr>
              <a:t>IDL Data Types</a:t>
            </a:r>
            <a:endParaRPr lang="en-US" sz="1200" b="0" strike="noStrike" spc="-1">
              <a:latin typeface="Arial"/>
            </a:endParaRPr>
          </a:p>
          <a:p>
            <a:pPr>
              <a:lnSpc>
                <a:spcPct val="100000"/>
              </a:lnSpc>
            </a:pPr>
            <a:r>
              <a:rPr lang="en-US" sz="1200" b="0" strike="noStrike" spc="-1">
                <a:solidFill>
                  <a:srgbClr val="000000"/>
                </a:solidFill>
                <a:latin typeface="Century Gothic"/>
              </a:rPr>
              <a:t> are converted to</a:t>
            </a:r>
            <a:endParaRPr lang="en-US" sz="1200" b="0" strike="noStrike" spc="-1">
              <a:latin typeface="Arial"/>
            </a:endParaRPr>
          </a:p>
          <a:p>
            <a:pPr>
              <a:lnSpc>
                <a:spcPct val="100000"/>
              </a:lnSpc>
            </a:pPr>
            <a:r>
              <a:rPr lang="en-US" sz="1200" b="0" strike="noStrike" spc="-1">
                <a:solidFill>
                  <a:srgbClr val="000000"/>
                </a:solidFill>
                <a:latin typeface="Century Gothic"/>
              </a:rPr>
              <a:t> client ’ s language</a:t>
            </a:r>
            <a:endParaRPr lang="en-US" sz="1200" b="0" strike="noStrike" spc="-1">
              <a:latin typeface="Arial"/>
            </a:endParaRPr>
          </a:p>
          <a:p>
            <a:pPr>
              <a:lnSpc>
                <a:spcPct val="100000"/>
              </a:lnSpc>
            </a:pPr>
            <a:r>
              <a:rPr lang="en-US" sz="1200" b="0" strike="noStrike" spc="-1">
                <a:solidFill>
                  <a:srgbClr val="000000"/>
                </a:solidFill>
                <a:latin typeface="Century Gothic"/>
              </a:rPr>
              <a:t> data types  (Java)</a:t>
            </a:r>
            <a:endParaRPr lang="en-US" sz="1200" b="0" strike="noStrike" spc="-1">
              <a:latin typeface="Arial"/>
            </a:endParaRPr>
          </a:p>
          <a:p>
            <a:pPr>
              <a:lnSpc>
                <a:spcPct val="100000"/>
              </a:lnSpc>
            </a:pPr>
            <a:endParaRPr lang="en-US" sz="1200" b="0" strike="noStrike" spc="-1">
              <a:latin typeface="Arial"/>
            </a:endParaRPr>
          </a:p>
        </p:txBody>
      </p:sp>
      <p:sp>
        <p:nvSpPr>
          <p:cNvPr id="231" name="CustomShape 21"/>
          <p:cNvSpPr/>
          <p:nvPr/>
        </p:nvSpPr>
        <p:spPr>
          <a:xfrm rot="10800000">
            <a:off x="4981234" y="5718424"/>
            <a:ext cx="2031480" cy="360"/>
          </a:xfrm>
          <a:custGeom>
            <a:avLst/>
            <a:gdLst/>
            <a:ahLst/>
            <a:cxnLst/>
            <a:rect l="l" t="t" r="r" b="b"/>
            <a:pathLst>
              <a:path w="21600" h="21600">
                <a:moveTo>
                  <a:pt x="0" y="0"/>
                </a:moveTo>
                <a:lnTo>
                  <a:pt x="21600" y="21600"/>
                </a:lnTo>
              </a:path>
            </a:pathLst>
          </a:custGeom>
          <a:noFill/>
          <a:ln>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232" name="CustomShape 22"/>
          <p:cNvSpPr/>
          <p:nvPr/>
        </p:nvSpPr>
        <p:spPr>
          <a:xfrm rot="10800000">
            <a:off x="1986346" y="4814657"/>
            <a:ext cx="1362600" cy="837720"/>
          </a:xfrm>
          <a:custGeom>
            <a:avLst/>
            <a:gdLst/>
            <a:ahLst/>
            <a:cxnLst/>
            <a:rect l="l" t="t" r="r" b="b"/>
            <a:pathLst>
              <a:path w="21600" h="21600">
                <a:moveTo>
                  <a:pt x="0" y="0"/>
                </a:moveTo>
                <a:lnTo>
                  <a:pt x="21600" y="21600"/>
                </a:lnTo>
              </a:path>
            </a:pathLst>
          </a:custGeom>
          <a:noFill/>
          <a:ln>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233" name="CustomShape 23"/>
          <p:cNvSpPr/>
          <p:nvPr/>
        </p:nvSpPr>
        <p:spPr>
          <a:xfrm>
            <a:off x="1622160" y="4038480"/>
            <a:ext cx="842760" cy="3646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latin typeface="Century Gothic"/>
              </a:rPr>
              <a:t>Client</a:t>
            </a:r>
            <a:endParaRPr lang="en-US" sz="1800" b="0" strike="noStrike" spc="-1">
              <a:latin typeface="Arial"/>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extShape 1"/>
          <p:cNvSpPr txBox="1"/>
          <p:nvPr/>
        </p:nvSpPr>
        <p:spPr>
          <a:xfrm>
            <a:off x="1154880" y="973800"/>
            <a:ext cx="8760960" cy="706680"/>
          </a:xfrm>
          <a:prstGeom prst="rect">
            <a:avLst/>
          </a:prstGeom>
          <a:noFill/>
          <a:ln>
            <a:noFill/>
          </a:ln>
        </p:spPr>
        <p:txBody>
          <a:bodyPr anchor="ctr"/>
          <a:lstStyle/>
          <a:p>
            <a:pPr>
              <a:lnSpc>
                <a:spcPct val="100000"/>
              </a:lnSpc>
            </a:pPr>
            <a:r>
              <a:rPr lang="en-US" sz="3600" b="0" strike="noStrike" spc="-1">
                <a:solidFill>
                  <a:srgbClr val="EBEBEB"/>
                </a:solidFill>
                <a:latin typeface="Century Gothic"/>
              </a:rPr>
              <a:t>RMI Over IIOP</a:t>
            </a:r>
            <a:endParaRPr lang="en-US" sz="3600" b="0" strike="noStrike" spc="-1">
              <a:solidFill>
                <a:srgbClr val="000000"/>
              </a:solidFill>
              <a:latin typeface="Century Gothic"/>
            </a:endParaRPr>
          </a:p>
        </p:txBody>
      </p:sp>
      <p:sp>
        <p:nvSpPr>
          <p:cNvPr id="235" name="TextShape 2"/>
          <p:cNvSpPr txBox="1"/>
          <p:nvPr/>
        </p:nvSpPr>
        <p:spPr>
          <a:xfrm>
            <a:off x="1154880" y="2603520"/>
            <a:ext cx="8825400" cy="3416040"/>
          </a:xfrm>
          <a:prstGeom prst="rect">
            <a:avLst/>
          </a:prstGeom>
          <a:noFill/>
          <a:ln>
            <a:noFill/>
          </a:ln>
        </p:spPr>
        <p:txBody>
          <a:bodyPr>
            <a:normAutofit/>
          </a:bodyPr>
          <a:lstStyle/>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Sequence of communications remains the same as in RMI.</a:t>
            </a:r>
          </a:p>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The registry, however, is different than the RMI registry and it called name server</a:t>
            </a:r>
          </a:p>
          <a:p>
            <a:pPr marL="343080" indent="-342720">
              <a:lnSpc>
                <a:spcPct val="100000"/>
              </a:lnSpc>
              <a:spcBef>
                <a:spcPts val="1001"/>
              </a:spcBef>
            </a:pPr>
            <a:r>
              <a:rPr lang="en-US" sz="1800" b="0" strike="noStrike" spc="-1">
                <a:solidFill>
                  <a:srgbClr val="404040"/>
                </a:solidFill>
                <a:latin typeface="Century Gothic"/>
              </a:rPr>
              <a:t>     Start the Name server on a DOS window:</a:t>
            </a:r>
          </a:p>
          <a:p>
            <a:pPr marL="343080" indent="-342720">
              <a:lnSpc>
                <a:spcPct val="100000"/>
              </a:lnSpc>
              <a:spcBef>
                <a:spcPts val="1001"/>
              </a:spcBef>
            </a:pPr>
            <a:r>
              <a:rPr lang="en-US" sz="1800" b="0" i="1" strike="noStrike" spc="-1">
                <a:solidFill>
                  <a:srgbClr val="404040"/>
                </a:solidFill>
                <a:latin typeface="Century Gothic"/>
              </a:rPr>
              <a:t>    &gt; tnameserv –ORBInitialPort</a:t>
            </a:r>
            <a:endParaRPr lang="en-US" sz="1800" b="0" strike="noStrike" spc="-1">
              <a:solidFill>
                <a:srgbClr val="404040"/>
              </a:solidFill>
              <a:latin typeface="Century Gothic"/>
            </a:endParaRPr>
          </a:p>
          <a:p>
            <a:pPr marL="343080" indent="-342720">
              <a:lnSpc>
                <a:spcPct val="100000"/>
              </a:lnSpc>
              <a:spcBef>
                <a:spcPts val="1001"/>
              </a:spcBef>
            </a:pPr>
            <a:r>
              <a:rPr lang="en-US" sz="1800" b="0" strike="noStrike" spc="-1">
                <a:solidFill>
                  <a:srgbClr val="404040"/>
                </a:solidFill>
                <a:latin typeface="Century Gothic"/>
              </a:rPr>
              <a:t>  It starts on default port 900 (unless we want a different port to be created).</a:t>
            </a:r>
          </a:p>
        </p:txBody>
      </p:sp>
      <p:sp>
        <p:nvSpPr>
          <p:cNvPr id="236" name="TextShape 3"/>
          <p:cNvSpPr txBox="1"/>
          <p:nvPr/>
        </p:nvSpPr>
        <p:spPr>
          <a:xfrm>
            <a:off x="10352520" y="295560"/>
            <a:ext cx="837720" cy="767160"/>
          </a:xfrm>
          <a:prstGeom prst="rect">
            <a:avLst/>
          </a:prstGeom>
          <a:noFill/>
          <a:ln>
            <a:noFill/>
          </a:ln>
        </p:spPr>
        <p:txBody>
          <a:bodyPr anchor="b"/>
          <a:lstStyle/>
          <a:p>
            <a:pPr algn="ctr">
              <a:lnSpc>
                <a:spcPct val="100000"/>
              </a:lnSpc>
            </a:pPr>
            <a:fld id="{B8CE50DF-82E5-4018-888F-27EB9A407374}" type="slidenum">
              <a:rPr lang="en-US" sz="2800" b="0" strike="noStrike" spc="-1">
                <a:solidFill>
                  <a:srgbClr val="FFFFFF"/>
                </a:solidFill>
                <a:latin typeface="Century Gothic"/>
              </a:rPr>
              <a:t>24</a:t>
            </a:fld>
            <a:endParaRPr lang="en-US" sz="2800" b="0" strike="noStrike" spc="-1">
              <a:latin typeface="Times New Roman"/>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TextShape 1"/>
          <p:cNvSpPr txBox="1"/>
          <p:nvPr/>
        </p:nvSpPr>
        <p:spPr>
          <a:xfrm>
            <a:off x="1154880" y="973800"/>
            <a:ext cx="8760960" cy="706680"/>
          </a:xfrm>
          <a:prstGeom prst="rect">
            <a:avLst/>
          </a:prstGeom>
          <a:noFill/>
          <a:ln>
            <a:noFill/>
          </a:ln>
        </p:spPr>
        <p:txBody>
          <a:bodyPr anchor="ctr"/>
          <a:lstStyle/>
          <a:p>
            <a:pPr>
              <a:lnSpc>
                <a:spcPct val="100000"/>
              </a:lnSpc>
            </a:pPr>
            <a:r>
              <a:rPr lang="en-US" sz="3600" b="0" strike="noStrike" spc="-1">
                <a:solidFill>
                  <a:srgbClr val="EBEBEB"/>
                </a:solidFill>
                <a:latin typeface="Century Gothic"/>
              </a:rPr>
              <a:t>Before RMI-IIOP</a:t>
            </a:r>
            <a:endParaRPr lang="en-US" sz="3600" b="0" strike="noStrike" spc="-1">
              <a:solidFill>
                <a:srgbClr val="000000"/>
              </a:solidFill>
              <a:latin typeface="Century Gothic"/>
            </a:endParaRPr>
          </a:p>
        </p:txBody>
      </p:sp>
      <p:sp>
        <p:nvSpPr>
          <p:cNvPr id="238" name="TextShape 2"/>
          <p:cNvSpPr txBox="1"/>
          <p:nvPr/>
        </p:nvSpPr>
        <p:spPr>
          <a:xfrm>
            <a:off x="4993560" y="2255400"/>
            <a:ext cx="6935760" cy="2666520"/>
          </a:xfrm>
          <a:prstGeom prst="rect">
            <a:avLst/>
          </a:prstGeom>
          <a:noFill/>
          <a:ln>
            <a:noFill/>
          </a:ln>
        </p:spPr>
        <p:txBody>
          <a:bodyPr>
            <a:normAutofit/>
          </a:bodyPr>
          <a:lstStyle/>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Thus there was a dilemma: RMI (JRMP) has the advantage of easy programming, whereas CORBA provides interoperability between multiple programming languages across various platforms. Unfortunately, however, there had not traditionally been a way to use both of these excellent technologies. This is shown by the chart below:</a:t>
            </a:r>
          </a:p>
        </p:txBody>
      </p:sp>
      <p:sp>
        <p:nvSpPr>
          <p:cNvPr id="239" name="CustomShape 3"/>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40" name="CustomShape 4"/>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pic>
        <p:nvPicPr>
          <p:cNvPr id="241" name="Picture 5"/>
          <p:cNvPicPr/>
          <p:nvPr/>
        </p:nvPicPr>
        <p:blipFill>
          <a:blip r:embed="rId2"/>
          <a:stretch/>
        </p:blipFill>
        <p:spPr>
          <a:xfrm>
            <a:off x="760680" y="1828800"/>
            <a:ext cx="4048920" cy="2180880"/>
          </a:xfrm>
          <a:prstGeom prst="rect">
            <a:avLst/>
          </a:prstGeom>
          <a:ln w="9360">
            <a:noFill/>
          </a:ln>
        </p:spPr>
      </p:pic>
      <p:pic>
        <p:nvPicPr>
          <p:cNvPr id="242" name="Picture 7"/>
          <p:cNvPicPr/>
          <p:nvPr/>
        </p:nvPicPr>
        <p:blipFill>
          <a:blip r:embed="rId3"/>
          <a:stretch/>
        </p:blipFill>
        <p:spPr>
          <a:xfrm>
            <a:off x="6782040" y="4695840"/>
            <a:ext cx="4048920" cy="2161800"/>
          </a:xfrm>
          <a:prstGeom prst="rect">
            <a:avLst/>
          </a:prstGeom>
          <a:ln>
            <a:noFill/>
          </a:ln>
        </p:spPr>
      </p:pic>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TextShape 1"/>
          <p:cNvSpPr txBox="1"/>
          <p:nvPr/>
        </p:nvSpPr>
        <p:spPr>
          <a:xfrm>
            <a:off x="1154880" y="973800"/>
            <a:ext cx="8760960" cy="706680"/>
          </a:xfrm>
          <a:prstGeom prst="rect">
            <a:avLst/>
          </a:prstGeom>
          <a:noFill/>
          <a:ln>
            <a:noFill/>
          </a:ln>
        </p:spPr>
        <p:txBody>
          <a:bodyPr anchor="ctr"/>
          <a:lstStyle/>
          <a:p>
            <a:pPr>
              <a:lnSpc>
                <a:spcPct val="100000"/>
              </a:lnSpc>
            </a:pPr>
            <a:r>
              <a:rPr lang="en-US" sz="3600" b="0" strike="noStrike" spc="-1">
                <a:solidFill>
                  <a:srgbClr val="EBEBEB"/>
                </a:solidFill>
                <a:latin typeface="Century Gothic"/>
              </a:rPr>
              <a:t>The best of both: RMI AND CORBA</a:t>
            </a:r>
            <a:endParaRPr lang="en-US" sz="3600" b="0" strike="noStrike" spc="-1">
              <a:solidFill>
                <a:srgbClr val="000000"/>
              </a:solidFill>
              <a:latin typeface="Century Gothic"/>
            </a:endParaRPr>
          </a:p>
        </p:txBody>
      </p:sp>
      <p:sp>
        <p:nvSpPr>
          <p:cNvPr id="244" name="TextShape 2"/>
          <p:cNvSpPr txBox="1"/>
          <p:nvPr/>
        </p:nvSpPr>
        <p:spPr>
          <a:xfrm>
            <a:off x="717480" y="2328120"/>
            <a:ext cx="9146160" cy="609120"/>
          </a:xfrm>
          <a:prstGeom prst="rect">
            <a:avLst/>
          </a:prstGeom>
          <a:noFill/>
          <a:ln>
            <a:noFill/>
          </a:ln>
        </p:spPr>
        <p:txBody>
          <a:bodyPr/>
          <a:lstStyle/>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An arrow represents a situation in which a client can call a server.</a:t>
            </a:r>
          </a:p>
        </p:txBody>
      </p:sp>
      <p:pic>
        <p:nvPicPr>
          <p:cNvPr id="245" name="Picture 2"/>
          <p:cNvPicPr/>
          <p:nvPr/>
        </p:nvPicPr>
        <p:blipFill>
          <a:blip r:embed="rId2"/>
          <a:stretch/>
        </p:blipFill>
        <p:spPr>
          <a:xfrm>
            <a:off x="913320" y="3497400"/>
            <a:ext cx="4048920" cy="2990520"/>
          </a:xfrm>
          <a:prstGeom prst="rect">
            <a:avLst/>
          </a:prstGeom>
          <a:ln>
            <a:noFill/>
          </a:ln>
        </p:spPr>
      </p:pic>
      <p:sp>
        <p:nvSpPr>
          <p:cNvPr id="246" name="CustomShape 3"/>
          <p:cNvSpPr/>
          <p:nvPr/>
        </p:nvSpPr>
        <p:spPr>
          <a:xfrm>
            <a:off x="6477120" y="2760120"/>
            <a:ext cx="4649040" cy="3380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indent="-216000">
              <a:lnSpc>
                <a:spcPct val="90000"/>
              </a:lnSpc>
              <a:buClr>
                <a:srgbClr val="000000"/>
              </a:buClr>
              <a:buFont typeface="Wingdings" charset="2"/>
              <a:buChar char=""/>
            </a:pPr>
            <a:r>
              <a:rPr lang="en-US" sz="2400" b="0" strike="noStrike" spc="-1">
                <a:solidFill>
                  <a:srgbClr val="000000"/>
                </a:solidFill>
                <a:latin typeface="Century Gothic"/>
              </a:rPr>
              <a:t>A server binary (i.e., a class file) created using RMI-IIOP APIs can be exported as either JRMP or IIOP. </a:t>
            </a:r>
            <a:endParaRPr lang="en-US" sz="2400" b="0" strike="noStrike" spc="-1">
              <a:latin typeface="Arial"/>
            </a:endParaRPr>
          </a:p>
          <a:p>
            <a:pPr indent="-216000">
              <a:lnSpc>
                <a:spcPct val="90000"/>
              </a:lnSpc>
              <a:buClr>
                <a:srgbClr val="000000"/>
              </a:buClr>
              <a:buFont typeface="Wingdings" charset="2"/>
              <a:buChar char=""/>
            </a:pPr>
            <a:r>
              <a:rPr lang="en-US" sz="2400" b="0" strike="noStrike" spc="-1">
                <a:solidFill>
                  <a:srgbClr val="000000"/>
                </a:solidFill>
                <a:latin typeface="Century Gothic"/>
              </a:rPr>
              <a:t>You don't have to rewrite its Java source code, or recompile it when changing from JRMP to IIOP, or vice versa. </a:t>
            </a:r>
            <a:endParaRPr lang="en-US" sz="2400" b="0" strike="noStrike" spc="-1">
              <a:latin typeface="Arial"/>
            </a:endParaRPr>
          </a:p>
          <a:p>
            <a:pPr indent="-216000">
              <a:lnSpc>
                <a:spcPct val="90000"/>
              </a:lnSpc>
              <a:buClr>
                <a:srgbClr val="000000"/>
              </a:buClr>
              <a:buFont typeface="Wingdings" charset="2"/>
              <a:buChar char=""/>
            </a:pPr>
            <a:r>
              <a:rPr lang="en-US" sz="2400" b="0" strike="noStrike" spc="-1">
                <a:solidFill>
                  <a:srgbClr val="000000"/>
                </a:solidFill>
                <a:latin typeface="Century Gothic"/>
              </a:rPr>
              <a:t>Same for client</a:t>
            </a:r>
            <a:endParaRPr lang="en-US" sz="2400" b="0" strike="noStrike" spc="-1">
              <a:latin typeface="Arial"/>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TextShape 1"/>
          <p:cNvSpPr txBox="1"/>
          <p:nvPr/>
        </p:nvSpPr>
        <p:spPr>
          <a:xfrm>
            <a:off x="1154880" y="973800"/>
            <a:ext cx="8760960" cy="706680"/>
          </a:xfrm>
          <a:prstGeom prst="rect">
            <a:avLst/>
          </a:prstGeom>
          <a:noFill/>
          <a:ln>
            <a:noFill/>
          </a:ln>
        </p:spPr>
        <p:txBody>
          <a:bodyPr anchor="ctr"/>
          <a:lstStyle/>
          <a:p>
            <a:pPr>
              <a:lnSpc>
                <a:spcPct val="100000"/>
              </a:lnSpc>
            </a:pPr>
            <a:r>
              <a:rPr lang="en-US" sz="3600" b="0" strike="noStrike" spc="-1">
                <a:solidFill>
                  <a:srgbClr val="EBEBEB"/>
                </a:solidFill>
                <a:latin typeface="Century Gothic"/>
              </a:rPr>
              <a:t>Summary</a:t>
            </a:r>
            <a:endParaRPr lang="en-US" sz="3600" b="0" strike="noStrike" spc="-1">
              <a:solidFill>
                <a:srgbClr val="000000"/>
              </a:solidFill>
              <a:latin typeface="Century Gothic"/>
            </a:endParaRPr>
          </a:p>
        </p:txBody>
      </p:sp>
      <p:pic>
        <p:nvPicPr>
          <p:cNvPr id="248" name="Picture 2"/>
          <p:cNvPicPr/>
          <p:nvPr/>
        </p:nvPicPr>
        <p:blipFill>
          <a:blip r:embed="rId2"/>
          <a:stretch/>
        </p:blipFill>
        <p:spPr>
          <a:xfrm>
            <a:off x="2513520" y="2209680"/>
            <a:ext cx="6291000" cy="3580920"/>
          </a:xfrm>
          <a:prstGeom prst="rect">
            <a:avLst/>
          </a:prstGeom>
          <a:ln>
            <a:noFill/>
          </a:ln>
        </p:spPr>
      </p:pic>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TextShape 1"/>
          <p:cNvSpPr txBox="1"/>
          <p:nvPr/>
        </p:nvSpPr>
        <p:spPr>
          <a:xfrm>
            <a:off x="1154880" y="973800"/>
            <a:ext cx="8760960" cy="706680"/>
          </a:xfrm>
          <a:prstGeom prst="rect">
            <a:avLst/>
          </a:prstGeom>
          <a:noFill/>
          <a:ln>
            <a:noFill/>
          </a:ln>
        </p:spPr>
        <p:txBody>
          <a:bodyPr anchor="ctr"/>
          <a:lstStyle/>
          <a:p>
            <a:pPr>
              <a:lnSpc>
                <a:spcPct val="100000"/>
              </a:lnSpc>
            </a:pPr>
            <a:r>
              <a:rPr lang="en-US" sz="3600" b="0" strike="noStrike" spc="-1">
                <a:solidFill>
                  <a:srgbClr val="EBEBEB"/>
                </a:solidFill>
                <a:latin typeface="Century Gothic"/>
              </a:rPr>
              <a:t>Communication Layers</a:t>
            </a:r>
            <a:endParaRPr lang="en-US" sz="3600" b="0" strike="noStrike" spc="-1">
              <a:solidFill>
                <a:srgbClr val="000000"/>
              </a:solidFill>
              <a:latin typeface="Century Gothic"/>
            </a:endParaRPr>
          </a:p>
        </p:txBody>
      </p:sp>
      <p:sp>
        <p:nvSpPr>
          <p:cNvPr id="250" name="TextShape 2"/>
          <p:cNvSpPr txBox="1"/>
          <p:nvPr/>
        </p:nvSpPr>
        <p:spPr>
          <a:xfrm>
            <a:off x="1154880" y="2250095"/>
            <a:ext cx="8825400" cy="4510080"/>
          </a:xfrm>
          <a:prstGeom prst="rect">
            <a:avLst/>
          </a:prstGeom>
          <a:noFill/>
          <a:ln>
            <a:noFill/>
          </a:ln>
        </p:spPr>
        <p:txBody>
          <a:bodyPr/>
          <a:lstStyle/>
          <a:p>
            <a:pPr marL="343080" indent="-342720">
              <a:lnSpc>
                <a:spcPct val="100000"/>
              </a:lnSpc>
              <a:spcBef>
                <a:spcPts val="1001"/>
              </a:spcBef>
              <a:buClr>
                <a:srgbClr val="B31166"/>
              </a:buClr>
              <a:buSzPct val="80000"/>
              <a:buFont typeface="Wingdings 3" charset="2"/>
              <a:buChar char=""/>
            </a:pPr>
            <a:r>
              <a:rPr lang="en-US" sz="2000" b="0" strike="noStrike" spc="-1">
                <a:solidFill>
                  <a:srgbClr val="404040"/>
                </a:solidFill>
                <a:latin typeface="Century Gothic"/>
              </a:rPr>
              <a:t>Slightly different  than RMI’ s since the transport protocol is IIOP</a:t>
            </a:r>
          </a:p>
          <a:p>
            <a:pPr>
              <a:lnSpc>
                <a:spcPct val="100000"/>
              </a:lnSpc>
              <a:spcBef>
                <a:spcPts val="1001"/>
              </a:spcBef>
            </a:pPr>
            <a:endParaRPr lang="en-US" sz="2000" b="0" strike="noStrike" spc="-1">
              <a:solidFill>
                <a:srgbClr val="404040"/>
              </a:solidFill>
              <a:latin typeface="Century Gothic"/>
            </a:endParaRPr>
          </a:p>
          <a:p>
            <a:pPr>
              <a:lnSpc>
                <a:spcPct val="100000"/>
              </a:lnSpc>
              <a:spcBef>
                <a:spcPts val="1001"/>
              </a:spcBef>
            </a:pPr>
            <a:endParaRPr lang="en-US" sz="2000" b="0" strike="noStrike" spc="-1">
              <a:solidFill>
                <a:srgbClr val="404040"/>
              </a:solidFill>
              <a:latin typeface="Century Gothic"/>
            </a:endParaRPr>
          </a:p>
        </p:txBody>
      </p:sp>
      <p:sp>
        <p:nvSpPr>
          <p:cNvPr id="251" name="TextShape 3"/>
          <p:cNvSpPr txBox="1"/>
          <p:nvPr/>
        </p:nvSpPr>
        <p:spPr>
          <a:xfrm>
            <a:off x="10352520" y="295560"/>
            <a:ext cx="837720" cy="767160"/>
          </a:xfrm>
          <a:prstGeom prst="rect">
            <a:avLst/>
          </a:prstGeom>
          <a:noFill/>
          <a:ln>
            <a:noFill/>
          </a:ln>
        </p:spPr>
        <p:txBody>
          <a:bodyPr anchor="b"/>
          <a:lstStyle/>
          <a:p>
            <a:pPr algn="ctr">
              <a:lnSpc>
                <a:spcPct val="100000"/>
              </a:lnSpc>
            </a:pPr>
            <a:fld id="{96F53151-AD87-43DF-8AF9-C088684FCED4}" type="slidenum">
              <a:rPr lang="en-US" sz="2800" b="0" strike="noStrike" spc="-1">
                <a:solidFill>
                  <a:srgbClr val="FFFFFF"/>
                </a:solidFill>
                <a:latin typeface="Century Gothic"/>
              </a:rPr>
              <a:t>28</a:t>
            </a:fld>
            <a:endParaRPr lang="en-US" sz="2800" b="0" strike="noStrike" spc="-1">
              <a:latin typeface="Times New Roman"/>
            </a:endParaRPr>
          </a:p>
        </p:txBody>
      </p:sp>
      <p:grpSp>
        <p:nvGrpSpPr>
          <p:cNvPr id="252" name="Group 4"/>
          <p:cNvGrpSpPr/>
          <p:nvPr/>
        </p:nvGrpSpPr>
        <p:grpSpPr>
          <a:xfrm>
            <a:off x="7111800" y="2666880"/>
            <a:ext cx="2438280" cy="3504960"/>
            <a:chOff x="7111800" y="2666880"/>
            <a:chExt cx="2438280" cy="3504960"/>
          </a:xfrm>
        </p:grpSpPr>
        <p:sp>
          <p:nvSpPr>
            <p:cNvPr id="253" name="CustomShape 5"/>
            <p:cNvSpPr/>
            <p:nvPr/>
          </p:nvSpPr>
          <p:spPr>
            <a:xfrm>
              <a:off x="7112160" y="2666880"/>
              <a:ext cx="2437920" cy="3504960"/>
            </a:xfrm>
            <a:prstGeom prst="rect">
              <a:avLst/>
            </a:prstGeom>
            <a:noFill/>
            <a:ln>
              <a:round/>
            </a:ln>
          </p:spPr>
          <p:style>
            <a:lnRef idx="2">
              <a:schemeClr val="accent1">
                <a:shade val="50000"/>
              </a:schemeClr>
            </a:lnRef>
            <a:fillRef idx="1">
              <a:schemeClr val="accent1"/>
            </a:fillRef>
            <a:effectRef idx="0">
              <a:schemeClr val="accent1"/>
            </a:effectRef>
            <a:fontRef idx="minor"/>
          </p:style>
        </p:sp>
        <p:sp>
          <p:nvSpPr>
            <p:cNvPr id="254" name="Line 6"/>
            <p:cNvSpPr/>
            <p:nvPr/>
          </p:nvSpPr>
          <p:spPr>
            <a:xfrm>
              <a:off x="7111800" y="3429000"/>
              <a:ext cx="2438280" cy="144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255" name="Line 7"/>
            <p:cNvSpPr/>
            <p:nvPr/>
          </p:nvSpPr>
          <p:spPr>
            <a:xfrm>
              <a:off x="7111800" y="4190760"/>
              <a:ext cx="2438280" cy="180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256" name="CustomShape 8"/>
            <p:cNvSpPr/>
            <p:nvPr/>
          </p:nvSpPr>
          <p:spPr>
            <a:xfrm>
              <a:off x="7293600" y="2895480"/>
              <a:ext cx="1818000" cy="3034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400" b="0" strike="noStrike" spc="-1">
                  <a:solidFill>
                    <a:srgbClr val="000000"/>
                  </a:solidFill>
                  <a:latin typeface="Century Gothic"/>
                </a:rPr>
                <a:t>Server Application</a:t>
              </a:r>
              <a:endParaRPr lang="en-US" sz="1400" b="0" strike="noStrike" spc="-1">
                <a:latin typeface="Arial"/>
              </a:endParaRPr>
            </a:p>
          </p:txBody>
        </p:sp>
        <p:sp>
          <p:nvSpPr>
            <p:cNvPr id="257" name="CustomShape 9"/>
            <p:cNvSpPr/>
            <p:nvPr/>
          </p:nvSpPr>
          <p:spPr>
            <a:xfrm>
              <a:off x="7213680" y="3581280"/>
              <a:ext cx="2133360" cy="516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latin typeface="Century Gothic"/>
                </a:rPr>
                <a:t>Tie	</a:t>
              </a:r>
              <a:endParaRPr lang="en-US" sz="1400" b="0" strike="noStrike" spc="-1">
                <a:latin typeface="Arial"/>
              </a:endParaRPr>
            </a:p>
            <a:p>
              <a:pPr>
                <a:lnSpc>
                  <a:spcPct val="100000"/>
                </a:lnSpc>
              </a:pPr>
              <a:r>
                <a:rPr lang="en-US" sz="1400" b="0" strike="noStrike" spc="-1">
                  <a:solidFill>
                    <a:srgbClr val="000000"/>
                  </a:solidFill>
                  <a:latin typeface="Century Gothic"/>
                </a:rPr>
                <a:t>(Presentation layer)</a:t>
              </a:r>
              <a:endParaRPr lang="en-US" sz="1400" b="0" strike="noStrike" spc="-1">
                <a:latin typeface="Arial"/>
              </a:endParaRPr>
            </a:p>
          </p:txBody>
        </p:sp>
        <p:sp>
          <p:nvSpPr>
            <p:cNvPr id="258" name="Line 10"/>
            <p:cNvSpPr/>
            <p:nvPr/>
          </p:nvSpPr>
          <p:spPr>
            <a:xfrm>
              <a:off x="7111800" y="4876560"/>
              <a:ext cx="2438280" cy="180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259" name="CustomShape 11"/>
            <p:cNvSpPr/>
            <p:nvPr/>
          </p:nvSpPr>
          <p:spPr>
            <a:xfrm>
              <a:off x="7273800" y="5029200"/>
              <a:ext cx="1709640" cy="5166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400" b="0" strike="noStrike" spc="-1">
                  <a:solidFill>
                    <a:srgbClr val="000000"/>
                  </a:solidFill>
                  <a:latin typeface="Century Gothic"/>
                </a:rPr>
                <a:t>IIOP </a:t>
              </a:r>
              <a:endParaRPr lang="en-US" sz="1400" b="0" strike="noStrike" spc="-1">
                <a:latin typeface="Arial"/>
              </a:endParaRPr>
            </a:p>
            <a:p>
              <a:pPr>
                <a:lnSpc>
                  <a:spcPct val="100000"/>
                </a:lnSpc>
              </a:pPr>
              <a:r>
                <a:rPr lang="en-US" sz="1400" b="0" strike="noStrike" spc="-1">
                  <a:solidFill>
                    <a:srgbClr val="000000"/>
                  </a:solidFill>
                  <a:latin typeface="Century Gothic"/>
                </a:rPr>
                <a:t>(Transport Layer)</a:t>
              </a:r>
              <a:endParaRPr lang="en-US" sz="1400" b="0" strike="noStrike" spc="-1">
                <a:latin typeface="Arial"/>
              </a:endParaRPr>
            </a:p>
          </p:txBody>
        </p:sp>
        <p:sp>
          <p:nvSpPr>
            <p:cNvPr id="260" name="Line 12"/>
            <p:cNvSpPr/>
            <p:nvPr/>
          </p:nvSpPr>
          <p:spPr>
            <a:xfrm>
              <a:off x="7111800" y="5562360"/>
              <a:ext cx="2438280" cy="1800"/>
            </a:xfrm>
            <a:prstGeom prst="line">
              <a:avLst/>
            </a:prstGeom>
            <a:ln>
              <a:solidFill>
                <a:schemeClr val="tx1"/>
              </a:solidFill>
              <a:round/>
            </a:ln>
          </p:spPr>
          <p:style>
            <a:lnRef idx="1">
              <a:schemeClr val="accent1"/>
            </a:lnRef>
            <a:fillRef idx="0">
              <a:schemeClr val="accent1"/>
            </a:fillRef>
            <a:effectRef idx="0">
              <a:schemeClr val="accent1"/>
            </a:effectRef>
            <a:fontRef idx="minor"/>
          </p:style>
        </p:sp>
      </p:grpSp>
      <p:grpSp>
        <p:nvGrpSpPr>
          <p:cNvPr id="261" name="Group 13"/>
          <p:cNvGrpSpPr/>
          <p:nvPr/>
        </p:nvGrpSpPr>
        <p:grpSpPr>
          <a:xfrm>
            <a:off x="2133360" y="2590920"/>
            <a:ext cx="2438640" cy="3504960"/>
            <a:chOff x="2133360" y="2590920"/>
            <a:chExt cx="2438640" cy="3504960"/>
          </a:xfrm>
        </p:grpSpPr>
        <p:sp>
          <p:nvSpPr>
            <p:cNvPr id="262" name="CustomShape 14"/>
            <p:cNvSpPr/>
            <p:nvPr/>
          </p:nvSpPr>
          <p:spPr>
            <a:xfrm>
              <a:off x="2133720" y="2590920"/>
              <a:ext cx="2437920" cy="3504960"/>
            </a:xfrm>
            <a:prstGeom prst="rect">
              <a:avLst/>
            </a:prstGeom>
            <a:noFill/>
            <a:ln>
              <a:round/>
            </a:ln>
          </p:spPr>
          <p:style>
            <a:lnRef idx="2">
              <a:schemeClr val="accent1">
                <a:shade val="50000"/>
              </a:schemeClr>
            </a:lnRef>
            <a:fillRef idx="1">
              <a:schemeClr val="accent1"/>
            </a:fillRef>
            <a:effectRef idx="0">
              <a:schemeClr val="accent1"/>
            </a:effectRef>
            <a:fontRef idx="minor"/>
          </p:style>
        </p:sp>
        <p:sp>
          <p:nvSpPr>
            <p:cNvPr id="263" name="Line 15"/>
            <p:cNvSpPr/>
            <p:nvPr/>
          </p:nvSpPr>
          <p:spPr>
            <a:xfrm>
              <a:off x="2133360" y="3352680"/>
              <a:ext cx="2438640" cy="144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264" name="Line 16"/>
            <p:cNvSpPr/>
            <p:nvPr/>
          </p:nvSpPr>
          <p:spPr>
            <a:xfrm>
              <a:off x="2133360" y="4114800"/>
              <a:ext cx="2438640" cy="144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265" name="CustomShape 17"/>
            <p:cNvSpPr/>
            <p:nvPr/>
          </p:nvSpPr>
          <p:spPr>
            <a:xfrm>
              <a:off x="2333520" y="2819520"/>
              <a:ext cx="1752480" cy="3034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400" b="0" strike="noStrike" spc="-1">
                  <a:solidFill>
                    <a:srgbClr val="000000"/>
                  </a:solidFill>
                  <a:latin typeface="Century Gothic"/>
                </a:rPr>
                <a:t>Client Application</a:t>
              </a:r>
              <a:endParaRPr lang="en-US" sz="1400" b="0" strike="noStrike" spc="-1">
                <a:latin typeface="Arial"/>
              </a:endParaRPr>
            </a:p>
          </p:txBody>
        </p:sp>
        <p:sp>
          <p:nvSpPr>
            <p:cNvPr id="266" name="CustomShape 18"/>
            <p:cNvSpPr/>
            <p:nvPr/>
          </p:nvSpPr>
          <p:spPr>
            <a:xfrm>
              <a:off x="2221920" y="4114800"/>
              <a:ext cx="1897200" cy="63792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200" b="0" strike="noStrike" spc="-1">
                  <a:solidFill>
                    <a:srgbClr val="000000"/>
                  </a:solidFill>
                  <a:latin typeface="Century Gothic"/>
                </a:rPr>
                <a:t>ORB – Object Request </a:t>
              </a:r>
              <a:endParaRPr lang="en-US" sz="1200" b="0" strike="noStrike" spc="-1">
                <a:latin typeface="Arial"/>
              </a:endParaRPr>
            </a:p>
            <a:p>
              <a:pPr>
                <a:lnSpc>
                  <a:spcPct val="100000"/>
                </a:lnSpc>
              </a:pPr>
              <a:r>
                <a:rPr lang="en-US" sz="1200" b="0" strike="noStrike" spc="-1">
                  <a:solidFill>
                    <a:srgbClr val="000000"/>
                  </a:solidFill>
                  <a:latin typeface="Century Gothic"/>
                </a:rPr>
                <a:t>Broker</a:t>
              </a:r>
              <a:endParaRPr lang="en-US" sz="1200" b="0" strike="noStrike" spc="-1">
                <a:latin typeface="Arial"/>
              </a:endParaRPr>
            </a:p>
            <a:p>
              <a:pPr>
                <a:lnSpc>
                  <a:spcPct val="100000"/>
                </a:lnSpc>
              </a:pPr>
              <a:r>
                <a:rPr lang="en-US" sz="1200" b="0" strike="noStrike" spc="-1">
                  <a:solidFill>
                    <a:srgbClr val="000000"/>
                  </a:solidFill>
                  <a:latin typeface="Century Gothic"/>
                </a:rPr>
                <a:t>(Session Layer)</a:t>
              </a:r>
              <a:endParaRPr lang="en-US" sz="1200" b="0" strike="noStrike" spc="-1">
                <a:latin typeface="Arial"/>
              </a:endParaRPr>
            </a:p>
          </p:txBody>
        </p:sp>
        <p:sp>
          <p:nvSpPr>
            <p:cNvPr id="267" name="CustomShape 19"/>
            <p:cNvSpPr/>
            <p:nvPr/>
          </p:nvSpPr>
          <p:spPr>
            <a:xfrm>
              <a:off x="2235240" y="3505320"/>
              <a:ext cx="2133360" cy="516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latin typeface="Century Gothic"/>
                </a:rPr>
                <a:t>Stub 	</a:t>
              </a:r>
              <a:endParaRPr lang="en-US" sz="1400" b="0" strike="noStrike" spc="-1">
                <a:latin typeface="Arial"/>
              </a:endParaRPr>
            </a:p>
            <a:p>
              <a:pPr>
                <a:lnSpc>
                  <a:spcPct val="100000"/>
                </a:lnSpc>
              </a:pPr>
              <a:r>
                <a:rPr lang="en-US" sz="1400" b="0" strike="noStrike" spc="-1">
                  <a:solidFill>
                    <a:srgbClr val="000000"/>
                  </a:solidFill>
                  <a:latin typeface="Century Gothic"/>
                </a:rPr>
                <a:t>(Presentation layer)</a:t>
              </a:r>
              <a:endParaRPr lang="en-US" sz="1400" b="0" strike="noStrike" spc="-1">
                <a:latin typeface="Arial"/>
              </a:endParaRPr>
            </a:p>
          </p:txBody>
        </p:sp>
        <p:sp>
          <p:nvSpPr>
            <p:cNvPr id="268" name="Line 20"/>
            <p:cNvSpPr/>
            <p:nvPr/>
          </p:nvSpPr>
          <p:spPr>
            <a:xfrm>
              <a:off x="2133360" y="4800600"/>
              <a:ext cx="2438640" cy="144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269" name="CustomShape 21"/>
            <p:cNvSpPr/>
            <p:nvPr/>
          </p:nvSpPr>
          <p:spPr>
            <a:xfrm>
              <a:off x="2295360" y="4952880"/>
              <a:ext cx="1709640" cy="5166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400" b="0" strike="noStrike" spc="-1">
                  <a:solidFill>
                    <a:srgbClr val="000000"/>
                  </a:solidFill>
                  <a:latin typeface="Century Gothic"/>
                </a:rPr>
                <a:t>IIOP</a:t>
              </a:r>
              <a:endParaRPr lang="en-US" sz="1400" b="0" strike="noStrike" spc="-1">
                <a:latin typeface="Arial"/>
              </a:endParaRPr>
            </a:p>
            <a:p>
              <a:pPr>
                <a:lnSpc>
                  <a:spcPct val="100000"/>
                </a:lnSpc>
              </a:pPr>
              <a:r>
                <a:rPr lang="en-US" sz="1400" b="0" strike="noStrike" spc="-1">
                  <a:solidFill>
                    <a:srgbClr val="000000"/>
                  </a:solidFill>
                  <a:latin typeface="Century Gothic"/>
                </a:rPr>
                <a:t>(Transport Layer)</a:t>
              </a:r>
              <a:endParaRPr lang="en-US" sz="1400" b="0" strike="noStrike" spc="-1">
                <a:latin typeface="Arial"/>
              </a:endParaRPr>
            </a:p>
          </p:txBody>
        </p:sp>
        <p:sp>
          <p:nvSpPr>
            <p:cNvPr id="270" name="Line 22"/>
            <p:cNvSpPr/>
            <p:nvPr/>
          </p:nvSpPr>
          <p:spPr>
            <a:xfrm>
              <a:off x="2133360" y="5486400"/>
              <a:ext cx="2438640" cy="1440"/>
            </a:xfrm>
            <a:prstGeom prst="line">
              <a:avLst/>
            </a:prstGeom>
            <a:ln>
              <a:solidFill>
                <a:schemeClr val="tx1"/>
              </a:solidFill>
              <a:round/>
            </a:ln>
          </p:spPr>
          <p:style>
            <a:lnRef idx="1">
              <a:schemeClr val="accent1"/>
            </a:lnRef>
            <a:fillRef idx="0">
              <a:schemeClr val="accent1"/>
            </a:fillRef>
            <a:effectRef idx="0">
              <a:schemeClr val="accent1"/>
            </a:effectRef>
            <a:fontRef idx="minor"/>
          </p:style>
        </p:sp>
      </p:grpSp>
      <p:sp>
        <p:nvSpPr>
          <p:cNvPr id="271" name="CustomShape 23"/>
          <p:cNvSpPr/>
          <p:nvPr/>
        </p:nvSpPr>
        <p:spPr>
          <a:xfrm>
            <a:off x="7301880" y="4267080"/>
            <a:ext cx="1897200" cy="63792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200" b="0" strike="noStrike" spc="-1">
                <a:solidFill>
                  <a:srgbClr val="000000"/>
                </a:solidFill>
                <a:latin typeface="Century Gothic"/>
              </a:rPr>
              <a:t>ORB – Object Request </a:t>
            </a:r>
            <a:endParaRPr lang="en-US" sz="1200" b="0" strike="noStrike" spc="-1">
              <a:latin typeface="Arial"/>
            </a:endParaRPr>
          </a:p>
          <a:p>
            <a:pPr>
              <a:lnSpc>
                <a:spcPct val="100000"/>
              </a:lnSpc>
            </a:pPr>
            <a:r>
              <a:rPr lang="en-US" sz="1200" b="0" strike="noStrike" spc="-1">
                <a:solidFill>
                  <a:srgbClr val="000000"/>
                </a:solidFill>
                <a:latin typeface="Century Gothic"/>
              </a:rPr>
              <a:t>Broker</a:t>
            </a:r>
            <a:endParaRPr lang="en-US" sz="1200" b="0" strike="noStrike" spc="-1">
              <a:latin typeface="Arial"/>
            </a:endParaRPr>
          </a:p>
          <a:p>
            <a:pPr>
              <a:lnSpc>
                <a:spcPct val="100000"/>
              </a:lnSpc>
            </a:pPr>
            <a:r>
              <a:rPr lang="en-US" sz="1200" b="0" strike="noStrike" spc="-1">
                <a:solidFill>
                  <a:srgbClr val="000000"/>
                </a:solidFill>
                <a:latin typeface="Century Gothic"/>
              </a:rPr>
              <a:t>(Session Layer)</a:t>
            </a:r>
            <a:endParaRPr lang="en-US" sz="1200" b="0" strike="noStrike" spc="-1">
              <a:latin typeface="Arial"/>
            </a:endParaRPr>
          </a:p>
        </p:txBody>
      </p:sp>
      <p:sp>
        <p:nvSpPr>
          <p:cNvPr id="272" name="CustomShape 24"/>
          <p:cNvSpPr/>
          <p:nvPr/>
        </p:nvSpPr>
        <p:spPr>
          <a:xfrm>
            <a:off x="2846160" y="5638680"/>
            <a:ext cx="734400" cy="3034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400" b="0" strike="noStrike" spc="-1">
                <a:solidFill>
                  <a:srgbClr val="000000"/>
                </a:solidFill>
                <a:latin typeface="Century Gothic"/>
              </a:rPr>
              <a:t>TCP/IP</a:t>
            </a:r>
            <a:endParaRPr lang="en-US" sz="1400" b="0" strike="noStrike" spc="-1">
              <a:latin typeface="Arial"/>
            </a:endParaRPr>
          </a:p>
        </p:txBody>
      </p:sp>
      <p:sp>
        <p:nvSpPr>
          <p:cNvPr id="273" name="CustomShape 25"/>
          <p:cNvSpPr/>
          <p:nvPr/>
        </p:nvSpPr>
        <p:spPr>
          <a:xfrm>
            <a:off x="7723080" y="5715000"/>
            <a:ext cx="734400" cy="3034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400" b="0" strike="noStrike" spc="-1">
                <a:solidFill>
                  <a:srgbClr val="000000"/>
                </a:solidFill>
                <a:latin typeface="Century Gothic"/>
              </a:rPr>
              <a:t>TCP/IP</a:t>
            </a:r>
            <a:endParaRPr lang="en-US" sz="1400" b="0" strike="noStrike" spc="-1">
              <a:latin typeface="Arial"/>
            </a:endParaRPr>
          </a:p>
        </p:txBody>
      </p:sp>
      <p:sp>
        <p:nvSpPr>
          <p:cNvPr id="274" name="CustomShape 26"/>
          <p:cNvSpPr/>
          <p:nvPr/>
        </p:nvSpPr>
        <p:spPr>
          <a:xfrm>
            <a:off x="4572000" y="5867280"/>
            <a:ext cx="2539800" cy="1080"/>
          </a:xfrm>
          <a:custGeom>
            <a:avLst/>
            <a:gdLst/>
            <a:ahLst/>
            <a:cxnLst/>
            <a:rect l="l" t="t" r="r" b="b"/>
            <a:pathLst>
              <a:path w="21600" h="21600">
                <a:moveTo>
                  <a:pt x="0" y="0"/>
                </a:moveTo>
                <a:lnTo>
                  <a:pt x="21600" y="21600"/>
                </a:lnTo>
              </a:path>
            </a:pathLst>
          </a:custGeom>
          <a:noFill/>
          <a:ln>
            <a:round/>
            <a:headEnd type="triangle" w="med" len="med"/>
            <a:tailEnd type="triangle" w="med" len="med"/>
          </a:ln>
        </p:spPr>
        <p:style>
          <a:lnRef idx="1">
            <a:schemeClr val="accent1"/>
          </a:lnRef>
          <a:fillRef idx="0">
            <a:schemeClr val="accent1"/>
          </a:fillRef>
          <a:effectRef idx="0">
            <a:schemeClr val="accent1"/>
          </a:effectRef>
          <a:fontRef idx="minor"/>
        </p:style>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TextShape 1"/>
          <p:cNvSpPr txBox="1"/>
          <p:nvPr/>
        </p:nvSpPr>
        <p:spPr>
          <a:xfrm>
            <a:off x="1154880" y="973800"/>
            <a:ext cx="8760960" cy="706680"/>
          </a:xfrm>
          <a:prstGeom prst="rect">
            <a:avLst/>
          </a:prstGeom>
          <a:noFill/>
          <a:ln>
            <a:noFill/>
          </a:ln>
        </p:spPr>
        <p:txBody>
          <a:bodyPr anchor="ctr"/>
          <a:lstStyle/>
          <a:p>
            <a:pPr>
              <a:lnSpc>
                <a:spcPct val="100000"/>
              </a:lnSpc>
            </a:pPr>
            <a:r>
              <a:rPr lang="en-US" sz="3600" b="0" strike="noStrike" spc="-1">
                <a:solidFill>
                  <a:srgbClr val="EBEBEB"/>
                </a:solidFill>
                <a:latin typeface="Century Gothic"/>
              </a:rPr>
              <a:t>Communication Layers</a:t>
            </a:r>
            <a:endParaRPr lang="en-US" sz="3600" b="0" strike="noStrike" spc="-1">
              <a:solidFill>
                <a:srgbClr val="000000"/>
              </a:solidFill>
              <a:latin typeface="Century Gothic"/>
            </a:endParaRPr>
          </a:p>
        </p:txBody>
      </p:sp>
      <p:sp>
        <p:nvSpPr>
          <p:cNvPr id="279" name="TextShape 2"/>
          <p:cNvSpPr txBox="1"/>
          <p:nvPr/>
        </p:nvSpPr>
        <p:spPr>
          <a:xfrm>
            <a:off x="1154880" y="2603520"/>
            <a:ext cx="8825400" cy="3416040"/>
          </a:xfrm>
          <a:prstGeom prst="rect">
            <a:avLst/>
          </a:prstGeom>
          <a:noFill/>
          <a:ln>
            <a:noFill/>
          </a:ln>
        </p:spPr>
        <p:txBody>
          <a:bodyPr anchor="t">
            <a:normAutofit fontScale="92500" lnSpcReduction="10000"/>
          </a:bodyPr>
          <a:lstStyle/>
          <a:p>
            <a:pPr marL="342900" indent="-342265">
              <a:lnSpc>
                <a:spcPct val="100000"/>
              </a:lnSpc>
              <a:spcBef>
                <a:spcPts val="1001"/>
              </a:spcBef>
              <a:buClr>
                <a:srgbClr val="B31166"/>
              </a:buClr>
              <a:buSzPct val="80000"/>
              <a:buFont typeface="Wingdings 3" charset="2"/>
              <a:buChar char=""/>
            </a:pPr>
            <a:r>
              <a:rPr lang="en-US" sz="2400" b="0" strike="noStrike" spc="-1">
                <a:solidFill>
                  <a:srgbClr val="404040"/>
                </a:solidFill>
                <a:latin typeface="Century Gothic"/>
              </a:rPr>
              <a:t>When a client processes a lookup on the name server, it receives from the name server </a:t>
            </a:r>
            <a:r>
              <a:rPr lang="en-US" sz="2400" spc="-1">
                <a:solidFill>
                  <a:srgbClr val="404040"/>
                </a:solidFill>
                <a:latin typeface="Century Gothic"/>
              </a:rPr>
              <a:t>an</a:t>
            </a:r>
            <a:r>
              <a:rPr lang="en-US" sz="2400" b="0" strike="noStrike" spc="-1">
                <a:solidFill>
                  <a:srgbClr val="404040"/>
                </a:solidFill>
                <a:latin typeface="Century Gothic"/>
              </a:rPr>
              <a:t> IOR (Inter Operable Object Reference).</a:t>
            </a:r>
          </a:p>
          <a:p>
            <a:pPr marL="342900" indent="-342265">
              <a:lnSpc>
                <a:spcPct val="100000"/>
              </a:lnSpc>
              <a:spcBef>
                <a:spcPts val="1001"/>
              </a:spcBef>
              <a:buClr>
                <a:srgbClr val="B31166"/>
              </a:buClr>
              <a:buSzPct val="80000"/>
              <a:buFont typeface="Wingdings 3" charset="2"/>
              <a:buChar char=""/>
            </a:pPr>
            <a:r>
              <a:rPr lang="en-US" sz="2400" b="0" strike="noStrike" spc="-1">
                <a:solidFill>
                  <a:srgbClr val="404040"/>
                </a:solidFill>
                <a:latin typeface="Century Gothic"/>
              </a:rPr>
              <a:t>The ORB layer receives the IOR adds something to it and sets up the TCP connection with the server. It then marshals the invocation to the server.</a:t>
            </a:r>
          </a:p>
          <a:p>
            <a:pPr marL="342900" indent="-342265">
              <a:lnSpc>
                <a:spcPct val="100000"/>
              </a:lnSpc>
              <a:spcBef>
                <a:spcPts val="1001"/>
              </a:spcBef>
              <a:buClr>
                <a:srgbClr val="B31166"/>
              </a:buClr>
              <a:buSzPct val="80000"/>
              <a:buFont typeface="Wingdings 3" charset="2"/>
              <a:buChar char=""/>
            </a:pPr>
            <a:r>
              <a:rPr lang="en-US" sz="2400" b="0" strike="noStrike" spc="-1">
                <a:solidFill>
                  <a:srgbClr val="404040"/>
                </a:solidFill>
                <a:latin typeface="Century Gothic"/>
              </a:rPr>
              <a:t>The ORB is also responsible for generating the Context Information (i.e. the data types to be transformed etc.)</a:t>
            </a:r>
          </a:p>
          <a:p>
            <a:pPr marL="342900" indent="-342265">
              <a:lnSpc>
                <a:spcPct val="100000"/>
              </a:lnSpc>
              <a:spcBef>
                <a:spcPts val="1001"/>
              </a:spcBef>
              <a:buClr>
                <a:srgbClr val="B31166"/>
              </a:buClr>
              <a:buSzPct val="80000"/>
              <a:buFont typeface="Wingdings 3" charset="2"/>
              <a:buChar char=""/>
            </a:pPr>
            <a:r>
              <a:rPr lang="en-US" sz="2400" b="0" strike="noStrike" spc="-1">
                <a:solidFill>
                  <a:srgbClr val="404040"/>
                </a:solidFill>
                <a:latin typeface="Century Gothic"/>
              </a:rPr>
              <a:t>The transport protocol creates the IDL.</a:t>
            </a:r>
          </a:p>
        </p:txBody>
      </p:sp>
      <p:sp>
        <p:nvSpPr>
          <p:cNvPr id="280" name="TextShape 3"/>
          <p:cNvSpPr txBox="1"/>
          <p:nvPr/>
        </p:nvSpPr>
        <p:spPr>
          <a:xfrm>
            <a:off x="10352520" y="295560"/>
            <a:ext cx="837720" cy="767160"/>
          </a:xfrm>
          <a:prstGeom prst="rect">
            <a:avLst/>
          </a:prstGeom>
          <a:noFill/>
          <a:ln>
            <a:noFill/>
          </a:ln>
        </p:spPr>
        <p:txBody>
          <a:bodyPr anchor="b"/>
          <a:lstStyle/>
          <a:p>
            <a:pPr algn="ctr">
              <a:lnSpc>
                <a:spcPct val="100000"/>
              </a:lnSpc>
            </a:pPr>
            <a:fld id="{605C790A-88AF-4C89-95A6-F0CB938B736F}" type="slidenum">
              <a:rPr lang="en-US" sz="2800" b="0" strike="noStrike" spc="-1">
                <a:solidFill>
                  <a:srgbClr val="FFFFFF"/>
                </a:solidFill>
                <a:latin typeface="Century Gothic"/>
              </a:rPr>
              <a:t>29</a:t>
            </a:fld>
            <a:endParaRPr lang="en-US" sz="2800" b="0" strike="noStrike" spc="-1">
              <a:latin typeface="Times New Roman"/>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1154880" y="973800"/>
            <a:ext cx="8760960" cy="706680"/>
          </a:xfrm>
          <a:prstGeom prst="rect">
            <a:avLst/>
          </a:prstGeom>
          <a:noFill/>
          <a:ln>
            <a:noFill/>
          </a:ln>
        </p:spPr>
        <p:txBody>
          <a:bodyPr anchor="ctr"/>
          <a:lstStyle/>
          <a:p>
            <a:pPr>
              <a:lnSpc>
                <a:spcPct val="100000"/>
              </a:lnSpc>
            </a:pPr>
            <a:r>
              <a:rPr lang="en-US" sz="3600" b="0" strike="noStrike" spc="-1">
                <a:solidFill>
                  <a:srgbClr val="EBEBEB"/>
                </a:solidFill>
                <a:latin typeface="Century Gothic"/>
              </a:rPr>
              <a:t>CONTENT</a:t>
            </a:r>
            <a:endParaRPr lang="en-US" sz="3600" b="0" strike="noStrike" spc="-1">
              <a:solidFill>
                <a:srgbClr val="000000"/>
              </a:solidFill>
              <a:latin typeface="Century Gothic"/>
            </a:endParaRPr>
          </a:p>
        </p:txBody>
      </p:sp>
      <p:sp>
        <p:nvSpPr>
          <p:cNvPr id="170" name="TextShape 2"/>
          <p:cNvSpPr txBox="1"/>
          <p:nvPr/>
        </p:nvSpPr>
        <p:spPr>
          <a:xfrm>
            <a:off x="1522800" y="2142720"/>
            <a:ext cx="9146160" cy="4410000"/>
          </a:xfrm>
          <a:prstGeom prst="rect">
            <a:avLst/>
          </a:prstGeom>
          <a:noFill/>
          <a:ln>
            <a:noFill/>
          </a:ln>
        </p:spPr>
        <p:txBody>
          <a:bodyPr>
            <a:normAutofit/>
          </a:bodyPr>
          <a:lstStyle/>
          <a:p>
            <a:pPr>
              <a:lnSpc>
                <a:spcPct val="100000"/>
              </a:lnSpc>
              <a:spcBef>
                <a:spcPts val="1001"/>
              </a:spcBef>
            </a:pPr>
            <a:endParaRPr lang="en-US" sz="1800" b="0" strike="noStrike" spc="-1">
              <a:solidFill>
                <a:srgbClr val="404040"/>
              </a:solidFill>
              <a:latin typeface="Century Gothic"/>
            </a:endParaRPr>
          </a:p>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Parameters in RMI</a:t>
            </a:r>
          </a:p>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Distributing RMI classes</a:t>
            </a:r>
          </a:p>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Distributed Garbage Collection</a:t>
            </a:r>
          </a:p>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Introduction to Java Naming and Directory Service (JNDI) and LDAP</a:t>
            </a:r>
          </a:p>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RMI over IIOP</a:t>
            </a:r>
          </a:p>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Differences between RMI and RMI-IIOP</a:t>
            </a:r>
          </a:p>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CORBA</a:t>
            </a:r>
          </a:p>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CORBA AND ORB</a:t>
            </a: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TextShape 1"/>
          <p:cNvSpPr txBox="1"/>
          <p:nvPr/>
        </p:nvSpPr>
        <p:spPr>
          <a:xfrm>
            <a:off x="1154880" y="973800"/>
            <a:ext cx="8760960" cy="706680"/>
          </a:xfrm>
          <a:prstGeom prst="rect">
            <a:avLst/>
          </a:prstGeom>
          <a:noFill/>
          <a:ln>
            <a:noFill/>
          </a:ln>
        </p:spPr>
        <p:txBody>
          <a:bodyPr anchor="ctr"/>
          <a:lstStyle/>
          <a:p>
            <a:pPr>
              <a:lnSpc>
                <a:spcPct val="100000"/>
              </a:lnSpc>
            </a:pPr>
            <a:r>
              <a:rPr lang="en-US" sz="3600" b="0" strike="noStrike" spc="-1">
                <a:solidFill>
                  <a:srgbClr val="EBEBEB"/>
                </a:solidFill>
                <a:latin typeface="Century Gothic"/>
              </a:rPr>
              <a:t>Communication Layers</a:t>
            </a:r>
            <a:endParaRPr lang="en-US" sz="3600" b="0" strike="noStrike" spc="-1">
              <a:solidFill>
                <a:srgbClr val="000000"/>
              </a:solidFill>
              <a:latin typeface="Century Gothic"/>
            </a:endParaRPr>
          </a:p>
        </p:txBody>
      </p:sp>
      <p:sp>
        <p:nvSpPr>
          <p:cNvPr id="276" name="TextShape 2"/>
          <p:cNvSpPr txBox="1"/>
          <p:nvPr/>
        </p:nvSpPr>
        <p:spPr>
          <a:xfrm>
            <a:off x="1340950" y="2311125"/>
            <a:ext cx="8825400" cy="3416040"/>
          </a:xfrm>
          <a:prstGeom prst="rect">
            <a:avLst/>
          </a:prstGeom>
          <a:noFill/>
          <a:ln>
            <a:noFill/>
          </a:ln>
        </p:spPr>
        <p:txBody>
          <a:bodyPr anchor="t">
            <a:noAutofit/>
          </a:bodyPr>
          <a:lstStyle/>
          <a:p>
            <a:pPr marL="342900" indent="-342265">
              <a:spcBef>
                <a:spcPts val="1001"/>
              </a:spcBef>
              <a:buClr>
                <a:srgbClr val="B31166"/>
              </a:buClr>
              <a:buSzPct val="80000"/>
              <a:buFont typeface="Wingdings 3" charset="2"/>
              <a:buChar char=""/>
            </a:pPr>
            <a:r>
              <a:rPr lang="en-US" sz="2000" b="0" strike="noStrike" spc="-1">
                <a:solidFill>
                  <a:srgbClr val="404040"/>
                </a:solidFill>
                <a:latin typeface="Century Gothic"/>
              </a:rPr>
              <a:t>IIOP is part of the GIOP </a:t>
            </a:r>
            <a:r>
              <a:rPr lang="en-US" sz="2000" spc="-1">
                <a:solidFill>
                  <a:srgbClr val="404040"/>
                </a:solidFill>
                <a:latin typeface="Century Gothic"/>
              </a:rPr>
              <a:t>(General Inter-ORB </a:t>
            </a:r>
            <a:r>
              <a:rPr lang="en-US" sz="2000" b="0" strike="noStrike" spc="-1">
                <a:solidFill>
                  <a:srgbClr val="404040"/>
                </a:solidFill>
                <a:latin typeface="Century Gothic"/>
              </a:rPr>
              <a:t>protocol</a:t>
            </a:r>
            <a:r>
              <a:rPr lang="en-US" sz="2000" spc="-1">
                <a:solidFill>
                  <a:srgbClr val="404040"/>
                </a:solidFill>
                <a:latin typeface="Century Gothic"/>
              </a:rPr>
              <a:t>)</a:t>
            </a:r>
            <a:r>
              <a:rPr lang="en-US" sz="2000" b="0" strike="noStrike" spc="-1">
                <a:solidFill>
                  <a:srgbClr val="404040"/>
                </a:solidFill>
                <a:latin typeface="Century Gothic"/>
              </a:rPr>
              <a:t> defined in CORBA.</a:t>
            </a:r>
          </a:p>
          <a:p>
            <a:pPr marL="742950" lvl="1" indent="-285115">
              <a:lnSpc>
                <a:spcPct val="100000"/>
              </a:lnSpc>
              <a:spcBef>
                <a:spcPts val="1001"/>
              </a:spcBef>
              <a:buClr>
                <a:srgbClr val="B31166"/>
              </a:buClr>
              <a:buSzPct val="80000"/>
              <a:buFont typeface="Wingdings 3" charset="2"/>
              <a:buChar char=""/>
            </a:pPr>
            <a:r>
              <a:rPr lang="en-US" sz="1600" b="0" strike="noStrike" spc="-1">
                <a:solidFill>
                  <a:srgbClr val="404040"/>
                </a:solidFill>
                <a:latin typeface="Century Gothic"/>
              </a:rPr>
              <a:t>GIOP defines various transport  protocols working over various network protocols.</a:t>
            </a:r>
          </a:p>
          <a:p>
            <a:pPr marL="342900" indent="-342265">
              <a:lnSpc>
                <a:spcPct val="100000"/>
              </a:lnSpc>
              <a:spcBef>
                <a:spcPts val="1001"/>
              </a:spcBef>
              <a:buClr>
                <a:srgbClr val="B31166"/>
              </a:buClr>
              <a:buSzPct val="80000"/>
              <a:buFont typeface="Wingdings 3" charset="2"/>
              <a:buChar char=""/>
            </a:pPr>
            <a:r>
              <a:rPr lang="en-US" sz="2000" b="0" strike="noStrike" spc="-1">
                <a:solidFill>
                  <a:srgbClr val="404040"/>
                </a:solidFill>
                <a:latin typeface="Century Gothic"/>
              </a:rPr>
              <a:t>RMI over IIOP is of particular interest to Enterprise</a:t>
            </a:r>
            <a:r>
              <a:rPr lang="en-US" sz="2000" spc="-1">
                <a:solidFill>
                  <a:srgbClr val="404040"/>
                </a:solidFill>
                <a:latin typeface="Century Gothic"/>
              </a:rPr>
              <a:t> </a:t>
            </a:r>
            <a:r>
              <a:rPr lang="en-US" sz="2000" b="0" strike="noStrike" spc="-1">
                <a:solidFill>
                  <a:srgbClr val="404040"/>
                </a:solidFill>
                <a:latin typeface="Century Gothic"/>
              </a:rPr>
              <a:t> Java Beans since the</a:t>
            </a:r>
            <a:r>
              <a:rPr lang="en-US" sz="2000" spc="-1">
                <a:solidFill>
                  <a:srgbClr val="404040"/>
                </a:solidFill>
                <a:latin typeface="Century Gothic"/>
              </a:rPr>
              <a:t> </a:t>
            </a:r>
            <a:r>
              <a:rPr lang="en-US" sz="2000" b="0" strike="noStrike" spc="-1">
                <a:solidFill>
                  <a:srgbClr val="404040"/>
                </a:solidFill>
                <a:latin typeface="Century Gothic"/>
              </a:rPr>
              <a:t> remote object model for EJBs is based on the RMI over IIOP model.</a:t>
            </a:r>
          </a:p>
          <a:p>
            <a:pPr marL="342900" indent="-342265">
              <a:lnSpc>
                <a:spcPct val="100000"/>
              </a:lnSpc>
              <a:spcBef>
                <a:spcPts val="1001"/>
              </a:spcBef>
              <a:buClr>
                <a:srgbClr val="B31166"/>
              </a:buClr>
              <a:buSzPct val="80000"/>
              <a:buFont typeface="Wingdings 3" charset="2"/>
              <a:buChar char=""/>
            </a:pPr>
            <a:r>
              <a:rPr lang="en-US" sz="2000" b="0" strike="noStrike" spc="-1">
                <a:solidFill>
                  <a:srgbClr val="404040"/>
                </a:solidFill>
                <a:latin typeface="Century Gothic"/>
              </a:rPr>
              <a:t>The server class </a:t>
            </a:r>
            <a:r>
              <a:rPr lang="en-US" sz="2000" spc="-1">
                <a:solidFill>
                  <a:srgbClr val="404040"/>
                </a:solidFill>
                <a:latin typeface="Century Gothic"/>
              </a:rPr>
              <a:t>must</a:t>
            </a:r>
            <a:r>
              <a:rPr lang="en-US" sz="2000" b="0" strike="noStrike" spc="-1">
                <a:solidFill>
                  <a:srgbClr val="404040"/>
                </a:solidFill>
                <a:latin typeface="Century Gothic"/>
              </a:rPr>
              <a:t> extend PortableRemoteObject. That inheritance sets up the IIOP protocol as the transport protocol.</a:t>
            </a:r>
          </a:p>
          <a:p>
            <a:pPr marL="342900" indent="-342265">
              <a:spcBef>
                <a:spcPts val="1001"/>
              </a:spcBef>
              <a:buClr>
                <a:srgbClr val="B31166"/>
              </a:buClr>
              <a:buSzPct val="80000"/>
              <a:buFont typeface="Wingdings 3" charset="2"/>
              <a:buChar char=""/>
            </a:pPr>
            <a:r>
              <a:rPr lang="en-US" sz="2000" b="0" strike="noStrike" spc="-1">
                <a:solidFill>
                  <a:srgbClr val="404040"/>
                </a:solidFill>
                <a:latin typeface="Century Gothic"/>
              </a:rPr>
              <a:t>Notice that a stub and a tie file is produced when the server program is compiled with a special compiler</a:t>
            </a:r>
            <a:r>
              <a:rPr lang="en-US" sz="2000" spc="-1">
                <a:solidFill>
                  <a:srgbClr val="404040"/>
                </a:solidFill>
                <a:latin typeface="Century Gothic"/>
              </a:rPr>
              <a:t> </a:t>
            </a:r>
            <a:endParaRPr lang="en-US" sz="2000" b="0" strike="noStrike" spc="-1">
              <a:solidFill>
                <a:srgbClr val="404040"/>
              </a:solidFill>
              <a:latin typeface="Century Gothic"/>
            </a:endParaRPr>
          </a:p>
        </p:txBody>
      </p:sp>
      <p:sp>
        <p:nvSpPr>
          <p:cNvPr id="277" name="TextShape 3"/>
          <p:cNvSpPr txBox="1"/>
          <p:nvPr/>
        </p:nvSpPr>
        <p:spPr>
          <a:xfrm>
            <a:off x="10352520" y="295560"/>
            <a:ext cx="837720" cy="767160"/>
          </a:xfrm>
          <a:prstGeom prst="rect">
            <a:avLst/>
          </a:prstGeom>
          <a:noFill/>
          <a:ln>
            <a:noFill/>
          </a:ln>
        </p:spPr>
        <p:txBody>
          <a:bodyPr anchor="b"/>
          <a:lstStyle/>
          <a:p>
            <a:pPr algn="ctr">
              <a:lnSpc>
                <a:spcPct val="100000"/>
              </a:lnSpc>
            </a:pPr>
            <a:fld id="{301FCEE9-9D07-4FAF-B4C3-B2F08373AC87}" type="slidenum">
              <a:rPr lang="en-US" sz="2800" b="0" strike="noStrike" spc="-1">
                <a:solidFill>
                  <a:srgbClr val="FFFFFF"/>
                </a:solidFill>
                <a:latin typeface="Century Gothic"/>
              </a:rPr>
              <a:t>30</a:t>
            </a:fld>
            <a:endParaRPr lang="en-US" sz="2800" b="0" strike="noStrike" spc="-1">
              <a:latin typeface="Times New Roman"/>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TextShape 1"/>
          <p:cNvSpPr txBox="1"/>
          <p:nvPr/>
        </p:nvSpPr>
        <p:spPr>
          <a:xfrm>
            <a:off x="1154880" y="973800"/>
            <a:ext cx="8760960" cy="706680"/>
          </a:xfrm>
          <a:prstGeom prst="rect">
            <a:avLst/>
          </a:prstGeom>
          <a:noFill/>
          <a:ln>
            <a:noFill/>
          </a:ln>
        </p:spPr>
        <p:txBody>
          <a:bodyPr anchor="ctr"/>
          <a:lstStyle/>
          <a:p>
            <a:pPr>
              <a:lnSpc>
                <a:spcPct val="100000"/>
              </a:lnSpc>
            </a:pPr>
            <a:r>
              <a:rPr lang="en-US" sz="3600" b="0" strike="noStrike" spc="-1">
                <a:solidFill>
                  <a:srgbClr val="EBEBEB"/>
                </a:solidFill>
                <a:latin typeface="Century Gothic"/>
              </a:rPr>
              <a:t>Differences Between RMI and RMI over IIOP</a:t>
            </a:r>
            <a:endParaRPr lang="en-US" sz="3600" b="0" strike="noStrike" spc="-1">
              <a:solidFill>
                <a:srgbClr val="000000"/>
              </a:solidFill>
              <a:latin typeface="Century Gothic"/>
            </a:endParaRPr>
          </a:p>
        </p:txBody>
      </p:sp>
      <p:sp>
        <p:nvSpPr>
          <p:cNvPr id="282" name="TextShape 2"/>
          <p:cNvSpPr txBox="1"/>
          <p:nvPr/>
        </p:nvSpPr>
        <p:spPr>
          <a:xfrm>
            <a:off x="1154880" y="2603520"/>
            <a:ext cx="8825400" cy="3416040"/>
          </a:xfrm>
          <a:prstGeom prst="rect">
            <a:avLst/>
          </a:prstGeom>
          <a:noFill/>
          <a:ln>
            <a:noFill/>
          </a:ln>
        </p:spPr>
        <p:txBody>
          <a:bodyPr>
            <a:normAutofit/>
          </a:bodyPr>
          <a:lstStyle/>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The points here also represent work items necessary to convert RMI (JRMP) code to RMI-IIOP code. </a:t>
            </a:r>
          </a:p>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First, because the usual base class of RMI-IIOP servers is PortableRemoteObject. </a:t>
            </a:r>
          </a:p>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Next, the class used as the naming service has changed to InitialContext.</a:t>
            </a:r>
          </a:p>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After completing the Java coding, you must generate a tie for IIOP, using the rmic compiler with the -iiop option. </a:t>
            </a:r>
          </a:p>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Next, run the CORBA CosNaming tnameserv as a name server instead of rmiregistry. </a:t>
            </a: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TextShape 1"/>
          <p:cNvSpPr txBox="1"/>
          <p:nvPr/>
        </p:nvSpPr>
        <p:spPr>
          <a:xfrm>
            <a:off x="10352520" y="295560"/>
            <a:ext cx="837720" cy="767160"/>
          </a:xfrm>
          <a:prstGeom prst="rect">
            <a:avLst/>
          </a:prstGeom>
          <a:noFill/>
          <a:ln>
            <a:noFill/>
          </a:ln>
        </p:spPr>
        <p:txBody>
          <a:bodyPr anchor="b"/>
          <a:lstStyle/>
          <a:p>
            <a:pPr algn="ctr">
              <a:lnSpc>
                <a:spcPct val="100000"/>
              </a:lnSpc>
            </a:pPr>
            <a:fld id="{C58A83D9-0DBC-4F81-8DEF-09E30B5273F5}" type="slidenum">
              <a:rPr lang="en-US" sz="2800" b="0" strike="noStrike" spc="-1">
                <a:solidFill>
                  <a:srgbClr val="FFFFFF"/>
                </a:solidFill>
                <a:latin typeface="Century Gothic"/>
              </a:rPr>
              <a:t>32</a:t>
            </a:fld>
            <a:endParaRPr lang="en-US" sz="2800" b="0" strike="noStrike" spc="-1">
              <a:latin typeface="Times New Roman"/>
            </a:endParaRPr>
          </a:p>
        </p:txBody>
      </p:sp>
      <p:sp>
        <p:nvSpPr>
          <p:cNvPr id="284" name="TextShape 2"/>
          <p:cNvSpPr txBox="1"/>
          <p:nvPr/>
        </p:nvSpPr>
        <p:spPr>
          <a:xfrm>
            <a:off x="739222" y="886047"/>
            <a:ext cx="8760960" cy="707760"/>
          </a:xfrm>
          <a:prstGeom prst="rect">
            <a:avLst/>
          </a:prstGeom>
          <a:noFill/>
          <a:ln>
            <a:noFill/>
          </a:ln>
        </p:spPr>
        <p:txBody>
          <a:bodyPr anchor="ctr"/>
          <a:lstStyle/>
          <a:p>
            <a:pPr>
              <a:lnSpc>
                <a:spcPct val="100000"/>
              </a:lnSpc>
            </a:pPr>
            <a:r>
              <a:rPr lang="en-US" sz="3200" b="0" strike="noStrike" spc="-1" dirty="0">
                <a:solidFill>
                  <a:schemeClr val="bg1"/>
                </a:solidFill>
                <a:latin typeface="Century Gothic"/>
              </a:rPr>
              <a:t>Differences Between RMI and RMI over IIOP</a:t>
            </a:r>
            <a:endParaRPr lang="en-US" sz="3200" b="0" strike="noStrike" spc="-1">
              <a:solidFill>
                <a:schemeClr val="bg1"/>
              </a:solidFill>
              <a:latin typeface="Century Gothic"/>
            </a:endParaRPr>
          </a:p>
        </p:txBody>
      </p:sp>
      <p:sp>
        <p:nvSpPr>
          <p:cNvPr id="285" name="TextShape 3"/>
          <p:cNvSpPr txBox="1"/>
          <p:nvPr/>
        </p:nvSpPr>
        <p:spPr>
          <a:xfrm>
            <a:off x="863268" y="2623309"/>
            <a:ext cx="4806375" cy="2655975"/>
          </a:xfrm>
          <a:prstGeom prst="rect">
            <a:avLst/>
          </a:prstGeom>
          <a:noFill/>
          <a:ln>
            <a:noFill/>
          </a:ln>
        </p:spPr>
        <p:txBody>
          <a:bodyPr anchor="t"/>
          <a:lstStyle/>
          <a:p>
            <a:pPr marL="342900" indent="-342265">
              <a:lnSpc>
                <a:spcPct val="100000"/>
              </a:lnSpc>
              <a:spcBef>
                <a:spcPts val="1001"/>
              </a:spcBef>
              <a:buClr>
                <a:srgbClr val="B31166"/>
              </a:buClr>
              <a:buSzPct val="80000"/>
              <a:buFont typeface="Wingdings 3" charset="2"/>
              <a:buChar char=""/>
            </a:pPr>
            <a:r>
              <a:rPr lang="en-US" sz="1600" b="1" u="sng" strike="noStrike" spc="-1" dirty="0">
                <a:solidFill>
                  <a:srgbClr val="404040"/>
                </a:solidFill>
                <a:uFillTx/>
                <a:latin typeface="Century Gothic"/>
              </a:rPr>
              <a:t>CODING DIFFERENCES:</a:t>
            </a:r>
            <a:endParaRPr lang="en-US" sz="1600" b="0" strike="noStrike" spc="-1">
              <a:solidFill>
                <a:srgbClr val="404040"/>
              </a:solidFill>
              <a:latin typeface="Century Gothic"/>
            </a:endParaRPr>
          </a:p>
          <a:p>
            <a:pPr marL="742950" lvl="1" indent="-285115">
              <a:spcBef>
                <a:spcPts val="1001"/>
              </a:spcBef>
              <a:buClr>
                <a:srgbClr val="B31166"/>
              </a:buClr>
              <a:buSzPct val="80000"/>
              <a:buFont typeface="Wingdings 3" charset="2"/>
              <a:buChar char=""/>
            </a:pPr>
            <a:r>
              <a:rPr lang="en-US" sz="1600" b="1" u="sng" strike="noStrike" spc="-1" dirty="0">
                <a:solidFill>
                  <a:srgbClr val="404040"/>
                </a:solidFill>
                <a:uFillTx/>
                <a:latin typeface="Century Gothic"/>
              </a:rPr>
              <a:t>RMI</a:t>
            </a:r>
            <a:r>
              <a:rPr lang="en-US" sz="1600" b="1" u="sng" spc="-1" dirty="0">
                <a:solidFill>
                  <a:srgbClr val="404040"/>
                </a:solidFill>
                <a:latin typeface="Century Gothic"/>
              </a:rPr>
              <a:t> </a:t>
            </a:r>
            <a:r>
              <a:rPr lang="en-US" sz="1600" b="1" u="sng" strike="noStrike" spc="-1" dirty="0">
                <a:solidFill>
                  <a:srgbClr val="404040"/>
                </a:solidFill>
                <a:uFillTx/>
                <a:latin typeface="Century Gothic"/>
              </a:rPr>
              <a:t> INTERFACE:</a:t>
            </a:r>
            <a:endParaRPr lang="en-US" sz="1600" b="0" strike="noStrike" spc="-1">
              <a:solidFill>
                <a:srgbClr val="404040"/>
              </a:solidFill>
              <a:latin typeface="Century Gothic"/>
            </a:endParaRPr>
          </a:p>
          <a:p>
            <a:pPr marL="1143000" indent="-227965">
              <a:lnSpc>
                <a:spcPct val="100000"/>
              </a:lnSpc>
              <a:spcBef>
                <a:spcPts val="1001"/>
              </a:spcBef>
            </a:pPr>
            <a:r>
              <a:rPr lang="en-US" sz="1100" b="1" u="sng" strike="noStrike" spc="-1" dirty="0">
                <a:solidFill>
                  <a:srgbClr val="404040"/>
                </a:solidFill>
                <a:uFillTx/>
                <a:latin typeface="Century Gothic"/>
              </a:rPr>
              <a:t>import </a:t>
            </a:r>
            <a:r>
              <a:rPr lang="en-US" sz="1100" b="1" u="sng" strike="noStrike" spc="-1" dirty="0" err="1">
                <a:solidFill>
                  <a:srgbClr val="404040"/>
                </a:solidFill>
                <a:uFillTx/>
                <a:latin typeface="Century Gothic"/>
              </a:rPr>
              <a:t>java.rmi.Remote</a:t>
            </a:r>
            <a:r>
              <a:rPr lang="en-US" sz="1100" b="1" u="sng" strike="noStrike" spc="-1" dirty="0">
                <a:solidFill>
                  <a:srgbClr val="404040"/>
                </a:solidFill>
                <a:uFillTx/>
                <a:latin typeface="Century Gothic"/>
              </a:rPr>
              <a:t>;</a:t>
            </a:r>
            <a:endParaRPr lang="en-US" sz="1100" b="0" strike="noStrike" spc="-1">
              <a:solidFill>
                <a:srgbClr val="404040"/>
              </a:solidFill>
              <a:latin typeface="Century Gothic"/>
            </a:endParaRPr>
          </a:p>
          <a:p>
            <a:pPr marL="1143000" indent="-227965">
              <a:lnSpc>
                <a:spcPct val="100000"/>
              </a:lnSpc>
              <a:spcBef>
                <a:spcPts val="1001"/>
              </a:spcBef>
            </a:pPr>
            <a:r>
              <a:rPr lang="en-US" sz="1100" b="1" u="sng" strike="noStrike" spc="-1" dirty="0">
                <a:solidFill>
                  <a:srgbClr val="404040"/>
                </a:solidFill>
                <a:uFillTx/>
                <a:latin typeface="Century Gothic"/>
              </a:rPr>
              <a:t>import </a:t>
            </a:r>
            <a:r>
              <a:rPr lang="en-US" sz="1100" b="1" u="sng" strike="noStrike" spc="-1" dirty="0" err="1">
                <a:solidFill>
                  <a:srgbClr val="404040"/>
                </a:solidFill>
                <a:uFillTx/>
                <a:latin typeface="Century Gothic"/>
              </a:rPr>
              <a:t>java.rmi.RemoteException</a:t>
            </a:r>
            <a:r>
              <a:rPr lang="en-US" sz="1100" b="1" u="sng" strike="noStrike" spc="-1" dirty="0">
                <a:solidFill>
                  <a:srgbClr val="404040"/>
                </a:solidFill>
                <a:uFillTx/>
                <a:latin typeface="Century Gothic"/>
              </a:rPr>
              <a:t>;</a:t>
            </a:r>
            <a:endParaRPr lang="en-US" sz="1100" b="0" strike="noStrike" spc="-1">
              <a:solidFill>
                <a:srgbClr val="404040"/>
              </a:solidFill>
              <a:latin typeface="Century Gothic"/>
            </a:endParaRPr>
          </a:p>
          <a:p>
            <a:pPr marL="1143000" indent="-227965">
              <a:lnSpc>
                <a:spcPct val="100000"/>
              </a:lnSpc>
              <a:spcBef>
                <a:spcPts val="1001"/>
              </a:spcBef>
            </a:pPr>
            <a:r>
              <a:rPr lang="en-US" sz="1100" b="1" u="sng" strike="noStrike" spc="-1" dirty="0">
                <a:solidFill>
                  <a:srgbClr val="404040"/>
                </a:solidFill>
                <a:uFillTx/>
                <a:latin typeface="Century Gothic"/>
              </a:rPr>
              <a:t>public interface Payroll extends Remote</a:t>
            </a:r>
            <a:endParaRPr lang="en-US" sz="1100" b="0" strike="noStrike" spc="-1">
              <a:solidFill>
                <a:srgbClr val="404040"/>
              </a:solidFill>
              <a:latin typeface="Century Gothic"/>
            </a:endParaRPr>
          </a:p>
          <a:p>
            <a:pPr marL="1143000" indent="-227965">
              <a:lnSpc>
                <a:spcPct val="100000"/>
              </a:lnSpc>
              <a:spcBef>
                <a:spcPts val="1001"/>
              </a:spcBef>
            </a:pPr>
            <a:r>
              <a:rPr lang="en-US" sz="1100" b="1" u="sng" strike="noStrike" spc="-1" dirty="0">
                <a:solidFill>
                  <a:srgbClr val="404040"/>
                </a:solidFill>
                <a:uFillTx/>
                <a:latin typeface="Century Gothic"/>
              </a:rPr>
              <a:t>{</a:t>
            </a:r>
            <a:endParaRPr lang="en-US" sz="1100" b="0" strike="noStrike" spc="-1">
              <a:solidFill>
                <a:srgbClr val="404040"/>
              </a:solidFill>
              <a:latin typeface="Century Gothic"/>
            </a:endParaRPr>
          </a:p>
          <a:p>
            <a:pPr marL="1143000" indent="-227965">
              <a:lnSpc>
                <a:spcPct val="100000"/>
              </a:lnSpc>
              <a:spcBef>
                <a:spcPts val="1001"/>
              </a:spcBef>
            </a:pPr>
            <a:r>
              <a:rPr lang="en-US" sz="1100" b="1" strike="noStrike" spc="-1" dirty="0">
                <a:solidFill>
                  <a:srgbClr val="404040"/>
                </a:solidFill>
                <a:latin typeface="Century Gothic"/>
              </a:rPr>
              <a:t>	public double earnings (int id, double hours) throws </a:t>
            </a:r>
            <a:r>
              <a:rPr lang="en-US" sz="1100" b="1" strike="noStrike" spc="-1" dirty="0" err="1">
                <a:solidFill>
                  <a:srgbClr val="404040"/>
                </a:solidFill>
                <a:latin typeface="Century Gothic"/>
              </a:rPr>
              <a:t>RemoteException</a:t>
            </a:r>
            <a:r>
              <a:rPr lang="en-US" sz="1100" b="1" strike="noStrike" spc="-1" dirty="0">
                <a:solidFill>
                  <a:srgbClr val="404040"/>
                </a:solidFill>
                <a:latin typeface="Century Gothic"/>
              </a:rPr>
              <a:t>;</a:t>
            </a:r>
            <a:endParaRPr lang="en-US" sz="1100" b="0" strike="noStrike" spc="-1">
              <a:solidFill>
                <a:srgbClr val="404040"/>
              </a:solidFill>
              <a:latin typeface="Century Gothic"/>
            </a:endParaRPr>
          </a:p>
          <a:p>
            <a:pPr marL="1143000" indent="-227965">
              <a:lnSpc>
                <a:spcPct val="100000"/>
              </a:lnSpc>
              <a:spcBef>
                <a:spcPts val="1001"/>
              </a:spcBef>
            </a:pPr>
            <a:r>
              <a:rPr lang="en-US" sz="1100" b="1" u="sng" strike="noStrike" spc="-1" dirty="0">
                <a:solidFill>
                  <a:srgbClr val="404040"/>
                </a:solidFill>
                <a:uFillTx/>
                <a:latin typeface="Century Gothic"/>
              </a:rPr>
              <a:t>}</a:t>
            </a:r>
            <a:endParaRPr lang="en-US" sz="1100" b="0" strike="noStrike" spc="-1">
              <a:solidFill>
                <a:srgbClr val="404040"/>
              </a:solidFill>
              <a:latin typeface="Century Gothic"/>
            </a:endParaRPr>
          </a:p>
        </p:txBody>
      </p:sp>
      <p:sp>
        <p:nvSpPr>
          <p:cNvPr id="6" name="TextShape 3">
            <a:extLst>
              <a:ext uri="{FF2B5EF4-FFF2-40B4-BE49-F238E27FC236}">
                <a16:creationId xmlns:a16="http://schemas.microsoft.com/office/drawing/2014/main" id="{62DF99B4-BA4B-4A1B-AAAB-0AF203FE0250}"/>
              </a:ext>
            </a:extLst>
          </p:cNvPr>
          <p:cNvSpPr txBox="1"/>
          <p:nvPr/>
        </p:nvSpPr>
        <p:spPr>
          <a:xfrm>
            <a:off x="5426407" y="3013170"/>
            <a:ext cx="4806375" cy="2655975"/>
          </a:xfrm>
          <a:prstGeom prst="rect">
            <a:avLst/>
          </a:prstGeom>
          <a:noFill/>
          <a:ln>
            <a:noFill/>
          </a:ln>
        </p:spPr>
        <p:txBody>
          <a:bodyPr anchor="t"/>
          <a:lstStyle/>
          <a:p>
            <a:pPr marL="742950" lvl="1" indent="-285115">
              <a:lnSpc>
                <a:spcPct val="100000"/>
              </a:lnSpc>
              <a:spcBef>
                <a:spcPts val="1001"/>
              </a:spcBef>
              <a:buClr>
                <a:srgbClr val="B31166"/>
              </a:buClr>
              <a:buSzPct val="80000"/>
              <a:buFont typeface="Wingdings 3" charset="2"/>
              <a:buChar char=""/>
            </a:pPr>
            <a:r>
              <a:rPr lang="en-US" sz="1600" b="1" u="sng" spc="-1" dirty="0">
                <a:solidFill>
                  <a:srgbClr val="404040"/>
                </a:solidFill>
                <a:latin typeface="Century Gothic"/>
              </a:rPr>
              <a:t>RMI-IIOP </a:t>
            </a:r>
            <a:r>
              <a:rPr lang="en-US" sz="1600" b="1" u="sng" strike="noStrike" spc="-1" dirty="0">
                <a:solidFill>
                  <a:srgbClr val="404040"/>
                </a:solidFill>
                <a:uFillTx/>
                <a:latin typeface="Century Gothic"/>
              </a:rPr>
              <a:t> INTERFACE:</a:t>
            </a:r>
            <a:endParaRPr lang="en-US" sz="1600" b="1" strike="noStrike" spc="-1">
              <a:solidFill>
                <a:srgbClr val="404040"/>
              </a:solidFill>
              <a:latin typeface="Century Gothic"/>
            </a:endParaRPr>
          </a:p>
          <a:p>
            <a:pPr marL="1143000" indent="-227965">
              <a:spcBef>
                <a:spcPts val="1001"/>
              </a:spcBef>
            </a:pPr>
            <a:r>
              <a:rPr lang="en-US" sz="1100" b="1" u="sng" strike="noStrike" spc="-1" dirty="0">
                <a:solidFill>
                  <a:srgbClr val="404040"/>
                </a:solidFill>
                <a:uFillTx/>
                <a:latin typeface="Century Gothic"/>
                <a:ea typeface="+mn-lt"/>
                <a:cs typeface="+mn-lt"/>
              </a:rPr>
              <a:t>import </a:t>
            </a:r>
            <a:r>
              <a:rPr lang="en-US" sz="1100" b="1" u="sng" strike="noStrike" spc="-1" dirty="0" err="1">
                <a:solidFill>
                  <a:srgbClr val="404040"/>
                </a:solidFill>
                <a:uFillTx/>
                <a:latin typeface="Century Gothic"/>
                <a:ea typeface="+mn-lt"/>
                <a:cs typeface="+mn-lt"/>
              </a:rPr>
              <a:t>java.rmi.Remote</a:t>
            </a:r>
            <a:r>
              <a:rPr lang="en-US" sz="1100" b="1" u="sng" strike="noStrike" spc="-1" dirty="0">
                <a:solidFill>
                  <a:srgbClr val="404040"/>
                </a:solidFill>
                <a:uFillTx/>
                <a:latin typeface="Century Gothic"/>
                <a:ea typeface="+mn-lt"/>
                <a:cs typeface="+mn-lt"/>
              </a:rPr>
              <a:t>;</a:t>
            </a:r>
            <a:endParaRPr lang="en-US" sz="1100" b="1" u="sng" spc="-1" dirty="0">
              <a:solidFill>
                <a:srgbClr val="404040"/>
              </a:solidFill>
              <a:latin typeface="Century Gothic"/>
              <a:ea typeface="+mn-lt"/>
              <a:cs typeface="+mn-lt"/>
            </a:endParaRPr>
          </a:p>
          <a:p>
            <a:pPr marL="1143000" indent="-227965">
              <a:lnSpc>
                <a:spcPct val="100000"/>
              </a:lnSpc>
              <a:spcBef>
                <a:spcPts val="1001"/>
              </a:spcBef>
            </a:pPr>
            <a:r>
              <a:rPr lang="en-US" sz="1100" b="1" u="sng" strike="noStrike" spc="-1" dirty="0">
                <a:solidFill>
                  <a:srgbClr val="404040"/>
                </a:solidFill>
                <a:uFillTx/>
                <a:latin typeface="Century Gothic"/>
                <a:ea typeface="+mn-lt"/>
                <a:cs typeface="+mn-lt"/>
              </a:rPr>
              <a:t>import </a:t>
            </a:r>
            <a:r>
              <a:rPr lang="en-US" sz="1100" b="1" u="sng" strike="noStrike" spc="-1" dirty="0" err="1">
                <a:solidFill>
                  <a:srgbClr val="404040"/>
                </a:solidFill>
                <a:uFillTx/>
                <a:latin typeface="Century Gothic"/>
                <a:ea typeface="+mn-lt"/>
                <a:cs typeface="+mn-lt"/>
              </a:rPr>
              <a:t>java.rmi.RemoteException</a:t>
            </a:r>
            <a:r>
              <a:rPr lang="en-US" sz="1100" b="1" u="sng" strike="noStrike" spc="-1" dirty="0">
                <a:solidFill>
                  <a:srgbClr val="404040"/>
                </a:solidFill>
                <a:uFillTx/>
                <a:latin typeface="Century Gothic"/>
                <a:ea typeface="+mn-lt"/>
                <a:cs typeface="+mn-lt"/>
              </a:rPr>
              <a:t>;</a:t>
            </a:r>
            <a:endParaRPr lang="en-US" sz="1100" b="1" u="sng" spc="-1" dirty="0">
              <a:solidFill>
                <a:srgbClr val="404040"/>
              </a:solidFill>
              <a:latin typeface="Century Gothic"/>
              <a:ea typeface="+mn-lt"/>
              <a:cs typeface="+mn-lt"/>
            </a:endParaRPr>
          </a:p>
          <a:p>
            <a:pPr marL="1143000" indent="-227965">
              <a:lnSpc>
                <a:spcPct val="100000"/>
              </a:lnSpc>
              <a:spcBef>
                <a:spcPts val="1001"/>
              </a:spcBef>
            </a:pPr>
            <a:r>
              <a:rPr lang="en-US" sz="1100" b="1" u="sng" strike="noStrike" spc="-1" dirty="0">
                <a:solidFill>
                  <a:srgbClr val="404040"/>
                </a:solidFill>
                <a:uFillTx/>
                <a:latin typeface="Century Gothic"/>
                <a:ea typeface="+mn-lt"/>
                <a:cs typeface="+mn-lt"/>
              </a:rPr>
              <a:t>public interface Payroll extends Remote</a:t>
            </a:r>
            <a:endParaRPr lang="en-US" sz="1100" b="1" u="sng" spc="-1" dirty="0">
              <a:solidFill>
                <a:srgbClr val="404040"/>
              </a:solidFill>
              <a:latin typeface="Century Gothic"/>
              <a:ea typeface="+mn-lt"/>
              <a:cs typeface="+mn-lt"/>
            </a:endParaRPr>
          </a:p>
          <a:p>
            <a:pPr marL="1143000" indent="-227965">
              <a:lnSpc>
                <a:spcPct val="100000"/>
              </a:lnSpc>
              <a:spcBef>
                <a:spcPts val="1001"/>
              </a:spcBef>
            </a:pPr>
            <a:r>
              <a:rPr lang="en-US" sz="1100" b="1" u="sng" strike="noStrike" spc="-1" dirty="0">
                <a:solidFill>
                  <a:srgbClr val="404040"/>
                </a:solidFill>
                <a:uFillTx/>
                <a:latin typeface="Century Gothic"/>
                <a:ea typeface="+mn-lt"/>
                <a:cs typeface="+mn-lt"/>
              </a:rPr>
              <a:t>{</a:t>
            </a:r>
            <a:endParaRPr lang="en-US" sz="1100" b="1" u="sng" spc="-1" dirty="0">
              <a:solidFill>
                <a:srgbClr val="404040"/>
              </a:solidFill>
              <a:latin typeface="Century Gothic"/>
              <a:ea typeface="+mn-lt"/>
              <a:cs typeface="+mn-lt"/>
            </a:endParaRPr>
          </a:p>
          <a:p>
            <a:pPr marL="1143000" indent="-227965">
              <a:spcBef>
                <a:spcPts val="1001"/>
              </a:spcBef>
            </a:pPr>
            <a:r>
              <a:rPr lang="en-US" sz="1100" b="1" spc="-1" dirty="0">
                <a:solidFill>
                  <a:srgbClr val="404040"/>
                </a:solidFill>
                <a:latin typeface="Century Gothic"/>
                <a:ea typeface="+mn-lt"/>
                <a:cs typeface="+mn-lt"/>
              </a:rPr>
              <a:t>	</a:t>
            </a:r>
            <a:r>
              <a:rPr lang="en-US" sz="1100" b="1" strike="noStrike" spc="-1" dirty="0">
                <a:solidFill>
                  <a:srgbClr val="404040"/>
                </a:solidFill>
                <a:latin typeface="Century Gothic"/>
                <a:ea typeface="+mn-lt"/>
                <a:cs typeface="+mn-lt"/>
              </a:rPr>
              <a:t>public double earnings (int id, double hours) throws </a:t>
            </a:r>
            <a:r>
              <a:rPr lang="en-US" sz="1100" b="1" strike="noStrike" spc="-1" dirty="0" err="1">
                <a:solidFill>
                  <a:srgbClr val="404040"/>
                </a:solidFill>
                <a:latin typeface="Century Gothic"/>
                <a:ea typeface="+mn-lt"/>
                <a:cs typeface="+mn-lt"/>
              </a:rPr>
              <a:t>RemoteException</a:t>
            </a:r>
            <a:r>
              <a:rPr lang="en-US" sz="1100" b="1" strike="noStrike" spc="-1" dirty="0">
                <a:solidFill>
                  <a:srgbClr val="404040"/>
                </a:solidFill>
                <a:latin typeface="Century Gothic"/>
                <a:ea typeface="+mn-lt"/>
                <a:cs typeface="+mn-lt"/>
              </a:rPr>
              <a:t>;</a:t>
            </a:r>
            <a:endParaRPr lang="en-US" sz="1100" b="1" spc="-1" dirty="0">
              <a:solidFill>
                <a:srgbClr val="404040"/>
              </a:solidFill>
              <a:latin typeface="Century Gothic"/>
              <a:ea typeface="+mn-lt"/>
              <a:cs typeface="+mn-lt"/>
            </a:endParaRPr>
          </a:p>
          <a:p>
            <a:pPr marL="1143000" indent="-227965">
              <a:spcBef>
                <a:spcPts val="1001"/>
              </a:spcBef>
            </a:pPr>
            <a:r>
              <a:rPr lang="en-US" sz="1100" b="1" u="sng" strike="noStrike" spc="-1" dirty="0">
                <a:solidFill>
                  <a:srgbClr val="404040"/>
                </a:solidFill>
                <a:uFillTx/>
                <a:latin typeface="Century Gothic"/>
                <a:ea typeface="+mn-lt"/>
                <a:cs typeface="+mn-lt"/>
              </a:rPr>
              <a:t>}</a:t>
            </a:r>
            <a:endParaRPr lang="en-US" sz="1100" b="1" u="sng" spc="-1" dirty="0">
              <a:solidFill>
                <a:srgbClr val="404040"/>
              </a:solidFill>
              <a:latin typeface="Century Gothic"/>
            </a:endParaRPr>
          </a:p>
        </p:txBody>
      </p:sp>
      <p:cxnSp>
        <p:nvCxnSpPr>
          <p:cNvPr id="3" name="Straight Arrow Connector 2">
            <a:extLst>
              <a:ext uri="{FF2B5EF4-FFF2-40B4-BE49-F238E27FC236}">
                <a16:creationId xmlns:a16="http://schemas.microsoft.com/office/drawing/2014/main" id="{21E10B3C-9804-4B8D-92E0-8E3FFC910E5A}"/>
              </a:ext>
            </a:extLst>
          </p:cNvPr>
          <p:cNvCxnSpPr/>
          <p:nvPr/>
        </p:nvCxnSpPr>
        <p:spPr>
          <a:xfrm flipH="1">
            <a:off x="5745123" y="2971799"/>
            <a:ext cx="1" cy="2356883"/>
          </a:xfrm>
          <a:prstGeom prst="straightConnector1">
            <a:avLst/>
          </a:prstGeom>
        </p:spPr>
        <p:style>
          <a:lnRef idx="2">
            <a:schemeClr val="accent2"/>
          </a:lnRef>
          <a:fillRef idx="0">
            <a:schemeClr val="accent2"/>
          </a:fillRef>
          <a:effectRef idx="1">
            <a:schemeClr val="accent2"/>
          </a:effectRef>
          <a:fontRef idx="minor">
            <a:schemeClr val="tx1"/>
          </a:fontRef>
        </p:style>
      </p:cxn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TextShape 1"/>
          <p:cNvSpPr txBox="1"/>
          <p:nvPr/>
        </p:nvSpPr>
        <p:spPr>
          <a:xfrm>
            <a:off x="10352520" y="295560"/>
            <a:ext cx="837720" cy="767160"/>
          </a:xfrm>
          <a:prstGeom prst="rect">
            <a:avLst/>
          </a:prstGeom>
          <a:noFill/>
          <a:ln>
            <a:noFill/>
          </a:ln>
        </p:spPr>
        <p:txBody>
          <a:bodyPr anchor="b"/>
          <a:lstStyle/>
          <a:p>
            <a:pPr algn="ctr">
              <a:lnSpc>
                <a:spcPct val="100000"/>
              </a:lnSpc>
            </a:pPr>
            <a:fld id="{C58A83D9-0DBC-4F81-8DEF-09E30B5273F5}" type="slidenum">
              <a:rPr lang="en-US" sz="2800" b="0" strike="noStrike" spc="-1">
                <a:solidFill>
                  <a:srgbClr val="FFFFFF"/>
                </a:solidFill>
                <a:latin typeface="Century Gothic"/>
              </a:rPr>
              <a:t>33</a:t>
            </a:fld>
            <a:endParaRPr lang="en-US" sz="2800" b="0" strike="noStrike" spc="-1">
              <a:latin typeface="Times New Roman"/>
            </a:endParaRPr>
          </a:p>
        </p:txBody>
      </p:sp>
      <p:sp>
        <p:nvSpPr>
          <p:cNvPr id="284" name="TextShape 2"/>
          <p:cNvSpPr txBox="1"/>
          <p:nvPr/>
        </p:nvSpPr>
        <p:spPr>
          <a:xfrm>
            <a:off x="739222" y="886047"/>
            <a:ext cx="8760960" cy="707760"/>
          </a:xfrm>
          <a:prstGeom prst="rect">
            <a:avLst/>
          </a:prstGeom>
          <a:noFill/>
          <a:ln>
            <a:noFill/>
          </a:ln>
        </p:spPr>
        <p:txBody>
          <a:bodyPr anchor="ctr"/>
          <a:lstStyle/>
          <a:p>
            <a:pPr>
              <a:lnSpc>
                <a:spcPct val="100000"/>
              </a:lnSpc>
            </a:pPr>
            <a:r>
              <a:rPr lang="en-US" sz="3200" b="0" strike="noStrike" spc="-1" dirty="0">
                <a:solidFill>
                  <a:schemeClr val="bg1"/>
                </a:solidFill>
                <a:latin typeface="Century Gothic"/>
              </a:rPr>
              <a:t>Differences Between RMI and RMI over IIOP</a:t>
            </a:r>
            <a:endParaRPr lang="en-US" sz="3200" b="0" strike="noStrike" spc="-1">
              <a:solidFill>
                <a:schemeClr val="bg1"/>
              </a:solidFill>
              <a:latin typeface="Century Gothic"/>
            </a:endParaRPr>
          </a:p>
        </p:txBody>
      </p:sp>
      <p:sp>
        <p:nvSpPr>
          <p:cNvPr id="285" name="TextShape 3"/>
          <p:cNvSpPr txBox="1"/>
          <p:nvPr/>
        </p:nvSpPr>
        <p:spPr>
          <a:xfrm>
            <a:off x="739222" y="2260030"/>
            <a:ext cx="4806375" cy="3878718"/>
          </a:xfrm>
          <a:prstGeom prst="rect">
            <a:avLst/>
          </a:prstGeom>
          <a:noFill/>
          <a:ln>
            <a:noFill/>
          </a:ln>
        </p:spPr>
        <p:txBody>
          <a:bodyPr anchor="t"/>
          <a:lstStyle/>
          <a:p>
            <a:pPr marL="342900" indent="-342265">
              <a:spcBef>
                <a:spcPts val="1001"/>
              </a:spcBef>
              <a:buClr>
                <a:srgbClr val="B31166"/>
              </a:buClr>
              <a:buSzPct val="80000"/>
              <a:buFont typeface="Wingdings 3" charset="2"/>
              <a:buChar char=""/>
            </a:pPr>
            <a:r>
              <a:rPr lang="en-US" sz="1600" b="1" u="sng" spc="-1" dirty="0">
                <a:solidFill>
                  <a:srgbClr val="404040"/>
                </a:solidFill>
                <a:latin typeface="Arial"/>
                <a:cs typeface="Arial"/>
              </a:rPr>
              <a:t>RMI</a:t>
            </a:r>
            <a:r>
              <a:rPr lang="en-US" sz="1600" b="1" u="sng" spc="-1" dirty="0">
                <a:solidFill>
                  <a:srgbClr val="404040"/>
                </a:solidFill>
                <a:ea typeface="+mn-lt"/>
                <a:cs typeface="+mn-lt"/>
              </a:rPr>
              <a:t> SERVER IMPORT STATEMENTS:</a:t>
            </a:r>
            <a:endParaRPr lang="en-US" sz="1400" spc="-1" dirty="0">
              <a:solidFill>
                <a:srgbClr val="000000"/>
              </a:solidFill>
              <a:ea typeface="+mn-lt"/>
              <a:cs typeface="+mn-lt"/>
            </a:endParaRPr>
          </a:p>
          <a:p>
            <a:pPr marL="457835" lvl="1">
              <a:spcBef>
                <a:spcPts val="1001"/>
              </a:spcBef>
              <a:buClr>
                <a:srgbClr val="B31166"/>
              </a:buClr>
              <a:buSzPct val="80000"/>
            </a:pPr>
            <a:r>
              <a:rPr lang="en-US" sz="1400" spc="-1" dirty="0">
                <a:solidFill>
                  <a:srgbClr val="404040"/>
                </a:solidFill>
                <a:ea typeface="+mn-lt"/>
                <a:cs typeface="+mn-lt"/>
              </a:rPr>
              <a:t>import </a:t>
            </a:r>
            <a:r>
              <a:rPr lang="en-US" sz="1400" spc="-1" dirty="0" err="1">
                <a:solidFill>
                  <a:srgbClr val="404040"/>
                </a:solidFill>
                <a:ea typeface="+mn-lt"/>
                <a:cs typeface="+mn-lt"/>
              </a:rPr>
              <a:t>java.rmi</a:t>
            </a:r>
            <a:r>
              <a:rPr lang="en-US" sz="1400" spc="-1" dirty="0">
                <a:solidFill>
                  <a:srgbClr val="404040"/>
                </a:solidFill>
                <a:ea typeface="+mn-lt"/>
                <a:cs typeface="+mn-lt"/>
              </a:rPr>
              <a:t>.*;</a:t>
            </a:r>
            <a:endParaRPr lang="en-US" sz="1400" spc="-1" dirty="0">
              <a:solidFill>
                <a:srgbClr val="000000"/>
              </a:solidFill>
              <a:ea typeface="+mn-lt"/>
              <a:cs typeface="+mn-lt"/>
            </a:endParaRPr>
          </a:p>
          <a:p>
            <a:pPr marL="457835" lvl="1">
              <a:spcBef>
                <a:spcPts val="1001"/>
              </a:spcBef>
              <a:buClr>
                <a:srgbClr val="B31166"/>
              </a:buClr>
              <a:buSzPct val="80000"/>
            </a:pPr>
            <a:r>
              <a:rPr lang="en-US" sz="1400" spc="-1" dirty="0">
                <a:solidFill>
                  <a:srgbClr val="404040"/>
                </a:solidFill>
                <a:ea typeface="+mn-lt"/>
                <a:cs typeface="+mn-lt"/>
              </a:rPr>
              <a:t>import </a:t>
            </a:r>
            <a:r>
              <a:rPr lang="en-US" sz="1400" spc="-1" dirty="0" err="1">
                <a:solidFill>
                  <a:srgbClr val="404040"/>
                </a:solidFill>
                <a:ea typeface="+mn-lt"/>
                <a:cs typeface="+mn-lt"/>
              </a:rPr>
              <a:t>java.rmi.server</a:t>
            </a:r>
            <a:r>
              <a:rPr lang="en-US" sz="1400" spc="-1" dirty="0">
                <a:solidFill>
                  <a:srgbClr val="404040"/>
                </a:solidFill>
                <a:ea typeface="+mn-lt"/>
                <a:cs typeface="+mn-lt"/>
              </a:rPr>
              <a:t>.*;</a:t>
            </a:r>
            <a:endParaRPr lang="en-US" sz="1400" spc="-1">
              <a:solidFill>
                <a:srgbClr val="000000"/>
              </a:solidFill>
              <a:ea typeface="+mn-lt"/>
              <a:cs typeface="+mn-lt"/>
            </a:endParaRPr>
          </a:p>
          <a:p>
            <a:pPr marL="457835" lvl="1">
              <a:spcBef>
                <a:spcPts val="1001"/>
              </a:spcBef>
              <a:buClr>
                <a:srgbClr val="B31166"/>
              </a:buClr>
              <a:buSzPct val="80000"/>
            </a:pPr>
            <a:endParaRPr lang="en-US" sz="1400" spc="-1" dirty="0">
              <a:solidFill>
                <a:srgbClr val="404040"/>
              </a:solidFill>
              <a:ea typeface="+mn-lt"/>
              <a:cs typeface="+mn-lt"/>
            </a:endParaRPr>
          </a:p>
          <a:p>
            <a:pPr marL="457835" lvl="1">
              <a:spcBef>
                <a:spcPts val="1001"/>
              </a:spcBef>
              <a:buClr>
                <a:srgbClr val="B31166"/>
              </a:buClr>
              <a:buSzPct val="80000"/>
            </a:pPr>
            <a:endParaRPr lang="en-US" sz="1400" spc="-1" dirty="0">
              <a:solidFill>
                <a:srgbClr val="404040"/>
              </a:solidFill>
              <a:ea typeface="+mn-lt"/>
              <a:cs typeface="+mn-lt"/>
            </a:endParaRPr>
          </a:p>
          <a:p>
            <a:pPr marL="457835" lvl="1">
              <a:spcBef>
                <a:spcPts val="1001"/>
              </a:spcBef>
              <a:buClr>
                <a:srgbClr val="B31166"/>
              </a:buClr>
              <a:buSzPct val="80000"/>
            </a:pPr>
            <a:endParaRPr lang="en-US" sz="1400" spc="-1" dirty="0">
              <a:solidFill>
                <a:srgbClr val="404040"/>
              </a:solidFill>
              <a:ea typeface="+mn-lt"/>
              <a:cs typeface="+mn-lt"/>
            </a:endParaRPr>
          </a:p>
          <a:p>
            <a:pPr marL="457835" lvl="1">
              <a:spcBef>
                <a:spcPts val="1001"/>
              </a:spcBef>
              <a:buClr>
                <a:srgbClr val="B31166"/>
              </a:buClr>
              <a:buSzPct val="80000"/>
            </a:pPr>
            <a:endParaRPr lang="en-US" sz="1400" spc="-1" dirty="0">
              <a:solidFill>
                <a:srgbClr val="404040"/>
              </a:solidFill>
              <a:ea typeface="+mn-lt"/>
              <a:cs typeface="+mn-lt"/>
            </a:endParaRPr>
          </a:p>
          <a:p>
            <a:pPr marL="457835" lvl="1">
              <a:spcBef>
                <a:spcPts val="1001"/>
              </a:spcBef>
              <a:buClr>
                <a:srgbClr val="B31166"/>
              </a:buClr>
              <a:buSzPct val="80000"/>
            </a:pPr>
            <a:endParaRPr lang="en-US" sz="1400" spc="-1" dirty="0">
              <a:solidFill>
                <a:srgbClr val="404040"/>
              </a:solidFill>
              <a:ea typeface="+mn-lt"/>
              <a:cs typeface="+mn-lt"/>
            </a:endParaRPr>
          </a:p>
          <a:p>
            <a:pPr marL="342900" indent="-342265">
              <a:spcBef>
                <a:spcPts val="1001"/>
              </a:spcBef>
              <a:buClr>
                <a:srgbClr val="B31166"/>
              </a:buClr>
              <a:buSzPct val="80000"/>
              <a:buFont typeface="Wingdings 3" charset="2"/>
              <a:buChar char=""/>
            </a:pPr>
            <a:r>
              <a:rPr lang="en-US" sz="1400" b="1" spc="-1" dirty="0">
                <a:solidFill>
                  <a:srgbClr val="404040"/>
                </a:solidFill>
                <a:ea typeface="+mn-lt"/>
                <a:cs typeface="+mn-lt"/>
              </a:rPr>
              <a:t>RMI SERVER:</a:t>
            </a:r>
            <a:endParaRPr lang="en-US" sz="1400" spc="-1" dirty="0">
              <a:ea typeface="+mn-lt"/>
              <a:cs typeface="+mn-lt"/>
            </a:endParaRPr>
          </a:p>
          <a:p>
            <a:pPr marL="457200">
              <a:spcBef>
                <a:spcPts val="1001"/>
              </a:spcBef>
              <a:buClr>
                <a:srgbClr val="B31166"/>
              </a:buClr>
              <a:buSzPct val="80000"/>
            </a:pPr>
            <a:r>
              <a:rPr lang="en-US" sz="1400" b="1" spc="-1" dirty="0">
                <a:solidFill>
                  <a:srgbClr val="404040"/>
                </a:solidFill>
                <a:ea typeface="+mn-lt"/>
                <a:cs typeface="+mn-lt"/>
              </a:rPr>
              <a:t>public class </a:t>
            </a:r>
            <a:r>
              <a:rPr lang="en-US" sz="1400" b="1" spc="-1" dirty="0" err="1">
                <a:solidFill>
                  <a:srgbClr val="404040"/>
                </a:solidFill>
                <a:ea typeface="+mn-lt"/>
                <a:cs typeface="+mn-lt"/>
              </a:rPr>
              <a:t>PayrollImpl</a:t>
            </a:r>
            <a:r>
              <a:rPr lang="en-US" sz="1400" b="1" spc="-1" dirty="0">
                <a:solidFill>
                  <a:srgbClr val="404040"/>
                </a:solidFill>
                <a:ea typeface="+mn-lt"/>
                <a:cs typeface="+mn-lt"/>
              </a:rPr>
              <a:t> extends </a:t>
            </a:r>
            <a:r>
              <a:rPr lang="en-US" sz="1400" b="1" spc="-1" dirty="0" err="1">
                <a:solidFill>
                  <a:srgbClr val="404040"/>
                </a:solidFill>
                <a:ea typeface="+mn-lt"/>
                <a:cs typeface="+mn-lt"/>
              </a:rPr>
              <a:t>UnicastRemoteObject</a:t>
            </a:r>
            <a:r>
              <a:rPr lang="en-US" sz="1400" b="1" spc="-1" dirty="0">
                <a:solidFill>
                  <a:srgbClr val="404040"/>
                </a:solidFill>
                <a:ea typeface="+mn-lt"/>
                <a:cs typeface="+mn-lt"/>
              </a:rPr>
              <a:t> implements Payroll {</a:t>
            </a:r>
            <a:endParaRPr lang="en-US" sz="1400" spc="-1" dirty="0">
              <a:ea typeface="+mn-lt"/>
              <a:cs typeface="+mn-lt"/>
            </a:endParaRPr>
          </a:p>
          <a:p>
            <a:pPr marL="342900" indent="-342265">
              <a:spcBef>
                <a:spcPts val="1001"/>
              </a:spcBef>
              <a:buClr>
                <a:srgbClr val="B31166"/>
              </a:buClr>
              <a:buSzPct val="80000"/>
              <a:buFont typeface="Wingdings 3" charset="2"/>
              <a:buChar char=""/>
            </a:pPr>
            <a:endParaRPr lang="en-US" sz="1400" spc="-1" dirty="0">
              <a:solidFill>
                <a:srgbClr val="404040"/>
              </a:solidFill>
              <a:latin typeface="Arial"/>
              <a:cs typeface="Arial"/>
            </a:endParaRPr>
          </a:p>
          <a:p>
            <a:pPr marL="342900" indent="-342265">
              <a:spcBef>
                <a:spcPts val="1001"/>
              </a:spcBef>
              <a:buClr>
                <a:srgbClr val="B31166"/>
              </a:buClr>
              <a:buSzPct val="80000"/>
              <a:buFont typeface="Wingdings 3" charset="2"/>
              <a:buChar char=""/>
            </a:pPr>
            <a:endParaRPr lang="en-US" sz="1400" spc="-1" dirty="0">
              <a:solidFill>
                <a:srgbClr val="404040"/>
              </a:solidFill>
              <a:latin typeface="Arial"/>
              <a:cs typeface="Arial"/>
            </a:endParaRPr>
          </a:p>
          <a:p>
            <a:pPr marL="342900" indent="-342265">
              <a:spcBef>
                <a:spcPts val="1001"/>
              </a:spcBef>
              <a:buClr>
                <a:srgbClr val="B31166"/>
              </a:buClr>
              <a:buSzPct val="80000"/>
              <a:buFont typeface="Wingdings 3" charset="2"/>
              <a:buChar char=""/>
            </a:pPr>
            <a:endParaRPr lang="en-US" sz="1400" u="sng" spc="-1" dirty="0">
              <a:solidFill>
                <a:srgbClr val="404040"/>
              </a:solidFill>
              <a:latin typeface="Century Gothic"/>
              <a:cs typeface="Arial"/>
            </a:endParaRPr>
          </a:p>
        </p:txBody>
      </p:sp>
      <p:sp>
        <p:nvSpPr>
          <p:cNvPr id="6" name="TextShape 3">
            <a:extLst>
              <a:ext uri="{FF2B5EF4-FFF2-40B4-BE49-F238E27FC236}">
                <a16:creationId xmlns:a16="http://schemas.microsoft.com/office/drawing/2014/main" id="{62DF99B4-BA4B-4A1B-AAAB-0AF203FE0250}"/>
              </a:ext>
            </a:extLst>
          </p:cNvPr>
          <p:cNvSpPr txBox="1"/>
          <p:nvPr/>
        </p:nvSpPr>
        <p:spPr>
          <a:xfrm>
            <a:off x="5408686" y="2260031"/>
            <a:ext cx="5311421" cy="2655975"/>
          </a:xfrm>
          <a:prstGeom prst="rect">
            <a:avLst/>
          </a:prstGeom>
          <a:noFill/>
          <a:ln>
            <a:noFill/>
          </a:ln>
        </p:spPr>
        <p:txBody>
          <a:bodyPr anchor="t"/>
          <a:lstStyle/>
          <a:p>
            <a:pPr marL="742950" lvl="1" indent="-285115">
              <a:spcBef>
                <a:spcPts val="1001"/>
              </a:spcBef>
              <a:buClr>
                <a:srgbClr val="B31166"/>
              </a:buClr>
              <a:buSzPct val="80000"/>
              <a:buFont typeface="'Wingdings 3',Sans-Serif" charset="2"/>
              <a:buChar char=""/>
            </a:pPr>
            <a:r>
              <a:rPr lang="en-US" sz="1600" b="1" u="sng" spc="-1" dirty="0">
                <a:solidFill>
                  <a:srgbClr val="404040"/>
                </a:solidFill>
                <a:ea typeface="+mn-lt"/>
                <a:cs typeface="+mn-lt"/>
              </a:rPr>
              <a:t>RMI OVER IIOP IMPORT STATEMENTS:</a:t>
            </a:r>
            <a:endParaRPr lang="en-US" sz="1600" u="sng" spc="-1">
              <a:solidFill>
                <a:srgbClr val="000000"/>
              </a:solidFill>
              <a:ea typeface="+mn-lt"/>
              <a:cs typeface="+mn-lt"/>
            </a:endParaRPr>
          </a:p>
          <a:p>
            <a:pPr marL="915035" lvl="2">
              <a:lnSpc>
                <a:spcPct val="100000"/>
              </a:lnSpc>
              <a:spcBef>
                <a:spcPts val="1001"/>
              </a:spcBef>
              <a:buClr>
                <a:srgbClr val="B31166"/>
              </a:buClr>
              <a:buSzPct val="80000"/>
            </a:pPr>
            <a:r>
              <a:rPr lang="en-US" sz="1400" spc="-1" dirty="0">
                <a:solidFill>
                  <a:srgbClr val="404040"/>
                </a:solidFill>
                <a:ea typeface="+mn-lt"/>
                <a:cs typeface="+mn-lt"/>
              </a:rPr>
              <a:t>import </a:t>
            </a:r>
            <a:r>
              <a:rPr lang="en-US" sz="1400" spc="-1" dirty="0" err="1">
                <a:solidFill>
                  <a:srgbClr val="404040"/>
                </a:solidFill>
                <a:ea typeface="+mn-lt"/>
                <a:cs typeface="+mn-lt"/>
              </a:rPr>
              <a:t>java.rmi</a:t>
            </a:r>
            <a:r>
              <a:rPr lang="en-US" sz="1400" spc="-1" dirty="0">
                <a:solidFill>
                  <a:srgbClr val="404040"/>
                </a:solidFill>
                <a:ea typeface="+mn-lt"/>
                <a:cs typeface="+mn-lt"/>
              </a:rPr>
              <a:t>.*;</a:t>
            </a:r>
            <a:endParaRPr lang="en-US" sz="1400" spc="-1">
              <a:ea typeface="+mn-lt"/>
              <a:cs typeface="+mn-lt"/>
            </a:endParaRPr>
          </a:p>
          <a:p>
            <a:pPr marL="915035" lvl="2">
              <a:spcBef>
                <a:spcPts val="1001"/>
              </a:spcBef>
              <a:buClr>
                <a:srgbClr val="B31166"/>
              </a:buClr>
              <a:buSzPct val="80000"/>
            </a:pPr>
            <a:r>
              <a:rPr lang="en-US" sz="1400" spc="-1" dirty="0">
                <a:solidFill>
                  <a:srgbClr val="404040"/>
                </a:solidFill>
                <a:ea typeface="+mn-lt"/>
                <a:cs typeface="+mn-lt"/>
              </a:rPr>
              <a:t>import </a:t>
            </a:r>
            <a:r>
              <a:rPr lang="en-US" sz="1400" spc="-1" dirty="0" err="1">
                <a:solidFill>
                  <a:srgbClr val="404040"/>
                </a:solidFill>
                <a:ea typeface="+mn-lt"/>
                <a:cs typeface="+mn-lt"/>
              </a:rPr>
              <a:t>java.rmi.server</a:t>
            </a:r>
            <a:r>
              <a:rPr lang="en-US" sz="1400" spc="-1" dirty="0">
                <a:solidFill>
                  <a:srgbClr val="404040"/>
                </a:solidFill>
                <a:ea typeface="+mn-lt"/>
                <a:cs typeface="+mn-lt"/>
              </a:rPr>
              <a:t>.*;</a:t>
            </a:r>
            <a:endParaRPr lang="en-US" sz="1400" spc="-1">
              <a:solidFill>
                <a:srgbClr val="000000"/>
              </a:solidFill>
              <a:ea typeface="+mn-lt"/>
              <a:cs typeface="+mn-lt"/>
            </a:endParaRPr>
          </a:p>
          <a:p>
            <a:pPr marL="915035" lvl="2">
              <a:spcBef>
                <a:spcPts val="1001"/>
              </a:spcBef>
              <a:buClr>
                <a:srgbClr val="B31166"/>
              </a:buClr>
              <a:buSzPct val="80000"/>
            </a:pPr>
            <a:r>
              <a:rPr lang="en-US" sz="1400" spc="-1" dirty="0">
                <a:solidFill>
                  <a:srgbClr val="404040"/>
                </a:solidFill>
                <a:ea typeface="+mn-lt"/>
                <a:cs typeface="+mn-lt"/>
              </a:rPr>
              <a:t>import </a:t>
            </a:r>
            <a:r>
              <a:rPr lang="en-US" sz="1400" spc="-1" dirty="0" err="1">
                <a:solidFill>
                  <a:srgbClr val="404040"/>
                </a:solidFill>
                <a:ea typeface="+mn-lt"/>
                <a:cs typeface="+mn-lt"/>
              </a:rPr>
              <a:t>javax.naming.InitialContext</a:t>
            </a:r>
            <a:r>
              <a:rPr lang="en-US" sz="1400" spc="-1" dirty="0">
                <a:solidFill>
                  <a:srgbClr val="404040"/>
                </a:solidFill>
                <a:ea typeface="+mn-lt"/>
                <a:cs typeface="+mn-lt"/>
              </a:rPr>
              <a:t>;</a:t>
            </a:r>
            <a:endParaRPr lang="en-US" sz="1400" spc="-1">
              <a:solidFill>
                <a:srgbClr val="000000"/>
              </a:solidFill>
              <a:ea typeface="+mn-lt"/>
              <a:cs typeface="+mn-lt"/>
            </a:endParaRPr>
          </a:p>
          <a:p>
            <a:pPr marL="915035" lvl="2">
              <a:spcBef>
                <a:spcPts val="1001"/>
              </a:spcBef>
              <a:buClr>
                <a:srgbClr val="B31166"/>
              </a:buClr>
              <a:buSzPct val="80000"/>
            </a:pPr>
            <a:r>
              <a:rPr lang="en-US" sz="1400" spc="-1" dirty="0">
                <a:solidFill>
                  <a:srgbClr val="404040"/>
                </a:solidFill>
                <a:ea typeface="+mn-lt"/>
                <a:cs typeface="+mn-lt"/>
              </a:rPr>
              <a:t>import </a:t>
            </a:r>
            <a:r>
              <a:rPr lang="en-US" sz="1400" spc="-1" err="1">
                <a:solidFill>
                  <a:srgbClr val="404040"/>
                </a:solidFill>
                <a:ea typeface="+mn-lt"/>
                <a:cs typeface="+mn-lt"/>
              </a:rPr>
              <a:t>javax.naming.Context</a:t>
            </a:r>
            <a:r>
              <a:rPr lang="en-US" sz="1400" spc="-1" dirty="0">
                <a:solidFill>
                  <a:srgbClr val="404040"/>
                </a:solidFill>
                <a:ea typeface="+mn-lt"/>
                <a:cs typeface="+mn-lt"/>
              </a:rPr>
              <a:t>;</a:t>
            </a:r>
            <a:endParaRPr lang="en-US" sz="1400" spc="-1">
              <a:solidFill>
                <a:srgbClr val="000000"/>
              </a:solidFill>
              <a:ea typeface="+mn-lt"/>
              <a:cs typeface="+mn-lt"/>
            </a:endParaRPr>
          </a:p>
          <a:p>
            <a:pPr marL="915035" lvl="2">
              <a:spcBef>
                <a:spcPts val="1001"/>
              </a:spcBef>
              <a:buClr>
                <a:srgbClr val="B31166"/>
              </a:buClr>
              <a:buSzPct val="80000"/>
            </a:pPr>
            <a:r>
              <a:rPr lang="en-US" sz="1400" spc="-1" dirty="0">
                <a:solidFill>
                  <a:srgbClr val="404040"/>
                </a:solidFill>
                <a:ea typeface="+mn-lt"/>
                <a:cs typeface="+mn-lt"/>
              </a:rPr>
              <a:t>import </a:t>
            </a:r>
            <a:r>
              <a:rPr lang="en-US" sz="1400" spc="-1" dirty="0" err="1">
                <a:solidFill>
                  <a:srgbClr val="404040"/>
                </a:solidFill>
                <a:ea typeface="+mn-lt"/>
                <a:cs typeface="+mn-lt"/>
              </a:rPr>
              <a:t>javax.naming.NamingException</a:t>
            </a:r>
            <a:r>
              <a:rPr lang="en-US" sz="1400" spc="-1" dirty="0">
                <a:solidFill>
                  <a:srgbClr val="404040"/>
                </a:solidFill>
                <a:ea typeface="+mn-lt"/>
                <a:cs typeface="+mn-lt"/>
              </a:rPr>
              <a:t>;</a:t>
            </a:r>
            <a:endParaRPr lang="en-US" sz="1400" spc="-1">
              <a:ea typeface="+mn-lt"/>
              <a:cs typeface="+mn-lt"/>
            </a:endParaRPr>
          </a:p>
          <a:p>
            <a:pPr marL="915035" lvl="2">
              <a:spcBef>
                <a:spcPts val="1001"/>
              </a:spcBef>
              <a:buClr>
                <a:srgbClr val="B31166"/>
              </a:buClr>
              <a:buSzPct val="80000"/>
            </a:pPr>
            <a:r>
              <a:rPr lang="en-US" sz="1400" spc="-1" dirty="0">
                <a:solidFill>
                  <a:srgbClr val="404040"/>
                </a:solidFill>
                <a:ea typeface="+mn-lt"/>
                <a:cs typeface="+mn-lt"/>
              </a:rPr>
              <a:t>import </a:t>
            </a:r>
            <a:r>
              <a:rPr lang="en-US" sz="1400" spc="-1" dirty="0" err="1">
                <a:solidFill>
                  <a:srgbClr val="404040"/>
                </a:solidFill>
                <a:ea typeface="+mn-lt"/>
                <a:cs typeface="+mn-lt"/>
              </a:rPr>
              <a:t>javax.rmi.PortableRemoteObject</a:t>
            </a:r>
            <a:r>
              <a:rPr lang="en-US" sz="1400" spc="-1" dirty="0">
                <a:solidFill>
                  <a:srgbClr val="404040"/>
                </a:solidFill>
                <a:ea typeface="+mn-lt"/>
                <a:cs typeface="+mn-lt"/>
              </a:rPr>
              <a:t>;</a:t>
            </a:r>
            <a:endParaRPr lang="en-US" sz="1400" spc="-1">
              <a:ea typeface="+mn-lt"/>
              <a:cs typeface="+mn-lt"/>
            </a:endParaRPr>
          </a:p>
          <a:p>
            <a:pPr marL="915035" lvl="2">
              <a:spcBef>
                <a:spcPts val="1001"/>
              </a:spcBef>
              <a:buClr>
                <a:srgbClr val="B31166"/>
              </a:buClr>
              <a:buSzPct val="80000"/>
            </a:pPr>
            <a:endParaRPr lang="en-US" sz="1400" spc="-1" dirty="0">
              <a:solidFill>
                <a:srgbClr val="404040"/>
              </a:solidFill>
              <a:ea typeface="+mn-lt"/>
              <a:cs typeface="+mn-lt"/>
            </a:endParaRPr>
          </a:p>
          <a:p>
            <a:pPr marL="742950" lvl="1" indent="-285115">
              <a:spcBef>
                <a:spcPts val="1001"/>
              </a:spcBef>
              <a:buClr>
                <a:srgbClr val="B31166"/>
              </a:buClr>
              <a:buSzPct val="80000"/>
              <a:buFont typeface="'Wingdings 3',Sans-Serif" charset="2"/>
              <a:buChar char=""/>
            </a:pPr>
            <a:r>
              <a:rPr lang="en-US" sz="1400" b="1" spc="-1" dirty="0">
                <a:solidFill>
                  <a:srgbClr val="404040"/>
                </a:solidFill>
                <a:ea typeface="+mn-lt"/>
                <a:cs typeface="+mn-lt"/>
              </a:rPr>
              <a:t>RMI OVER IIOP SERVER:</a:t>
            </a:r>
            <a:endParaRPr lang="en-US" sz="1400" spc="-1" dirty="0">
              <a:solidFill>
                <a:srgbClr val="000000"/>
              </a:solidFill>
              <a:ea typeface="+mn-lt"/>
              <a:cs typeface="+mn-lt"/>
            </a:endParaRPr>
          </a:p>
          <a:p>
            <a:pPr marL="915035" lvl="2">
              <a:spcBef>
                <a:spcPts val="1001"/>
              </a:spcBef>
              <a:buClr>
                <a:srgbClr val="B31166"/>
              </a:buClr>
              <a:buSzPct val="80000"/>
            </a:pPr>
            <a:r>
              <a:rPr lang="en-US" sz="1400" b="1" spc="-1" dirty="0">
                <a:solidFill>
                  <a:srgbClr val="404040"/>
                </a:solidFill>
                <a:ea typeface="+mn-lt"/>
                <a:cs typeface="+mn-lt"/>
              </a:rPr>
              <a:t>public class </a:t>
            </a:r>
            <a:r>
              <a:rPr lang="en-US" sz="1400" b="1" spc="-1" dirty="0" err="1">
                <a:solidFill>
                  <a:srgbClr val="404040"/>
                </a:solidFill>
                <a:ea typeface="+mn-lt"/>
                <a:cs typeface="+mn-lt"/>
              </a:rPr>
              <a:t>PayrollImpl</a:t>
            </a:r>
            <a:r>
              <a:rPr lang="en-US" sz="1400" b="1" spc="-1" dirty="0">
                <a:solidFill>
                  <a:srgbClr val="404040"/>
                </a:solidFill>
                <a:ea typeface="+mn-lt"/>
                <a:cs typeface="+mn-lt"/>
              </a:rPr>
              <a:t> extends </a:t>
            </a:r>
            <a:r>
              <a:rPr lang="en-US" sz="1400" b="1" spc="-1" dirty="0" err="1">
                <a:solidFill>
                  <a:srgbClr val="404040"/>
                </a:solidFill>
                <a:ea typeface="+mn-lt"/>
                <a:cs typeface="+mn-lt"/>
              </a:rPr>
              <a:t>PortableRemoteObject</a:t>
            </a:r>
            <a:r>
              <a:rPr lang="en-US" sz="1400" b="1" spc="-1" dirty="0">
                <a:solidFill>
                  <a:srgbClr val="404040"/>
                </a:solidFill>
                <a:ea typeface="+mn-lt"/>
                <a:cs typeface="+mn-lt"/>
              </a:rPr>
              <a:t> implements Payroll {</a:t>
            </a:r>
            <a:endParaRPr lang="en-US" sz="1400" spc="-1" dirty="0">
              <a:ea typeface="+mn-lt"/>
              <a:cs typeface="+mn-lt"/>
            </a:endParaRPr>
          </a:p>
          <a:p>
            <a:pPr marL="742950" lvl="1" indent="-285115">
              <a:spcBef>
                <a:spcPts val="1001"/>
              </a:spcBef>
              <a:buClr>
                <a:srgbClr val="B31166"/>
              </a:buClr>
              <a:buSzPct val="80000"/>
              <a:buFont typeface="Wingdings 3" charset="2"/>
              <a:buChar char=""/>
            </a:pPr>
            <a:endParaRPr lang="en-US" sz="1400" u="sng" spc="-1" dirty="0">
              <a:solidFill>
                <a:srgbClr val="404040"/>
              </a:solidFill>
              <a:latin typeface="Century Gothic"/>
              <a:ea typeface="+mn-lt"/>
              <a:cs typeface="+mn-lt"/>
            </a:endParaRPr>
          </a:p>
        </p:txBody>
      </p:sp>
      <p:cxnSp>
        <p:nvCxnSpPr>
          <p:cNvPr id="3" name="Straight Arrow Connector 2">
            <a:extLst>
              <a:ext uri="{FF2B5EF4-FFF2-40B4-BE49-F238E27FC236}">
                <a16:creationId xmlns:a16="http://schemas.microsoft.com/office/drawing/2014/main" id="{21E10B3C-9804-4B8D-92E0-8E3FFC910E5A}"/>
              </a:ext>
            </a:extLst>
          </p:cNvPr>
          <p:cNvCxnSpPr/>
          <p:nvPr/>
        </p:nvCxnSpPr>
        <p:spPr>
          <a:xfrm>
            <a:off x="5621078" y="2351566"/>
            <a:ext cx="53161" cy="4066952"/>
          </a:xfrm>
          <a:prstGeom prst="straightConnector1">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597420211"/>
      </p:ext>
    </p:extLst>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TextShape 1"/>
          <p:cNvSpPr txBox="1"/>
          <p:nvPr/>
        </p:nvSpPr>
        <p:spPr>
          <a:xfrm>
            <a:off x="10352520" y="295560"/>
            <a:ext cx="837720" cy="767160"/>
          </a:xfrm>
          <a:prstGeom prst="rect">
            <a:avLst/>
          </a:prstGeom>
          <a:noFill/>
          <a:ln>
            <a:noFill/>
          </a:ln>
        </p:spPr>
        <p:txBody>
          <a:bodyPr anchor="b"/>
          <a:lstStyle/>
          <a:p>
            <a:pPr algn="ctr">
              <a:lnSpc>
                <a:spcPct val="100000"/>
              </a:lnSpc>
            </a:pPr>
            <a:fld id="{C58A83D9-0DBC-4F81-8DEF-09E30B5273F5}" type="slidenum">
              <a:rPr lang="en-US" sz="2800" b="0" strike="noStrike" spc="-1">
                <a:solidFill>
                  <a:srgbClr val="FFFFFF"/>
                </a:solidFill>
                <a:latin typeface="Century Gothic"/>
              </a:rPr>
              <a:t>34</a:t>
            </a:fld>
            <a:endParaRPr lang="en-US" sz="2800" b="0" strike="noStrike" spc="-1">
              <a:latin typeface="Times New Roman"/>
            </a:endParaRPr>
          </a:p>
        </p:txBody>
      </p:sp>
      <p:sp>
        <p:nvSpPr>
          <p:cNvPr id="284" name="TextShape 2"/>
          <p:cNvSpPr txBox="1"/>
          <p:nvPr/>
        </p:nvSpPr>
        <p:spPr>
          <a:xfrm>
            <a:off x="739222" y="886047"/>
            <a:ext cx="8760960" cy="707760"/>
          </a:xfrm>
          <a:prstGeom prst="rect">
            <a:avLst/>
          </a:prstGeom>
          <a:noFill/>
          <a:ln>
            <a:noFill/>
          </a:ln>
        </p:spPr>
        <p:txBody>
          <a:bodyPr anchor="ctr"/>
          <a:lstStyle/>
          <a:p>
            <a:pPr>
              <a:lnSpc>
                <a:spcPct val="100000"/>
              </a:lnSpc>
            </a:pPr>
            <a:r>
              <a:rPr lang="en-US" sz="3200" b="0" strike="noStrike" spc="-1" dirty="0">
                <a:solidFill>
                  <a:schemeClr val="bg1"/>
                </a:solidFill>
                <a:latin typeface="Century Gothic"/>
              </a:rPr>
              <a:t>Differences Between RMI and RMI over IIOP</a:t>
            </a:r>
            <a:endParaRPr lang="en-US" sz="3200" b="0" strike="noStrike" spc="-1">
              <a:solidFill>
                <a:schemeClr val="bg1"/>
              </a:solidFill>
              <a:latin typeface="Century Gothic"/>
            </a:endParaRPr>
          </a:p>
        </p:txBody>
      </p:sp>
      <p:sp>
        <p:nvSpPr>
          <p:cNvPr id="285" name="TextShape 3"/>
          <p:cNvSpPr txBox="1"/>
          <p:nvPr/>
        </p:nvSpPr>
        <p:spPr>
          <a:xfrm>
            <a:off x="792385" y="3013170"/>
            <a:ext cx="4806375" cy="2035742"/>
          </a:xfrm>
          <a:prstGeom prst="rect">
            <a:avLst/>
          </a:prstGeom>
          <a:noFill/>
          <a:ln>
            <a:noFill/>
          </a:ln>
        </p:spPr>
        <p:txBody>
          <a:bodyPr anchor="t"/>
          <a:lstStyle/>
          <a:p>
            <a:pPr marL="342900" indent="-342265">
              <a:spcBef>
                <a:spcPts val="1001"/>
              </a:spcBef>
              <a:buClr>
                <a:srgbClr val="B31166"/>
              </a:buClr>
              <a:buSzPct val="80000"/>
              <a:buFont typeface="Wingdings 3" charset="2"/>
              <a:buChar char=""/>
            </a:pPr>
            <a:r>
              <a:rPr lang="en-US" sz="1400" b="1" u="sng" spc="-1" dirty="0">
                <a:solidFill>
                  <a:srgbClr val="404040"/>
                </a:solidFill>
                <a:latin typeface="Arial"/>
                <a:cs typeface="Arial"/>
              </a:rPr>
              <a:t>RMI</a:t>
            </a:r>
            <a:r>
              <a:rPr lang="en-US" sz="1400" b="1" u="sng" spc="-1" dirty="0">
                <a:solidFill>
                  <a:srgbClr val="404040"/>
                </a:solidFill>
                <a:ea typeface="+mn-lt"/>
                <a:cs typeface="+mn-lt"/>
              </a:rPr>
              <a:t> REGISTRATION OF REMOTE OBJECT:</a:t>
            </a:r>
            <a:endParaRPr lang="en-US" sz="1400" spc="-1">
              <a:ea typeface="+mn-lt"/>
              <a:cs typeface="+mn-lt"/>
            </a:endParaRPr>
          </a:p>
          <a:p>
            <a:pPr marL="457835" lvl="1">
              <a:spcBef>
                <a:spcPts val="1001"/>
              </a:spcBef>
              <a:buClr>
                <a:srgbClr val="B31166"/>
              </a:buClr>
              <a:buSzPct val="80000"/>
            </a:pPr>
            <a:r>
              <a:rPr lang="en-US" sz="1400" b="1" spc="-1" dirty="0">
                <a:solidFill>
                  <a:srgbClr val="404040"/>
                </a:solidFill>
                <a:ea typeface="+mn-lt"/>
                <a:cs typeface="+mn-lt"/>
              </a:rPr>
              <a:t>String </a:t>
            </a:r>
            <a:r>
              <a:rPr lang="en-US" sz="1400" b="1" spc="-1" dirty="0" err="1">
                <a:solidFill>
                  <a:srgbClr val="404040"/>
                </a:solidFill>
                <a:ea typeface="+mn-lt"/>
                <a:cs typeface="+mn-lt"/>
              </a:rPr>
              <a:t>ro</a:t>
            </a:r>
            <a:r>
              <a:rPr lang="en-US" sz="1400" b="1" spc="-1" dirty="0">
                <a:solidFill>
                  <a:srgbClr val="404040"/>
                </a:solidFill>
                <a:ea typeface="+mn-lt"/>
                <a:cs typeface="+mn-lt"/>
              </a:rPr>
              <a:t> = "//localhost/money";</a:t>
            </a:r>
            <a:endParaRPr lang="en-US" sz="1400" spc="-1" dirty="0">
              <a:solidFill>
                <a:srgbClr val="000000"/>
              </a:solidFill>
              <a:ea typeface="+mn-lt"/>
              <a:cs typeface="+mn-lt"/>
            </a:endParaRPr>
          </a:p>
          <a:p>
            <a:pPr marL="457835" lvl="1">
              <a:spcBef>
                <a:spcPts val="1001"/>
              </a:spcBef>
              <a:buClr>
                <a:srgbClr val="B31166"/>
              </a:buClr>
              <a:buSzPct val="80000"/>
              <a:buFont typeface="Wingdings 3" charset="2"/>
            </a:pPr>
            <a:r>
              <a:rPr lang="en-US" sz="1400" b="1" spc="-1" dirty="0" err="1">
                <a:solidFill>
                  <a:srgbClr val="404040"/>
                </a:solidFill>
                <a:ea typeface="+mn-lt"/>
                <a:cs typeface="+mn-lt"/>
              </a:rPr>
              <a:t>PayrollImpl</a:t>
            </a:r>
            <a:r>
              <a:rPr lang="en-US" sz="1400" b="1" spc="-1" dirty="0">
                <a:solidFill>
                  <a:srgbClr val="404040"/>
                </a:solidFill>
                <a:ea typeface="+mn-lt"/>
                <a:cs typeface="+mn-lt"/>
              </a:rPr>
              <a:t>  p = new </a:t>
            </a:r>
            <a:r>
              <a:rPr lang="en-US" sz="1400" b="1" spc="-1" dirty="0" err="1">
                <a:solidFill>
                  <a:srgbClr val="404040"/>
                </a:solidFill>
                <a:ea typeface="+mn-lt"/>
                <a:cs typeface="+mn-lt"/>
              </a:rPr>
              <a:t>PayrollImpl</a:t>
            </a:r>
            <a:r>
              <a:rPr lang="en-US" sz="1400" b="1" spc="-1" dirty="0">
                <a:solidFill>
                  <a:srgbClr val="404040"/>
                </a:solidFill>
                <a:ea typeface="+mn-lt"/>
                <a:cs typeface="+mn-lt"/>
              </a:rPr>
              <a:t>();</a:t>
            </a:r>
            <a:endParaRPr lang="en-US" sz="1400" spc="-1">
              <a:solidFill>
                <a:srgbClr val="000000"/>
              </a:solidFill>
              <a:ea typeface="+mn-lt"/>
              <a:cs typeface="+mn-lt"/>
            </a:endParaRPr>
          </a:p>
          <a:p>
            <a:pPr marL="457835" lvl="1">
              <a:spcBef>
                <a:spcPts val="1001"/>
              </a:spcBef>
              <a:buClr>
                <a:srgbClr val="B31166"/>
              </a:buClr>
              <a:buSzPct val="80000"/>
              <a:buFont typeface="Wingdings 3" charset="2"/>
            </a:pPr>
            <a:r>
              <a:rPr lang="en-US" sz="1400" b="1" spc="-1" dirty="0" err="1">
                <a:solidFill>
                  <a:srgbClr val="404040"/>
                </a:solidFill>
                <a:ea typeface="+mn-lt"/>
                <a:cs typeface="+mn-lt"/>
              </a:rPr>
              <a:t>Naming.rebind</a:t>
            </a:r>
            <a:r>
              <a:rPr lang="en-US" sz="1400" b="1" spc="-1" dirty="0">
                <a:solidFill>
                  <a:srgbClr val="404040"/>
                </a:solidFill>
                <a:ea typeface="+mn-lt"/>
                <a:cs typeface="+mn-lt"/>
              </a:rPr>
              <a:t>(</a:t>
            </a:r>
            <a:r>
              <a:rPr lang="en-US" sz="1400" b="1" spc="-1" dirty="0" err="1">
                <a:solidFill>
                  <a:srgbClr val="404040"/>
                </a:solidFill>
                <a:ea typeface="+mn-lt"/>
                <a:cs typeface="+mn-lt"/>
              </a:rPr>
              <a:t>ro</a:t>
            </a:r>
            <a:r>
              <a:rPr lang="en-US" sz="1400" b="1" spc="-1" dirty="0">
                <a:solidFill>
                  <a:srgbClr val="404040"/>
                </a:solidFill>
                <a:ea typeface="+mn-lt"/>
                <a:cs typeface="+mn-lt"/>
              </a:rPr>
              <a:t>, p);</a:t>
            </a:r>
            <a:endParaRPr lang="en-US" sz="1400" spc="-1" dirty="0">
              <a:ea typeface="+mn-lt"/>
              <a:cs typeface="+mn-lt"/>
            </a:endParaRPr>
          </a:p>
          <a:p>
            <a:pPr marL="457835" lvl="1">
              <a:spcBef>
                <a:spcPts val="1001"/>
              </a:spcBef>
              <a:buClr>
                <a:srgbClr val="B31166"/>
              </a:buClr>
              <a:buSzPct val="80000"/>
            </a:pPr>
            <a:endParaRPr lang="en-US" sz="1400" spc="-1" dirty="0">
              <a:solidFill>
                <a:srgbClr val="404040"/>
              </a:solidFill>
              <a:ea typeface="+mn-lt"/>
              <a:cs typeface="+mn-lt"/>
            </a:endParaRPr>
          </a:p>
          <a:p>
            <a:pPr marL="457835" lvl="1">
              <a:spcBef>
                <a:spcPts val="1001"/>
              </a:spcBef>
              <a:buClr>
                <a:srgbClr val="B31166"/>
              </a:buClr>
              <a:buSzPct val="80000"/>
            </a:pPr>
            <a:endParaRPr lang="en-US" sz="1400" spc="-1" dirty="0">
              <a:solidFill>
                <a:srgbClr val="404040"/>
              </a:solidFill>
              <a:ea typeface="+mn-lt"/>
              <a:cs typeface="+mn-lt"/>
            </a:endParaRPr>
          </a:p>
          <a:p>
            <a:pPr marL="457835" lvl="1">
              <a:spcBef>
                <a:spcPts val="1001"/>
              </a:spcBef>
              <a:buClr>
                <a:srgbClr val="B31166"/>
              </a:buClr>
              <a:buSzPct val="80000"/>
            </a:pPr>
            <a:endParaRPr lang="en-US" sz="1400" spc="-1" dirty="0">
              <a:solidFill>
                <a:srgbClr val="404040"/>
              </a:solidFill>
              <a:ea typeface="+mn-lt"/>
              <a:cs typeface="+mn-lt"/>
            </a:endParaRPr>
          </a:p>
          <a:p>
            <a:pPr marL="457835" lvl="1">
              <a:spcBef>
                <a:spcPts val="1001"/>
              </a:spcBef>
              <a:buClr>
                <a:srgbClr val="B31166"/>
              </a:buClr>
              <a:buSzPct val="80000"/>
            </a:pPr>
            <a:endParaRPr lang="en-US" sz="1400" spc="-1" dirty="0">
              <a:solidFill>
                <a:srgbClr val="404040"/>
              </a:solidFill>
              <a:ea typeface="+mn-lt"/>
              <a:cs typeface="+mn-lt"/>
            </a:endParaRPr>
          </a:p>
          <a:p>
            <a:pPr marL="457835" lvl="1">
              <a:spcBef>
                <a:spcPts val="1001"/>
              </a:spcBef>
              <a:buClr>
                <a:srgbClr val="B31166"/>
              </a:buClr>
              <a:buSzPct val="80000"/>
            </a:pPr>
            <a:endParaRPr lang="en-US" sz="1400" spc="-1" dirty="0">
              <a:solidFill>
                <a:srgbClr val="404040"/>
              </a:solidFill>
              <a:ea typeface="+mn-lt"/>
              <a:cs typeface="+mn-lt"/>
            </a:endParaRPr>
          </a:p>
          <a:p>
            <a:pPr marL="342900" indent="-342265">
              <a:spcBef>
                <a:spcPts val="1001"/>
              </a:spcBef>
              <a:buClr>
                <a:srgbClr val="B31166"/>
              </a:buClr>
              <a:buSzPct val="80000"/>
              <a:buFont typeface="Wingdings 3" charset="2"/>
              <a:buChar char=""/>
            </a:pPr>
            <a:endParaRPr lang="en-US" sz="1400" spc="-1" dirty="0">
              <a:solidFill>
                <a:srgbClr val="404040"/>
              </a:solidFill>
              <a:ea typeface="+mn-lt"/>
              <a:cs typeface="+mn-lt"/>
            </a:endParaRPr>
          </a:p>
          <a:p>
            <a:pPr marL="342900" indent="-342265">
              <a:spcBef>
                <a:spcPts val="1001"/>
              </a:spcBef>
              <a:buClr>
                <a:srgbClr val="B31166"/>
              </a:buClr>
              <a:buSzPct val="80000"/>
              <a:buFont typeface="Wingdings 3" charset="2"/>
              <a:buChar char=""/>
            </a:pPr>
            <a:endParaRPr lang="en-US" sz="1400" spc="-1" dirty="0">
              <a:solidFill>
                <a:srgbClr val="404040"/>
              </a:solidFill>
              <a:latin typeface="Arial"/>
              <a:cs typeface="Arial"/>
            </a:endParaRPr>
          </a:p>
          <a:p>
            <a:pPr marL="342900" indent="-342265">
              <a:spcBef>
                <a:spcPts val="1001"/>
              </a:spcBef>
              <a:buClr>
                <a:srgbClr val="B31166"/>
              </a:buClr>
              <a:buSzPct val="80000"/>
              <a:buFont typeface="Wingdings 3" charset="2"/>
              <a:buChar char=""/>
            </a:pPr>
            <a:endParaRPr lang="en-US" sz="1400" u="sng" spc="-1" dirty="0">
              <a:solidFill>
                <a:srgbClr val="404040"/>
              </a:solidFill>
              <a:latin typeface="Century Gothic"/>
              <a:cs typeface="Arial"/>
            </a:endParaRPr>
          </a:p>
        </p:txBody>
      </p:sp>
      <p:sp>
        <p:nvSpPr>
          <p:cNvPr id="6" name="TextShape 3">
            <a:extLst>
              <a:ext uri="{FF2B5EF4-FFF2-40B4-BE49-F238E27FC236}">
                <a16:creationId xmlns:a16="http://schemas.microsoft.com/office/drawing/2014/main" id="{62DF99B4-BA4B-4A1B-AAAB-0AF203FE0250}"/>
              </a:ext>
            </a:extLst>
          </p:cNvPr>
          <p:cNvSpPr txBox="1"/>
          <p:nvPr/>
        </p:nvSpPr>
        <p:spPr>
          <a:xfrm>
            <a:off x="5169453" y="3013170"/>
            <a:ext cx="5851909" cy="2655975"/>
          </a:xfrm>
          <a:prstGeom prst="rect">
            <a:avLst/>
          </a:prstGeom>
          <a:noFill/>
          <a:ln>
            <a:noFill/>
          </a:ln>
        </p:spPr>
        <p:txBody>
          <a:bodyPr anchor="t"/>
          <a:lstStyle/>
          <a:p>
            <a:pPr marL="742950" lvl="1" indent="-285115">
              <a:spcBef>
                <a:spcPts val="1001"/>
              </a:spcBef>
              <a:buClr>
                <a:srgbClr val="B31166"/>
              </a:buClr>
              <a:buSzPct val="80000"/>
              <a:buFont typeface="'Wingdings 3',Sans-Serif"/>
              <a:buChar char=""/>
            </a:pPr>
            <a:r>
              <a:rPr lang="en-US" sz="1400" b="1" u="sng" spc="-1" dirty="0">
                <a:solidFill>
                  <a:srgbClr val="404040"/>
                </a:solidFill>
                <a:ea typeface="+mn-lt"/>
                <a:cs typeface="+mn-lt"/>
              </a:rPr>
              <a:t>RMI OVER IIOP REGISTRATION OF REMOTE OBJECT:</a:t>
            </a:r>
            <a:endParaRPr lang="en-US" sz="1400" spc="-1" dirty="0">
              <a:solidFill>
                <a:srgbClr val="000000"/>
              </a:solidFill>
              <a:ea typeface="+mn-lt"/>
              <a:cs typeface="+mn-lt"/>
            </a:endParaRPr>
          </a:p>
          <a:p>
            <a:pPr marL="915035" lvl="2">
              <a:spcBef>
                <a:spcPts val="1001"/>
              </a:spcBef>
              <a:buClr>
                <a:srgbClr val="B31166"/>
              </a:buClr>
              <a:buSzPct val="80000"/>
            </a:pPr>
            <a:r>
              <a:rPr lang="en-US" sz="1400" b="1" spc="-1" dirty="0">
                <a:solidFill>
                  <a:srgbClr val="404040"/>
                </a:solidFill>
                <a:ea typeface="+mn-lt"/>
                <a:cs typeface="+mn-lt"/>
              </a:rPr>
              <a:t>String </a:t>
            </a:r>
            <a:r>
              <a:rPr lang="en-US" sz="1400" b="1" spc="-1" dirty="0" err="1">
                <a:solidFill>
                  <a:srgbClr val="404040"/>
                </a:solidFill>
                <a:ea typeface="+mn-lt"/>
                <a:cs typeface="+mn-lt"/>
              </a:rPr>
              <a:t>ro</a:t>
            </a:r>
            <a:r>
              <a:rPr lang="en-US" sz="1400" b="1" spc="-1" dirty="0">
                <a:solidFill>
                  <a:srgbClr val="404040"/>
                </a:solidFill>
                <a:ea typeface="+mn-lt"/>
                <a:cs typeface="+mn-lt"/>
              </a:rPr>
              <a:t> = "money";</a:t>
            </a:r>
            <a:endParaRPr lang="en-US" sz="1400" spc="-1" dirty="0">
              <a:ea typeface="+mn-lt"/>
              <a:cs typeface="+mn-lt"/>
            </a:endParaRPr>
          </a:p>
          <a:p>
            <a:pPr marL="915035" lvl="2">
              <a:spcBef>
                <a:spcPts val="1001"/>
              </a:spcBef>
              <a:buClr>
                <a:srgbClr val="B31166"/>
              </a:buClr>
              <a:buSzPct val="80000"/>
            </a:pPr>
            <a:r>
              <a:rPr lang="en-US" sz="1400" b="1" spc="-1" dirty="0" err="1">
                <a:solidFill>
                  <a:srgbClr val="404040"/>
                </a:solidFill>
                <a:ea typeface="+mn-lt"/>
                <a:cs typeface="+mn-lt"/>
              </a:rPr>
              <a:t>PayrollImpl</a:t>
            </a:r>
            <a:r>
              <a:rPr lang="en-US" sz="1400" b="1" spc="-1" dirty="0">
                <a:solidFill>
                  <a:srgbClr val="404040"/>
                </a:solidFill>
                <a:ea typeface="+mn-lt"/>
                <a:cs typeface="+mn-lt"/>
              </a:rPr>
              <a:t>  p = new </a:t>
            </a:r>
            <a:r>
              <a:rPr lang="en-US" sz="1400" b="1" spc="-1" dirty="0" err="1">
                <a:solidFill>
                  <a:srgbClr val="404040"/>
                </a:solidFill>
                <a:ea typeface="+mn-lt"/>
                <a:cs typeface="+mn-lt"/>
              </a:rPr>
              <a:t>PayrollImpl</a:t>
            </a:r>
            <a:r>
              <a:rPr lang="en-US" sz="1400" b="1" spc="-1" dirty="0">
                <a:solidFill>
                  <a:srgbClr val="404040"/>
                </a:solidFill>
                <a:ea typeface="+mn-lt"/>
                <a:cs typeface="+mn-lt"/>
              </a:rPr>
              <a:t>();</a:t>
            </a:r>
            <a:endParaRPr lang="en-US" sz="1400" spc="-1" dirty="0">
              <a:solidFill>
                <a:srgbClr val="000000"/>
              </a:solidFill>
              <a:ea typeface="+mn-lt"/>
              <a:cs typeface="+mn-lt"/>
            </a:endParaRPr>
          </a:p>
          <a:p>
            <a:pPr marL="915035" lvl="2">
              <a:spcBef>
                <a:spcPts val="1001"/>
              </a:spcBef>
              <a:buClr>
                <a:srgbClr val="B31166"/>
              </a:buClr>
              <a:buSzPct val="80000"/>
            </a:pPr>
            <a:r>
              <a:rPr lang="en-US" sz="1400" b="1" spc="-1" dirty="0">
                <a:solidFill>
                  <a:srgbClr val="404040"/>
                </a:solidFill>
                <a:ea typeface="+mn-lt"/>
                <a:cs typeface="+mn-lt"/>
              </a:rPr>
              <a:t>Context </a:t>
            </a:r>
            <a:r>
              <a:rPr lang="en-US" sz="1400" b="1" spc="-1" dirty="0" err="1">
                <a:solidFill>
                  <a:srgbClr val="404040"/>
                </a:solidFill>
                <a:ea typeface="+mn-lt"/>
                <a:cs typeface="+mn-lt"/>
              </a:rPr>
              <a:t>initialNamingContext</a:t>
            </a:r>
            <a:r>
              <a:rPr lang="en-US" sz="1400" b="1" spc="-1" dirty="0">
                <a:solidFill>
                  <a:srgbClr val="404040"/>
                </a:solidFill>
                <a:ea typeface="+mn-lt"/>
                <a:cs typeface="+mn-lt"/>
              </a:rPr>
              <a:t>=new </a:t>
            </a:r>
            <a:r>
              <a:rPr lang="en-US" sz="1400" b="1" spc="-1" dirty="0" err="1">
                <a:solidFill>
                  <a:srgbClr val="404040"/>
                </a:solidFill>
                <a:ea typeface="+mn-lt"/>
                <a:cs typeface="+mn-lt"/>
              </a:rPr>
              <a:t>InitialContext</a:t>
            </a:r>
            <a:r>
              <a:rPr lang="en-US" sz="1400" b="1" spc="-1" dirty="0">
                <a:solidFill>
                  <a:srgbClr val="404040"/>
                </a:solidFill>
                <a:ea typeface="+mn-lt"/>
                <a:cs typeface="+mn-lt"/>
              </a:rPr>
              <a:t>();</a:t>
            </a:r>
            <a:endParaRPr lang="en-US" sz="1400" spc="-1" dirty="0">
              <a:ea typeface="+mn-lt"/>
              <a:cs typeface="+mn-lt"/>
            </a:endParaRPr>
          </a:p>
          <a:p>
            <a:pPr marL="915035" lvl="2">
              <a:spcBef>
                <a:spcPts val="1001"/>
              </a:spcBef>
              <a:buClr>
                <a:srgbClr val="B31166"/>
              </a:buClr>
              <a:buSzPct val="80000"/>
            </a:pPr>
            <a:r>
              <a:rPr lang="en-US" sz="1400" b="1" spc="-1" dirty="0" err="1">
                <a:solidFill>
                  <a:srgbClr val="404040"/>
                </a:solidFill>
                <a:ea typeface="+mn-lt"/>
                <a:cs typeface="+mn-lt"/>
              </a:rPr>
              <a:t>initialNamingContext.rebind</a:t>
            </a:r>
            <a:r>
              <a:rPr lang="en-US" sz="1400" b="1" spc="-1" dirty="0">
                <a:solidFill>
                  <a:srgbClr val="404040"/>
                </a:solidFill>
                <a:ea typeface="+mn-lt"/>
                <a:cs typeface="+mn-lt"/>
              </a:rPr>
              <a:t>(</a:t>
            </a:r>
            <a:r>
              <a:rPr lang="en-US" sz="1400" b="1" spc="-1" dirty="0" err="1">
                <a:solidFill>
                  <a:srgbClr val="404040"/>
                </a:solidFill>
                <a:ea typeface="+mn-lt"/>
                <a:cs typeface="+mn-lt"/>
              </a:rPr>
              <a:t>ro</a:t>
            </a:r>
            <a:r>
              <a:rPr lang="en-US" sz="1400" b="1" spc="-1" dirty="0">
                <a:solidFill>
                  <a:srgbClr val="404040"/>
                </a:solidFill>
                <a:ea typeface="+mn-lt"/>
                <a:cs typeface="+mn-lt"/>
              </a:rPr>
              <a:t>, p);</a:t>
            </a:r>
            <a:endParaRPr lang="en-US" sz="1400" spc="-1" dirty="0">
              <a:ea typeface="+mn-lt"/>
              <a:cs typeface="+mn-lt"/>
            </a:endParaRPr>
          </a:p>
          <a:p>
            <a:pPr marL="742950" lvl="1" indent="-285115">
              <a:spcBef>
                <a:spcPts val="1001"/>
              </a:spcBef>
              <a:buClr>
                <a:srgbClr val="B31166"/>
              </a:buClr>
              <a:buSzPct val="80000"/>
              <a:buFont typeface="Wingdings 3" charset="2"/>
              <a:buChar char=""/>
            </a:pPr>
            <a:endParaRPr lang="en-US" sz="1400" u="sng" spc="-1" dirty="0">
              <a:solidFill>
                <a:srgbClr val="404040"/>
              </a:solidFill>
              <a:latin typeface="Century Gothic"/>
              <a:ea typeface="+mn-lt"/>
              <a:cs typeface="+mn-lt"/>
            </a:endParaRPr>
          </a:p>
          <a:p>
            <a:pPr marL="742950" lvl="1" indent="-285115">
              <a:spcBef>
                <a:spcPts val="1001"/>
              </a:spcBef>
              <a:buClr>
                <a:srgbClr val="B31166"/>
              </a:buClr>
              <a:buSzPct val="80000"/>
              <a:buFont typeface="Wingdings 3" charset="2"/>
              <a:buChar char=""/>
            </a:pPr>
            <a:endParaRPr lang="en-US" sz="1400" spc="-1" dirty="0">
              <a:ea typeface="+mn-lt"/>
              <a:cs typeface="+mn-lt"/>
            </a:endParaRPr>
          </a:p>
        </p:txBody>
      </p:sp>
      <p:cxnSp>
        <p:nvCxnSpPr>
          <p:cNvPr id="2" name="Straight Arrow Connector 1">
            <a:extLst>
              <a:ext uri="{FF2B5EF4-FFF2-40B4-BE49-F238E27FC236}">
                <a16:creationId xmlns:a16="http://schemas.microsoft.com/office/drawing/2014/main" id="{15CBC9DB-63AB-4F18-A74C-7DF485B348F6}"/>
              </a:ext>
            </a:extLst>
          </p:cNvPr>
          <p:cNvCxnSpPr/>
          <p:nvPr/>
        </p:nvCxnSpPr>
        <p:spPr>
          <a:xfrm flipH="1">
            <a:off x="5479309" y="2971799"/>
            <a:ext cx="1" cy="2356883"/>
          </a:xfrm>
          <a:prstGeom prst="straightConnector1">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220660757"/>
      </p:ext>
    </p:extLst>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TextShape 1"/>
          <p:cNvSpPr txBox="1"/>
          <p:nvPr/>
        </p:nvSpPr>
        <p:spPr>
          <a:xfrm>
            <a:off x="10352520" y="295560"/>
            <a:ext cx="837720" cy="767160"/>
          </a:xfrm>
          <a:prstGeom prst="rect">
            <a:avLst/>
          </a:prstGeom>
          <a:noFill/>
          <a:ln>
            <a:noFill/>
          </a:ln>
        </p:spPr>
        <p:txBody>
          <a:bodyPr anchor="b"/>
          <a:lstStyle/>
          <a:p>
            <a:pPr algn="ctr">
              <a:lnSpc>
                <a:spcPct val="100000"/>
              </a:lnSpc>
            </a:pPr>
            <a:fld id="{C58A83D9-0DBC-4F81-8DEF-09E30B5273F5}" type="slidenum">
              <a:rPr lang="en-US" sz="2800" b="0" strike="noStrike" spc="-1">
                <a:solidFill>
                  <a:srgbClr val="FFFFFF"/>
                </a:solidFill>
                <a:latin typeface="Century Gothic"/>
              </a:rPr>
              <a:t>35</a:t>
            </a:fld>
            <a:endParaRPr lang="en-US" sz="2800" b="0" strike="noStrike" spc="-1">
              <a:latin typeface="Times New Roman"/>
            </a:endParaRPr>
          </a:p>
        </p:txBody>
      </p:sp>
      <p:sp>
        <p:nvSpPr>
          <p:cNvPr id="284" name="TextShape 2"/>
          <p:cNvSpPr txBox="1"/>
          <p:nvPr/>
        </p:nvSpPr>
        <p:spPr>
          <a:xfrm>
            <a:off x="739222" y="886047"/>
            <a:ext cx="8760960" cy="707760"/>
          </a:xfrm>
          <a:prstGeom prst="rect">
            <a:avLst/>
          </a:prstGeom>
          <a:noFill/>
          <a:ln>
            <a:noFill/>
          </a:ln>
        </p:spPr>
        <p:txBody>
          <a:bodyPr anchor="ctr"/>
          <a:lstStyle/>
          <a:p>
            <a:pPr>
              <a:lnSpc>
                <a:spcPct val="100000"/>
              </a:lnSpc>
            </a:pPr>
            <a:r>
              <a:rPr lang="en-US" sz="3200" b="0" strike="noStrike" spc="-1" dirty="0">
                <a:solidFill>
                  <a:schemeClr val="bg1"/>
                </a:solidFill>
                <a:latin typeface="Century Gothic"/>
              </a:rPr>
              <a:t>Differences Between RMI and RMI over IIOP</a:t>
            </a:r>
            <a:endParaRPr lang="en-US" sz="3200" b="0" strike="noStrike" spc="-1">
              <a:solidFill>
                <a:schemeClr val="bg1"/>
              </a:solidFill>
              <a:latin typeface="Century Gothic"/>
            </a:endParaRPr>
          </a:p>
        </p:txBody>
      </p:sp>
      <p:sp>
        <p:nvSpPr>
          <p:cNvPr id="285" name="TextShape 3"/>
          <p:cNvSpPr txBox="1"/>
          <p:nvPr/>
        </p:nvSpPr>
        <p:spPr>
          <a:xfrm>
            <a:off x="739222" y="2260030"/>
            <a:ext cx="4877259" cy="3878718"/>
          </a:xfrm>
          <a:prstGeom prst="rect">
            <a:avLst/>
          </a:prstGeom>
          <a:noFill/>
          <a:ln>
            <a:noFill/>
          </a:ln>
        </p:spPr>
        <p:txBody>
          <a:bodyPr anchor="t"/>
          <a:lstStyle/>
          <a:p>
            <a:pPr marL="342900" indent="-342265">
              <a:spcBef>
                <a:spcPts val="1001"/>
              </a:spcBef>
              <a:buClr>
                <a:srgbClr val="B31166"/>
              </a:buClr>
              <a:buSzPct val="80000"/>
              <a:buFont typeface="Wingdings 3" charset="2"/>
              <a:buChar char=""/>
            </a:pPr>
            <a:r>
              <a:rPr lang="en-US" sz="1600" b="1" u="sng" spc="-1" dirty="0">
                <a:solidFill>
                  <a:srgbClr val="404040"/>
                </a:solidFill>
                <a:latin typeface="Arial"/>
                <a:cs typeface="Arial"/>
              </a:rPr>
              <a:t>RMI</a:t>
            </a:r>
            <a:r>
              <a:rPr lang="en-US" sz="1600" b="1" u="sng" spc="-1" dirty="0">
                <a:solidFill>
                  <a:srgbClr val="404040"/>
                </a:solidFill>
                <a:ea typeface="+mn-lt"/>
                <a:cs typeface="+mn-lt"/>
              </a:rPr>
              <a:t> CLIENT IMPORT STATEMENTS:</a:t>
            </a:r>
            <a:endParaRPr lang="en-US" sz="1400" spc="-1" dirty="0">
              <a:solidFill>
                <a:srgbClr val="000000"/>
              </a:solidFill>
              <a:ea typeface="+mn-lt"/>
              <a:cs typeface="+mn-lt"/>
            </a:endParaRPr>
          </a:p>
          <a:p>
            <a:pPr marL="457835" lvl="1">
              <a:spcBef>
                <a:spcPts val="1001"/>
              </a:spcBef>
              <a:buClr>
                <a:srgbClr val="B31166"/>
              </a:buClr>
              <a:buSzPct val="80000"/>
            </a:pPr>
            <a:r>
              <a:rPr lang="en-US" sz="1400" spc="-1" dirty="0">
                <a:solidFill>
                  <a:srgbClr val="404040"/>
                </a:solidFill>
                <a:ea typeface="+mn-lt"/>
                <a:cs typeface="+mn-lt"/>
              </a:rPr>
              <a:t>import </a:t>
            </a:r>
            <a:r>
              <a:rPr lang="en-US" sz="1400" spc="-1" dirty="0" err="1">
                <a:solidFill>
                  <a:srgbClr val="404040"/>
                </a:solidFill>
                <a:ea typeface="+mn-lt"/>
                <a:cs typeface="+mn-lt"/>
              </a:rPr>
              <a:t>java.rmi</a:t>
            </a:r>
            <a:r>
              <a:rPr lang="en-US" sz="1400" spc="-1" dirty="0">
                <a:solidFill>
                  <a:srgbClr val="404040"/>
                </a:solidFill>
                <a:ea typeface="+mn-lt"/>
                <a:cs typeface="+mn-lt"/>
              </a:rPr>
              <a:t>.*;</a:t>
            </a:r>
            <a:endParaRPr lang="en-US" sz="1400" spc="-1" dirty="0">
              <a:solidFill>
                <a:srgbClr val="000000"/>
              </a:solidFill>
              <a:ea typeface="+mn-lt"/>
              <a:cs typeface="+mn-lt"/>
            </a:endParaRPr>
          </a:p>
          <a:p>
            <a:pPr marL="457835" lvl="1">
              <a:spcBef>
                <a:spcPts val="1001"/>
              </a:spcBef>
              <a:buClr>
                <a:srgbClr val="B31166"/>
              </a:buClr>
              <a:buSzPct val="80000"/>
            </a:pPr>
            <a:r>
              <a:rPr lang="en-US" sz="1400" spc="-1" dirty="0">
                <a:solidFill>
                  <a:srgbClr val="404040"/>
                </a:solidFill>
                <a:ea typeface="+mn-lt"/>
                <a:cs typeface="+mn-lt"/>
              </a:rPr>
              <a:t>import </a:t>
            </a:r>
            <a:r>
              <a:rPr lang="en-US" sz="1400" spc="-1" dirty="0" err="1">
                <a:solidFill>
                  <a:srgbClr val="404040"/>
                </a:solidFill>
                <a:ea typeface="+mn-lt"/>
                <a:cs typeface="+mn-lt"/>
              </a:rPr>
              <a:t>java.rmi.registry</a:t>
            </a:r>
            <a:r>
              <a:rPr lang="en-US" sz="1400" spc="-1" dirty="0">
                <a:solidFill>
                  <a:srgbClr val="404040"/>
                </a:solidFill>
                <a:ea typeface="+mn-lt"/>
                <a:cs typeface="+mn-lt"/>
              </a:rPr>
              <a:t>.*;</a:t>
            </a:r>
            <a:endParaRPr lang="en-US" sz="1400" spc="-1" dirty="0">
              <a:solidFill>
                <a:srgbClr val="000000"/>
              </a:solidFill>
              <a:ea typeface="+mn-lt"/>
              <a:cs typeface="+mn-lt"/>
            </a:endParaRPr>
          </a:p>
          <a:p>
            <a:pPr marL="457835" lvl="1">
              <a:spcBef>
                <a:spcPts val="1001"/>
              </a:spcBef>
              <a:buClr>
                <a:srgbClr val="B31166"/>
              </a:buClr>
              <a:buSzPct val="80000"/>
            </a:pPr>
            <a:endParaRPr lang="en-US" sz="1400" spc="-1" dirty="0">
              <a:solidFill>
                <a:srgbClr val="404040"/>
              </a:solidFill>
              <a:ea typeface="+mn-lt"/>
              <a:cs typeface="+mn-lt"/>
            </a:endParaRPr>
          </a:p>
          <a:p>
            <a:pPr marL="457835" lvl="1">
              <a:spcBef>
                <a:spcPts val="1001"/>
              </a:spcBef>
              <a:buClr>
                <a:srgbClr val="B31166"/>
              </a:buClr>
              <a:buSzPct val="80000"/>
            </a:pPr>
            <a:endParaRPr lang="en-US" sz="1400" spc="-1" dirty="0">
              <a:solidFill>
                <a:srgbClr val="404040"/>
              </a:solidFill>
              <a:ea typeface="+mn-lt"/>
              <a:cs typeface="+mn-lt"/>
            </a:endParaRPr>
          </a:p>
          <a:p>
            <a:pPr marL="457835" lvl="1">
              <a:spcBef>
                <a:spcPts val="1001"/>
              </a:spcBef>
              <a:buClr>
                <a:srgbClr val="B31166"/>
              </a:buClr>
              <a:buSzPct val="80000"/>
            </a:pPr>
            <a:endParaRPr lang="en-US" sz="1400" spc="-1" dirty="0">
              <a:solidFill>
                <a:srgbClr val="404040"/>
              </a:solidFill>
              <a:ea typeface="+mn-lt"/>
              <a:cs typeface="+mn-lt"/>
            </a:endParaRPr>
          </a:p>
          <a:p>
            <a:pPr marL="457835" lvl="1">
              <a:spcBef>
                <a:spcPts val="1001"/>
              </a:spcBef>
              <a:buClr>
                <a:srgbClr val="B31166"/>
              </a:buClr>
              <a:buSzPct val="80000"/>
            </a:pPr>
            <a:endParaRPr lang="en-US" sz="1400" spc="-1" dirty="0">
              <a:solidFill>
                <a:srgbClr val="404040"/>
              </a:solidFill>
              <a:ea typeface="+mn-lt"/>
              <a:cs typeface="+mn-lt"/>
            </a:endParaRPr>
          </a:p>
          <a:p>
            <a:pPr marL="342900" indent="-342265">
              <a:spcBef>
                <a:spcPts val="1001"/>
              </a:spcBef>
              <a:buClr>
                <a:srgbClr val="B31166"/>
              </a:buClr>
              <a:buSzPct val="80000"/>
              <a:buFont typeface="Wingdings 3" charset="2"/>
              <a:buChar char=""/>
            </a:pPr>
            <a:r>
              <a:rPr lang="en-US" sz="1400" b="1" spc="-1" dirty="0">
                <a:solidFill>
                  <a:srgbClr val="404040"/>
                </a:solidFill>
                <a:ea typeface="+mn-lt"/>
                <a:cs typeface="+mn-lt"/>
              </a:rPr>
              <a:t>RMI CLIENT REGISTRY LOOKUP:</a:t>
            </a:r>
            <a:endParaRPr lang="en-US" sz="1400" spc="-1" dirty="0">
              <a:solidFill>
                <a:srgbClr val="000000"/>
              </a:solidFill>
              <a:ea typeface="+mn-lt"/>
              <a:cs typeface="+mn-lt"/>
            </a:endParaRPr>
          </a:p>
          <a:p>
            <a:pPr marL="635">
              <a:spcBef>
                <a:spcPts val="1001"/>
              </a:spcBef>
              <a:buClr>
                <a:srgbClr val="B31166"/>
              </a:buClr>
              <a:buSzPct val="80000"/>
            </a:pPr>
            <a:r>
              <a:rPr lang="en-US" sz="1400" b="1" spc="-1" dirty="0">
                <a:solidFill>
                  <a:srgbClr val="404040"/>
                </a:solidFill>
                <a:ea typeface="+mn-lt"/>
                <a:cs typeface="+mn-lt"/>
              </a:rPr>
              <a:t>Payroll  p = (Payroll)</a:t>
            </a:r>
            <a:r>
              <a:rPr lang="en-US" sz="1400" b="1" spc="-1" dirty="0" err="1">
                <a:solidFill>
                  <a:srgbClr val="404040"/>
                </a:solidFill>
                <a:ea typeface="+mn-lt"/>
                <a:cs typeface="+mn-lt"/>
              </a:rPr>
              <a:t>Naming.lookup</a:t>
            </a:r>
            <a:r>
              <a:rPr lang="en-US" sz="1400" b="1" spc="-1" dirty="0">
                <a:solidFill>
                  <a:srgbClr val="404040"/>
                </a:solidFill>
                <a:ea typeface="+mn-lt"/>
                <a:cs typeface="+mn-lt"/>
              </a:rPr>
              <a:t>("</a:t>
            </a:r>
            <a:r>
              <a:rPr lang="en-US" sz="1400" b="1" spc="-1" dirty="0" err="1">
                <a:solidFill>
                  <a:srgbClr val="404040"/>
                </a:solidFill>
                <a:ea typeface="+mn-lt"/>
                <a:cs typeface="+mn-lt"/>
              </a:rPr>
              <a:t>rmi</a:t>
            </a:r>
            <a:r>
              <a:rPr lang="en-US" sz="1400" b="1" spc="-1" dirty="0">
                <a:solidFill>
                  <a:srgbClr val="404040"/>
                </a:solidFill>
                <a:ea typeface="+mn-lt"/>
                <a:cs typeface="+mn-lt"/>
              </a:rPr>
              <a:t>://localhost:1099/money");</a:t>
            </a:r>
            <a:endParaRPr lang="en-US" sz="1400" spc="-1" dirty="0">
              <a:ea typeface="+mn-lt"/>
              <a:cs typeface="+mn-lt"/>
            </a:endParaRPr>
          </a:p>
          <a:p>
            <a:pPr marL="457200">
              <a:spcBef>
                <a:spcPts val="1001"/>
              </a:spcBef>
              <a:buClr>
                <a:srgbClr val="B31166"/>
              </a:buClr>
              <a:buSzPct val="80000"/>
            </a:pPr>
            <a:endParaRPr lang="en-US" sz="1400" b="1" spc="-1" dirty="0">
              <a:solidFill>
                <a:srgbClr val="404040"/>
              </a:solidFill>
              <a:ea typeface="+mn-lt"/>
              <a:cs typeface="+mn-lt"/>
            </a:endParaRPr>
          </a:p>
          <a:p>
            <a:pPr marL="342900" indent="-342265">
              <a:spcBef>
                <a:spcPts val="1001"/>
              </a:spcBef>
              <a:buClr>
                <a:srgbClr val="B31166"/>
              </a:buClr>
              <a:buSzPct val="80000"/>
              <a:buFont typeface="Wingdings 3" charset="2"/>
              <a:buChar char=""/>
            </a:pPr>
            <a:endParaRPr lang="en-US" sz="1400" spc="-1" dirty="0">
              <a:solidFill>
                <a:srgbClr val="404040"/>
              </a:solidFill>
              <a:latin typeface="Arial"/>
              <a:cs typeface="Arial"/>
            </a:endParaRPr>
          </a:p>
          <a:p>
            <a:pPr marL="342900" indent="-342265">
              <a:spcBef>
                <a:spcPts val="1001"/>
              </a:spcBef>
              <a:buClr>
                <a:srgbClr val="B31166"/>
              </a:buClr>
              <a:buSzPct val="80000"/>
              <a:buFont typeface="Wingdings 3" charset="2"/>
              <a:buChar char=""/>
            </a:pPr>
            <a:endParaRPr lang="en-US" sz="1400" spc="-1" dirty="0">
              <a:solidFill>
                <a:srgbClr val="404040"/>
              </a:solidFill>
              <a:latin typeface="Arial"/>
              <a:cs typeface="Arial"/>
            </a:endParaRPr>
          </a:p>
          <a:p>
            <a:pPr marL="342900" indent="-342265">
              <a:spcBef>
                <a:spcPts val="1001"/>
              </a:spcBef>
              <a:buClr>
                <a:srgbClr val="B31166"/>
              </a:buClr>
              <a:buSzPct val="80000"/>
              <a:buFont typeface="Wingdings 3" charset="2"/>
              <a:buChar char=""/>
            </a:pPr>
            <a:endParaRPr lang="en-US" sz="1400" u="sng" spc="-1" dirty="0">
              <a:solidFill>
                <a:srgbClr val="404040"/>
              </a:solidFill>
              <a:latin typeface="Century Gothic"/>
              <a:cs typeface="Arial"/>
            </a:endParaRPr>
          </a:p>
        </p:txBody>
      </p:sp>
      <p:sp>
        <p:nvSpPr>
          <p:cNvPr id="6" name="TextShape 3">
            <a:extLst>
              <a:ext uri="{FF2B5EF4-FFF2-40B4-BE49-F238E27FC236}">
                <a16:creationId xmlns:a16="http://schemas.microsoft.com/office/drawing/2014/main" id="{62DF99B4-BA4B-4A1B-AAAB-0AF203FE0250}"/>
              </a:ext>
            </a:extLst>
          </p:cNvPr>
          <p:cNvSpPr txBox="1"/>
          <p:nvPr/>
        </p:nvSpPr>
        <p:spPr>
          <a:xfrm>
            <a:off x="5311221" y="2260031"/>
            <a:ext cx="5975955" cy="4153393"/>
          </a:xfrm>
          <a:prstGeom prst="rect">
            <a:avLst/>
          </a:prstGeom>
          <a:noFill/>
          <a:ln>
            <a:noFill/>
          </a:ln>
        </p:spPr>
        <p:txBody>
          <a:bodyPr anchor="t"/>
          <a:lstStyle/>
          <a:p>
            <a:pPr marL="742950" lvl="1" indent="-285115">
              <a:spcBef>
                <a:spcPts val="1001"/>
              </a:spcBef>
              <a:buClr>
                <a:srgbClr val="B31166"/>
              </a:buClr>
              <a:buSzPct val="80000"/>
              <a:buFont typeface="'Wingdings 3',Sans-Serif" charset="2"/>
              <a:buChar char=""/>
            </a:pPr>
            <a:r>
              <a:rPr lang="en-US" sz="1600" b="1" u="sng" spc="-1" dirty="0">
                <a:solidFill>
                  <a:srgbClr val="404040"/>
                </a:solidFill>
                <a:ea typeface="+mn-lt"/>
                <a:cs typeface="+mn-lt"/>
              </a:rPr>
              <a:t>RMI OVER IIOP CLIENT IMPORT STATEMENTS:</a:t>
            </a:r>
            <a:endParaRPr lang="en-US" sz="1600" u="sng" spc="-1" dirty="0">
              <a:solidFill>
                <a:srgbClr val="000000"/>
              </a:solidFill>
              <a:ea typeface="+mn-lt"/>
              <a:cs typeface="+mn-lt"/>
            </a:endParaRPr>
          </a:p>
          <a:p>
            <a:pPr marL="1143000" indent="-227965">
              <a:lnSpc>
                <a:spcPct val="100000"/>
              </a:lnSpc>
              <a:spcBef>
                <a:spcPts val="1001"/>
              </a:spcBef>
              <a:buClr>
                <a:srgbClr val="B31166"/>
              </a:buClr>
              <a:buSzPct val="80000"/>
            </a:pPr>
            <a:r>
              <a:rPr lang="en-US" sz="1400" spc="-1" dirty="0">
                <a:solidFill>
                  <a:srgbClr val="404040"/>
                </a:solidFill>
                <a:ea typeface="+mn-lt"/>
                <a:cs typeface="+mn-lt"/>
              </a:rPr>
              <a:t>import </a:t>
            </a:r>
            <a:r>
              <a:rPr lang="en-US" sz="1400" spc="-1" dirty="0" err="1">
                <a:solidFill>
                  <a:srgbClr val="404040"/>
                </a:solidFill>
                <a:ea typeface="+mn-lt"/>
                <a:cs typeface="+mn-lt"/>
              </a:rPr>
              <a:t>java.rmi.RemoteException</a:t>
            </a:r>
            <a:r>
              <a:rPr lang="en-US" sz="1400" spc="-1" dirty="0">
                <a:solidFill>
                  <a:srgbClr val="404040"/>
                </a:solidFill>
                <a:ea typeface="+mn-lt"/>
                <a:cs typeface="+mn-lt"/>
              </a:rPr>
              <a:t>;</a:t>
            </a:r>
            <a:endParaRPr lang="en-US" sz="1400" spc="-1" dirty="0">
              <a:ea typeface="+mn-lt"/>
              <a:cs typeface="+mn-lt"/>
            </a:endParaRPr>
          </a:p>
          <a:p>
            <a:pPr marL="1143000" indent="-227965">
              <a:spcBef>
                <a:spcPts val="1001"/>
              </a:spcBef>
              <a:buClr>
                <a:srgbClr val="B31166"/>
              </a:buClr>
              <a:buSzPct val="80000"/>
            </a:pPr>
            <a:r>
              <a:rPr lang="en-US" sz="1400" spc="-1" dirty="0">
                <a:solidFill>
                  <a:srgbClr val="404040"/>
                </a:solidFill>
                <a:ea typeface="+mn-lt"/>
                <a:cs typeface="+mn-lt"/>
              </a:rPr>
              <a:t>import </a:t>
            </a:r>
            <a:r>
              <a:rPr lang="en-US" sz="1400" spc="-1" dirty="0" err="1">
                <a:solidFill>
                  <a:srgbClr val="404040"/>
                </a:solidFill>
                <a:ea typeface="+mn-lt"/>
                <a:cs typeface="+mn-lt"/>
              </a:rPr>
              <a:t>java.rmi.NotBoundException</a:t>
            </a:r>
            <a:r>
              <a:rPr lang="en-US" sz="1400" spc="-1" dirty="0">
                <a:solidFill>
                  <a:srgbClr val="404040"/>
                </a:solidFill>
                <a:ea typeface="+mn-lt"/>
                <a:cs typeface="+mn-lt"/>
              </a:rPr>
              <a:t>;</a:t>
            </a:r>
            <a:endParaRPr lang="en-US" sz="1400" spc="-1" dirty="0">
              <a:ea typeface="+mn-lt"/>
              <a:cs typeface="+mn-lt"/>
            </a:endParaRPr>
          </a:p>
          <a:p>
            <a:pPr marL="1143000" indent="-227965">
              <a:spcBef>
                <a:spcPts val="1001"/>
              </a:spcBef>
              <a:buClr>
                <a:srgbClr val="B31166"/>
              </a:buClr>
              <a:buSzPct val="80000"/>
            </a:pPr>
            <a:r>
              <a:rPr lang="en-US" sz="1400" spc="-1" dirty="0">
                <a:solidFill>
                  <a:srgbClr val="404040"/>
                </a:solidFill>
                <a:ea typeface="+mn-lt"/>
                <a:cs typeface="+mn-lt"/>
              </a:rPr>
              <a:t>import </a:t>
            </a:r>
            <a:r>
              <a:rPr lang="en-US" sz="1400" spc="-1" dirty="0" err="1">
                <a:solidFill>
                  <a:srgbClr val="404040"/>
                </a:solidFill>
                <a:ea typeface="+mn-lt"/>
                <a:cs typeface="+mn-lt"/>
              </a:rPr>
              <a:t>javax.rmi</a:t>
            </a:r>
            <a:r>
              <a:rPr lang="en-US" sz="1400" spc="-1" dirty="0">
                <a:solidFill>
                  <a:srgbClr val="404040"/>
                </a:solidFill>
                <a:ea typeface="+mn-lt"/>
                <a:cs typeface="+mn-lt"/>
              </a:rPr>
              <a:t>.*;</a:t>
            </a:r>
            <a:endParaRPr lang="en-US" sz="1400" spc="-1" dirty="0">
              <a:ea typeface="+mn-lt"/>
              <a:cs typeface="+mn-lt"/>
            </a:endParaRPr>
          </a:p>
          <a:p>
            <a:pPr marL="1143000" indent="-227965">
              <a:spcBef>
                <a:spcPts val="1001"/>
              </a:spcBef>
              <a:buClr>
                <a:srgbClr val="B31166"/>
              </a:buClr>
              <a:buSzPct val="80000"/>
            </a:pPr>
            <a:r>
              <a:rPr lang="en-US" sz="1400" spc="-1" dirty="0">
                <a:solidFill>
                  <a:srgbClr val="404040"/>
                </a:solidFill>
                <a:ea typeface="+mn-lt"/>
                <a:cs typeface="+mn-lt"/>
              </a:rPr>
              <a:t>import </a:t>
            </a:r>
            <a:r>
              <a:rPr lang="en-US" sz="1400" spc="-1" dirty="0" err="1">
                <a:solidFill>
                  <a:srgbClr val="404040"/>
                </a:solidFill>
                <a:ea typeface="+mn-lt"/>
                <a:cs typeface="+mn-lt"/>
              </a:rPr>
              <a:t>javax.naming.NamingException</a:t>
            </a:r>
            <a:r>
              <a:rPr lang="en-US" sz="1400" spc="-1" dirty="0">
                <a:solidFill>
                  <a:srgbClr val="404040"/>
                </a:solidFill>
                <a:ea typeface="+mn-lt"/>
                <a:cs typeface="+mn-lt"/>
              </a:rPr>
              <a:t>;</a:t>
            </a:r>
            <a:endParaRPr lang="en-US" sz="1400" spc="-1" dirty="0">
              <a:ea typeface="+mn-lt"/>
              <a:cs typeface="+mn-lt"/>
            </a:endParaRPr>
          </a:p>
          <a:p>
            <a:pPr marL="1143000" indent="-227965">
              <a:spcBef>
                <a:spcPts val="1001"/>
              </a:spcBef>
              <a:buClr>
                <a:srgbClr val="B31166"/>
              </a:buClr>
              <a:buSzPct val="80000"/>
            </a:pPr>
            <a:r>
              <a:rPr lang="en-US" sz="1400" spc="-1" dirty="0">
                <a:solidFill>
                  <a:srgbClr val="404040"/>
                </a:solidFill>
                <a:ea typeface="+mn-lt"/>
                <a:cs typeface="+mn-lt"/>
              </a:rPr>
              <a:t>import </a:t>
            </a:r>
            <a:r>
              <a:rPr lang="en-US" sz="1400" spc="-1" dirty="0" err="1">
                <a:solidFill>
                  <a:srgbClr val="404040"/>
                </a:solidFill>
                <a:ea typeface="+mn-lt"/>
                <a:cs typeface="+mn-lt"/>
              </a:rPr>
              <a:t>javax.naming.InitialContext</a:t>
            </a:r>
            <a:r>
              <a:rPr lang="en-US" sz="1400" spc="-1" dirty="0">
                <a:solidFill>
                  <a:srgbClr val="404040"/>
                </a:solidFill>
                <a:ea typeface="+mn-lt"/>
                <a:cs typeface="+mn-lt"/>
              </a:rPr>
              <a:t>;</a:t>
            </a:r>
            <a:endParaRPr lang="en-US" sz="1400" spc="-1" dirty="0">
              <a:ea typeface="+mn-lt"/>
              <a:cs typeface="+mn-lt"/>
            </a:endParaRPr>
          </a:p>
          <a:p>
            <a:pPr marL="1143000" indent="-227965">
              <a:spcBef>
                <a:spcPts val="1001"/>
              </a:spcBef>
              <a:buClr>
                <a:srgbClr val="B31166"/>
              </a:buClr>
              <a:buSzPct val="80000"/>
            </a:pPr>
            <a:r>
              <a:rPr lang="en-US" sz="1400" spc="-1" dirty="0">
                <a:solidFill>
                  <a:srgbClr val="404040"/>
                </a:solidFill>
                <a:ea typeface="+mn-lt"/>
                <a:cs typeface="+mn-lt"/>
              </a:rPr>
              <a:t>import </a:t>
            </a:r>
            <a:r>
              <a:rPr lang="en-US" sz="1400" spc="-1" dirty="0" err="1">
                <a:solidFill>
                  <a:srgbClr val="404040"/>
                </a:solidFill>
                <a:ea typeface="+mn-lt"/>
                <a:cs typeface="+mn-lt"/>
              </a:rPr>
              <a:t>javax.naming.Context</a:t>
            </a:r>
            <a:r>
              <a:rPr lang="en-US" sz="1400" spc="-1" dirty="0">
                <a:solidFill>
                  <a:srgbClr val="404040"/>
                </a:solidFill>
                <a:ea typeface="+mn-lt"/>
                <a:cs typeface="+mn-lt"/>
              </a:rPr>
              <a:t>;</a:t>
            </a:r>
            <a:endParaRPr lang="en-US" sz="1400" spc="-1" dirty="0">
              <a:ea typeface="+mn-lt"/>
              <a:cs typeface="+mn-lt"/>
            </a:endParaRPr>
          </a:p>
          <a:p>
            <a:pPr marL="742950" lvl="1" indent="-285115">
              <a:spcBef>
                <a:spcPts val="1001"/>
              </a:spcBef>
              <a:buClr>
                <a:srgbClr val="B31166"/>
              </a:buClr>
              <a:buSzPct val="80000"/>
              <a:buFont typeface="'Wingdings 3',Sans-Serif" charset="2"/>
              <a:buChar char=""/>
            </a:pPr>
            <a:r>
              <a:rPr lang="en-US" sz="1400" b="1" spc="-1" dirty="0">
                <a:solidFill>
                  <a:srgbClr val="404040"/>
                </a:solidFill>
                <a:ea typeface="+mn-lt"/>
                <a:cs typeface="+mn-lt"/>
              </a:rPr>
              <a:t>RMI OVER IIOP CLIENT REGISTRY LOOKUP:</a:t>
            </a:r>
            <a:endParaRPr lang="en-US" sz="1400" spc="-1" dirty="0">
              <a:solidFill>
                <a:srgbClr val="000000"/>
              </a:solidFill>
              <a:ea typeface="+mn-lt"/>
              <a:cs typeface="+mn-lt"/>
            </a:endParaRPr>
          </a:p>
          <a:p>
            <a:pPr marL="457835" lvl="1">
              <a:spcBef>
                <a:spcPts val="1001"/>
              </a:spcBef>
              <a:buClr>
                <a:srgbClr val="B31166"/>
              </a:buClr>
              <a:buSzPct val="80000"/>
            </a:pPr>
            <a:r>
              <a:rPr lang="en-US" sz="1400" b="1" spc="-1" dirty="0">
                <a:solidFill>
                  <a:srgbClr val="404040"/>
                </a:solidFill>
                <a:ea typeface="+mn-lt"/>
                <a:cs typeface="+mn-lt"/>
              </a:rPr>
              <a:t>Context </a:t>
            </a:r>
            <a:r>
              <a:rPr lang="en-US" sz="1400" b="1" spc="-1" dirty="0" err="1">
                <a:solidFill>
                  <a:srgbClr val="404040"/>
                </a:solidFill>
                <a:ea typeface="+mn-lt"/>
                <a:cs typeface="+mn-lt"/>
              </a:rPr>
              <a:t>ic</a:t>
            </a:r>
            <a:r>
              <a:rPr lang="en-US" sz="1400" b="1" spc="-1" dirty="0">
                <a:solidFill>
                  <a:srgbClr val="404040"/>
                </a:solidFill>
                <a:ea typeface="+mn-lt"/>
                <a:cs typeface="+mn-lt"/>
              </a:rPr>
              <a:t> = new </a:t>
            </a:r>
            <a:r>
              <a:rPr lang="en-US" sz="1400" b="1" spc="-1" dirty="0" err="1">
                <a:solidFill>
                  <a:srgbClr val="404040"/>
                </a:solidFill>
                <a:ea typeface="+mn-lt"/>
                <a:cs typeface="+mn-lt"/>
              </a:rPr>
              <a:t>InitialContext</a:t>
            </a:r>
            <a:r>
              <a:rPr lang="en-US" sz="1400" b="1" spc="-1" dirty="0">
                <a:solidFill>
                  <a:srgbClr val="404040"/>
                </a:solidFill>
                <a:ea typeface="+mn-lt"/>
                <a:cs typeface="+mn-lt"/>
              </a:rPr>
              <a:t>();</a:t>
            </a:r>
            <a:endParaRPr lang="en-US" sz="1400" spc="-1" dirty="0">
              <a:solidFill>
                <a:srgbClr val="000000"/>
              </a:solidFill>
              <a:ea typeface="+mn-lt"/>
              <a:cs typeface="+mn-lt"/>
            </a:endParaRPr>
          </a:p>
          <a:p>
            <a:pPr marL="457835" lvl="1">
              <a:spcBef>
                <a:spcPts val="1001"/>
              </a:spcBef>
              <a:buClr>
                <a:srgbClr val="B31166"/>
              </a:buClr>
              <a:buSzPct val="80000"/>
            </a:pPr>
            <a:r>
              <a:rPr lang="en-US" sz="1400" b="1" spc="-1" dirty="0">
                <a:solidFill>
                  <a:srgbClr val="404040"/>
                </a:solidFill>
                <a:ea typeface="+mn-lt"/>
                <a:cs typeface="+mn-lt"/>
              </a:rPr>
              <a:t>Object </a:t>
            </a:r>
            <a:r>
              <a:rPr lang="en-US" sz="1400" b="1" spc="-1" dirty="0" err="1">
                <a:solidFill>
                  <a:srgbClr val="404040"/>
                </a:solidFill>
                <a:ea typeface="+mn-lt"/>
                <a:cs typeface="+mn-lt"/>
              </a:rPr>
              <a:t>objref</a:t>
            </a:r>
            <a:r>
              <a:rPr lang="en-US" sz="1400" b="1" spc="-1" dirty="0">
                <a:solidFill>
                  <a:srgbClr val="404040"/>
                </a:solidFill>
                <a:ea typeface="+mn-lt"/>
                <a:cs typeface="+mn-lt"/>
              </a:rPr>
              <a:t> = </a:t>
            </a:r>
            <a:r>
              <a:rPr lang="en-US" sz="1400" b="1" spc="-1" dirty="0" err="1">
                <a:solidFill>
                  <a:srgbClr val="404040"/>
                </a:solidFill>
                <a:ea typeface="+mn-lt"/>
                <a:cs typeface="+mn-lt"/>
              </a:rPr>
              <a:t>ic.lookup</a:t>
            </a:r>
            <a:r>
              <a:rPr lang="en-US" sz="1400" b="1" spc="-1" dirty="0">
                <a:solidFill>
                  <a:srgbClr val="404040"/>
                </a:solidFill>
                <a:ea typeface="+mn-lt"/>
                <a:cs typeface="+mn-lt"/>
              </a:rPr>
              <a:t>("money");</a:t>
            </a:r>
            <a:endParaRPr lang="en-US" sz="1400" spc="-1" dirty="0">
              <a:solidFill>
                <a:srgbClr val="000000"/>
              </a:solidFill>
              <a:ea typeface="+mn-lt"/>
              <a:cs typeface="+mn-lt"/>
            </a:endParaRPr>
          </a:p>
          <a:p>
            <a:pPr marL="457835" lvl="1">
              <a:spcBef>
                <a:spcPts val="1001"/>
              </a:spcBef>
              <a:buClr>
                <a:srgbClr val="B31166"/>
              </a:buClr>
              <a:buSzPct val="80000"/>
            </a:pPr>
            <a:r>
              <a:rPr lang="en-US" sz="1400" b="1" spc="-1" dirty="0">
                <a:solidFill>
                  <a:srgbClr val="404040"/>
                </a:solidFill>
                <a:ea typeface="+mn-lt"/>
                <a:cs typeface="+mn-lt"/>
              </a:rPr>
              <a:t>Payroll p= (Payroll)</a:t>
            </a:r>
            <a:r>
              <a:rPr lang="en-US" sz="1400" b="1" spc="-1" dirty="0" err="1">
                <a:solidFill>
                  <a:srgbClr val="404040"/>
                </a:solidFill>
                <a:ea typeface="+mn-lt"/>
                <a:cs typeface="+mn-lt"/>
              </a:rPr>
              <a:t>PortableRemoteObject.narrow</a:t>
            </a:r>
            <a:r>
              <a:rPr lang="en-US" sz="1400" b="1" spc="-1" dirty="0">
                <a:solidFill>
                  <a:srgbClr val="404040"/>
                </a:solidFill>
                <a:ea typeface="+mn-lt"/>
                <a:cs typeface="+mn-lt"/>
              </a:rPr>
              <a:t>(</a:t>
            </a:r>
            <a:r>
              <a:rPr lang="en-US" sz="1400" b="1" spc="-1" dirty="0" err="1">
                <a:solidFill>
                  <a:srgbClr val="404040"/>
                </a:solidFill>
                <a:ea typeface="+mn-lt"/>
                <a:cs typeface="+mn-lt"/>
              </a:rPr>
              <a:t>objref,Payroll.class</a:t>
            </a:r>
            <a:r>
              <a:rPr lang="en-US" sz="1400" b="1" spc="-1" dirty="0">
                <a:solidFill>
                  <a:srgbClr val="404040"/>
                </a:solidFill>
                <a:ea typeface="+mn-lt"/>
                <a:cs typeface="+mn-lt"/>
              </a:rPr>
              <a:t>);</a:t>
            </a:r>
            <a:endParaRPr lang="en-US" sz="1400" spc="-1" dirty="0">
              <a:ea typeface="+mn-lt"/>
              <a:cs typeface="+mn-lt"/>
            </a:endParaRPr>
          </a:p>
          <a:p>
            <a:pPr marL="915035" lvl="2">
              <a:spcBef>
                <a:spcPts val="1001"/>
              </a:spcBef>
              <a:buClr>
                <a:srgbClr val="B31166"/>
              </a:buClr>
              <a:buSzPct val="80000"/>
            </a:pPr>
            <a:endParaRPr lang="en-US" sz="1400" b="1" spc="-1" dirty="0">
              <a:solidFill>
                <a:srgbClr val="404040"/>
              </a:solidFill>
              <a:ea typeface="+mn-lt"/>
              <a:cs typeface="+mn-lt"/>
            </a:endParaRPr>
          </a:p>
          <a:p>
            <a:pPr marL="742950" lvl="1" indent="-285115">
              <a:spcBef>
                <a:spcPts val="1001"/>
              </a:spcBef>
              <a:buClr>
                <a:srgbClr val="B31166"/>
              </a:buClr>
              <a:buSzPct val="80000"/>
              <a:buFont typeface="Wingdings 3" charset="2"/>
              <a:buChar char=""/>
            </a:pPr>
            <a:endParaRPr lang="en-US" sz="1400" u="sng" spc="-1" dirty="0">
              <a:solidFill>
                <a:srgbClr val="404040"/>
              </a:solidFill>
              <a:latin typeface="Century Gothic"/>
              <a:ea typeface="+mn-lt"/>
              <a:cs typeface="+mn-lt"/>
            </a:endParaRPr>
          </a:p>
        </p:txBody>
      </p:sp>
      <p:cxnSp>
        <p:nvCxnSpPr>
          <p:cNvPr id="3" name="Straight Arrow Connector 2">
            <a:extLst>
              <a:ext uri="{FF2B5EF4-FFF2-40B4-BE49-F238E27FC236}">
                <a16:creationId xmlns:a16="http://schemas.microsoft.com/office/drawing/2014/main" id="{21E10B3C-9804-4B8D-92E0-8E3FFC910E5A}"/>
              </a:ext>
            </a:extLst>
          </p:cNvPr>
          <p:cNvCxnSpPr/>
          <p:nvPr/>
        </p:nvCxnSpPr>
        <p:spPr>
          <a:xfrm>
            <a:off x="5559054" y="2351566"/>
            <a:ext cx="8858" cy="4066952"/>
          </a:xfrm>
          <a:prstGeom prst="straightConnector1">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9728663"/>
      </p:ext>
    </p:extLst>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TextShape 1"/>
          <p:cNvSpPr txBox="1"/>
          <p:nvPr/>
        </p:nvSpPr>
        <p:spPr>
          <a:xfrm>
            <a:off x="10352520" y="295560"/>
            <a:ext cx="837720" cy="767160"/>
          </a:xfrm>
          <a:prstGeom prst="rect">
            <a:avLst/>
          </a:prstGeom>
          <a:noFill/>
          <a:ln>
            <a:noFill/>
          </a:ln>
        </p:spPr>
        <p:txBody>
          <a:bodyPr anchor="b"/>
          <a:lstStyle/>
          <a:p>
            <a:pPr algn="ctr">
              <a:lnSpc>
                <a:spcPct val="100000"/>
              </a:lnSpc>
            </a:pPr>
            <a:fld id="{C58A83D9-0DBC-4F81-8DEF-09E30B5273F5}" type="slidenum">
              <a:rPr lang="en-US" sz="2800" b="0" strike="noStrike" spc="-1">
                <a:solidFill>
                  <a:srgbClr val="FFFFFF"/>
                </a:solidFill>
                <a:latin typeface="Century Gothic"/>
              </a:rPr>
              <a:t>36</a:t>
            </a:fld>
            <a:endParaRPr lang="en-US" sz="2800" b="0" strike="noStrike" spc="-1">
              <a:latin typeface="Times New Roman"/>
            </a:endParaRPr>
          </a:p>
        </p:txBody>
      </p:sp>
      <p:sp>
        <p:nvSpPr>
          <p:cNvPr id="284" name="TextShape 2"/>
          <p:cNvSpPr txBox="1"/>
          <p:nvPr/>
        </p:nvSpPr>
        <p:spPr>
          <a:xfrm>
            <a:off x="739222" y="886047"/>
            <a:ext cx="8760960" cy="707760"/>
          </a:xfrm>
          <a:prstGeom prst="rect">
            <a:avLst/>
          </a:prstGeom>
          <a:noFill/>
          <a:ln>
            <a:noFill/>
          </a:ln>
        </p:spPr>
        <p:txBody>
          <a:bodyPr anchor="ctr"/>
          <a:lstStyle/>
          <a:p>
            <a:pPr>
              <a:lnSpc>
                <a:spcPct val="100000"/>
              </a:lnSpc>
            </a:pPr>
            <a:r>
              <a:rPr lang="en-US" sz="3200" b="0" strike="noStrike" spc="-1" dirty="0">
                <a:solidFill>
                  <a:schemeClr val="bg1"/>
                </a:solidFill>
                <a:latin typeface="Century Gothic"/>
              </a:rPr>
              <a:t>Differences Between RMI and RMI over IIOP</a:t>
            </a:r>
            <a:endParaRPr lang="en-US" sz="3200" b="0" strike="noStrike" spc="-1">
              <a:solidFill>
                <a:schemeClr val="bg1"/>
              </a:solidFill>
              <a:latin typeface="Century Gothic"/>
            </a:endParaRPr>
          </a:p>
        </p:txBody>
      </p:sp>
      <p:sp>
        <p:nvSpPr>
          <p:cNvPr id="285" name="TextShape 3"/>
          <p:cNvSpPr txBox="1"/>
          <p:nvPr/>
        </p:nvSpPr>
        <p:spPr>
          <a:xfrm>
            <a:off x="792385" y="3553658"/>
            <a:ext cx="4806375" cy="919324"/>
          </a:xfrm>
          <a:prstGeom prst="rect">
            <a:avLst/>
          </a:prstGeom>
          <a:noFill/>
          <a:ln>
            <a:noFill/>
          </a:ln>
        </p:spPr>
        <p:txBody>
          <a:bodyPr anchor="t"/>
          <a:lstStyle/>
          <a:p>
            <a:pPr marL="342900" indent="-342265">
              <a:spcBef>
                <a:spcPts val="1001"/>
              </a:spcBef>
              <a:buClr>
                <a:srgbClr val="B31166"/>
              </a:buClr>
              <a:buSzPct val="80000"/>
              <a:buFont typeface="Wingdings 3" charset="2"/>
              <a:buChar char=""/>
            </a:pPr>
            <a:r>
              <a:rPr lang="en-US" sz="1400" b="1" u="sng" spc="-1" dirty="0">
                <a:solidFill>
                  <a:srgbClr val="404040"/>
                </a:solidFill>
                <a:latin typeface="Arial"/>
                <a:cs typeface="Arial"/>
              </a:rPr>
              <a:t>RMI</a:t>
            </a:r>
            <a:r>
              <a:rPr lang="en-US" sz="1400" b="1" u="sng" spc="-1" dirty="0">
                <a:solidFill>
                  <a:srgbClr val="404040"/>
                </a:solidFill>
                <a:ea typeface="+mn-lt"/>
                <a:cs typeface="+mn-lt"/>
              </a:rPr>
              <a:t> CLIENT INVOCATION OF REMOTE SERVICE:</a:t>
            </a:r>
            <a:endParaRPr lang="en-US" sz="1400" spc="-1" dirty="0">
              <a:ea typeface="+mn-lt"/>
              <a:cs typeface="+mn-lt"/>
            </a:endParaRPr>
          </a:p>
          <a:p>
            <a:pPr marL="457835" lvl="1">
              <a:spcBef>
                <a:spcPts val="1001"/>
              </a:spcBef>
              <a:buClr>
                <a:srgbClr val="B31166"/>
              </a:buClr>
              <a:buSzPct val="80000"/>
            </a:pPr>
            <a:r>
              <a:rPr lang="en-US" sz="1400" b="1" spc="-1" dirty="0">
                <a:solidFill>
                  <a:srgbClr val="404040"/>
                </a:solidFill>
                <a:ea typeface="+mn-lt"/>
                <a:cs typeface="+mn-lt"/>
              </a:rPr>
              <a:t>double  m  =   </a:t>
            </a:r>
            <a:r>
              <a:rPr lang="en-US" sz="1400" b="1" spc="-1" dirty="0" err="1">
                <a:solidFill>
                  <a:srgbClr val="404040"/>
                </a:solidFill>
                <a:ea typeface="+mn-lt"/>
                <a:cs typeface="+mn-lt"/>
              </a:rPr>
              <a:t>p.earnings</a:t>
            </a:r>
            <a:r>
              <a:rPr lang="en-US" sz="1400" b="1" spc="-1" dirty="0">
                <a:solidFill>
                  <a:srgbClr val="404040"/>
                </a:solidFill>
                <a:ea typeface="+mn-lt"/>
                <a:cs typeface="+mn-lt"/>
              </a:rPr>
              <a:t>(</a:t>
            </a:r>
            <a:r>
              <a:rPr lang="en-US" sz="1400" b="1" spc="-1" dirty="0" err="1">
                <a:solidFill>
                  <a:srgbClr val="404040"/>
                </a:solidFill>
                <a:ea typeface="+mn-lt"/>
                <a:cs typeface="+mn-lt"/>
              </a:rPr>
              <a:t>id,d</a:t>
            </a:r>
            <a:r>
              <a:rPr lang="en-US" sz="1400" b="1" spc="-1" dirty="0">
                <a:solidFill>
                  <a:srgbClr val="404040"/>
                </a:solidFill>
                <a:ea typeface="+mn-lt"/>
                <a:cs typeface="+mn-lt"/>
              </a:rPr>
              <a:t>);</a:t>
            </a:r>
            <a:endParaRPr lang="en-US" b="1" dirty="0">
              <a:ea typeface="+mn-lt"/>
              <a:cs typeface="+mn-lt"/>
            </a:endParaRPr>
          </a:p>
          <a:p>
            <a:pPr marL="457835" lvl="1">
              <a:spcBef>
                <a:spcPts val="1001"/>
              </a:spcBef>
              <a:buClr>
                <a:srgbClr val="B31166"/>
              </a:buClr>
              <a:buSzPct val="80000"/>
            </a:pPr>
            <a:endParaRPr lang="en-US" sz="1400" spc="-1" dirty="0">
              <a:solidFill>
                <a:srgbClr val="404040"/>
              </a:solidFill>
              <a:ea typeface="+mn-lt"/>
              <a:cs typeface="+mn-lt"/>
            </a:endParaRPr>
          </a:p>
          <a:p>
            <a:pPr marL="457835" lvl="1">
              <a:spcBef>
                <a:spcPts val="1001"/>
              </a:spcBef>
              <a:buClr>
                <a:srgbClr val="B31166"/>
              </a:buClr>
              <a:buSzPct val="80000"/>
            </a:pPr>
            <a:endParaRPr lang="en-US" sz="1400" spc="-1" dirty="0">
              <a:solidFill>
                <a:srgbClr val="404040"/>
              </a:solidFill>
              <a:ea typeface="+mn-lt"/>
              <a:cs typeface="+mn-lt"/>
            </a:endParaRPr>
          </a:p>
          <a:p>
            <a:pPr marL="457835" lvl="1">
              <a:spcBef>
                <a:spcPts val="1001"/>
              </a:spcBef>
              <a:buClr>
                <a:srgbClr val="B31166"/>
              </a:buClr>
              <a:buSzPct val="80000"/>
            </a:pPr>
            <a:endParaRPr lang="en-US" sz="1400" spc="-1" dirty="0">
              <a:solidFill>
                <a:srgbClr val="404040"/>
              </a:solidFill>
              <a:ea typeface="+mn-lt"/>
              <a:cs typeface="+mn-lt"/>
            </a:endParaRPr>
          </a:p>
          <a:p>
            <a:pPr marL="457835" lvl="1">
              <a:spcBef>
                <a:spcPts val="1001"/>
              </a:spcBef>
              <a:buClr>
                <a:srgbClr val="B31166"/>
              </a:buClr>
              <a:buSzPct val="80000"/>
            </a:pPr>
            <a:endParaRPr lang="en-US" sz="1400" spc="-1" dirty="0">
              <a:solidFill>
                <a:srgbClr val="404040"/>
              </a:solidFill>
              <a:ea typeface="+mn-lt"/>
              <a:cs typeface="+mn-lt"/>
            </a:endParaRPr>
          </a:p>
          <a:p>
            <a:pPr marL="342900" indent="-342265">
              <a:spcBef>
                <a:spcPts val="1001"/>
              </a:spcBef>
              <a:buClr>
                <a:srgbClr val="B31166"/>
              </a:buClr>
              <a:buSzPct val="80000"/>
              <a:buFont typeface="Wingdings 3" charset="2"/>
              <a:buChar char=""/>
            </a:pPr>
            <a:endParaRPr lang="en-US" sz="1400" spc="-1" dirty="0">
              <a:solidFill>
                <a:srgbClr val="404040"/>
              </a:solidFill>
              <a:ea typeface="+mn-lt"/>
              <a:cs typeface="+mn-lt"/>
            </a:endParaRPr>
          </a:p>
          <a:p>
            <a:pPr marL="342900" indent="-342265">
              <a:spcBef>
                <a:spcPts val="1001"/>
              </a:spcBef>
              <a:buClr>
                <a:srgbClr val="B31166"/>
              </a:buClr>
              <a:buSzPct val="80000"/>
              <a:buFont typeface="Wingdings 3" charset="2"/>
              <a:buChar char=""/>
            </a:pPr>
            <a:endParaRPr lang="en-US" sz="1400" spc="-1" dirty="0">
              <a:solidFill>
                <a:srgbClr val="404040"/>
              </a:solidFill>
              <a:latin typeface="Arial"/>
              <a:cs typeface="Arial"/>
            </a:endParaRPr>
          </a:p>
          <a:p>
            <a:pPr marL="342900" indent="-342265">
              <a:spcBef>
                <a:spcPts val="1001"/>
              </a:spcBef>
              <a:buClr>
                <a:srgbClr val="B31166"/>
              </a:buClr>
              <a:buSzPct val="80000"/>
              <a:buFont typeface="Wingdings 3" charset="2"/>
              <a:buChar char=""/>
            </a:pPr>
            <a:endParaRPr lang="en-US" sz="1400" u="sng" spc="-1" dirty="0">
              <a:solidFill>
                <a:srgbClr val="404040"/>
              </a:solidFill>
              <a:latin typeface="Century Gothic"/>
              <a:cs typeface="Arial"/>
            </a:endParaRPr>
          </a:p>
        </p:txBody>
      </p:sp>
      <p:sp>
        <p:nvSpPr>
          <p:cNvPr id="6" name="TextShape 3">
            <a:extLst>
              <a:ext uri="{FF2B5EF4-FFF2-40B4-BE49-F238E27FC236}">
                <a16:creationId xmlns:a16="http://schemas.microsoft.com/office/drawing/2014/main" id="{62DF99B4-BA4B-4A1B-AAAB-0AF203FE0250}"/>
              </a:ext>
            </a:extLst>
          </p:cNvPr>
          <p:cNvSpPr txBox="1"/>
          <p:nvPr/>
        </p:nvSpPr>
        <p:spPr>
          <a:xfrm>
            <a:off x="5169453" y="3553658"/>
            <a:ext cx="5851909" cy="1193999"/>
          </a:xfrm>
          <a:prstGeom prst="rect">
            <a:avLst/>
          </a:prstGeom>
          <a:noFill/>
          <a:ln>
            <a:noFill/>
          </a:ln>
        </p:spPr>
        <p:txBody>
          <a:bodyPr anchor="t"/>
          <a:lstStyle/>
          <a:p>
            <a:pPr marL="742950" lvl="1" indent="-285115">
              <a:spcBef>
                <a:spcPts val="1001"/>
              </a:spcBef>
              <a:buClr>
                <a:srgbClr val="B31166"/>
              </a:buClr>
              <a:buSzPct val="80000"/>
              <a:buFont typeface="'Wingdings 3',Sans-Serif"/>
              <a:buChar char=""/>
            </a:pPr>
            <a:r>
              <a:rPr lang="en-US" sz="1400" b="1" u="sng" spc="-1" dirty="0">
                <a:solidFill>
                  <a:srgbClr val="404040"/>
                </a:solidFill>
                <a:ea typeface="+mn-lt"/>
                <a:cs typeface="+mn-lt"/>
              </a:rPr>
              <a:t>RMI OVER IIOP CLIENT INVOCATION OF REMOTE SERVICE:</a:t>
            </a:r>
            <a:endParaRPr lang="en-US" sz="1400" spc="-1" dirty="0">
              <a:solidFill>
                <a:srgbClr val="000000"/>
              </a:solidFill>
              <a:ea typeface="+mn-lt"/>
              <a:cs typeface="+mn-lt"/>
            </a:endParaRPr>
          </a:p>
          <a:p>
            <a:pPr marL="915035" lvl="2">
              <a:spcBef>
                <a:spcPts val="1001"/>
              </a:spcBef>
              <a:buClr>
                <a:srgbClr val="B31166"/>
              </a:buClr>
              <a:buSzPct val="80000"/>
            </a:pPr>
            <a:r>
              <a:rPr lang="en-US" sz="1400" b="1" spc="-1" dirty="0">
                <a:solidFill>
                  <a:srgbClr val="404040"/>
                </a:solidFill>
                <a:ea typeface="+mn-lt"/>
                <a:cs typeface="+mn-lt"/>
              </a:rPr>
              <a:t>double m = </a:t>
            </a:r>
            <a:r>
              <a:rPr lang="en-US" sz="1400" b="1" spc="-1" dirty="0" err="1">
                <a:solidFill>
                  <a:srgbClr val="404040"/>
                </a:solidFill>
                <a:ea typeface="+mn-lt"/>
                <a:cs typeface="+mn-lt"/>
              </a:rPr>
              <a:t>p.earnings</a:t>
            </a:r>
            <a:r>
              <a:rPr lang="en-US" sz="1400" b="1" spc="-1" dirty="0">
                <a:solidFill>
                  <a:srgbClr val="404040"/>
                </a:solidFill>
                <a:ea typeface="+mn-lt"/>
                <a:cs typeface="+mn-lt"/>
              </a:rPr>
              <a:t>(</a:t>
            </a:r>
            <a:r>
              <a:rPr lang="en-US" sz="1400" b="1" spc="-1" dirty="0" err="1">
                <a:solidFill>
                  <a:srgbClr val="404040"/>
                </a:solidFill>
                <a:ea typeface="+mn-lt"/>
                <a:cs typeface="+mn-lt"/>
              </a:rPr>
              <a:t>id,d</a:t>
            </a:r>
            <a:r>
              <a:rPr lang="en-US" sz="1400" b="1" spc="-1" dirty="0">
                <a:solidFill>
                  <a:srgbClr val="404040"/>
                </a:solidFill>
                <a:ea typeface="+mn-lt"/>
                <a:cs typeface="+mn-lt"/>
              </a:rPr>
              <a:t>);</a:t>
            </a:r>
            <a:endParaRPr lang="en-US" sz="1400" b="1" spc="-1">
              <a:ea typeface="+mn-lt"/>
              <a:cs typeface="+mn-lt"/>
            </a:endParaRPr>
          </a:p>
          <a:p>
            <a:pPr marL="915035" lvl="2">
              <a:spcBef>
                <a:spcPts val="1001"/>
              </a:spcBef>
              <a:buClr>
                <a:srgbClr val="B31166"/>
              </a:buClr>
              <a:buSzPct val="80000"/>
            </a:pPr>
            <a:endParaRPr lang="en-US" sz="1400" spc="-1" dirty="0">
              <a:solidFill>
                <a:srgbClr val="404040"/>
              </a:solidFill>
              <a:ea typeface="+mn-lt"/>
              <a:cs typeface="+mn-lt"/>
            </a:endParaRPr>
          </a:p>
          <a:p>
            <a:pPr marL="742950" lvl="1" indent="-285115">
              <a:spcBef>
                <a:spcPts val="1001"/>
              </a:spcBef>
              <a:buClr>
                <a:srgbClr val="B31166"/>
              </a:buClr>
              <a:buSzPct val="80000"/>
              <a:buFont typeface="Wingdings 3" charset="2"/>
              <a:buChar char=""/>
            </a:pPr>
            <a:endParaRPr lang="en-US" sz="1400" u="sng" spc="-1" dirty="0">
              <a:solidFill>
                <a:srgbClr val="404040"/>
              </a:solidFill>
              <a:latin typeface="Century Gothic"/>
              <a:ea typeface="+mn-lt"/>
              <a:cs typeface="+mn-lt"/>
            </a:endParaRPr>
          </a:p>
          <a:p>
            <a:pPr marL="742950" lvl="1" indent="-285115">
              <a:spcBef>
                <a:spcPts val="1001"/>
              </a:spcBef>
              <a:buClr>
                <a:srgbClr val="B31166"/>
              </a:buClr>
              <a:buSzPct val="80000"/>
              <a:buFont typeface="Wingdings 3" charset="2"/>
              <a:buChar char=""/>
            </a:pPr>
            <a:endParaRPr lang="en-US" sz="1400" spc="-1" dirty="0">
              <a:ea typeface="+mn-lt"/>
              <a:cs typeface="+mn-lt"/>
            </a:endParaRPr>
          </a:p>
        </p:txBody>
      </p:sp>
      <p:cxnSp>
        <p:nvCxnSpPr>
          <p:cNvPr id="2" name="Straight Arrow Connector 1">
            <a:extLst>
              <a:ext uri="{FF2B5EF4-FFF2-40B4-BE49-F238E27FC236}">
                <a16:creationId xmlns:a16="http://schemas.microsoft.com/office/drawing/2014/main" id="{15CBC9DB-63AB-4F18-A74C-7DF485B348F6}"/>
              </a:ext>
            </a:extLst>
          </p:cNvPr>
          <p:cNvCxnSpPr/>
          <p:nvPr/>
        </p:nvCxnSpPr>
        <p:spPr>
          <a:xfrm flipH="1">
            <a:off x="5479309" y="2971799"/>
            <a:ext cx="1" cy="2356883"/>
          </a:xfrm>
          <a:prstGeom prst="straightConnector1">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449848635"/>
      </p:ext>
    </p:extLst>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TextShape 1"/>
          <p:cNvSpPr txBox="1"/>
          <p:nvPr/>
        </p:nvSpPr>
        <p:spPr>
          <a:xfrm>
            <a:off x="10352520" y="295560"/>
            <a:ext cx="837720" cy="767160"/>
          </a:xfrm>
          <a:prstGeom prst="rect">
            <a:avLst/>
          </a:prstGeom>
          <a:noFill/>
          <a:ln>
            <a:noFill/>
          </a:ln>
        </p:spPr>
        <p:txBody>
          <a:bodyPr anchor="b"/>
          <a:lstStyle/>
          <a:p>
            <a:pPr algn="ctr">
              <a:lnSpc>
                <a:spcPct val="100000"/>
              </a:lnSpc>
            </a:pPr>
            <a:fld id="{C58A83D9-0DBC-4F81-8DEF-09E30B5273F5}" type="slidenum">
              <a:rPr lang="en-US" sz="2800" b="0" strike="noStrike" spc="-1">
                <a:solidFill>
                  <a:srgbClr val="FFFFFF"/>
                </a:solidFill>
                <a:latin typeface="Century Gothic"/>
              </a:rPr>
              <a:t>37</a:t>
            </a:fld>
            <a:endParaRPr lang="en-US" sz="2800" b="0" strike="noStrike" spc="-1">
              <a:latin typeface="Times New Roman"/>
            </a:endParaRPr>
          </a:p>
        </p:txBody>
      </p:sp>
      <p:sp>
        <p:nvSpPr>
          <p:cNvPr id="284" name="TextShape 2"/>
          <p:cNvSpPr txBox="1"/>
          <p:nvPr/>
        </p:nvSpPr>
        <p:spPr>
          <a:xfrm>
            <a:off x="739222" y="886047"/>
            <a:ext cx="8760960" cy="707760"/>
          </a:xfrm>
          <a:prstGeom prst="rect">
            <a:avLst/>
          </a:prstGeom>
          <a:noFill/>
          <a:ln>
            <a:noFill/>
          </a:ln>
        </p:spPr>
        <p:txBody>
          <a:bodyPr anchor="ctr"/>
          <a:lstStyle/>
          <a:p>
            <a:pPr>
              <a:lnSpc>
                <a:spcPct val="100000"/>
              </a:lnSpc>
            </a:pPr>
            <a:r>
              <a:rPr lang="en-US" sz="3200" b="0" strike="noStrike" spc="-1" dirty="0">
                <a:solidFill>
                  <a:schemeClr val="bg1"/>
                </a:solidFill>
                <a:latin typeface="Century Gothic"/>
              </a:rPr>
              <a:t>Differences Between RMI and RMI over IIOP</a:t>
            </a:r>
            <a:endParaRPr lang="en-US" sz="3200" b="0" strike="noStrike" spc="-1">
              <a:solidFill>
                <a:schemeClr val="bg1"/>
              </a:solidFill>
              <a:latin typeface="Century Gothic"/>
            </a:endParaRPr>
          </a:p>
        </p:txBody>
      </p:sp>
      <p:sp>
        <p:nvSpPr>
          <p:cNvPr id="285" name="TextShape 3"/>
          <p:cNvSpPr txBox="1"/>
          <p:nvPr/>
        </p:nvSpPr>
        <p:spPr>
          <a:xfrm>
            <a:off x="1067059" y="2623308"/>
            <a:ext cx="4806375" cy="2655975"/>
          </a:xfrm>
          <a:prstGeom prst="rect">
            <a:avLst/>
          </a:prstGeom>
          <a:noFill/>
          <a:ln>
            <a:noFill/>
          </a:ln>
        </p:spPr>
        <p:txBody>
          <a:bodyPr anchor="t"/>
          <a:lstStyle/>
          <a:p>
            <a:pPr marL="342900" indent="-342265">
              <a:lnSpc>
                <a:spcPct val="100000"/>
              </a:lnSpc>
              <a:spcBef>
                <a:spcPts val="1001"/>
              </a:spcBef>
              <a:buClr>
                <a:srgbClr val="B31166"/>
              </a:buClr>
              <a:buSzPct val="80000"/>
              <a:buFont typeface="Wingdings 3" charset="2"/>
              <a:buChar char=""/>
            </a:pPr>
            <a:r>
              <a:rPr lang="en-US" sz="1600" b="1" u="sng" spc="-1" dirty="0">
                <a:solidFill>
                  <a:srgbClr val="404040"/>
                </a:solidFill>
                <a:latin typeface="Arial"/>
              </a:rPr>
              <a:t>COMPILATION</a:t>
            </a:r>
            <a:r>
              <a:rPr lang="en-US" sz="1600" b="1" u="sng" strike="noStrike" spc="-1" dirty="0">
                <a:solidFill>
                  <a:srgbClr val="404040"/>
                </a:solidFill>
                <a:uFillTx/>
                <a:latin typeface="Arial"/>
              </a:rPr>
              <a:t> DIFFERENCES:</a:t>
            </a:r>
            <a:endParaRPr lang="en-US" sz="1600" b="1" strike="noStrike" spc="-1">
              <a:solidFill>
                <a:srgbClr val="404040"/>
              </a:solidFill>
              <a:latin typeface="Arial"/>
            </a:endParaRPr>
          </a:p>
          <a:p>
            <a:pPr marL="742950" lvl="1" indent="-285115">
              <a:spcBef>
                <a:spcPts val="1001"/>
              </a:spcBef>
              <a:buClr>
                <a:srgbClr val="B31166"/>
              </a:buClr>
              <a:buSzPct val="80000"/>
              <a:buFont typeface="'Wingdings 3',Sans-Serif" charset="2"/>
              <a:buChar char=""/>
            </a:pPr>
            <a:r>
              <a:rPr lang="en-US" sz="1600" b="1" strike="noStrike" spc="-1" dirty="0">
                <a:solidFill>
                  <a:srgbClr val="404040"/>
                </a:solidFill>
                <a:uFillTx/>
                <a:ea typeface="+mn-lt"/>
                <a:cs typeface="+mn-lt"/>
              </a:rPr>
              <a:t>RMI</a:t>
            </a:r>
            <a:r>
              <a:rPr lang="en-US" sz="1600" b="1" spc="-1" dirty="0">
                <a:solidFill>
                  <a:srgbClr val="404040"/>
                </a:solidFill>
                <a:ea typeface="+mn-lt"/>
                <a:cs typeface="+mn-lt"/>
              </a:rPr>
              <a:t> COMPILE </a:t>
            </a:r>
            <a:r>
              <a:rPr lang="en-US" sz="1600" b="1" strike="noStrike" spc="-1" dirty="0">
                <a:solidFill>
                  <a:srgbClr val="404040"/>
                </a:solidFill>
                <a:uFillTx/>
                <a:ea typeface="+mn-lt"/>
                <a:cs typeface="+mn-lt"/>
              </a:rPr>
              <a:t>INTERFACE</a:t>
            </a:r>
            <a:r>
              <a:rPr lang="en-US" sz="1600" b="1" spc="-1" dirty="0">
                <a:solidFill>
                  <a:srgbClr val="404040"/>
                </a:solidFill>
                <a:ea typeface="+mn-lt"/>
                <a:cs typeface="+mn-lt"/>
              </a:rPr>
              <a:t>:</a:t>
            </a:r>
            <a:endParaRPr lang="en-US" sz="1600" spc="-1" dirty="0">
              <a:solidFill>
                <a:srgbClr val="000000"/>
              </a:solidFill>
              <a:ea typeface="+mn-lt"/>
              <a:cs typeface="+mn-lt"/>
            </a:endParaRPr>
          </a:p>
          <a:p>
            <a:pPr marL="1200150" lvl="2" indent="-285115">
              <a:spcBef>
                <a:spcPts val="1001"/>
              </a:spcBef>
              <a:buClr>
                <a:srgbClr val="B31166"/>
              </a:buClr>
              <a:buSzPct val="80000"/>
              <a:buFont typeface="'Wingdings 3',Sans-Serif" charset="2"/>
              <a:buChar char=""/>
            </a:pPr>
            <a:r>
              <a:rPr lang="en-US" sz="1600" b="1" spc="-1" dirty="0" err="1">
                <a:solidFill>
                  <a:srgbClr val="404040"/>
                </a:solidFill>
                <a:ea typeface="+mn-lt"/>
                <a:cs typeface="+mn-lt"/>
              </a:rPr>
              <a:t>javac</a:t>
            </a:r>
            <a:r>
              <a:rPr lang="en-US" sz="1600" b="1" spc="-1" dirty="0">
                <a:solidFill>
                  <a:srgbClr val="404040"/>
                </a:solidFill>
                <a:ea typeface="+mn-lt"/>
                <a:cs typeface="+mn-lt"/>
              </a:rPr>
              <a:t> Payroll.java</a:t>
            </a:r>
            <a:endParaRPr lang="en-US" sz="1600" spc="-1" dirty="0">
              <a:solidFill>
                <a:srgbClr val="000000"/>
              </a:solidFill>
              <a:ea typeface="+mn-lt"/>
              <a:cs typeface="+mn-lt"/>
            </a:endParaRPr>
          </a:p>
          <a:p>
            <a:pPr marL="742950" lvl="1" indent="-285115">
              <a:spcBef>
                <a:spcPts val="1001"/>
              </a:spcBef>
              <a:buClr>
                <a:srgbClr val="B31166"/>
              </a:buClr>
              <a:buSzPct val="80000"/>
              <a:buFont typeface="'Wingdings 3',Sans-Serif" charset="2"/>
              <a:buChar char=""/>
            </a:pPr>
            <a:r>
              <a:rPr lang="en-US" sz="1600" b="1" spc="-1" dirty="0">
                <a:solidFill>
                  <a:srgbClr val="404040"/>
                </a:solidFill>
                <a:ea typeface="+mn-lt"/>
                <a:cs typeface="+mn-lt"/>
              </a:rPr>
              <a:t>RMI COMPILE SERVER:</a:t>
            </a:r>
            <a:endParaRPr lang="en-US" sz="1600" spc="-1" dirty="0">
              <a:solidFill>
                <a:srgbClr val="000000"/>
              </a:solidFill>
              <a:ea typeface="+mn-lt"/>
              <a:cs typeface="+mn-lt"/>
            </a:endParaRPr>
          </a:p>
          <a:p>
            <a:pPr marL="1200150" lvl="2" indent="-285115">
              <a:spcBef>
                <a:spcPts val="1001"/>
              </a:spcBef>
              <a:buClr>
                <a:srgbClr val="B31166"/>
              </a:buClr>
              <a:buSzPct val="80000"/>
              <a:buFont typeface="'Wingdings 3',Sans-Serif" charset="2"/>
              <a:buChar char=""/>
            </a:pPr>
            <a:r>
              <a:rPr lang="en-US" sz="1600" b="1" spc="-1" dirty="0" err="1">
                <a:solidFill>
                  <a:srgbClr val="404040"/>
                </a:solidFill>
                <a:ea typeface="+mn-lt"/>
                <a:cs typeface="+mn-lt"/>
              </a:rPr>
              <a:t>javac</a:t>
            </a:r>
            <a:r>
              <a:rPr lang="en-US" sz="1600" b="1" spc="-1" dirty="0">
                <a:solidFill>
                  <a:srgbClr val="404040"/>
                </a:solidFill>
                <a:ea typeface="+mn-lt"/>
                <a:cs typeface="+mn-lt"/>
              </a:rPr>
              <a:t> PayrollImpl</a:t>
            </a:r>
            <a:r>
              <a:rPr lang="en-US" sz="1600" b="1" strike="noStrike" spc="-1" dirty="0">
                <a:solidFill>
                  <a:srgbClr val="404040"/>
                </a:solidFill>
                <a:uFillTx/>
                <a:ea typeface="+mn-lt"/>
                <a:cs typeface="+mn-lt"/>
              </a:rPr>
              <a:t>.</a:t>
            </a:r>
            <a:r>
              <a:rPr lang="en-US" sz="1600" b="1" spc="-1" dirty="0">
                <a:solidFill>
                  <a:srgbClr val="404040"/>
                </a:solidFill>
                <a:ea typeface="+mn-lt"/>
                <a:cs typeface="+mn-lt"/>
              </a:rPr>
              <a:t>java</a:t>
            </a:r>
            <a:endParaRPr lang="en-US" sz="1600" spc="-1" dirty="0">
              <a:solidFill>
                <a:srgbClr val="000000"/>
              </a:solidFill>
              <a:ea typeface="+mn-lt"/>
              <a:cs typeface="+mn-lt"/>
            </a:endParaRPr>
          </a:p>
          <a:p>
            <a:pPr marL="1200150" lvl="2" indent="-285115">
              <a:spcBef>
                <a:spcPts val="1001"/>
              </a:spcBef>
              <a:buClr>
                <a:srgbClr val="B31166"/>
              </a:buClr>
              <a:buSzPct val="80000"/>
              <a:buFont typeface="'Wingdings 3',Sans-Serif" charset="2"/>
              <a:buChar char=""/>
            </a:pPr>
            <a:r>
              <a:rPr lang="en-US" sz="1600" b="1" spc="-1" dirty="0" err="1">
                <a:solidFill>
                  <a:srgbClr val="404040"/>
                </a:solidFill>
                <a:ea typeface="+mn-lt"/>
                <a:cs typeface="+mn-lt"/>
              </a:rPr>
              <a:t>rmic</a:t>
            </a:r>
            <a:r>
              <a:rPr lang="en-US" sz="1600" b="1" spc="-1" dirty="0">
                <a:solidFill>
                  <a:srgbClr val="404040"/>
                </a:solidFill>
                <a:ea typeface="+mn-lt"/>
                <a:cs typeface="+mn-lt"/>
              </a:rPr>
              <a:t> –v1.2 </a:t>
            </a:r>
            <a:r>
              <a:rPr lang="en-US" sz="1600" b="1" spc="-1" dirty="0" err="1">
                <a:solidFill>
                  <a:srgbClr val="404040"/>
                </a:solidFill>
                <a:ea typeface="+mn-lt"/>
                <a:cs typeface="+mn-lt"/>
              </a:rPr>
              <a:t>PayrollImpl</a:t>
            </a:r>
            <a:endParaRPr lang="en-US" sz="1600" spc="-1" dirty="0" err="1">
              <a:solidFill>
                <a:srgbClr val="000000"/>
              </a:solidFill>
              <a:ea typeface="+mn-lt"/>
              <a:cs typeface="+mn-lt"/>
            </a:endParaRPr>
          </a:p>
          <a:p>
            <a:pPr marL="742950" lvl="1" indent="-285115">
              <a:spcBef>
                <a:spcPts val="1001"/>
              </a:spcBef>
              <a:buClr>
                <a:srgbClr val="B31166"/>
              </a:buClr>
              <a:buSzPct val="80000"/>
              <a:buFont typeface="'Wingdings 3',Sans-Serif" charset="2"/>
              <a:buChar char=""/>
            </a:pPr>
            <a:r>
              <a:rPr lang="en-US" sz="1600" b="1" spc="-1" dirty="0">
                <a:solidFill>
                  <a:srgbClr val="404040"/>
                </a:solidFill>
                <a:ea typeface="+mn-lt"/>
                <a:cs typeface="+mn-lt"/>
              </a:rPr>
              <a:t>RMI COMPILE CLIENT</a:t>
            </a:r>
            <a:endParaRPr lang="en-US" sz="1600" spc="-1" dirty="0">
              <a:solidFill>
                <a:srgbClr val="000000"/>
              </a:solidFill>
              <a:ea typeface="+mn-lt"/>
              <a:cs typeface="+mn-lt"/>
            </a:endParaRPr>
          </a:p>
          <a:p>
            <a:pPr marL="1200150" lvl="2" indent="-285115">
              <a:spcBef>
                <a:spcPts val="1001"/>
              </a:spcBef>
              <a:buClr>
                <a:srgbClr val="B31166"/>
              </a:buClr>
              <a:buSzPct val="80000"/>
              <a:buFont typeface="'Wingdings 3',Sans-Serif" charset="2"/>
              <a:buChar char=""/>
            </a:pPr>
            <a:r>
              <a:rPr lang="en-US" sz="1600" b="1" spc="-1" dirty="0" err="1">
                <a:solidFill>
                  <a:srgbClr val="404040"/>
                </a:solidFill>
                <a:ea typeface="+mn-lt"/>
                <a:cs typeface="+mn-lt"/>
              </a:rPr>
              <a:t>javac</a:t>
            </a:r>
            <a:r>
              <a:rPr lang="en-US" sz="1600" b="1" spc="-1" dirty="0">
                <a:solidFill>
                  <a:srgbClr val="404040"/>
                </a:solidFill>
                <a:ea typeface="+mn-lt"/>
                <a:cs typeface="+mn-lt"/>
              </a:rPr>
              <a:t> PayrollClient</a:t>
            </a:r>
            <a:r>
              <a:rPr lang="en-US" sz="1600" b="1" strike="noStrike" spc="-1" dirty="0">
                <a:solidFill>
                  <a:srgbClr val="404040"/>
                </a:solidFill>
                <a:uFillTx/>
                <a:ea typeface="+mn-lt"/>
                <a:cs typeface="+mn-lt"/>
              </a:rPr>
              <a:t>.</a:t>
            </a:r>
            <a:r>
              <a:rPr lang="en-US" sz="1600" b="1" spc="-1" dirty="0">
                <a:solidFill>
                  <a:srgbClr val="404040"/>
                </a:solidFill>
                <a:ea typeface="+mn-lt"/>
                <a:cs typeface="+mn-lt"/>
              </a:rPr>
              <a:t>java</a:t>
            </a:r>
            <a:endParaRPr lang="en-US" sz="1600" spc="-1" dirty="0">
              <a:solidFill>
                <a:srgbClr val="000000"/>
              </a:solidFill>
              <a:ea typeface="+mn-lt"/>
              <a:cs typeface="+mn-lt"/>
            </a:endParaRPr>
          </a:p>
          <a:p>
            <a:pPr marL="742950" lvl="1" indent="-285115">
              <a:spcBef>
                <a:spcPts val="1001"/>
              </a:spcBef>
              <a:buClr>
                <a:srgbClr val="B31166"/>
              </a:buClr>
              <a:buSzPct val="80000"/>
              <a:buFont typeface="Wingdings 3" charset="2"/>
              <a:buChar char=""/>
            </a:pPr>
            <a:endParaRPr lang="en-US" sz="1600" b="1" u="sng" strike="noStrike" spc="-1" dirty="0">
              <a:solidFill>
                <a:srgbClr val="404040"/>
              </a:solidFill>
              <a:latin typeface="Century Gothic"/>
            </a:endParaRPr>
          </a:p>
        </p:txBody>
      </p:sp>
      <p:sp>
        <p:nvSpPr>
          <p:cNvPr id="6" name="TextShape 3">
            <a:extLst>
              <a:ext uri="{FF2B5EF4-FFF2-40B4-BE49-F238E27FC236}">
                <a16:creationId xmlns:a16="http://schemas.microsoft.com/office/drawing/2014/main" id="{62DF99B4-BA4B-4A1B-AAAB-0AF203FE0250}"/>
              </a:ext>
            </a:extLst>
          </p:cNvPr>
          <p:cNvSpPr txBox="1"/>
          <p:nvPr/>
        </p:nvSpPr>
        <p:spPr>
          <a:xfrm>
            <a:off x="5763105" y="2986589"/>
            <a:ext cx="4806375" cy="2655975"/>
          </a:xfrm>
          <a:prstGeom prst="rect">
            <a:avLst/>
          </a:prstGeom>
          <a:noFill/>
          <a:ln>
            <a:noFill/>
          </a:ln>
        </p:spPr>
        <p:txBody>
          <a:bodyPr anchor="t"/>
          <a:lstStyle/>
          <a:p>
            <a:pPr marL="742950" lvl="1" indent="-285115">
              <a:spcBef>
                <a:spcPts val="1001"/>
              </a:spcBef>
              <a:buClr>
                <a:srgbClr val="B31166"/>
              </a:buClr>
              <a:buSzPct val="80000"/>
              <a:buFont typeface="'Wingdings 3',Sans-Serif" charset="2"/>
              <a:buChar char=""/>
            </a:pPr>
            <a:r>
              <a:rPr lang="en-US" sz="1600" b="1" spc="-1" dirty="0">
                <a:solidFill>
                  <a:srgbClr val="404040"/>
                </a:solidFill>
                <a:latin typeface="Arial"/>
                <a:cs typeface="Arial"/>
              </a:rPr>
              <a:t>RMI OVER IIOP COMPILE INTERFACE:</a:t>
            </a:r>
            <a:endParaRPr lang="en-US" sz="1600" spc="-1" dirty="0">
              <a:ea typeface="+mn-lt"/>
              <a:cs typeface="+mn-lt"/>
            </a:endParaRPr>
          </a:p>
          <a:p>
            <a:pPr marL="1200150" lvl="2" indent="-285115">
              <a:spcBef>
                <a:spcPts val="1001"/>
              </a:spcBef>
              <a:buClr>
                <a:srgbClr val="B31166"/>
              </a:buClr>
              <a:buSzPct val="80000"/>
              <a:buFont typeface="'Wingdings 3',Sans-Serif" charset="2"/>
              <a:buChar char=""/>
            </a:pPr>
            <a:r>
              <a:rPr lang="en-US" sz="1600" b="1" spc="-1" dirty="0" err="1">
                <a:solidFill>
                  <a:srgbClr val="404040"/>
                </a:solidFill>
                <a:latin typeface="Arial"/>
                <a:cs typeface="Arial"/>
              </a:rPr>
              <a:t>javac</a:t>
            </a:r>
            <a:r>
              <a:rPr lang="en-US" sz="1600" b="1" spc="-1" dirty="0">
                <a:solidFill>
                  <a:srgbClr val="404040"/>
                </a:solidFill>
                <a:latin typeface="Arial"/>
                <a:cs typeface="Arial"/>
              </a:rPr>
              <a:t> Payroll.java </a:t>
            </a:r>
          </a:p>
          <a:p>
            <a:pPr marL="742950" lvl="1" indent="-285115">
              <a:spcBef>
                <a:spcPts val="1001"/>
              </a:spcBef>
              <a:buClr>
                <a:srgbClr val="B31166"/>
              </a:buClr>
              <a:buSzPct val="80000"/>
              <a:buFont typeface="'Wingdings 3',Sans-Serif" charset="2"/>
              <a:buChar char=""/>
            </a:pPr>
            <a:r>
              <a:rPr lang="en-US" sz="1600" b="1" spc="-1" dirty="0">
                <a:solidFill>
                  <a:srgbClr val="404040"/>
                </a:solidFill>
                <a:latin typeface="Arial"/>
                <a:cs typeface="Arial"/>
              </a:rPr>
              <a:t>RMI OVER IIOP COMPILE SERVER:</a:t>
            </a:r>
            <a:endParaRPr lang="en-US" sz="1600" spc="-1" dirty="0">
              <a:ea typeface="+mn-lt"/>
              <a:cs typeface="+mn-lt"/>
            </a:endParaRPr>
          </a:p>
          <a:p>
            <a:pPr marL="1200150" lvl="2" indent="-285115">
              <a:spcBef>
                <a:spcPts val="1001"/>
              </a:spcBef>
              <a:buClr>
                <a:srgbClr val="B31166"/>
              </a:buClr>
              <a:buSzPct val="80000"/>
              <a:buFont typeface="'Wingdings 3',Sans-Serif" charset="2"/>
              <a:buChar char=""/>
            </a:pPr>
            <a:r>
              <a:rPr lang="en-US" sz="1600" b="1" spc="-1" dirty="0" err="1">
                <a:solidFill>
                  <a:srgbClr val="404040"/>
                </a:solidFill>
                <a:latin typeface="Arial"/>
                <a:cs typeface="Arial"/>
              </a:rPr>
              <a:t>javac</a:t>
            </a:r>
            <a:r>
              <a:rPr lang="en-US" sz="1600" b="1" spc="-1" dirty="0">
                <a:solidFill>
                  <a:srgbClr val="404040"/>
                </a:solidFill>
                <a:latin typeface="Arial"/>
                <a:cs typeface="Arial"/>
              </a:rPr>
              <a:t> PayrollImpl.java</a:t>
            </a:r>
            <a:endParaRPr lang="en-US" sz="1600" spc="-1" dirty="0">
              <a:ea typeface="+mn-lt"/>
              <a:cs typeface="+mn-lt"/>
            </a:endParaRPr>
          </a:p>
          <a:p>
            <a:pPr marL="1200150" lvl="2" indent="-285115">
              <a:spcBef>
                <a:spcPts val="1001"/>
              </a:spcBef>
              <a:buClr>
                <a:srgbClr val="B31166"/>
              </a:buClr>
              <a:buSzPct val="80000"/>
              <a:buFont typeface="'Wingdings 3',Sans-Serif" charset="2"/>
              <a:buChar char=""/>
            </a:pPr>
            <a:r>
              <a:rPr lang="en-US" sz="1600" b="1" spc="-1" dirty="0" err="1">
                <a:solidFill>
                  <a:srgbClr val="404040"/>
                </a:solidFill>
                <a:latin typeface="Arial"/>
                <a:cs typeface="Arial"/>
              </a:rPr>
              <a:t>rmic</a:t>
            </a:r>
            <a:r>
              <a:rPr lang="en-US" sz="1600" b="1" spc="-1" dirty="0">
                <a:solidFill>
                  <a:srgbClr val="404040"/>
                </a:solidFill>
                <a:latin typeface="Arial"/>
                <a:cs typeface="Arial"/>
              </a:rPr>
              <a:t>  –</a:t>
            </a:r>
            <a:r>
              <a:rPr lang="en-US" sz="1600" b="1" spc="-1" dirty="0" err="1">
                <a:solidFill>
                  <a:srgbClr val="404040"/>
                </a:solidFill>
                <a:latin typeface="Arial"/>
                <a:cs typeface="Arial"/>
              </a:rPr>
              <a:t>iiop</a:t>
            </a:r>
            <a:r>
              <a:rPr lang="en-US" sz="1600" b="1" spc="-1" dirty="0">
                <a:solidFill>
                  <a:srgbClr val="404040"/>
                </a:solidFill>
                <a:latin typeface="Arial"/>
                <a:cs typeface="Arial"/>
              </a:rPr>
              <a:t> </a:t>
            </a:r>
            <a:r>
              <a:rPr lang="en-US" sz="1600" b="1" spc="-1" dirty="0" err="1">
                <a:solidFill>
                  <a:srgbClr val="404040"/>
                </a:solidFill>
                <a:latin typeface="Arial"/>
                <a:cs typeface="Arial"/>
              </a:rPr>
              <a:t>PayrollImpl</a:t>
            </a:r>
            <a:endParaRPr lang="en-US" sz="1600" b="1" spc="-1">
              <a:solidFill>
                <a:srgbClr val="404040"/>
              </a:solidFill>
              <a:latin typeface="Arial"/>
              <a:cs typeface="Arial"/>
            </a:endParaRPr>
          </a:p>
          <a:p>
            <a:pPr marL="742950" lvl="1" indent="-285115">
              <a:spcBef>
                <a:spcPts val="1001"/>
              </a:spcBef>
              <a:buClr>
                <a:srgbClr val="B31166"/>
              </a:buClr>
              <a:buSzPct val="80000"/>
              <a:buFont typeface="'Wingdings 3',Sans-Serif" charset="2"/>
              <a:buChar char=""/>
            </a:pPr>
            <a:r>
              <a:rPr lang="en-US" sz="1600" b="1" spc="-1" dirty="0">
                <a:solidFill>
                  <a:srgbClr val="404040"/>
                </a:solidFill>
                <a:cs typeface="Arial"/>
              </a:rPr>
              <a:t>RMI OVER IIOP COMPILE CLIENT:</a:t>
            </a:r>
            <a:endParaRPr lang="en-US" sz="1600" spc="-1" dirty="0">
              <a:ea typeface="+mn-lt"/>
              <a:cs typeface="+mn-lt"/>
            </a:endParaRPr>
          </a:p>
          <a:p>
            <a:pPr marL="1200150" lvl="2" indent="-285115">
              <a:spcBef>
                <a:spcPts val="1001"/>
              </a:spcBef>
              <a:buClr>
                <a:srgbClr val="B31166"/>
              </a:buClr>
              <a:buSzPct val="80000"/>
              <a:buFont typeface="'Wingdings 3',Sans-Serif" charset="2"/>
              <a:buChar char=""/>
            </a:pPr>
            <a:r>
              <a:rPr lang="en-US" sz="1600" b="1" spc="-1" dirty="0" err="1">
                <a:solidFill>
                  <a:srgbClr val="404040"/>
                </a:solidFill>
                <a:cs typeface="Arial"/>
              </a:rPr>
              <a:t>javac</a:t>
            </a:r>
            <a:r>
              <a:rPr lang="en-US" sz="1600" b="1" spc="-1" dirty="0">
                <a:solidFill>
                  <a:srgbClr val="404040"/>
                </a:solidFill>
                <a:cs typeface="Arial"/>
              </a:rPr>
              <a:t> </a:t>
            </a:r>
            <a:r>
              <a:rPr lang="en-US" sz="1600" b="1" spc="-1" dirty="0" err="1">
                <a:solidFill>
                  <a:srgbClr val="404040"/>
                </a:solidFill>
                <a:cs typeface="Arial"/>
              </a:rPr>
              <a:t>PayrollClient</a:t>
            </a:r>
            <a:endParaRPr lang="en-US" sz="1600" spc="-1" dirty="0" err="1">
              <a:ea typeface="+mn-lt"/>
              <a:cs typeface="+mn-lt"/>
            </a:endParaRPr>
          </a:p>
          <a:p>
            <a:pPr marL="742950" lvl="1" indent="-285115">
              <a:spcBef>
                <a:spcPts val="1001"/>
              </a:spcBef>
              <a:buClr>
                <a:srgbClr val="B31166"/>
              </a:buClr>
              <a:buSzPct val="80000"/>
              <a:buFont typeface="'Wingdings 3',Sans-Serif" charset="2"/>
              <a:buChar char=""/>
            </a:pPr>
            <a:endParaRPr lang="en-US" sz="1600" b="1" spc="-1" dirty="0">
              <a:solidFill>
                <a:srgbClr val="404040"/>
              </a:solidFill>
              <a:cs typeface="Arial"/>
            </a:endParaRPr>
          </a:p>
        </p:txBody>
      </p:sp>
      <p:cxnSp>
        <p:nvCxnSpPr>
          <p:cNvPr id="3" name="Straight Arrow Connector 2">
            <a:extLst>
              <a:ext uri="{FF2B5EF4-FFF2-40B4-BE49-F238E27FC236}">
                <a16:creationId xmlns:a16="http://schemas.microsoft.com/office/drawing/2014/main" id="{21E10B3C-9804-4B8D-92E0-8E3FFC910E5A}"/>
              </a:ext>
            </a:extLst>
          </p:cNvPr>
          <p:cNvCxnSpPr/>
          <p:nvPr/>
        </p:nvCxnSpPr>
        <p:spPr>
          <a:xfrm flipH="1">
            <a:off x="5621077" y="3166729"/>
            <a:ext cx="1" cy="2356883"/>
          </a:xfrm>
          <a:prstGeom prst="straightConnector1">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65857025"/>
      </p:ext>
    </p:extLst>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TextShape 1"/>
          <p:cNvSpPr txBox="1"/>
          <p:nvPr/>
        </p:nvSpPr>
        <p:spPr>
          <a:xfrm>
            <a:off x="10352520" y="295560"/>
            <a:ext cx="837720" cy="767160"/>
          </a:xfrm>
          <a:prstGeom prst="rect">
            <a:avLst/>
          </a:prstGeom>
          <a:noFill/>
          <a:ln>
            <a:noFill/>
          </a:ln>
        </p:spPr>
        <p:txBody>
          <a:bodyPr anchor="b"/>
          <a:lstStyle/>
          <a:p>
            <a:pPr algn="ctr">
              <a:lnSpc>
                <a:spcPct val="100000"/>
              </a:lnSpc>
            </a:pPr>
            <a:fld id="{C58A83D9-0DBC-4F81-8DEF-09E30B5273F5}" type="slidenum">
              <a:rPr lang="en-US" sz="2800" b="0" strike="noStrike" spc="-1">
                <a:solidFill>
                  <a:srgbClr val="FFFFFF"/>
                </a:solidFill>
                <a:latin typeface="Century Gothic"/>
              </a:rPr>
              <a:t>38</a:t>
            </a:fld>
            <a:endParaRPr lang="en-US" sz="2800" b="0" strike="noStrike" spc="-1">
              <a:latin typeface="Times New Roman"/>
            </a:endParaRPr>
          </a:p>
        </p:txBody>
      </p:sp>
      <p:sp>
        <p:nvSpPr>
          <p:cNvPr id="284" name="TextShape 2"/>
          <p:cNvSpPr txBox="1"/>
          <p:nvPr/>
        </p:nvSpPr>
        <p:spPr>
          <a:xfrm>
            <a:off x="739222" y="886047"/>
            <a:ext cx="8760960" cy="707760"/>
          </a:xfrm>
          <a:prstGeom prst="rect">
            <a:avLst/>
          </a:prstGeom>
          <a:noFill/>
          <a:ln>
            <a:noFill/>
          </a:ln>
        </p:spPr>
        <p:txBody>
          <a:bodyPr anchor="ctr"/>
          <a:lstStyle/>
          <a:p>
            <a:pPr>
              <a:lnSpc>
                <a:spcPct val="100000"/>
              </a:lnSpc>
            </a:pPr>
            <a:r>
              <a:rPr lang="en-US" sz="3200" b="0" strike="noStrike" spc="-1" dirty="0">
                <a:solidFill>
                  <a:schemeClr val="bg1"/>
                </a:solidFill>
                <a:latin typeface="Century Gothic"/>
              </a:rPr>
              <a:t>Differences Between RMI and RMI over IIOP</a:t>
            </a:r>
            <a:endParaRPr lang="en-US" sz="3200" b="0" strike="noStrike" spc="-1">
              <a:solidFill>
                <a:schemeClr val="bg1"/>
              </a:solidFill>
              <a:latin typeface="Century Gothic"/>
            </a:endParaRPr>
          </a:p>
        </p:txBody>
      </p:sp>
      <p:sp>
        <p:nvSpPr>
          <p:cNvPr id="285" name="TextShape 3"/>
          <p:cNvSpPr txBox="1"/>
          <p:nvPr/>
        </p:nvSpPr>
        <p:spPr>
          <a:xfrm>
            <a:off x="1067059" y="2623308"/>
            <a:ext cx="4292469" cy="2655975"/>
          </a:xfrm>
          <a:prstGeom prst="rect">
            <a:avLst/>
          </a:prstGeom>
          <a:noFill/>
          <a:ln>
            <a:noFill/>
          </a:ln>
        </p:spPr>
        <p:txBody>
          <a:bodyPr anchor="t"/>
          <a:lstStyle/>
          <a:p>
            <a:pPr marL="342900" indent="-342265">
              <a:spcBef>
                <a:spcPts val="1001"/>
              </a:spcBef>
              <a:buClr>
                <a:srgbClr val="B31166"/>
              </a:buClr>
              <a:buSzPct val="80000"/>
              <a:buFont typeface="Wingdings 3" charset="2"/>
              <a:buChar char=""/>
            </a:pPr>
            <a:r>
              <a:rPr lang="en-US" sz="1600" b="1" u="sng" spc="-1" dirty="0">
                <a:solidFill>
                  <a:srgbClr val="404040"/>
                </a:solidFill>
                <a:latin typeface="Arial"/>
              </a:rPr>
              <a:t>EXECUTION DIFFERENCES</a:t>
            </a:r>
            <a:r>
              <a:rPr lang="en-US" sz="1600" b="1" u="sng" strike="noStrike" spc="-1" dirty="0">
                <a:solidFill>
                  <a:srgbClr val="404040"/>
                </a:solidFill>
                <a:uFillTx/>
                <a:latin typeface="Arial"/>
              </a:rPr>
              <a:t>:</a:t>
            </a:r>
            <a:endParaRPr lang="en-US" sz="1600" b="1" strike="noStrike" spc="-1" dirty="0">
              <a:solidFill>
                <a:srgbClr val="404040"/>
              </a:solidFill>
              <a:latin typeface="Arial"/>
            </a:endParaRPr>
          </a:p>
          <a:p>
            <a:pPr marL="742950" lvl="1" indent="-285115">
              <a:spcBef>
                <a:spcPts val="1001"/>
              </a:spcBef>
              <a:buClr>
                <a:srgbClr val="B31166"/>
              </a:buClr>
              <a:buSzPct val="80000"/>
              <a:buFont typeface="'Wingdings 3',Sans-Serif" charset="2"/>
              <a:buChar char=""/>
            </a:pPr>
            <a:r>
              <a:rPr lang="en-US" sz="1600" b="1" strike="noStrike" spc="-1" dirty="0">
                <a:solidFill>
                  <a:srgbClr val="404040"/>
                </a:solidFill>
                <a:uFillTx/>
                <a:ea typeface="+mn-lt"/>
                <a:cs typeface="+mn-lt"/>
              </a:rPr>
              <a:t>RMI</a:t>
            </a:r>
            <a:r>
              <a:rPr lang="en-US" sz="1600" b="1" spc="-1" dirty="0">
                <a:solidFill>
                  <a:srgbClr val="404040"/>
                </a:solidFill>
                <a:ea typeface="+mn-lt"/>
                <a:cs typeface="+mn-lt"/>
              </a:rPr>
              <a:t> START REGISTRY:</a:t>
            </a:r>
            <a:endParaRPr lang="en-US" sz="1600" spc="-1" dirty="0">
              <a:solidFill>
                <a:srgbClr val="000000"/>
              </a:solidFill>
              <a:ea typeface="+mn-lt"/>
              <a:cs typeface="+mn-lt"/>
            </a:endParaRPr>
          </a:p>
          <a:p>
            <a:pPr marL="1200150" lvl="2" indent="-285115">
              <a:spcBef>
                <a:spcPts val="1001"/>
              </a:spcBef>
              <a:buClr>
                <a:srgbClr val="B31166"/>
              </a:buClr>
              <a:buSzPct val="80000"/>
              <a:buFont typeface="'Wingdings 3',Sans-Serif" charset="2"/>
              <a:buChar char=""/>
            </a:pPr>
            <a:r>
              <a:rPr lang="en-US" sz="1600" b="1" spc="-1" dirty="0">
                <a:solidFill>
                  <a:srgbClr val="404040"/>
                </a:solidFill>
                <a:ea typeface="+mn-lt"/>
                <a:cs typeface="+mn-lt"/>
              </a:rPr>
              <a:t>ON ITS OWN DOS WINDOW:  </a:t>
            </a:r>
            <a:endParaRPr lang="en-US" sz="1600" spc="-1" dirty="0">
              <a:solidFill>
                <a:srgbClr val="000000"/>
              </a:solidFill>
              <a:ea typeface="+mn-lt"/>
              <a:cs typeface="+mn-lt"/>
            </a:endParaRPr>
          </a:p>
          <a:p>
            <a:pPr marL="1657350" lvl="3" indent="-285115">
              <a:spcBef>
                <a:spcPts val="1001"/>
              </a:spcBef>
              <a:buClr>
                <a:srgbClr val="B31166"/>
              </a:buClr>
              <a:buSzPct val="80000"/>
              <a:buFont typeface="'Wingdings 3',Sans-Serif" charset="2"/>
              <a:buChar char=""/>
            </a:pPr>
            <a:r>
              <a:rPr lang="en-US" sz="1600" b="1" spc="-1" dirty="0" err="1">
                <a:solidFill>
                  <a:srgbClr val="404040"/>
                </a:solidFill>
                <a:ea typeface="+mn-lt"/>
                <a:cs typeface="+mn-lt"/>
              </a:rPr>
              <a:t>rmiregistry</a:t>
            </a:r>
            <a:endParaRPr lang="en-US" sz="1600" spc="-1" dirty="0" err="1">
              <a:solidFill>
                <a:srgbClr val="000000"/>
              </a:solidFill>
              <a:ea typeface="+mn-lt"/>
              <a:cs typeface="+mn-lt"/>
            </a:endParaRPr>
          </a:p>
          <a:p>
            <a:pPr marL="742950" lvl="1" indent="-285115">
              <a:spcBef>
                <a:spcPts val="1001"/>
              </a:spcBef>
              <a:buClr>
                <a:srgbClr val="B31166"/>
              </a:buClr>
              <a:buSzPct val="80000"/>
              <a:buFont typeface="'Wingdings 3',Sans-Serif" charset="2"/>
              <a:buChar char=""/>
            </a:pPr>
            <a:r>
              <a:rPr lang="en-US" sz="1600" b="1" spc="-1" dirty="0">
                <a:solidFill>
                  <a:srgbClr val="404040"/>
                </a:solidFill>
                <a:ea typeface="+mn-lt"/>
                <a:cs typeface="+mn-lt"/>
              </a:rPr>
              <a:t>RMI START THE SERVER:</a:t>
            </a:r>
            <a:endParaRPr lang="en-US" sz="1600" spc="-1" dirty="0">
              <a:solidFill>
                <a:srgbClr val="000000"/>
              </a:solidFill>
              <a:ea typeface="+mn-lt"/>
              <a:cs typeface="+mn-lt"/>
            </a:endParaRPr>
          </a:p>
          <a:p>
            <a:pPr marL="1200150" lvl="2" indent="-285115">
              <a:spcBef>
                <a:spcPts val="1001"/>
              </a:spcBef>
              <a:buClr>
                <a:srgbClr val="B31166"/>
              </a:buClr>
              <a:buSzPct val="80000"/>
              <a:buFont typeface="'Wingdings 3',Sans-Serif" charset="2"/>
              <a:buChar char=""/>
            </a:pPr>
            <a:r>
              <a:rPr lang="en-US" sz="1600" b="1" spc="-1" dirty="0">
                <a:solidFill>
                  <a:srgbClr val="404040"/>
                </a:solidFill>
                <a:ea typeface="+mn-lt"/>
                <a:cs typeface="+mn-lt"/>
              </a:rPr>
              <a:t>java </a:t>
            </a:r>
            <a:r>
              <a:rPr lang="en-US" sz="1600" b="1" spc="-1" dirty="0" err="1">
                <a:solidFill>
                  <a:srgbClr val="404040"/>
                </a:solidFill>
                <a:ea typeface="+mn-lt"/>
                <a:cs typeface="+mn-lt"/>
              </a:rPr>
              <a:t>PayrollImpl</a:t>
            </a:r>
            <a:endParaRPr lang="en-US" sz="1600" spc="-1" dirty="0" err="1">
              <a:ea typeface="+mn-lt"/>
              <a:cs typeface="+mn-lt"/>
            </a:endParaRPr>
          </a:p>
          <a:p>
            <a:pPr marL="742950" lvl="1" indent="-285115">
              <a:spcBef>
                <a:spcPts val="1001"/>
              </a:spcBef>
              <a:buClr>
                <a:srgbClr val="B31166"/>
              </a:buClr>
              <a:buSzPct val="80000"/>
              <a:buFont typeface="'Wingdings 3',Sans-Serif" charset="2"/>
              <a:buChar char=""/>
            </a:pPr>
            <a:endParaRPr lang="en-US" sz="1600" b="1" spc="-1" dirty="0">
              <a:solidFill>
                <a:srgbClr val="404040"/>
              </a:solidFill>
              <a:ea typeface="+mn-lt"/>
              <a:cs typeface="+mn-lt"/>
            </a:endParaRPr>
          </a:p>
          <a:p>
            <a:pPr marL="742950" lvl="1" indent="-285115">
              <a:spcBef>
                <a:spcPts val="1001"/>
              </a:spcBef>
              <a:buClr>
                <a:srgbClr val="B31166"/>
              </a:buClr>
              <a:buSzPct val="80000"/>
              <a:buFont typeface="Wingdings 3" charset="2"/>
              <a:buChar char=""/>
            </a:pPr>
            <a:endParaRPr lang="en-US" sz="1600" b="1" u="sng" strike="noStrike" spc="-1" dirty="0">
              <a:solidFill>
                <a:srgbClr val="404040"/>
              </a:solidFill>
              <a:latin typeface="Century Gothic"/>
            </a:endParaRPr>
          </a:p>
        </p:txBody>
      </p:sp>
      <p:sp>
        <p:nvSpPr>
          <p:cNvPr id="6" name="TextShape 3">
            <a:extLst>
              <a:ext uri="{FF2B5EF4-FFF2-40B4-BE49-F238E27FC236}">
                <a16:creationId xmlns:a16="http://schemas.microsoft.com/office/drawing/2014/main" id="{62DF99B4-BA4B-4A1B-AAAB-0AF203FE0250}"/>
              </a:ext>
            </a:extLst>
          </p:cNvPr>
          <p:cNvSpPr txBox="1"/>
          <p:nvPr/>
        </p:nvSpPr>
        <p:spPr>
          <a:xfrm>
            <a:off x="4956803" y="2986589"/>
            <a:ext cx="5975956" cy="2655975"/>
          </a:xfrm>
          <a:prstGeom prst="rect">
            <a:avLst/>
          </a:prstGeom>
          <a:noFill/>
          <a:ln>
            <a:noFill/>
          </a:ln>
        </p:spPr>
        <p:txBody>
          <a:bodyPr anchor="t"/>
          <a:lstStyle/>
          <a:p>
            <a:pPr marL="742950" lvl="1" indent="-285115">
              <a:spcBef>
                <a:spcPts val="1001"/>
              </a:spcBef>
              <a:buClr>
                <a:srgbClr val="B31166"/>
              </a:buClr>
              <a:buSzPct val="80000"/>
              <a:buFont typeface="'Wingdings 3',Sans-Serif" charset="2"/>
              <a:buChar char=""/>
            </a:pPr>
            <a:r>
              <a:rPr lang="en-US" sz="1600" b="1" spc="-1" dirty="0">
                <a:solidFill>
                  <a:srgbClr val="404040"/>
                </a:solidFill>
                <a:latin typeface="Arial"/>
                <a:cs typeface="Arial"/>
              </a:rPr>
              <a:t>RMI OVER IIOP REGISTRY:</a:t>
            </a:r>
            <a:endParaRPr lang="en-US" sz="1600" spc="-1" dirty="0">
              <a:ea typeface="+mn-lt"/>
              <a:cs typeface="+mn-lt"/>
            </a:endParaRPr>
          </a:p>
          <a:p>
            <a:pPr marL="1200150" lvl="2" indent="-285115">
              <a:spcBef>
                <a:spcPts val="1001"/>
              </a:spcBef>
              <a:buClr>
                <a:srgbClr val="B31166"/>
              </a:buClr>
              <a:buSzPct val="80000"/>
              <a:buFont typeface="'Wingdings 3',Sans-Serif" charset="2"/>
              <a:buChar char=""/>
            </a:pPr>
            <a:r>
              <a:rPr lang="en-US" sz="1600" b="1" spc="-1" dirty="0">
                <a:solidFill>
                  <a:srgbClr val="404040"/>
                </a:solidFill>
                <a:latin typeface="Arial"/>
                <a:cs typeface="Arial"/>
              </a:rPr>
              <a:t>ON ITS OWN DOS WINDOW:    </a:t>
            </a:r>
            <a:endParaRPr lang="en-US" sz="1600" spc="-1" dirty="0">
              <a:ea typeface="+mn-lt"/>
              <a:cs typeface="+mn-lt"/>
            </a:endParaRPr>
          </a:p>
          <a:p>
            <a:pPr marL="1657350" lvl="3" indent="-285115">
              <a:spcBef>
                <a:spcPts val="1001"/>
              </a:spcBef>
              <a:buClr>
                <a:srgbClr val="B31166"/>
              </a:buClr>
              <a:buSzPct val="80000"/>
              <a:buFont typeface="'Wingdings 3',Sans-Serif" charset="2"/>
              <a:buChar char=""/>
            </a:pPr>
            <a:r>
              <a:rPr lang="en-US" sz="1600" b="1" spc="-1" dirty="0" err="1">
                <a:solidFill>
                  <a:srgbClr val="404040"/>
                </a:solidFill>
                <a:latin typeface="Arial"/>
                <a:cs typeface="Arial"/>
              </a:rPr>
              <a:t>orbd</a:t>
            </a:r>
            <a:r>
              <a:rPr lang="en-US" sz="1600" b="1" spc="-1" dirty="0">
                <a:solidFill>
                  <a:srgbClr val="404040"/>
                </a:solidFill>
                <a:latin typeface="Arial"/>
                <a:cs typeface="Arial"/>
              </a:rPr>
              <a:t> –</a:t>
            </a:r>
            <a:r>
              <a:rPr lang="en-US" sz="1600" b="1" spc="-1" dirty="0" err="1">
                <a:solidFill>
                  <a:srgbClr val="404040"/>
                </a:solidFill>
                <a:latin typeface="Arial"/>
                <a:cs typeface="Arial"/>
              </a:rPr>
              <a:t>ORBInitialPort</a:t>
            </a:r>
            <a:endParaRPr lang="en-US" sz="1600" spc="-1" dirty="0" err="1">
              <a:ea typeface="+mn-lt"/>
              <a:cs typeface="+mn-lt"/>
            </a:endParaRPr>
          </a:p>
          <a:p>
            <a:pPr marL="742950" lvl="1" indent="-285115">
              <a:spcBef>
                <a:spcPts val="1001"/>
              </a:spcBef>
              <a:buClr>
                <a:srgbClr val="B31166"/>
              </a:buClr>
              <a:buSzPct val="80000"/>
              <a:buFont typeface="'Wingdings 3',Sans-Serif" charset="2"/>
              <a:buChar char=""/>
            </a:pPr>
            <a:r>
              <a:rPr lang="en-US" sz="1600" b="1" spc="-1" dirty="0">
                <a:solidFill>
                  <a:srgbClr val="404040"/>
                </a:solidFill>
                <a:latin typeface="Arial"/>
                <a:cs typeface="Arial"/>
              </a:rPr>
              <a:t>RMI OVER IIOP START THE SERVER</a:t>
            </a:r>
            <a:endParaRPr lang="en-US" sz="1600" spc="-1" dirty="0">
              <a:ea typeface="+mn-lt"/>
              <a:cs typeface="+mn-lt"/>
            </a:endParaRPr>
          </a:p>
          <a:p>
            <a:pPr marL="1200150" lvl="2" indent="-285115">
              <a:spcBef>
                <a:spcPts val="1001"/>
              </a:spcBef>
              <a:buClr>
                <a:srgbClr val="B31166"/>
              </a:buClr>
              <a:buSzPct val="80000"/>
              <a:buFont typeface="'Wingdings 3',Sans-Serif" charset="2"/>
              <a:buChar char=""/>
            </a:pPr>
            <a:r>
              <a:rPr lang="en-US" sz="1600" b="1" spc="-1" dirty="0">
                <a:solidFill>
                  <a:srgbClr val="404040"/>
                </a:solidFill>
                <a:latin typeface="Arial"/>
                <a:cs typeface="Arial"/>
              </a:rPr>
              <a:t>java</a:t>
            </a:r>
            <a:r>
              <a:rPr lang="en-US" sz="1600" b="1" spc="-1">
                <a:solidFill>
                  <a:srgbClr val="404040"/>
                </a:solidFill>
                <a:latin typeface="Arial"/>
                <a:cs typeface="Arial"/>
              </a:rPr>
              <a:t>  -Djava.naming.factory.initial=com.sun.jndi.cosnaming.CNCtxFactory  -</a:t>
            </a:r>
            <a:r>
              <a:rPr lang="en-US" sz="1600" b="1" spc="-1" dirty="0">
                <a:solidFill>
                  <a:srgbClr val="404040"/>
                </a:solidFill>
                <a:latin typeface="Arial"/>
                <a:cs typeface="Arial"/>
              </a:rPr>
              <a:t>Djava.naming.provider.url=iiop://localhost:900 </a:t>
            </a:r>
            <a:r>
              <a:rPr lang="en-US" sz="1600" b="1" spc="-1" err="1">
                <a:solidFill>
                  <a:srgbClr val="404040"/>
                </a:solidFill>
                <a:latin typeface="Arial"/>
                <a:cs typeface="Arial"/>
              </a:rPr>
              <a:t>PayrollImpl</a:t>
            </a:r>
            <a:endParaRPr lang="en-US" sz="1600" spc="-1" err="1">
              <a:ea typeface="+mn-lt"/>
              <a:cs typeface="+mn-lt"/>
            </a:endParaRPr>
          </a:p>
          <a:p>
            <a:pPr marL="1200150" lvl="2" indent="-285115">
              <a:spcBef>
                <a:spcPts val="1001"/>
              </a:spcBef>
              <a:buClr>
                <a:srgbClr val="B31166"/>
              </a:buClr>
              <a:buSzPct val="80000"/>
              <a:buFont typeface="'Wingdings 3',Sans-Serif" charset="2"/>
              <a:buChar char=""/>
            </a:pPr>
            <a:r>
              <a:rPr lang="en-US" sz="1600" b="1" spc="-1" dirty="0">
                <a:solidFill>
                  <a:srgbClr val="404040"/>
                </a:solidFill>
                <a:cs typeface="Arial"/>
              </a:rPr>
              <a:t>//Assumes that the naming service was started at default port 900.</a:t>
            </a:r>
            <a:endParaRPr lang="en-US" sz="1600" spc="-1" dirty="0">
              <a:ea typeface="+mn-lt"/>
              <a:cs typeface="+mn-lt"/>
            </a:endParaRPr>
          </a:p>
          <a:p>
            <a:pPr marL="742950" lvl="1" indent="-285115">
              <a:spcBef>
                <a:spcPts val="1001"/>
              </a:spcBef>
              <a:buClr>
                <a:srgbClr val="B31166"/>
              </a:buClr>
              <a:buSzPct val="80000"/>
              <a:buFont typeface="'Wingdings 3',Sans-Serif" charset="2"/>
              <a:buChar char=""/>
            </a:pPr>
            <a:endParaRPr lang="en-US" sz="1600" b="1" spc="-1" dirty="0">
              <a:solidFill>
                <a:srgbClr val="404040"/>
              </a:solidFill>
              <a:ea typeface="+mn-lt"/>
              <a:cs typeface="+mn-lt"/>
            </a:endParaRPr>
          </a:p>
          <a:p>
            <a:pPr marL="742950" lvl="1" indent="-285115">
              <a:spcBef>
                <a:spcPts val="1001"/>
              </a:spcBef>
              <a:buClr>
                <a:srgbClr val="B31166"/>
              </a:buClr>
              <a:buSzPct val="80000"/>
              <a:buFont typeface="'Wingdings 3',Sans-Serif" charset="2"/>
              <a:buChar char=""/>
            </a:pPr>
            <a:endParaRPr lang="en-US" sz="1600" b="1" spc="-1" dirty="0">
              <a:solidFill>
                <a:srgbClr val="404040"/>
              </a:solidFill>
              <a:cs typeface="Arial"/>
            </a:endParaRPr>
          </a:p>
        </p:txBody>
      </p:sp>
      <p:cxnSp>
        <p:nvCxnSpPr>
          <p:cNvPr id="3" name="Straight Arrow Connector 2">
            <a:extLst>
              <a:ext uri="{FF2B5EF4-FFF2-40B4-BE49-F238E27FC236}">
                <a16:creationId xmlns:a16="http://schemas.microsoft.com/office/drawing/2014/main" id="{21E10B3C-9804-4B8D-92E0-8E3FFC910E5A}"/>
              </a:ext>
            </a:extLst>
          </p:cNvPr>
          <p:cNvCxnSpPr/>
          <p:nvPr/>
        </p:nvCxnSpPr>
        <p:spPr>
          <a:xfrm>
            <a:off x="5266659" y="3184450"/>
            <a:ext cx="17719" cy="2826487"/>
          </a:xfrm>
          <a:prstGeom prst="straightConnector1">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86083923"/>
      </p:ext>
    </p:extLst>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TextShape 1"/>
          <p:cNvSpPr txBox="1"/>
          <p:nvPr/>
        </p:nvSpPr>
        <p:spPr>
          <a:xfrm>
            <a:off x="10352520" y="295560"/>
            <a:ext cx="837720" cy="767160"/>
          </a:xfrm>
          <a:prstGeom prst="rect">
            <a:avLst/>
          </a:prstGeom>
          <a:noFill/>
          <a:ln>
            <a:noFill/>
          </a:ln>
        </p:spPr>
        <p:txBody>
          <a:bodyPr anchor="b"/>
          <a:lstStyle/>
          <a:p>
            <a:pPr algn="ctr">
              <a:lnSpc>
                <a:spcPct val="100000"/>
              </a:lnSpc>
            </a:pPr>
            <a:fld id="{C58A83D9-0DBC-4F81-8DEF-09E30B5273F5}" type="slidenum">
              <a:rPr lang="en-US" sz="2800" b="0" strike="noStrike" spc="-1">
                <a:solidFill>
                  <a:srgbClr val="FFFFFF"/>
                </a:solidFill>
                <a:latin typeface="Century Gothic"/>
              </a:rPr>
              <a:t>39</a:t>
            </a:fld>
            <a:endParaRPr lang="en-US" sz="2800" b="0" strike="noStrike" spc="-1">
              <a:latin typeface="Times New Roman"/>
            </a:endParaRPr>
          </a:p>
        </p:txBody>
      </p:sp>
      <p:sp>
        <p:nvSpPr>
          <p:cNvPr id="284" name="TextShape 2"/>
          <p:cNvSpPr txBox="1"/>
          <p:nvPr/>
        </p:nvSpPr>
        <p:spPr>
          <a:xfrm>
            <a:off x="739222" y="886047"/>
            <a:ext cx="8760960" cy="707760"/>
          </a:xfrm>
          <a:prstGeom prst="rect">
            <a:avLst/>
          </a:prstGeom>
          <a:noFill/>
          <a:ln>
            <a:noFill/>
          </a:ln>
        </p:spPr>
        <p:txBody>
          <a:bodyPr anchor="ctr"/>
          <a:lstStyle/>
          <a:p>
            <a:pPr>
              <a:lnSpc>
                <a:spcPct val="100000"/>
              </a:lnSpc>
            </a:pPr>
            <a:r>
              <a:rPr lang="en-US" sz="3200" b="0" strike="noStrike" spc="-1" dirty="0">
                <a:solidFill>
                  <a:schemeClr val="bg1"/>
                </a:solidFill>
                <a:latin typeface="Century Gothic"/>
              </a:rPr>
              <a:t>Differences Between RMI and RMI over IIOP</a:t>
            </a:r>
            <a:endParaRPr lang="en-US" sz="3200" b="0" strike="noStrike" spc="-1">
              <a:solidFill>
                <a:schemeClr val="bg1"/>
              </a:solidFill>
              <a:latin typeface="Century Gothic"/>
            </a:endParaRPr>
          </a:p>
        </p:txBody>
      </p:sp>
      <p:sp>
        <p:nvSpPr>
          <p:cNvPr id="285" name="TextShape 3"/>
          <p:cNvSpPr txBox="1"/>
          <p:nvPr/>
        </p:nvSpPr>
        <p:spPr>
          <a:xfrm>
            <a:off x="1067059" y="2915703"/>
            <a:ext cx="3805144" cy="2655975"/>
          </a:xfrm>
          <a:prstGeom prst="rect">
            <a:avLst/>
          </a:prstGeom>
          <a:noFill/>
          <a:ln>
            <a:noFill/>
          </a:ln>
        </p:spPr>
        <p:txBody>
          <a:bodyPr anchor="t"/>
          <a:lstStyle/>
          <a:p>
            <a:pPr marL="342900" indent="-342265">
              <a:spcBef>
                <a:spcPts val="1001"/>
              </a:spcBef>
              <a:buClr>
                <a:srgbClr val="B31166"/>
              </a:buClr>
              <a:buSzPct val="80000"/>
              <a:buFont typeface="Wingdings 3" charset="2"/>
              <a:buChar char=""/>
            </a:pPr>
            <a:r>
              <a:rPr lang="en-US" sz="1600" b="1" u="sng" spc="-1" dirty="0">
                <a:solidFill>
                  <a:srgbClr val="404040"/>
                </a:solidFill>
                <a:latin typeface="Arial"/>
              </a:rPr>
              <a:t>EXECUTION DIFFERENCES</a:t>
            </a:r>
            <a:r>
              <a:rPr lang="en-US" sz="1600" b="1" u="sng" strike="noStrike" spc="-1" dirty="0">
                <a:solidFill>
                  <a:srgbClr val="404040"/>
                </a:solidFill>
                <a:uFillTx/>
                <a:latin typeface="Arial"/>
              </a:rPr>
              <a:t>:</a:t>
            </a:r>
            <a:endParaRPr lang="en-US" sz="1600" b="1" strike="noStrike" spc="-1" dirty="0">
              <a:solidFill>
                <a:srgbClr val="404040"/>
              </a:solidFill>
              <a:latin typeface="Arial"/>
            </a:endParaRPr>
          </a:p>
          <a:p>
            <a:pPr marL="742950" lvl="1" indent="-285115">
              <a:spcBef>
                <a:spcPts val="1001"/>
              </a:spcBef>
              <a:buClr>
                <a:srgbClr val="B31166"/>
              </a:buClr>
              <a:buSzPct val="80000"/>
              <a:buFont typeface="'Wingdings 3',Sans-Serif" charset="2"/>
              <a:buChar char=""/>
            </a:pPr>
            <a:r>
              <a:rPr lang="en-US" sz="1600" b="1" strike="noStrike" spc="-1" dirty="0">
                <a:solidFill>
                  <a:srgbClr val="404040"/>
                </a:solidFill>
                <a:uFillTx/>
                <a:ea typeface="+mn-lt"/>
                <a:cs typeface="+mn-lt"/>
              </a:rPr>
              <a:t>RMI</a:t>
            </a:r>
            <a:r>
              <a:rPr lang="en-US" sz="1600" b="1" spc="-1" dirty="0">
                <a:solidFill>
                  <a:srgbClr val="404040"/>
                </a:solidFill>
                <a:ea typeface="+mn-lt"/>
                <a:cs typeface="+mn-lt"/>
              </a:rPr>
              <a:t> START CLIENT:</a:t>
            </a:r>
            <a:endParaRPr lang="en-US" sz="1600" spc="-1" dirty="0" err="1">
              <a:solidFill>
                <a:srgbClr val="000000"/>
              </a:solidFill>
              <a:ea typeface="+mn-lt"/>
              <a:cs typeface="+mn-lt"/>
            </a:endParaRPr>
          </a:p>
          <a:p>
            <a:pPr marL="1200150" lvl="2" indent="-285115">
              <a:spcBef>
                <a:spcPts val="1001"/>
              </a:spcBef>
              <a:buClr>
                <a:srgbClr val="B31166"/>
              </a:buClr>
              <a:buSzPct val="80000"/>
              <a:buFont typeface="'Wingdings 3',Sans-Serif" charset="2"/>
              <a:buChar char=""/>
            </a:pPr>
            <a:r>
              <a:rPr lang="en-US" sz="1600" b="1" spc="-1" dirty="0">
                <a:solidFill>
                  <a:srgbClr val="404040"/>
                </a:solidFill>
                <a:ea typeface="+mn-lt"/>
                <a:cs typeface="+mn-lt"/>
              </a:rPr>
              <a:t>java  </a:t>
            </a:r>
            <a:r>
              <a:rPr lang="en-US" sz="1600" b="1" spc="-1" dirty="0" err="1">
                <a:solidFill>
                  <a:srgbClr val="404040"/>
                </a:solidFill>
                <a:ea typeface="+mn-lt"/>
                <a:cs typeface="+mn-lt"/>
              </a:rPr>
              <a:t>PayrollClient</a:t>
            </a:r>
            <a:endParaRPr lang="en-US" sz="1600" spc="-1" dirty="0">
              <a:ea typeface="+mn-lt"/>
              <a:cs typeface="+mn-lt"/>
            </a:endParaRPr>
          </a:p>
          <a:p>
            <a:pPr marL="742950" lvl="1" indent="-285115">
              <a:spcBef>
                <a:spcPts val="1001"/>
              </a:spcBef>
              <a:buClr>
                <a:srgbClr val="B31166"/>
              </a:buClr>
              <a:buSzPct val="80000"/>
              <a:buFont typeface="'Wingdings 3',Sans-Serif" charset="2"/>
              <a:buChar char=""/>
            </a:pPr>
            <a:endParaRPr lang="en-US" sz="1600" b="1" spc="-1" dirty="0">
              <a:solidFill>
                <a:srgbClr val="404040"/>
              </a:solidFill>
              <a:ea typeface="+mn-lt"/>
              <a:cs typeface="+mn-lt"/>
            </a:endParaRPr>
          </a:p>
          <a:p>
            <a:pPr marL="742950" lvl="1" indent="-285115">
              <a:spcBef>
                <a:spcPts val="1001"/>
              </a:spcBef>
              <a:buClr>
                <a:srgbClr val="B31166"/>
              </a:buClr>
              <a:buSzPct val="80000"/>
              <a:buFont typeface="Wingdings 3" charset="2"/>
              <a:buChar char=""/>
            </a:pPr>
            <a:endParaRPr lang="en-US" sz="1600" b="1" u="sng" spc="-1" dirty="0">
              <a:solidFill>
                <a:srgbClr val="404040"/>
              </a:solidFill>
              <a:latin typeface="Century Gothic"/>
              <a:ea typeface="+mn-lt"/>
              <a:cs typeface="+mn-lt"/>
            </a:endParaRPr>
          </a:p>
          <a:p>
            <a:pPr marL="742950" lvl="1" indent="-285115">
              <a:spcBef>
                <a:spcPts val="1001"/>
              </a:spcBef>
              <a:buClr>
                <a:srgbClr val="B31166"/>
              </a:buClr>
              <a:buSzPct val="80000"/>
              <a:buFont typeface="Wingdings 3" charset="2"/>
              <a:buChar char=""/>
            </a:pPr>
            <a:endParaRPr lang="en-US" sz="1600" spc="-1" dirty="0" err="1">
              <a:ea typeface="+mn-lt"/>
              <a:cs typeface="+mn-lt"/>
            </a:endParaRPr>
          </a:p>
        </p:txBody>
      </p:sp>
      <p:sp>
        <p:nvSpPr>
          <p:cNvPr id="6" name="TextShape 3">
            <a:extLst>
              <a:ext uri="{FF2B5EF4-FFF2-40B4-BE49-F238E27FC236}">
                <a16:creationId xmlns:a16="http://schemas.microsoft.com/office/drawing/2014/main" id="{62DF99B4-BA4B-4A1B-AAAB-0AF203FE0250}"/>
              </a:ext>
            </a:extLst>
          </p:cNvPr>
          <p:cNvSpPr txBox="1"/>
          <p:nvPr/>
        </p:nvSpPr>
        <p:spPr>
          <a:xfrm>
            <a:off x="4566942" y="3278984"/>
            <a:ext cx="6525305" cy="2655975"/>
          </a:xfrm>
          <a:prstGeom prst="rect">
            <a:avLst/>
          </a:prstGeom>
          <a:noFill/>
          <a:ln>
            <a:noFill/>
          </a:ln>
        </p:spPr>
        <p:txBody>
          <a:bodyPr anchor="t"/>
          <a:lstStyle/>
          <a:p>
            <a:pPr marL="742950" lvl="1" indent="-285115">
              <a:spcBef>
                <a:spcPts val="1001"/>
              </a:spcBef>
              <a:buClr>
                <a:srgbClr val="B31166"/>
              </a:buClr>
              <a:buSzPct val="80000"/>
              <a:buFont typeface="'Wingdings 3',Sans-Serif" charset="2"/>
              <a:buChar char=""/>
            </a:pPr>
            <a:r>
              <a:rPr lang="en-US" sz="1600" b="1" spc="-1" dirty="0">
                <a:solidFill>
                  <a:srgbClr val="404040"/>
                </a:solidFill>
                <a:latin typeface="Arial"/>
                <a:cs typeface="Arial"/>
              </a:rPr>
              <a:t>RMI OVER IIOP START CLIENT:</a:t>
            </a:r>
            <a:endParaRPr lang="en-US" sz="1600" spc="-1" dirty="0" err="1">
              <a:solidFill>
                <a:srgbClr val="000000"/>
              </a:solidFill>
              <a:ea typeface="+mn-lt"/>
              <a:cs typeface="+mn-lt"/>
            </a:endParaRPr>
          </a:p>
          <a:p>
            <a:pPr marL="915035" lvl="2">
              <a:spcBef>
                <a:spcPts val="1001"/>
              </a:spcBef>
              <a:buClr>
                <a:srgbClr val="B31166"/>
              </a:buClr>
              <a:buSzPct val="80000"/>
            </a:pPr>
            <a:r>
              <a:rPr lang="en-US" sz="1600" b="1" spc="-1">
                <a:solidFill>
                  <a:srgbClr val="404040"/>
                </a:solidFill>
                <a:ea typeface="+mn-lt"/>
                <a:cs typeface="+mn-lt"/>
              </a:rPr>
              <a:t>java  -Djava.naming.factory.initial=com.sun.jndi.cosnaming.CNCtxFactory  -</a:t>
            </a:r>
            <a:r>
              <a:rPr lang="en-US" sz="1600" b="1" spc="-1" dirty="0">
                <a:solidFill>
                  <a:srgbClr val="404040"/>
                </a:solidFill>
                <a:ea typeface="+mn-lt"/>
                <a:cs typeface="+mn-lt"/>
              </a:rPr>
              <a:t>Djava.naming.provider.url=iiop://localhost:900 </a:t>
            </a:r>
            <a:r>
              <a:rPr lang="en-US" sz="1600" b="1" spc="-1" dirty="0" err="1">
                <a:solidFill>
                  <a:srgbClr val="404040"/>
                </a:solidFill>
                <a:ea typeface="+mn-lt"/>
                <a:cs typeface="+mn-lt"/>
              </a:rPr>
              <a:t>PayrollClient</a:t>
            </a:r>
            <a:endParaRPr lang="en-US"/>
          </a:p>
          <a:p>
            <a:pPr marL="742950" lvl="1" indent="-285115">
              <a:spcBef>
                <a:spcPts val="1001"/>
              </a:spcBef>
              <a:buClr>
                <a:srgbClr val="B31166"/>
              </a:buClr>
              <a:buSzPct val="80000"/>
              <a:buFont typeface="'Wingdings 3',Sans-Serif" charset="2"/>
              <a:buChar char=""/>
            </a:pPr>
            <a:endParaRPr lang="en-US" sz="1600" b="1" spc="-1" dirty="0">
              <a:solidFill>
                <a:srgbClr val="404040"/>
              </a:solidFill>
              <a:ea typeface="+mn-lt"/>
              <a:cs typeface="+mn-lt"/>
            </a:endParaRPr>
          </a:p>
          <a:p>
            <a:pPr marL="742950" lvl="1" indent="-285115">
              <a:spcBef>
                <a:spcPts val="1001"/>
              </a:spcBef>
              <a:buClr>
                <a:srgbClr val="B31166"/>
              </a:buClr>
              <a:buSzPct val="80000"/>
              <a:buFont typeface="'Wingdings 3',Sans-Serif" charset="2"/>
              <a:buChar char=""/>
            </a:pPr>
            <a:endParaRPr lang="en-US" sz="1600" b="1" spc="-1" dirty="0">
              <a:solidFill>
                <a:srgbClr val="404040"/>
              </a:solidFill>
              <a:cs typeface="Arial"/>
            </a:endParaRPr>
          </a:p>
        </p:txBody>
      </p:sp>
      <p:cxnSp>
        <p:nvCxnSpPr>
          <p:cNvPr id="3" name="Straight Arrow Connector 2">
            <a:extLst>
              <a:ext uri="{FF2B5EF4-FFF2-40B4-BE49-F238E27FC236}">
                <a16:creationId xmlns:a16="http://schemas.microsoft.com/office/drawing/2014/main" id="{21E10B3C-9804-4B8D-92E0-8E3FFC910E5A}"/>
              </a:ext>
            </a:extLst>
          </p:cNvPr>
          <p:cNvCxnSpPr/>
          <p:nvPr/>
        </p:nvCxnSpPr>
        <p:spPr>
          <a:xfrm>
            <a:off x="4921101" y="3281915"/>
            <a:ext cx="17719" cy="2826487"/>
          </a:xfrm>
          <a:prstGeom prst="straightConnector1">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049672601"/>
      </p:ext>
    </p:extLst>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Shape 1"/>
          <p:cNvSpPr txBox="1"/>
          <p:nvPr/>
        </p:nvSpPr>
        <p:spPr>
          <a:xfrm>
            <a:off x="1154880" y="973800"/>
            <a:ext cx="8760960" cy="706680"/>
          </a:xfrm>
          <a:prstGeom prst="rect">
            <a:avLst/>
          </a:prstGeom>
          <a:noFill/>
          <a:ln>
            <a:noFill/>
          </a:ln>
        </p:spPr>
        <p:txBody>
          <a:bodyPr anchor="ctr"/>
          <a:lstStyle/>
          <a:p>
            <a:pPr>
              <a:lnSpc>
                <a:spcPct val="100000"/>
              </a:lnSpc>
            </a:pPr>
            <a:r>
              <a:rPr lang="en-US" sz="3600" b="0" strike="noStrike" spc="-1">
                <a:solidFill>
                  <a:srgbClr val="EBEBEB"/>
                </a:solidFill>
                <a:latin typeface="Century Gothic"/>
              </a:rPr>
              <a:t>PARAMETERS IN RMI</a:t>
            </a:r>
            <a:endParaRPr lang="en-US" sz="3600" b="0" strike="noStrike" spc="-1">
              <a:solidFill>
                <a:srgbClr val="000000"/>
              </a:solidFill>
              <a:latin typeface="Century Gothic"/>
            </a:endParaRPr>
          </a:p>
        </p:txBody>
      </p:sp>
      <p:sp>
        <p:nvSpPr>
          <p:cNvPr id="172" name="TextShape 2"/>
          <p:cNvSpPr txBox="1"/>
          <p:nvPr/>
        </p:nvSpPr>
        <p:spPr>
          <a:xfrm>
            <a:off x="1154880" y="2603520"/>
            <a:ext cx="8825400" cy="3416040"/>
          </a:xfrm>
          <a:prstGeom prst="rect">
            <a:avLst/>
          </a:prstGeom>
          <a:noFill/>
          <a:ln>
            <a:noFill/>
          </a:ln>
        </p:spPr>
        <p:txBody>
          <a:bodyPr/>
          <a:lstStyle/>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You have seen that RMI supports method calls to remote objects. When these calls involve passing parameters or accepting a return value, </a:t>
            </a:r>
          </a:p>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how does RMI transfer these between JVMs? </a:t>
            </a:r>
          </a:p>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What semantics are used? </a:t>
            </a:r>
          </a:p>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Does RMI support pass-by-value or pass-by-reference? </a:t>
            </a:r>
          </a:p>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The answer depends on whether the parameters are primitive data types, objects, or remote objects</a:t>
            </a: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TextShape 1"/>
          <p:cNvSpPr txBox="1"/>
          <p:nvPr/>
        </p:nvSpPr>
        <p:spPr>
          <a:xfrm>
            <a:off x="1154880" y="973800"/>
            <a:ext cx="8760960" cy="706680"/>
          </a:xfrm>
          <a:prstGeom prst="rect">
            <a:avLst/>
          </a:prstGeom>
          <a:noFill/>
          <a:ln>
            <a:noFill/>
          </a:ln>
        </p:spPr>
        <p:txBody>
          <a:bodyPr anchor="ctr"/>
          <a:lstStyle/>
          <a:p>
            <a:pPr>
              <a:lnSpc>
                <a:spcPct val="100000"/>
              </a:lnSpc>
            </a:pPr>
            <a:r>
              <a:rPr lang="en-US" sz="3600" b="0" strike="noStrike" spc="-1">
                <a:solidFill>
                  <a:srgbClr val="EBEBEB"/>
                </a:solidFill>
                <a:latin typeface="Century Gothic"/>
              </a:rPr>
              <a:t>Placement Of Files</a:t>
            </a:r>
            <a:endParaRPr lang="en-US" sz="3600" b="0" strike="noStrike" spc="-1">
              <a:solidFill>
                <a:srgbClr val="000000"/>
              </a:solidFill>
              <a:latin typeface="Century Gothic"/>
            </a:endParaRPr>
          </a:p>
        </p:txBody>
      </p:sp>
      <p:sp>
        <p:nvSpPr>
          <p:cNvPr id="308" name="TextShape 2"/>
          <p:cNvSpPr txBox="1"/>
          <p:nvPr/>
        </p:nvSpPr>
        <p:spPr>
          <a:xfrm>
            <a:off x="1154880" y="2603520"/>
            <a:ext cx="8825400" cy="3416040"/>
          </a:xfrm>
          <a:prstGeom prst="rect">
            <a:avLst/>
          </a:prstGeom>
          <a:noFill/>
          <a:ln>
            <a:noFill/>
          </a:ln>
        </p:spPr>
        <p:txBody>
          <a:bodyPr anchor="t">
            <a:normAutofit fontScale="92500" lnSpcReduction="20000"/>
          </a:bodyPr>
          <a:lstStyle/>
          <a:p>
            <a:pPr marL="342900" indent="-342265">
              <a:spcBef>
                <a:spcPts val="1001"/>
              </a:spcBef>
              <a:buClr>
                <a:srgbClr val="B31166"/>
              </a:buClr>
              <a:buSzPct val="80000"/>
              <a:buFont typeface="Wingdings 3" charset="2"/>
              <a:buChar char=""/>
            </a:pPr>
            <a:r>
              <a:rPr lang="en-US" sz="2000" b="0" strike="noStrike" spc="-1" dirty="0">
                <a:solidFill>
                  <a:srgbClr val="404040"/>
                </a:solidFill>
                <a:latin typeface="Century Gothic"/>
              </a:rPr>
              <a:t>IIOP SERVER:</a:t>
            </a:r>
            <a:endParaRPr lang="en-US" dirty="0">
              <a:solidFill>
                <a:srgbClr val="000000"/>
              </a:solidFill>
              <a:latin typeface="Arial"/>
            </a:endParaRPr>
          </a:p>
          <a:p>
            <a:pPr marL="800100" lvl="1" indent="-342265">
              <a:spcBef>
                <a:spcPts val="1001"/>
              </a:spcBef>
              <a:buClr>
                <a:srgbClr val="B31166"/>
              </a:buClr>
              <a:buSzPct val="80000"/>
              <a:buFont typeface="Wingdings 3" charset="2"/>
              <a:buChar char=""/>
            </a:pPr>
            <a:r>
              <a:rPr lang="en-US" sz="2000" b="0" strike="noStrike" spc="-1" dirty="0" err="1">
                <a:solidFill>
                  <a:srgbClr val="404040"/>
                </a:solidFill>
                <a:latin typeface="Century Gothic"/>
              </a:rPr>
              <a:t>Payroll.class</a:t>
            </a:r>
            <a:r>
              <a:rPr lang="en-US" sz="2000" spc="-1" dirty="0">
                <a:solidFill>
                  <a:srgbClr val="404040"/>
                </a:solidFill>
                <a:latin typeface="Century Gothic"/>
              </a:rPr>
              <a:t> </a:t>
            </a:r>
            <a:r>
              <a:rPr lang="en-US" sz="2000" b="0" strike="noStrike" spc="-1" dirty="0">
                <a:solidFill>
                  <a:srgbClr val="404040"/>
                </a:solidFill>
                <a:latin typeface="Century Gothic"/>
              </a:rPr>
              <a:t> ( the</a:t>
            </a:r>
            <a:r>
              <a:rPr lang="en-US" sz="2000" spc="-1" dirty="0">
                <a:solidFill>
                  <a:srgbClr val="404040"/>
                </a:solidFill>
                <a:latin typeface="Century Gothic"/>
              </a:rPr>
              <a:t> </a:t>
            </a:r>
            <a:r>
              <a:rPr lang="en-US" sz="2000" b="0" strike="noStrike" spc="-1" dirty="0">
                <a:solidFill>
                  <a:srgbClr val="404040"/>
                </a:solidFill>
                <a:latin typeface="Century Gothic"/>
              </a:rPr>
              <a:t> interface </a:t>
            </a:r>
            <a:r>
              <a:rPr lang="en-US" sz="2000" spc="-1" dirty="0">
                <a:solidFill>
                  <a:srgbClr val="404040"/>
                </a:solidFill>
                <a:latin typeface="Century Gothic"/>
              </a:rPr>
              <a:t>file)</a:t>
            </a:r>
            <a:endParaRPr lang="en-US" dirty="0">
              <a:solidFill>
                <a:srgbClr val="000000"/>
              </a:solidFill>
              <a:latin typeface="Arial"/>
            </a:endParaRPr>
          </a:p>
          <a:p>
            <a:pPr marL="800100" lvl="1" indent="-342265">
              <a:spcBef>
                <a:spcPts val="1001"/>
              </a:spcBef>
              <a:buClr>
                <a:srgbClr val="B31166"/>
              </a:buClr>
              <a:buSzPct val="80000"/>
              <a:buFont typeface="Wingdings 3" charset="2"/>
              <a:buChar char=""/>
            </a:pPr>
            <a:r>
              <a:rPr lang="en-US" sz="2000" spc="-1" dirty="0" err="1">
                <a:solidFill>
                  <a:srgbClr val="404040"/>
                </a:solidFill>
                <a:latin typeface="Century Gothic"/>
              </a:rPr>
              <a:t>PayrollImpl</a:t>
            </a:r>
            <a:r>
              <a:rPr lang="en-US" sz="2000" b="0" strike="noStrike" spc="-1" dirty="0" err="1">
                <a:solidFill>
                  <a:srgbClr val="404040"/>
                </a:solidFill>
                <a:latin typeface="Century Gothic"/>
              </a:rPr>
              <a:t>.class</a:t>
            </a:r>
            <a:r>
              <a:rPr lang="en-US" sz="2000" b="0" strike="noStrike" spc="-1" dirty="0">
                <a:solidFill>
                  <a:srgbClr val="404040"/>
                </a:solidFill>
                <a:latin typeface="Century Gothic"/>
              </a:rPr>
              <a:t> (the server file</a:t>
            </a:r>
            <a:r>
              <a:rPr lang="en-US" sz="2000" spc="-1" dirty="0">
                <a:solidFill>
                  <a:srgbClr val="404040"/>
                </a:solidFill>
                <a:latin typeface="Century Gothic"/>
              </a:rPr>
              <a:t>)</a:t>
            </a:r>
            <a:endParaRPr lang="en-US" dirty="0">
              <a:solidFill>
                <a:srgbClr val="000000"/>
              </a:solidFill>
              <a:latin typeface="Arial"/>
            </a:endParaRPr>
          </a:p>
          <a:p>
            <a:pPr marL="800100" lvl="1" indent="-342265">
              <a:lnSpc>
                <a:spcPct val="100000"/>
              </a:lnSpc>
              <a:spcBef>
                <a:spcPts val="1001"/>
              </a:spcBef>
              <a:buClr>
                <a:srgbClr val="B31166"/>
              </a:buClr>
              <a:buSzPct val="80000"/>
              <a:buFont typeface="Wingdings 3" charset="2"/>
              <a:buChar char=""/>
            </a:pPr>
            <a:r>
              <a:rPr lang="en-US" sz="2000" spc="-1" dirty="0">
                <a:solidFill>
                  <a:srgbClr val="404040"/>
                </a:solidFill>
                <a:latin typeface="Century Gothic"/>
              </a:rPr>
              <a:t>_</a:t>
            </a:r>
            <a:r>
              <a:rPr lang="en-US" sz="2000" b="0" strike="noStrike" spc="-1" dirty="0" err="1">
                <a:solidFill>
                  <a:srgbClr val="404040"/>
                </a:solidFill>
                <a:latin typeface="Century Gothic"/>
              </a:rPr>
              <a:t>PayrollImpl_Tie.class</a:t>
            </a:r>
            <a:r>
              <a:rPr lang="en-US" sz="2000" b="0" strike="noStrike" spc="-1" dirty="0">
                <a:solidFill>
                  <a:srgbClr val="404040"/>
                </a:solidFill>
                <a:latin typeface="Century Gothic"/>
              </a:rPr>
              <a:t> (tie file)</a:t>
            </a:r>
            <a:endParaRPr lang="en-US" b="0" strike="noStrike">
              <a:solidFill>
                <a:srgbClr val="000000"/>
              </a:solidFill>
              <a:latin typeface="Arial"/>
            </a:endParaRPr>
          </a:p>
          <a:p>
            <a:pPr marL="342900" indent="-342265">
              <a:spcBef>
                <a:spcPts val="1001"/>
              </a:spcBef>
            </a:pPr>
            <a:r>
              <a:rPr lang="en-US" sz="2000" spc="-1" dirty="0">
                <a:solidFill>
                  <a:srgbClr val="404040"/>
                </a:solidFill>
                <a:latin typeface="Century Gothic"/>
              </a:rPr>
              <a:t>     </a:t>
            </a:r>
            <a:endParaRPr lang="en-US" sz="2000" b="0" strike="noStrike" spc="-1" dirty="0">
              <a:solidFill>
                <a:srgbClr val="404040"/>
              </a:solidFill>
              <a:latin typeface="Century Gothic"/>
            </a:endParaRPr>
          </a:p>
          <a:p>
            <a:pPr marL="342900" indent="-342265">
              <a:spcBef>
                <a:spcPts val="1001"/>
              </a:spcBef>
              <a:buClr>
                <a:srgbClr val="B31166"/>
              </a:buClr>
              <a:buSzPct val="80000"/>
              <a:buFont typeface="Wingdings 3" charset="2"/>
              <a:buChar char=""/>
            </a:pPr>
            <a:r>
              <a:rPr lang="en-US" sz="2000" b="0" strike="noStrike" spc="-1" dirty="0">
                <a:solidFill>
                  <a:srgbClr val="404040"/>
                </a:solidFill>
                <a:latin typeface="Century Gothic"/>
              </a:rPr>
              <a:t>IIOP CLIENT:</a:t>
            </a:r>
            <a:endParaRPr lang="en-US" sz="2000" spc="-1" dirty="0">
              <a:solidFill>
                <a:srgbClr val="404040"/>
              </a:solidFill>
              <a:latin typeface="Century Gothic"/>
            </a:endParaRPr>
          </a:p>
          <a:p>
            <a:pPr marL="800100" lvl="1" indent="-342265">
              <a:spcBef>
                <a:spcPts val="1001"/>
              </a:spcBef>
              <a:buClr>
                <a:srgbClr val="B31166"/>
              </a:buClr>
              <a:buSzPct val="80000"/>
              <a:buFont typeface="Wingdings 3" charset="2"/>
              <a:buChar char=""/>
            </a:pPr>
            <a:r>
              <a:rPr lang="en-US" sz="2000" b="0" strike="noStrike" spc="-1" dirty="0" err="1">
                <a:solidFill>
                  <a:srgbClr val="404040"/>
                </a:solidFill>
                <a:latin typeface="Century Gothic"/>
              </a:rPr>
              <a:t>PayrollClient.class</a:t>
            </a:r>
            <a:r>
              <a:rPr lang="en-US" sz="2000" b="0" strike="noStrike" spc="-1" dirty="0">
                <a:solidFill>
                  <a:srgbClr val="404040"/>
                </a:solidFill>
                <a:latin typeface="Century Gothic"/>
              </a:rPr>
              <a:t> (client application)</a:t>
            </a:r>
            <a:endParaRPr lang="en-US" dirty="0">
              <a:solidFill>
                <a:srgbClr val="000000"/>
              </a:solidFill>
              <a:latin typeface="Arial"/>
            </a:endParaRPr>
          </a:p>
          <a:p>
            <a:pPr marL="800100" lvl="1" indent="-342265">
              <a:spcBef>
                <a:spcPts val="1001"/>
              </a:spcBef>
              <a:buClr>
                <a:srgbClr val="B31166"/>
              </a:buClr>
              <a:buSzPct val="80000"/>
              <a:buFont typeface="Wingdings 3" charset="2"/>
              <a:buChar char=""/>
            </a:pPr>
            <a:r>
              <a:rPr lang="en-US" sz="2000" b="0" strike="noStrike" spc="-1" dirty="0" err="1">
                <a:solidFill>
                  <a:srgbClr val="404040"/>
                </a:solidFill>
                <a:latin typeface="Century Gothic"/>
              </a:rPr>
              <a:t>Payroll.class</a:t>
            </a:r>
            <a:r>
              <a:rPr lang="en-US" sz="2000" b="0" strike="noStrike" spc="-1" dirty="0">
                <a:solidFill>
                  <a:srgbClr val="404040"/>
                </a:solidFill>
                <a:latin typeface="Century Gothic"/>
              </a:rPr>
              <a:t> ( the interface file)</a:t>
            </a:r>
            <a:endParaRPr lang="en-US" dirty="0">
              <a:solidFill>
                <a:srgbClr val="000000"/>
              </a:solidFill>
              <a:latin typeface="Arial"/>
            </a:endParaRPr>
          </a:p>
          <a:p>
            <a:pPr marL="800100" lvl="1" indent="-342265">
              <a:spcBef>
                <a:spcPts val="1001"/>
              </a:spcBef>
              <a:buClr>
                <a:srgbClr val="B31166"/>
              </a:buClr>
              <a:buSzPct val="80000"/>
              <a:buFont typeface="Wingdings 3" charset="2"/>
              <a:buChar char=""/>
            </a:pPr>
            <a:r>
              <a:rPr lang="en-US" sz="2000" b="0" strike="noStrike" spc="-1" dirty="0" err="1">
                <a:solidFill>
                  <a:srgbClr val="404040"/>
                </a:solidFill>
                <a:latin typeface="Century Gothic"/>
              </a:rPr>
              <a:t>PayrollImpl_stub.class</a:t>
            </a:r>
            <a:r>
              <a:rPr lang="en-US" sz="2000" b="0" strike="noStrike" spc="-1" dirty="0">
                <a:solidFill>
                  <a:srgbClr val="404040"/>
                </a:solidFill>
                <a:latin typeface="Century Gothic"/>
              </a:rPr>
              <a:t> (the stub file).</a:t>
            </a:r>
            <a:endParaRPr lang="en-US" b="0" strike="noStrike">
              <a:solidFill>
                <a:srgbClr val="000000"/>
              </a:solidFill>
              <a:latin typeface="Arial"/>
            </a:endParaRPr>
          </a:p>
        </p:txBody>
      </p:sp>
      <p:sp>
        <p:nvSpPr>
          <p:cNvPr id="309" name="TextShape 3"/>
          <p:cNvSpPr txBox="1"/>
          <p:nvPr/>
        </p:nvSpPr>
        <p:spPr>
          <a:xfrm>
            <a:off x="10352520" y="295560"/>
            <a:ext cx="837720" cy="767160"/>
          </a:xfrm>
          <a:prstGeom prst="rect">
            <a:avLst/>
          </a:prstGeom>
          <a:noFill/>
          <a:ln>
            <a:noFill/>
          </a:ln>
        </p:spPr>
        <p:txBody>
          <a:bodyPr anchor="b"/>
          <a:lstStyle/>
          <a:p>
            <a:pPr algn="ctr">
              <a:lnSpc>
                <a:spcPct val="100000"/>
              </a:lnSpc>
            </a:pPr>
            <a:fld id="{CE66D53B-6066-4036-AD3E-CC13B4D1D74F}" type="slidenum">
              <a:rPr lang="en-US" sz="2800" b="0" strike="noStrike" spc="-1">
                <a:solidFill>
                  <a:srgbClr val="FFFFFF"/>
                </a:solidFill>
                <a:latin typeface="Century Gothic"/>
              </a:rPr>
              <a:t>40</a:t>
            </a:fld>
            <a:endParaRPr lang="en-US" sz="2800" b="0" strike="noStrike" spc="-1">
              <a:latin typeface="Times New Roman"/>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TextShape 1"/>
          <p:cNvSpPr txBox="1"/>
          <p:nvPr/>
        </p:nvSpPr>
        <p:spPr>
          <a:xfrm>
            <a:off x="1154880" y="973800"/>
            <a:ext cx="8760960" cy="706680"/>
          </a:xfrm>
          <a:prstGeom prst="rect">
            <a:avLst/>
          </a:prstGeom>
          <a:noFill/>
          <a:ln>
            <a:noFill/>
          </a:ln>
        </p:spPr>
        <p:txBody>
          <a:bodyPr anchor="ctr"/>
          <a:lstStyle/>
          <a:p>
            <a:pPr>
              <a:lnSpc>
                <a:spcPct val="100000"/>
              </a:lnSpc>
            </a:pPr>
            <a:r>
              <a:rPr lang="en-US" sz="3600" b="0" strike="noStrike" spc="-1">
                <a:solidFill>
                  <a:srgbClr val="EBEBEB"/>
                </a:solidFill>
                <a:latin typeface="Century Gothic"/>
              </a:rPr>
              <a:t>Placement Of Files</a:t>
            </a:r>
            <a:endParaRPr lang="en-US" sz="3600" b="0" strike="noStrike" spc="-1">
              <a:solidFill>
                <a:srgbClr val="000000"/>
              </a:solidFill>
              <a:latin typeface="Century Gothic"/>
            </a:endParaRPr>
          </a:p>
        </p:txBody>
      </p:sp>
      <p:sp>
        <p:nvSpPr>
          <p:cNvPr id="311" name="TextShape 2"/>
          <p:cNvSpPr txBox="1"/>
          <p:nvPr/>
        </p:nvSpPr>
        <p:spPr>
          <a:xfrm>
            <a:off x="914400" y="2353220"/>
            <a:ext cx="10362960" cy="4031152"/>
          </a:xfrm>
          <a:prstGeom prst="rect">
            <a:avLst/>
          </a:prstGeom>
          <a:noFill/>
          <a:ln>
            <a:noFill/>
          </a:ln>
        </p:spPr>
        <p:txBody>
          <a:bodyPr anchor="t">
            <a:normAutofit fontScale="92500" lnSpcReduction="10000"/>
          </a:bodyPr>
          <a:lstStyle/>
          <a:p>
            <a:pPr marL="342900" indent="-342265">
              <a:lnSpc>
                <a:spcPct val="100000"/>
              </a:lnSpc>
              <a:spcBef>
                <a:spcPts val="1001"/>
              </a:spcBef>
              <a:buClr>
                <a:srgbClr val="B31166"/>
              </a:buClr>
              <a:buSzPct val="80000"/>
              <a:buFont typeface="Wingdings 3" charset="2"/>
              <a:buChar char=""/>
            </a:pPr>
            <a:r>
              <a:rPr lang="en-US" sz="2400" b="0" strike="noStrike" spc="-1" dirty="0">
                <a:solidFill>
                  <a:srgbClr val="404040"/>
                </a:solidFill>
                <a:latin typeface="Century Gothic"/>
              </a:rPr>
              <a:t>Notice that in </a:t>
            </a:r>
            <a:r>
              <a:rPr lang="en-US" sz="2400" b="1" i="1" strike="noStrike" spc="-1" dirty="0">
                <a:solidFill>
                  <a:srgbClr val="404040"/>
                </a:solidFill>
                <a:latin typeface="Century Gothic"/>
              </a:rPr>
              <a:t>case of Callback </a:t>
            </a:r>
            <a:r>
              <a:rPr lang="en-US" sz="2400" b="0" strike="noStrike" spc="-1" dirty="0">
                <a:solidFill>
                  <a:srgbClr val="404040"/>
                </a:solidFill>
                <a:latin typeface="Century Gothic"/>
              </a:rPr>
              <a:t>from the server to the client additional files are needed:</a:t>
            </a:r>
            <a:endParaRPr lang="en-US" dirty="0"/>
          </a:p>
          <a:p>
            <a:pPr marL="342900" indent="-342265">
              <a:lnSpc>
                <a:spcPct val="100000"/>
              </a:lnSpc>
              <a:spcBef>
                <a:spcPts val="1001"/>
              </a:spcBef>
              <a:buClr>
                <a:srgbClr val="B31166"/>
              </a:buClr>
              <a:buSzPct val="80000"/>
              <a:buFont typeface="Wingdings 3" charset="2"/>
              <a:buChar char=""/>
            </a:pPr>
            <a:r>
              <a:rPr lang="en-US" sz="2400" b="0" strike="noStrike" spc="-1" dirty="0">
                <a:solidFill>
                  <a:srgbClr val="404040"/>
                </a:solidFill>
                <a:latin typeface="Century Gothic"/>
              </a:rPr>
              <a:t>The client acts a server also. Therefore it will have to be compiled with the </a:t>
            </a:r>
            <a:r>
              <a:rPr lang="en-US" sz="2400" b="0" strike="noStrike" spc="-1" dirty="0" err="1">
                <a:solidFill>
                  <a:srgbClr val="404040"/>
                </a:solidFill>
                <a:latin typeface="Century Gothic"/>
              </a:rPr>
              <a:t>iiop</a:t>
            </a:r>
            <a:r>
              <a:rPr lang="en-US" sz="2400" b="0" strike="noStrike" spc="-1" dirty="0">
                <a:solidFill>
                  <a:srgbClr val="404040"/>
                </a:solidFill>
                <a:latin typeface="Century Gothic"/>
              </a:rPr>
              <a:t> version of </a:t>
            </a:r>
            <a:r>
              <a:rPr lang="en-US" sz="2400" b="0" strike="noStrike" spc="-1" dirty="0" err="1">
                <a:solidFill>
                  <a:srgbClr val="404040"/>
                </a:solidFill>
                <a:latin typeface="Century Gothic"/>
              </a:rPr>
              <a:t>rmic</a:t>
            </a:r>
            <a:r>
              <a:rPr lang="en-US" sz="2400" b="0" strike="noStrike" spc="-1" dirty="0">
                <a:solidFill>
                  <a:srgbClr val="404040"/>
                </a:solidFill>
                <a:latin typeface="Century Gothic"/>
              </a:rPr>
              <a:t> compiler to generate a stub and a tie file for the client as if it were a server.</a:t>
            </a:r>
          </a:p>
          <a:p>
            <a:pPr marL="342900" indent="-342265">
              <a:spcBef>
                <a:spcPts val="1001"/>
              </a:spcBef>
              <a:buClr>
                <a:srgbClr val="B31166"/>
              </a:buClr>
              <a:buSzPct val="80000"/>
              <a:buFont typeface="Wingdings 3" charset="2"/>
              <a:buChar char=""/>
            </a:pPr>
            <a:r>
              <a:rPr lang="en-US" sz="1800" b="0" strike="noStrike" spc="-1" dirty="0">
                <a:solidFill>
                  <a:srgbClr val="404040"/>
                </a:solidFill>
                <a:latin typeface="Century Gothic"/>
              </a:rPr>
              <a:t>IIOP </a:t>
            </a:r>
            <a:r>
              <a:rPr lang="en-US" spc="-1" dirty="0">
                <a:solidFill>
                  <a:srgbClr val="404040"/>
                </a:solidFill>
                <a:latin typeface="Century Gothic"/>
              </a:rPr>
              <a:t>SERVER:</a:t>
            </a:r>
            <a:endParaRPr lang="en-US" dirty="0">
              <a:solidFill>
                <a:srgbClr val="000000"/>
              </a:solidFill>
              <a:latin typeface="Arial"/>
            </a:endParaRPr>
          </a:p>
          <a:p>
            <a:pPr marL="800100" lvl="1" indent="-342265">
              <a:spcBef>
                <a:spcPts val="1001"/>
              </a:spcBef>
              <a:buClr>
                <a:srgbClr val="B31166"/>
              </a:buClr>
              <a:buSzPct val="80000"/>
              <a:buFont typeface="Wingdings 3" charset="2"/>
              <a:buChar char=""/>
            </a:pPr>
            <a:r>
              <a:rPr lang="en-US" spc="-1" dirty="0" err="1">
                <a:solidFill>
                  <a:srgbClr val="404040"/>
                </a:solidFill>
                <a:latin typeface="Century Gothic"/>
              </a:rPr>
              <a:t>Payroll</a:t>
            </a:r>
            <a:r>
              <a:rPr lang="en-US" sz="1800" b="0" strike="noStrike" spc="-1" dirty="0" err="1">
                <a:solidFill>
                  <a:srgbClr val="404040"/>
                </a:solidFill>
                <a:latin typeface="Century Gothic"/>
              </a:rPr>
              <a:t>.class</a:t>
            </a:r>
            <a:r>
              <a:rPr lang="en-US" spc="-1" dirty="0">
                <a:solidFill>
                  <a:srgbClr val="404040"/>
                </a:solidFill>
                <a:latin typeface="Century Gothic"/>
              </a:rPr>
              <a:t> </a:t>
            </a:r>
            <a:r>
              <a:rPr lang="en-US" sz="1800" b="0" strike="noStrike" spc="-1" dirty="0">
                <a:solidFill>
                  <a:srgbClr val="404040"/>
                </a:solidFill>
                <a:latin typeface="Century Gothic"/>
              </a:rPr>
              <a:t> ( the</a:t>
            </a:r>
            <a:r>
              <a:rPr lang="en-US" spc="-1" dirty="0">
                <a:solidFill>
                  <a:srgbClr val="404040"/>
                </a:solidFill>
                <a:latin typeface="Century Gothic"/>
              </a:rPr>
              <a:t> </a:t>
            </a:r>
            <a:r>
              <a:rPr lang="en-US" sz="1800" b="0" strike="noStrike" spc="-1" dirty="0">
                <a:solidFill>
                  <a:srgbClr val="404040"/>
                </a:solidFill>
                <a:latin typeface="Century Gothic"/>
              </a:rPr>
              <a:t> interface file)</a:t>
            </a:r>
            <a:endParaRPr lang="en-US" dirty="0">
              <a:solidFill>
                <a:srgbClr val="000000"/>
              </a:solidFill>
              <a:latin typeface="Arial"/>
            </a:endParaRPr>
          </a:p>
          <a:p>
            <a:pPr marL="800100" lvl="1" indent="-342265">
              <a:spcBef>
                <a:spcPts val="1001"/>
              </a:spcBef>
              <a:buClr>
                <a:srgbClr val="B31166"/>
              </a:buClr>
              <a:buSzPct val="80000"/>
              <a:buFont typeface="Wingdings 3" charset="2"/>
              <a:buChar char=""/>
            </a:pPr>
            <a:r>
              <a:rPr lang="en-US" sz="1800" b="0" strike="noStrike" spc="-1" dirty="0" err="1">
                <a:solidFill>
                  <a:srgbClr val="404040"/>
                </a:solidFill>
                <a:latin typeface="Century Gothic"/>
              </a:rPr>
              <a:t>PayrollImpl.class</a:t>
            </a:r>
            <a:r>
              <a:rPr lang="en-US" sz="1800" b="0" strike="noStrike" spc="-1" dirty="0">
                <a:solidFill>
                  <a:srgbClr val="404040"/>
                </a:solidFill>
                <a:latin typeface="Century Gothic"/>
              </a:rPr>
              <a:t> (the server file</a:t>
            </a:r>
            <a:r>
              <a:rPr lang="en-US" spc="-1" dirty="0">
                <a:solidFill>
                  <a:srgbClr val="404040"/>
                </a:solidFill>
                <a:latin typeface="Century Gothic"/>
              </a:rPr>
              <a:t>)</a:t>
            </a:r>
            <a:endParaRPr lang="en-US" dirty="0">
              <a:solidFill>
                <a:srgbClr val="000000"/>
              </a:solidFill>
              <a:latin typeface="Arial"/>
            </a:endParaRPr>
          </a:p>
          <a:p>
            <a:pPr marL="800100" lvl="1" indent="-342265">
              <a:spcBef>
                <a:spcPts val="1001"/>
              </a:spcBef>
              <a:buClr>
                <a:srgbClr val="B31166"/>
              </a:buClr>
              <a:buSzPct val="80000"/>
              <a:buFont typeface="Wingdings 3" charset="2"/>
              <a:buChar char=""/>
            </a:pPr>
            <a:r>
              <a:rPr lang="en-US" spc="-1" dirty="0">
                <a:solidFill>
                  <a:srgbClr val="404040"/>
                </a:solidFill>
                <a:latin typeface="Century Gothic"/>
              </a:rPr>
              <a:t>_</a:t>
            </a:r>
            <a:r>
              <a:rPr lang="en-US" sz="1800" b="0" strike="noStrike" spc="-1" dirty="0" err="1">
                <a:solidFill>
                  <a:srgbClr val="404040"/>
                </a:solidFill>
                <a:latin typeface="Century Gothic"/>
              </a:rPr>
              <a:t>PayrollImpl_Tie.class</a:t>
            </a:r>
            <a:r>
              <a:rPr lang="en-US" sz="1800" b="0" strike="noStrike" spc="-1" dirty="0">
                <a:solidFill>
                  <a:srgbClr val="404040"/>
                </a:solidFill>
                <a:latin typeface="Century Gothic"/>
              </a:rPr>
              <a:t> (tie file of server)</a:t>
            </a:r>
            <a:endParaRPr lang="en-US" dirty="0">
              <a:solidFill>
                <a:srgbClr val="000000"/>
              </a:solidFill>
              <a:latin typeface="Arial"/>
            </a:endParaRPr>
          </a:p>
          <a:p>
            <a:pPr marL="800100" lvl="1" indent="-342265">
              <a:spcBef>
                <a:spcPts val="1001"/>
              </a:spcBef>
              <a:buClr>
                <a:srgbClr val="B31166"/>
              </a:buClr>
              <a:buSzPct val="80000"/>
              <a:buFont typeface="Wingdings 3" charset="2"/>
              <a:buChar char=""/>
            </a:pPr>
            <a:r>
              <a:rPr lang="en-US" sz="1800" b="0" strike="noStrike" spc="-1" dirty="0" err="1">
                <a:solidFill>
                  <a:srgbClr val="404040"/>
                </a:solidFill>
                <a:latin typeface="Century Gothic"/>
              </a:rPr>
              <a:t>PayrollMessage.class</a:t>
            </a:r>
            <a:r>
              <a:rPr lang="en-US" spc="-1" dirty="0">
                <a:solidFill>
                  <a:srgbClr val="404040"/>
                </a:solidFill>
                <a:latin typeface="Century Gothic"/>
              </a:rPr>
              <a:t> </a:t>
            </a:r>
            <a:r>
              <a:rPr lang="en-US" sz="1800" b="0" strike="noStrike" spc="-1" dirty="0">
                <a:solidFill>
                  <a:srgbClr val="404040"/>
                </a:solidFill>
                <a:latin typeface="Century Gothic"/>
              </a:rPr>
              <a:t> (the interface file of the client)</a:t>
            </a:r>
            <a:endParaRPr lang="en-US" dirty="0">
              <a:solidFill>
                <a:srgbClr val="000000"/>
              </a:solidFill>
              <a:latin typeface="Arial"/>
            </a:endParaRPr>
          </a:p>
          <a:p>
            <a:pPr marL="800100" lvl="1" indent="-342265">
              <a:spcBef>
                <a:spcPts val="1001"/>
              </a:spcBef>
              <a:buClr>
                <a:srgbClr val="B31166"/>
              </a:buClr>
              <a:buSzPct val="80000"/>
              <a:buFont typeface="Wingdings 3" charset="2"/>
              <a:buChar char=""/>
            </a:pPr>
            <a:r>
              <a:rPr lang="en-US" sz="1800" b="0" strike="noStrike" spc="-1" dirty="0" err="1">
                <a:solidFill>
                  <a:srgbClr val="404040"/>
                </a:solidFill>
                <a:latin typeface="Century Gothic"/>
              </a:rPr>
              <a:t>PayrollImplClient_stub.class</a:t>
            </a:r>
            <a:r>
              <a:rPr lang="en-US" sz="1800" b="0" strike="noStrike" spc="-1" dirty="0">
                <a:solidFill>
                  <a:srgbClr val="404040"/>
                </a:solidFill>
                <a:latin typeface="Century Gothic"/>
              </a:rPr>
              <a:t> (the stub class of the client)</a:t>
            </a:r>
            <a:endParaRPr lang="en-US" sz="1800" b="0" strike="noStrike">
              <a:solidFill>
                <a:srgbClr val="000000"/>
              </a:solidFill>
              <a:latin typeface="Arial"/>
            </a:endParaRPr>
          </a:p>
          <a:p>
            <a:pPr>
              <a:lnSpc>
                <a:spcPct val="100000"/>
              </a:lnSpc>
              <a:spcBef>
                <a:spcPts val="1001"/>
              </a:spcBef>
            </a:pPr>
            <a:endParaRPr lang="en-US" sz="1800" b="0" strike="noStrike" spc="-1">
              <a:solidFill>
                <a:srgbClr val="404040"/>
              </a:solidFill>
              <a:latin typeface="Century Gothic"/>
            </a:endParaRPr>
          </a:p>
          <a:p>
            <a:pPr>
              <a:lnSpc>
                <a:spcPct val="100000"/>
              </a:lnSpc>
              <a:spcBef>
                <a:spcPts val="1001"/>
              </a:spcBef>
            </a:pPr>
            <a:endParaRPr lang="en-US" sz="1800" b="0" strike="noStrike" spc="-1">
              <a:solidFill>
                <a:srgbClr val="404040"/>
              </a:solidFill>
              <a:latin typeface="Century Gothic"/>
            </a:endParaRPr>
          </a:p>
          <a:p>
            <a:pPr>
              <a:lnSpc>
                <a:spcPct val="100000"/>
              </a:lnSpc>
              <a:spcBef>
                <a:spcPts val="1001"/>
              </a:spcBef>
            </a:pPr>
            <a:endParaRPr lang="en-US" sz="1800" b="0" strike="noStrike" spc="-1">
              <a:solidFill>
                <a:srgbClr val="404040"/>
              </a:solidFill>
              <a:latin typeface="Century Gothic"/>
            </a:endParaRPr>
          </a:p>
        </p:txBody>
      </p:sp>
      <p:sp>
        <p:nvSpPr>
          <p:cNvPr id="312" name="TextShape 3"/>
          <p:cNvSpPr txBox="1"/>
          <p:nvPr/>
        </p:nvSpPr>
        <p:spPr>
          <a:xfrm>
            <a:off x="10352520" y="295560"/>
            <a:ext cx="837720" cy="767160"/>
          </a:xfrm>
          <a:prstGeom prst="rect">
            <a:avLst/>
          </a:prstGeom>
          <a:noFill/>
          <a:ln>
            <a:noFill/>
          </a:ln>
        </p:spPr>
        <p:txBody>
          <a:bodyPr anchor="b"/>
          <a:lstStyle/>
          <a:p>
            <a:pPr algn="ctr">
              <a:lnSpc>
                <a:spcPct val="100000"/>
              </a:lnSpc>
            </a:pPr>
            <a:fld id="{8BACB416-CE83-4EC3-80B3-52321495D459}" type="slidenum">
              <a:rPr lang="en-US" sz="2800" b="0" strike="noStrike" spc="-1">
                <a:solidFill>
                  <a:srgbClr val="FFFFFF"/>
                </a:solidFill>
                <a:latin typeface="Century Gothic"/>
              </a:rPr>
              <a:t>41</a:t>
            </a:fld>
            <a:endParaRPr lang="en-US" sz="2800" b="0" strike="noStrike" spc="-1">
              <a:latin typeface="Times New Roman"/>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TextShape 1"/>
          <p:cNvSpPr txBox="1"/>
          <p:nvPr/>
        </p:nvSpPr>
        <p:spPr>
          <a:xfrm>
            <a:off x="1154880" y="973800"/>
            <a:ext cx="8760960" cy="706680"/>
          </a:xfrm>
          <a:prstGeom prst="rect">
            <a:avLst/>
          </a:prstGeom>
          <a:noFill/>
          <a:ln>
            <a:noFill/>
          </a:ln>
        </p:spPr>
        <p:txBody>
          <a:bodyPr anchor="ctr"/>
          <a:lstStyle/>
          <a:p>
            <a:pPr>
              <a:lnSpc>
                <a:spcPct val="100000"/>
              </a:lnSpc>
            </a:pPr>
            <a:r>
              <a:rPr lang="en-US" sz="3600" b="0" strike="noStrike" spc="-1">
                <a:solidFill>
                  <a:srgbClr val="EBEBEB"/>
                </a:solidFill>
                <a:latin typeface="Century Gothic"/>
              </a:rPr>
              <a:t>Placement Of Files</a:t>
            </a:r>
            <a:endParaRPr lang="en-US" sz="3600" b="0" strike="noStrike" spc="-1">
              <a:solidFill>
                <a:srgbClr val="000000"/>
              </a:solidFill>
              <a:latin typeface="Century Gothic"/>
            </a:endParaRPr>
          </a:p>
        </p:txBody>
      </p:sp>
      <p:sp>
        <p:nvSpPr>
          <p:cNvPr id="314" name="TextShape 2"/>
          <p:cNvSpPr txBox="1"/>
          <p:nvPr/>
        </p:nvSpPr>
        <p:spPr>
          <a:xfrm>
            <a:off x="1154880" y="2603520"/>
            <a:ext cx="8825400" cy="3416040"/>
          </a:xfrm>
          <a:prstGeom prst="rect">
            <a:avLst/>
          </a:prstGeom>
          <a:noFill/>
          <a:ln>
            <a:noFill/>
          </a:ln>
        </p:spPr>
        <p:txBody>
          <a:bodyPr anchor="t"/>
          <a:lstStyle/>
          <a:p>
            <a:pPr marL="342900" indent="-342265">
              <a:spcBef>
                <a:spcPts val="1001"/>
              </a:spcBef>
              <a:buClr>
                <a:srgbClr val="B31166"/>
              </a:buClr>
              <a:buSzPct val="80000"/>
              <a:buFont typeface="Wingdings 3" charset="2"/>
              <a:buChar char=""/>
            </a:pPr>
            <a:r>
              <a:rPr lang="en-US" sz="2000" b="0" strike="noStrike" spc="-1" dirty="0">
                <a:solidFill>
                  <a:srgbClr val="404040"/>
                </a:solidFill>
                <a:latin typeface="Century Gothic"/>
              </a:rPr>
              <a:t>IIOP CLIENT:</a:t>
            </a:r>
            <a:endParaRPr lang="en-US" dirty="0">
              <a:solidFill>
                <a:srgbClr val="000000"/>
              </a:solidFill>
              <a:latin typeface="Arial"/>
            </a:endParaRPr>
          </a:p>
          <a:p>
            <a:pPr marL="800100" lvl="1" indent="-342265">
              <a:spcBef>
                <a:spcPts val="1001"/>
              </a:spcBef>
              <a:buClr>
                <a:srgbClr val="B31166"/>
              </a:buClr>
              <a:buSzPct val="80000"/>
              <a:buFont typeface="Wingdings 3" charset="2"/>
              <a:buChar char=""/>
            </a:pPr>
            <a:r>
              <a:rPr lang="en-US" sz="2000" b="0" strike="noStrike" spc="-1" dirty="0" err="1">
                <a:solidFill>
                  <a:srgbClr val="404040"/>
                </a:solidFill>
                <a:latin typeface="Century Gothic"/>
              </a:rPr>
              <a:t>PayrollClientImpl.class</a:t>
            </a:r>
            <a:r>
              <a:rPr lang="en-US" sz="2000" b="0" strike="noStrike" spc="-1" dirty="0">
                <a:solidFill>
                  <a:srgbClr val="404040"/>
                </a:solidFill>
                <a:latin typeface="Century Gothic"/>
              </a:rPr>
              <a:t> (client application)</a:t>
            </a:r>
            <a:endParaRPr lang="en-US" dirty="0">
              <a:solidFill>
                <a:srgbClr val="000000"/>
              </a:solidFill>
              <a:latin typeface="Arial"/>
            </a:endParaRPr>
          </a:p>
          <a:p>
            <a:pPr marL="800100" lvl="1" indent="-342265">
              <a:spcBef>
                <a:spcPts val="1001"/>
              </a:spcBef>
              <a:buClr>
                <a:srgbClr val="B31166"/>
              </a:buClr>
              <a:buSzPct val="80000"/>
              <a:buFont typeface="Wingdings 3" charset="2"/>
              <a:buChar char=""/>
            </a:pPr>
            <a:r>
              <a:rPr lang="en-US" sz="2000" b="0" strike="noStrike" spc="-1" dirty="0" err="1">
                <a:solidFill>
                  <a:srgbClr val="404040"/>
                </a:solidFill>
                <a:latin typeface="Century Gothic"/>
              </a:rPr>
              <a:t>Payroll.class</a:t>
            </a:r>
            <a:r>
              <a:rPr lang="en-US" sz="2000" b="0" strike="noStrike" spc="-1" dirty="0">
                <a:solidFill>
                  <a:srgbClr val="404040"/>
                </a:solidFill>
                <a:latin typeface="Century Gothic"/>
              </a:rPr>
              <a:t> ( the interface file)</a:t>
            </a:r>
            <a:endParaRPr lang="en-US" dirty="0">
              <a:solidFill>
                <a:srgbClr val="000000"/>
              </a:solidFill>
              <a:latin typeface="Arial"/>
            </a:endParaRPr>
          </a:p>
          <a:p>
            <a:pPr marL="800100" lvl="1" indent="-342265">
              <a:spcBef>
                <a:spcPts val="1001"/>
              </a:spcBef>
              <a:buClr>
                <a:srgbClr val="B31166"/>
              </a:buClr>
              <a:buSzPct val="80000"/>
              <a:buFont typeface="Wingdings 3" charset="2"/>
              <a:buChar char=""/>
            </a:pPr>
            <a:r>
              <a:rPr lang="en-US" sz="2000" b="0" strike="noStrike" spc="-1" dirty="0" err="1">
                <a:solidFill>
                  <a:srgbClr val="404040"/>
                </a:solidFill>
                <a:latin typeface="Century Gothic"/>
              </a:rPr>
              <a:t>PayrollImpl_stub.class</a:t>
            </a:r>
            <a:r>
              <a:rPr lang="en-US" sz="2000" b="0" strike="noStrike" spc="-1" dirty="0">
                <a:solidFill>
                  <a:srgbClr val="404040"/>
                </a:solidFill>
                <a:latin typeface="Century Gothic"/>
              </a:rPr>
              <a:t> (the stub file of the server</a:t>
            </a:r>
            <a:r>
              <a:rPr lang="en-US" sz="2000" spc="-1" dirty="0">
                <a:solidFill>
                  <a:srgbClr val="404040"/>
                </a:solidFill>
                <a:latin typeface="Century Gothic"/>
              </a:rPr>
              <a:t>)</a:t>
            </a:r>
            <a:endParaRPr lang="en-US" dirty="0">
              <a:solidFill>
                <a:srgbClr val="000000"/>
              </a:solidFill>
              <a:latin typeface="Arial"/>
            </a:endParaRPr>
          </a:p>
          <a:p>
            <a:pPr marL="800100" lvl="1" indent="-342265">
              <a:spcBef>
                <a:spcPts val="1001"/>
              </a:spcBef>
              <a:buClr>
                <a:srgbClr val="B31166"/>
              </a:buClr>
              <a:buSzPct val="80000"/>
              <a:buFont typeface="Wingdings 3" charset="2"/>
              <a:buChar char=""/>
            </a:pPr>
            <a:r>
              <a:rPr lang="en-US" sz="2000" b="0" strike="noStrike" spc="-1" dirty="0" err="1">
                <a:solidFill>
                  <a:srgbClr val="404040"/>
                </a:solidFill>
                <a:latin typeface="Century Gothic"/>
              </a:rPr>
              <a:t>PayrollMessage.class</a:t>
            </a:r>
            <a:r>
              <a:rPr lang="en-US" sz="2000" b="0" strike="noStrike" spc="-1" dirty="0">
                <a:solidFill>
                  <a:srgbClr val="404040"/>
                </a:solidFill>
                <a:latin typeface="Century Gothic"/>
              </a:rPr>
              <a:t> (the interface file of the client)</a:t>
            </a:r>
            <a:endParaRPr lang="en-US" dirty="0">
              <a:solidFill>
                <a:srgbClr val="000000"/>
              </a:solidFill>
              <a:latin typeface="Arial"/>
            </a:endParaRPr>
          </a:p>
          <a:p>
            <a:pPr marL="800100" lvl="1" indent="-342265">
              <a:spcBef>
                <a:spcPts val="1001"/>
              </a:spcBef>
              <a:buClr>
                <a:srgbClr val="B31166"/>
              </a:buClr>
              <a:buSzPct val="80000"/>
              <a:buFont typeface="Wingdings 3" charset="2"/>
              <a:buChar char=""/>
            </a:pPr>
            <a:r>
              <a:rPr lang="en-US" sz="2000" b="0" strike="noStrike" spc="-1" dirty="0" err="1">
                <a:solidFill>
                  <a:srgbClr val="404040"/>
                </a:solidFill>
                <a:latin typeface="Century Gothic"/>
              </a:rPr>
              <a:t>PayrollClientImpl_Tie.class</a:t>
            </a:r>
            <a:r>
              <a:rPr lang="en-US" sz="2000" b="0" strike="noStrike" spc="-1" dirty="0">
                <a:solidFill>
                  <a:srgbClr val="404040"/>
                </a:solidFill>
                <a:latin typeface="Century Gothic"/>
              </a:rPr>
              <a:t> (the tie file of the client)</a:t>
            </a:r>
            <a:endParaRPr lang="en-US" b="0" strike="noStrike">
              <a:solidFill>
                <a:srgbClr val="000000"/>
              </a:solidFill>
              <a:latin typeface="Arial"/>
            </a:endParaRPr>
          </a:p>
          <a:p>
            <a:pPr marL="342900" indent="-342265">
              <a:spcBef>
                <a:spcPts val="1001"/>
              </a:spcBef>
            </a:pPr>
            <a:r>
              <a:rPr lang="en-US" sz="2000" spc="-1" dirty="0">
                <a:solidFill>
                  <a:srgbClr val="404040"/>
                </a:solidFill>
                <a:latin typeface="Century Gothic"/>
              </a:rPr>
              <a:t>      </a:t>
            </a:r>
            <a:endParaRPr lang="en-US" sz="2000" b="0" strike="noStrike" spc="-1" dirty="0">
              <a:solidFill>
                <a:srgbClr val="404040"/>
              </a:solidFill>
              <a:latin typeface="Century Gothic"/>
            </a:endParaRPr>
          </a:p>
        </p:txBody>
      </p:sp>
      <p:sp>
        <p:nvSpPr>
          <p:cNvPr id="315" name="TextShape 3"/>
          <p:cNvSpPr txBox="1"/>
          <p:nvPr/>
        </p:nvSpPr>
        <p:spPr>
          <a:xfrm>
            <a:off x="10352520" y="295560"/>
            <a:ext cx="837720" cy="767160"/>
          </a:xfrm>
          <a:prstGeom prst="rect">
            <a:avLst/>
          </a:prstGeom>
          <a:noFill/>
          <a:ln>
            <a:noFill/>
          </a:ln>
        </p:spPr>
        <p:txBody>
          <a:bodyPr anchor="b"/>
          <a:lstStyle/>
          <a:p>
            <a:pPr algn="ctr">
              <a:lnSpc>
                <a:spcPct val="100000"/>
              </a:lnSpc>
            </a:pPr>
            <a:fld id="{0D7C480D-96AB-4C10-90EB-42A9236CF0C0}" type="slidenum">
              <a:rPr lang="en-US" sz="2800" b="0" strike="noStrike" spc="-1">
                <a:solidFill>
                  <a:srgbClr val="FFFFFF"/>
                </a:solidFill>
                <a:latin typeface="Century Gothic"/>
              </a:rPr>
              <a:t>42</a:t>
            </a:fld>
            <a:endParaRPr lang="en-US" sz="2800" b="0" strike="noStrike" spc="-1">
              <a:latin typeface="Times New Roman"/>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TextShape 1"/>
          <p:cNvSpPr txBox="1"/>
          <p:nvPr/>
        </p:nvSpPr>
        <p:spPr>
          <a:xfrm>
            <a:off x="1154880" y="973800"/>
            <a:ext cx="8760960" cy="706680"/>
          </a:xfrm>
          <a:prstGeom prst="rect">
            <a:avLst/>
          </a:prstGeom>
          <a:noFill/>
          <a:ln>
            <a:noFill/>
          </a:ln>
        </p:spPr>
        <p:txBody>
          <a:bodyPr anchor="ctr"/>
          <a:lstStyle/>
          <a:p>
            <a:pPr>
              <a:lnSpc>
                <a:spcPct val="100000"/>
              </a:lnSpc>
            </a:pPr>
            <a:r>
              <a:rPr lang="en-US" sz="3600" b="0" strike="noStrike" spc="-1">
                <a:solidFill>
                  <a:srgbClr val="EBEBEB"/>
                </a:solidFill>
                <a:latin typeface="Century Gothic"/>
              </a:rPr>
              <a:t>Placement Of Files</a:t>
            </a:r>
            <a:endParaRPr lang="en-US" sz="3600" b="0" strike="noStrike" spc="-1">
              <a:solidFill>
                <a:srgbClr val="000000"/>
              </a:solidFill>
              <a:latin typeface="Century Gothic"/>
            </a:endParaRPr>
          </a:p>
        </p:txBody>
      </p:sp>
      <p:sp>
        <p:nvSpPr>
          <p:cNvPr id="317" name="TextShape 2"/>
          <p:cNvSpPr txBox="1"/>
          <p:nvPr/>
        </p:nvSpPr>
        <p:spPr>
          <a:xfrm>
            <a:off x="1154880" y="2603520"/>
            <a:ext cx="8825400" cy="3416040"/>
          </a:xfrm>
          <a:prstGeom prst="rect">
            <a:avLst/>
          </a:prstGeom>
          <a:noFill/>
          <a:ln>
            <a:noFill/>
          </a:ln>
        </p:spPr>
        <p:txBody>
          <a:bodyPr/>
          <a:lstStyle/>
          <a:p>
            <a:pPr marL="343080" indent="-342720">
              <a:lnSpc>
                <a:spcPct val="100000"/>
              </a:lnSpc>
              <a:spcBef>
                <a:spcPts val="1001"/>
              </a:spcBef>
              <a:buClr>
                <a:srgbClr val="B31166"/>
              </a:buClr>
              <a:buSzPct val="80000"/>
              <a:buFont typeface="Wingdings 3" charset="2"/>
              <a:buChar char=""/>
            </a:pPr>
            <a:r>
              <a:rPr lang="en-US" sz="2000" b="0" strike="noStrike" spc="-1">
                <a:solidFill>
                  <a:srgbClr val="404040"/>
                </a:solidFill>
                <a:latin typeface="Century Gothic"/>
              </a:rPr>
              <a:t>A SIMILAR ARRANGEMENT OF FILES IS REQUIRED IF THE CALLBACK TECHIQUE WAS USED WITH A RMI ARCHITECTURE. </a:t>
            </a:r>
          </a:p>
          <a:p>
            <a:pPr marL="343080" indent="-342720">
              <a:lnSpc>
                <a:spcPct val="100000"/>
              </a:lnSpc>
              <a:spcBef>
                <a:spcPts val="1001"/>
              </a:spcBef>
              <a:buClr>
                <a:srgbClr val="B31166"/>
              </a:buClr>
              <a:buSzPct val="80000"/>
              <a:buFont typeface="Wingdings 3" charset="2"/>
              <a:buChar char=""/>
            </a:pPr>
            <a:r>
              <a:rPr lang="en-US" sz="2000" b="0" strike="noStrike" spc="-1">
                <a:solidFill>
                  <a:srgbClr val="404040"/>
                </a:solidFill>
                <a:latin typeface="Century Gothic"/>
              </a:rPr>
              <a:t>THE CLIENT IS ALSO A SERVER AND THEREFORE IT GENERATES ITS OWN STUB AND INTERFACE FILES WHICH HAVE TO BE COPIED ON THE SERVER SIDE.</a:t>
            </a:r>
          </a:p>
        </p:txBody>
      </p:sp>
      <p:sp>
        <p:nvSpPr>
          <p:cNvPr id="318" name="TextShape 3"/>
          <p:cNvSpPr txBox="1"/>
          <p:nvPr/>
        </p:nvSpPr>
        <p:spPr>
          <a:xfrm>
            <a:off x="10352520" y="295560"/>
            <a:ext cx="837720" cy="767160"/>
          </a:xfrm>
          <a:prstGeom prst="rect">
            <a:avLst/>
          </a:prstGeom>
          <a:noFill/>
          <a:ln>
            <a:noFill/>
          </a:ln>
        </p:spPr>
        <p:txBody>
          <a:bodyPr anchor="b"/>
          <a:lstStyle/>
          <a:p>
            <a:pPr algn="ctr">
              <a:lnSpc>
                <a:spcPct val="100000"/>
              </a:lnSpc>
            </a:pPr>
            <a:fld id="{59D59A5B-063D-4C8C-BC81-E4CF99A017C6}" type="slidenum">
              <a:rPr lang="en-US" sz="2800" b="0" strike="noStrike" spc="-1">
                <a:solidFill>
                  <a:srgbClr val="FFFFFF"/>
                </a:solidFill>
                <a:latin typeface="Century Gothic"/>
              </a:rPr>
              <a:t>43</a:t>
            </a:fld>
            <a:endParaRPr lang="en-US" sz="2800" b="0" strike="noStrike" spc="-1">
              <a:latin typeface="Times New Roman"/>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TextShape 1"/>
          <p:cNvSpPr txBox="1"/>
          <p:nvPr/>
        </p:nvSpPr>
        <p:spPr>
          <a:xfrm>
            <a:off x="1154880" y="973800"/>
            <a:ext cx="8760960" cy="706680"/>
          </a:xfrm>
          <a:prstGeom prst="rect">
            <a:avLst/>
          </a:prstGeom>
          <a:noFill/>
          <a:ln>
            <a:noFill/>
          </a:ln>
        </p:spPr>
        <p:txBody>
          <a:bodyPr anchor="ctr"/>
          <a:lstStyle/>
          <a:p>
            <a:pPr>
              <a:lnSpc>
                <a:spcPct val="100000"/>
              </a:lnSpc>
            </a:pPr>
            <a:r>
              <a:rPr lang="en-US" sz="3600" b="0" strike="noStrike" spc="-1">
                <a:solidFill>
                  <a:srgbClr val="EBEBEB"/>
                </a:solidFill>
                <a:latin typeface="Century Gothic"/>
              </a:rPr>
              <a:t>CORBA</a:t>
            </a:r>
            <a:endParaRPr lang="en-US" sz="3600" b="0" strike="noStrike" spc="-1">
              <a:solidFill>
                <a:srgbClr val="000000"/>
              </a:solidFill>
              <a:latin typeface="Century Gothic"/>
            </a:endParaRPr>
          </a:p>
        </p:txBody>
      </p:sp>
      <p:sp>
        <p:nvSpPr>
          <p:cNvPr id="320" name="TextShape 2"/>
          <p:cNvSpPr txBox="1"/>
          <p:nvPr/>
        </p:nvSpPr>
        <p:spPr>
          <a:xfrm>
            <a:off x="914400" y="2306520"/>
            <a:ext cx="10362960" cy="4093920"/>
          </a:xfrm>
          <a:prstGeom prst="rect">
            <a:avLst/>
          </a:prstGeom>
          <a:noFill/>
          <a:ln>
            <a:noFill/>
          </a:ln>
        </p:spPr>
        <p:txBody>
          <a:bodyPr/>
          <a:lstStyle/>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CORBA is a specification given by OMG (Object Management Group). Vendors can implement it.</a:t>
            </a:r>
          </a:p>
          <a:p>
            <a:pPr marL="743040" lvl="1" indent="-285480">
              <a:lnSpc>
                <a:spcPct val="100000"/>
              </a:lnSpc>
              <a:spcBef>
                <a:spcPts val="1001"/>
              </a:spcBef>
              <a:buClr>
                <a:srgbClr val="B31166"/>
              </a:buClr>
              <a:buSzPct val="80000"/>
              <a:buFont typeface="Wingdings 3" charset="2"/>
              <a:buChar char=""/>
            </a:pPr>
            <a:r>
              <a:rPr lang="en-US" sz="1600" b="0" strike="noStrike" spc="-1">
                <a:solidFill>
                  <a:srgbClr val="404040"/>
                </a:solidFill>
                <a:latin typeface="Century Gothic"/>
              </a:rPr>
              <a:t>CORBA stands for Common Object Request Broker Architecture.</a:t>
            </a:r>
          </a:p>
          <a:p>
            <a:pPr marL="743040" lvl="1" indent="-285480">
              <a:lnSpc>
                <a:spcPct val="100000"/>
              </a:lnSpc>
              <a:spcBef>
                <a:spcPts val="1001"/>
              </a:spcBef>
              <a:buClr>
                <a:srgbClr val="B31166"/>
              </a:buClr>
              <a:buSzPct val="80000"/>
              <a:buFont typeface="Wingdings 3" charset="2"/>
              <a:buChar char=""/>
            </a:pPr>
            <a:r>
              <a:rPr lang="en-US" sz="1600" b="0" strike="noStrike" spc="-1">
                <a:solidFill>
                  <a:srgbClr val="404040"/>
                </a:solidFill>
                <a:latin typeface="Century Gothic"/>
              </a:rPr>
              <a:t>It is also used for creating a distributed system of nodes that offer services.</a:t>
            </a:r>
          </a:p>
          <a:p>
            <a:pPr marL="743040" lvl="1" indent="-285480">
              <a:lnSpc>
                <a:spcPct val="100000"/>
              </a:lnSpc>
              <a:spcBef>
                <a:spcPts val="1001"/>
              </a:spcBef>
              <a:buClr>
                <a:srgbClr val="B31166"/>
              </a:buClr>
              <a:buSzPct val="80000"/>
              <a:buFont typeface="Wingdings 3" charset="2"/>
              <a:buChar char=""/>
            </a:pPr>
            <a:r>
              <a:rPr lang="en-US" sz="1600" b="0" strike="noStrike" spc="-1">
                <a:solidFill>
                  <a:srgbClr val="404040"/>
                </a:solidFill>
                <a:latin typeface="Century Gothic"/>
              </a:rPr>
              <a:t>Java has an implementation of CORBA as part of the Standard Edition of the jdk (The API is called Java IDL)</a:t>
            </a:r>
          </a:p>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Using CORBA is more complex than RMI or RMI over IIOP.</a:t>
            </a:r>
          </a:p>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It requires the knowledge of another language called IDL (Interface Definition Language)</a:t>
            </a:r>
          </a:p>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IDL acts as the intermediary between services in various nodes, written in different languages.</a:t>
            </a:r>
          </a:p>
          <a:p>
            <a:pPr>
              <a:lnSpc>
                <a:spcPct val="100000"/>
              </a:lnSpc>
              <a:spcBef>
                <a:spcPts val="1001"/>
              </a:spcBef>
            </a:pPr>
            <a:endParaRPr lang="en-US" sz="1800" b="0" strike="noStrike" spc="-1">
              <a:solidFill>
                <a:srgbClr val="404040"/>
              </a:solidFill>
              <a:latin typeface="Century Gothic"/>
            </a:endParaRPr>
          </a:p>
        </p:txBody>
      </p:sp>
      <p:sp>
        <p:nvSpPr>
          <p:cNvPr id="321" name="TextShape 3"/>
          <p:cNvSpPr txBox="1"/>
          <p:nvPr/>
        </p:nvSpPr>
        <p:spPr>
          <a:xfrm>
            <a:off x="10352520" y="295560"/>
            <a:ext cx="837720" cy="767160"/>
          </a:xfrm>
          <a:prstGeom prst="rect">
            <a:avLst/>
          </a:prstGeom>
          <a:noFill/>
          <a:ln>
            <a:noFill/>
          </a:ln>
        </p:spPr>
        <p:txBody>
          <a:bodyPr anchor="b"/>
          <a:lstStyle/>
          <a:p>
            <a:pPr algn="ctr">
              <a:lnSpc>
                <a:spcPct val="100000"/>
              </a:lnSpc>
            </a:pPr>
            <a:fld id="{EA97D8D5-7ADD-44F9-9773-E3FD8B3CA3DE}" type="slidenum">
              <a:rPr lang="en-US" sz="2800" b="0" strike="noStrike" spc="-1">
                <a:solidFill>
                  <a:srgbClr val="FFFFFF"/>
                </a:solidFill>
                <a:latin typeface="Century Gothic"/>
              </a:rPr>
              <a:t>44</a:t>
            </a:fld>
            <a:endParaRPr lang="en-US" sz="2800" b="0" strike="noStrike" spc="-1">
              <a:latin typeface="Times New Roman"/>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TextShape 1"/>
          <p:cNvSpPr txBox="1"/>
          <p:nvPr/>
        </p:nvSpPr>
        <p:spPr>
          <a:xfrm>
            <a:off x="1154880" y="973800"/>
            <a:ext cx="8760960" cy="706680"/>
          </a:xfrm>
          <a:prstGeom prst="rect">
            <a:avLst/>
          </a:prstGeom>
          <a:noFill/>
          <a:ln>
            <a:noFill/>
          </a:ln>
        </p:spPr>
        <p:txBody>
          <a:bodyPr anchor="ctr"/>
          <a:lstStyle/>
          <a:p>
            <a:pPr>
              <a:lnSpc>
                <a:spcPct val="100000"/>
              </a:lnSpc>
            </a:pPr>
            <a:r>
              <a:rPr lang="en-US" sz="3600" b="0" strike="noStrike" spc="-1">
                <a:solidFill>
                  <a:srgbClr val="EBEBEB"/>
                </a:solidFill>
                <a:latin typeface="Century Gothic"/>
              </a:rPr>
              <a:t>COMPARING CORBA TO RMI AND RMI OVER IIOP</a:t>
            </a:r>
            <a:endParaRPr lang="en-US" sz="3600" b="0" strike="noStrike" spc="-1">
              <a:solidFill>
                <a:srgbClr val="000000"/>
              </a:solidFill>
              <a:latin typeface="Century Gothic"/>
            </a:endParaRPr>
          </a:p>
        </p:txBody>
      </p:sp>
      <p:sp>
        <p:nvSpPr>
          <p:cNvPr id="323" name="TextShape 2"/>
          <p:cNvSpPr txBox="1"/>
          <p:nvPr/>
        </p:nvSpPr>
        <p:spPr>
          <a:xfrm>
            <a:off x="1225764" y="2798450"/>
            <a:ext cx="8825400" cy="2724924"/>
          </a:xfrm>
          <a:prstGeom prst="rect">
            <a:avLst/>
          </a:prstGeom>
          <a:noFill/>
          <a:ln>
            <a:noFill/>
          </a:ln>
        </p:spPr>
        <p:txBody>
          <a:bodyPr>
            <a:noAutofit/>
          </a:bodyPr>
          <a:lstStyle/>
          <a:p>
            <a:pPr marL="343080" indent="-342720">
              <a:lnSpc>
                <a:spcPct val="100000"/>
              </a:lnSpc>
              <a:spcBef>
                <a:spcPts val="1001"/>
              </a:spcBef>
              <a:buClr>
                <a:srgbClr val="B31166"/>
              </a:buClr>
              <a:buSzPct val="80000"/>
              <a:buFont typeface="Wingdings 3" charset="2"/>
              <a:buChar char=""/>
            </a:pPr>
            <a:r>
              <a:rPr lang="en-US" sz="2000" b="0" strike="noStrike" spc="-1">
                <a:solidFill>
                  <a:srgbClr val="404040"/>
                </a:solidFill>
                <a:latin typeface="Century Gothic"/>
              </a:rPr>
              <a:t>Keep in mind that in the case of RMI over IIOP IDL interfaces are  generated automatically by the compiler (the programmer does not need IDL to use RMI over IIOP).</a:t>
            </a:r>
          </a:p>
          <a:p>
            <a:pPr marL="343080" indent="-342720">
              <a:lnSpc>
                <a:spcPct val="100000"/>
              </a:lnSpc>
              <a:spcBef>
                <a:spcPts val="1001"/>
              </a:spcBef>
              <a:buClr>
                <a:srgbClr val="B31166"/>
              </a:buClr>
              <a:buSzPct val="80000"/>
              <a:buFont typeface="Wingdings 3" charset="2"/>
              <a:buChar char=""/>
            </a:pPr>
            <a:r>
              <a:rPr lang="en-US" sz="2000" b="0" strike="noStrike" spc="-1">
                <a:solidFill>
                  <a:srgbClr val="404040"/>
                </a:solidFill>
                <a:latin typeface="Century Gothic"/>
              </a:rPr>
              <a:t>Also, in both RMI and RMI over IIOP Java’ s serialization protocol is used automatically to serialize objects that need to be part of the request/response packets. Serialization may have to be externalized in CORBA (created).</a:t>
            </a:r>
          </a:p>
        </p:txBody>
      </p:sp>
      <p:sp>
        <p:nvSpPr>
          <p:cNvPr id="324" name="TextShape 3"/>
          <p:cNvSpPr txBox="1"/>
          <p:nvPr/>
        </p:nvSpPr>
        <p:spPr>
          <a:xfrm>
            <a:off x="10352520" y="295560"/>
            <a:ext cx="837720" cy="767160"/>
          </a:xfrm>
          <a:prstGeom prst="rect">
            <a:avLst/>
          </a:prstGeom>
          <a:noFill/>
          <a:ln>
            <a:noFill/>
          </a:ln>
        </p:spPr>
        <p:txBody>
          <a:bodyPr anchor="b"/>
          <a:lstStyle/>
          <a:p>
            <a:pPr algn="ctr">
              <a:lnSpc>
                <a:spcPct val="100000"/>
              </a:lnSpc>
            </a:pPr>
            <a:fld id="{BED60B1D-A29B-4854-93AE-4AC00CA4EE89}" type="slidenum">
              <a:rPr lang="en-US" sz="2800" b="0" strike="noStrike" spc="-1">
                <a:solidFill>
                  <a:srgbClr val="FFFFFF"/>
                </a:solidFill>
                <a:latin typeface="Century Gothic"/>
              </a:rPr>
              <a:t>45</a:t>
            </a:fld>
            <a:endParaRPr lang="en-US" sz="2800" b="0" strike="noStrike" spc="-1">
              <a:latin typeface="Times New Roman"/>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TextShape 1"/>
          <p:cNvSpPr txBox="1"/>
          <p:nvPr/>
        </p:nvSpPr>
        <p:spPr>
          <a:xfrm>
            <a:off x="1154880" y="973800"/>
            <a:ext cx="8760960" cy="706680"/>
          </a:xfrm>
          <a:prstGeom prst="rect">
            <a:avLst/>
          </a:prstGeom>
          <a:noFill/>
          <a:ln>
            <a:noFill/>
          </a:ln>
        </p:spPr>
        <p:txBody>
          <a:bodyPr anchor="ctr"/>
          <a:lstStyle/>
          <a:p>
            <a:pPr>
              <a:lnSpc>
                <a:spcPct val="100000"/>
              </a:lnSpc>
            </a:pPr>
            <a:r>
              <a:rPr lang="en-US" sz="3600" b="0" strike="noStrike" spc="-1">
                <a:solidFill>
                  <a:srgbClr val="EBEBEB"/>
                </a:solidFill>
                <a:latin typeface="Century Gothic"/>
              </a:rPr>
              <a:t>COMPARING CORBA TO RMI AND RMI OVER IIOP</a:t>
            </a:r>
            <a:endParaRPr lang="en-US" sz="3600" b="0" strike="noStrike" spc="-1">
              <a:solidFill>
                <a:srgbClr val="000000"/>
              </a:solidFill>
              <a:latin typeface="Century Gothic"/>
            </a:endParaRPr>
          </a:p>
        </p:txBody>
      </p:sp>
      <p:sp>
        <p:nvSpPr>
          <p:cNvPr id="326" name="TextShape 2"/>
          <p:cNvSpPr txBox="1"/>
          <p:nvPr/>
        </p:nvSpPr>
        <p:spPr>
          <a:xfrm>
            <a:off x="1208043" y="2355427"/>
            <a:ext cx="8825400" cy="3416040"/>
          </a:xfrm>
          <a:prstGeom prst="rect">
            <a:avLst/>
          </a:prstGeom>
          <a:noFill/>
          <a:ln>
            <a:noFill/>
          </a:ln>
        </p:spPr>
        <p:txBody>
          <a:bodyPr>
            <a:noAutofit/>
          </a:bodyPr>
          <a:lstStyle/>
          <a:p>
            <a:pPr marL="343080" indent="-342720">
              <a:lnSpc>
                <a:spcPct val="100000"/>
              </a:lnSpc>
              <a:spcBef>
                <a:spcPts val="1001"/>
              </a:spcBef>
              <a:buClr>
                <a:srgbClr val="B31166"/>
              </a:buClr>
              <a:buSzPct val="80000"/>
              <a:buFont typeface="Wingdings 3" charset="2"/>
              <a:buChar char=""/>
            </a:pPr>
            <a:r>
              <a:rPr lang="en-US" sz="2400" b="0" strike="noStrike" spc="-1">
                <a:solidFill>
                  <a:srgbClr val="404040"/>
                </a:solidFill>
                <a:latin typeface="Century Gothic"/>
              </a:rPr>
              <a:t>Network connections are done by the  RMI or RMI over IIOP Frameworks (run time systems). In CORBA explicit programming for the sockets is needed.</a:t>
            </a:r>
          </a:p>
          <a:p>
            <a:pPr marL="343080" indent="-342720">
              <a:lnSpc>
                <a:spcPct val="100000"/>
              </a:lnSpc>
              <a:spcBef>
                <a:spcPts val="1001"/>
              </a:spcBef>
              <a:buClr>
                <a:srgbClr val="B31166"/>
              </a:buClr>
              <a:buSzPct val="80000"/>
              <a:buFont typeface="Wingdings 3" charset="2"/>
              <a:buChar char=""/>
            </a:pPr>
            <a:r>
              <a:rPr lang="en-US" sz="2400" b="0" strike="noStrike" spc="-1">
                <a:solidFill>
                  <a:srgbClr val="404040"/>
                </a:solidFill>
                <a:latin typeface="Century Gothic"/>
              </a:rPr>
              <a:t>The big advantage of CORBA is that CORBA objects can interoperate with objects on other platforms. Thus</a:t>
            </a:r>
          </a:p>
          <a:p>
            <a:pPr marL="743040" lvl="1" indent="-285480">
              <a:lnSpc>
                <a:spcPct val="100000"/>
              </a:lnSpc>
              <a:spcBef>
                <a:spcPts val="1001"/>
              </a:spcBef>
              <a:buClr>
                <a:srgbClr val="B31166"/>
              </a:buClr>
              <a:buSzPct val="80000"/>
              <a:buFont typeface="Wingdings 3" charset="2"/>
              <a:buChar char=""/>
            </a:pPr>
            <a:r>
              <a:rPr lang="en-US" sz="2000" b="0" strike="noStrike" spc="-1">
                <a:solidFill>
                  <a:srgbClr val="404040"/>
                </a:solidFill>
                <a:latin typeface="Century Gothic"/>
              </a:rPr>
              <a:t>A Java client can work with a C++ server and vice versa for example.</a:t>
            </a:r>
          </a:p>
        </p:txBody>
      </p:sp>
      <p:sp>
        <p:nvSpPr>
          <p:cNvPr id="327" name="TextShape 3"/>
          <p:cNvSpPr txBox="1"/>
          <p:nvPr/>
        </p:nvSpPr>
        <p:spPr>
          <a:xfrm>
            <a:off x="10352520" y="295560"/>
            <a:ext cx="837720" cy="767160"/>
          </a:xfrm>
          <a:prstGeom prst="rect">
            <a:avLst/>
          </a:prstGeom>
          <a:noFill/>
          <a:ln>
            <a:noFill/>
          </a:ln>
        </p:spPr>
        <p:txBody>
          <a:bodyPr anchor="b"/>
          <a:lstStyle/>
          <a:p>
            <a:pPr algn="ctr">
              <a:lnSpc>
                <a:spcPct val="100000"/>
              </a:lnSpc>
            </a:pPr>
            <a:fld id="{571E3106-A308-42D5-98DA-D883A992E0BA}" type="slidenum">
              <a:rPr lang="en-US" sz="2800" b="0" strike="noStrike" spc="-1">
                <a:solidFill>
                  <a:srgbClr val="FFFFFF"/>
                </a:solidFill>
                <a:latin typeface="Century Gothic"/>
              </a:rPr>
              <a:t>46</a:t>
            </a:fld>
            <a:endParaRPr lang="en-US" sz="2800" b="0" strike="noStrike" spc="-1">
              <a:latin typeface="Times New Roman"/>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TextShape 1"/>
          <p:cNvSpPr txBox="1"/>
          <p:nvPr/>
        </p:nvSpPr>
        <p:spPr>
          <a:xfrm>
            <a:off x="1154880" y="973800"/>
            <a:ext cx="8760960" cy="706680"/>
          </a:xfrm>
          <a:prstGeom prst="rect">
            <a:avLst/>
          </a:prstGeom>
          <a:noFill/>
          <a:ln>
            <a:noFill/>
          </a:ln>
        </p:spPr>
        <p:txBody>
          <a:bodyPr anchor="ctr"/>
          <a:lstStyle/>
          <a:p>
            <a:pPr>
              <a:lnSpc>
                <a:spcPct val="100000"/>
              </a:lnSpc>
            </a:pPr>
            <a:r>
              <a:rPr lang="en-US" sz="3600" b="0" strike="noStrike" spc="-1">
                <a:solidFill>
                  <a:srgbClr val="EBEBEB"/>
                </a:solidFill>
                <a:latin typeface="Century Gothic"/>
              </a:rPr>
              <a:t>COMPARING CORBA TO RMI AND RMI OVER IIOP</a:t>
            </a:r>
            <a:endParaRPr lang="en-US" sz="3600" b="0" strike="noStrike" spc="-1">
              <a:solidFill>
                <a:srgbClr val="000000"/>
              </a:solidFill>
              <a:latin typeface="Century Gothic"/>
            </a:endParaRPr>
          </a:p>
        </p:txBody>
      </p:sp>
      <p:sp>
        <p:nvSpPr>
          <p:cNvPr id="329" name="TextShape 2"/>
          <p:cNvSpPr txBox="1"/>
          <p:nvPr/>
        </p:nvSpPr>
        <p:spPr>
          <a:xfrm>
            <a:off x="1154880" y="2603520"/>
            <a:ext cx="8825400" cy="3416040"/>
          </a:xfrm>
          <a:prstGeom prst="rect">
            <a:avLst/>
          </a:prstGeom>
          <a:noFill/>
          <a:ln>
            <a:noFill/>
          </a:ln>
        </p:spPr>
        <p:txBody>
          <a:bodyPr/>
          <a:lstStyle/>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RMI only allows Java to Java communications (both the client and the server have to be written in Java)</a:t>
            </a:r>
          </a:p>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RMI over IIOP allows interoperability between different languages for the Client and the Server because of the IIOP transport protocol included in RMI over IIOP</a:t>
            </a:r>
          </a:p>
        </p:txBody>
      </p:sp>
      <p:sp>
        <p:nvSpPr>
          <p:cNvPr id="330" name="TextShape 3"/>
          <p:cNvSpPr txBox="1"/>
          <p:nvPr/>
        </p:nvSpPr>
        <p:spPr>
          <a:xfrm>
            <a:off x="10352520" y="295560"/>
            <a:ext cx="837720" cy="767160"/>
          </a:xfrm>
          <a:prstGeom prst="rect">
            <a:avLst/>
          </a:prstGeom>
          <a:noFill/>
          <a:ln>
            <a:noFill/>
          </a:ln>
        </p:spPr>
        <p:txBody>
          <a:bodyPr anchor="b"/>
          <a:lstStyle/>
          <a:p>
            <a:pPr algn="ctr">
              <a:lnSpc>
                <a:spcPct val="100000"/>
              </a:lnSpc>
            </a:pPr>
            <a:fld id="{F391601E-5711-46DF-948E-EA12B7E750EE}" type="slidenum">
              <a:rPr lang="en-US" sz="2800" b="0" strike="noStrike" spc="-1">
                <a:solidFill>
                  <a:srgbClr val="FFFFFF"/>
                </a:solidFill>
                <a:latin typeface="Century Gothic"/>
              </a:rPr>
              <a:t>47</a:t>
            </a:fld>
            <a:endParaRPr lang="en-US" sz="2800" b="0" strike="noStrike" spc="-1">
              <a:latin typeface="Times New Roman"/>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TextShape 1"/>
          <p:cNvSpPr txBox="1"/>
          <p:nvPr/>
        </p:nvSpPr>
        <p:spPr>
          <a:xfrm>
            <a:off x="1154880" y="973800"/>
            <a:ext cx="8760960" cy="706680"/>
          </a:xfrm>
          <a:prstGeom prst="rect">
            <a:avLst/>
          </a:prstGeom>
          <a:noFill/>
          <a:ln>
            <a:noFill/>
          </a:ln>
        </p:spPr>
        <p:txBody>
          <a:bodyPr anchor="ctr"/>
          <a:lstStyle/>
          <a:p>
            <a:pPr>
              <a:lnSpc>
                <a:spcPct val="100000"/>
              </a:lnSpc>
            </a:pPr>
            <a:r>
              <a:rPr lang="en-US" sz="3600" b="0" strike="noStrike" spc="-1">
                <a:solidFill>
                  <a:srgbClr val="EBEBEB"/>
                </a:solidFill>
                <a:latin typeface="Century Gothic"/>
              </a:rPr>
              <a:t>CORBA AND IDL</a:t>
            </a:r>
            <a:endParaRPr lang="en-US" sz="3600" b="0" strike="noStrike" spc="-1">
              <a:solidFill>
                <a:srgbClr val="000000"/>
              </a:solidFill>
              <a:latin typeface="Century Gothic"/>
            </a:endParaRPr>
          </a:p>
        </p:txBody>
      </p:sp>
      <p:sp>
        <p:nvSpPr>
          <p:cNvPr id="332" name="TextShape 2"/>
          <p:cNvSpPr txBox="1"/>
          <p:nvPr/>
        </p:nvSpPr>
        <p:spPr>
          <a:xfrm>
            <a:off x="1154880" y="2603520"/>
            <a:ext cx="8825400" cy="3416040"/>
          </a:xfrm>
          <a:prstGeom prst="rect">
            <a:avLst/>
          </a:prstGeom>
          <a:noFill/>
          <a:ln>
            <a:noFill/>
          </a:ln>
        </p:spPr>
        <p:txBody>
          <a:bodyPr>
            <a:noAutofit/>
          </a:bodyPr>
          <a:lstStyle/>
          <a:p>
            <a:pPr marL="343080" indent="-342720">
              <a:lnSpc>
                <a:spcPct val="100000"/>
              </a:lnSpc>
              <a:spcBef>
                <a:spcPts val="1001"/>
              </a:spcBef>
              <a:buClr>
                <a:srgbClr val="B31166"/>
              </a:buClr>
              <a:buSzPct val="80000"/>
              <a:buFont typeface="Wingdings 3" charset="2"/>
              <a:buChar char=""/>
            </a:pPr>
            <a:r>
              <a:rPr lang="en-US" sz="2000" b="0" strike="noStrike" spc="-1">
                <a:solidFill>
                  <a:srgbClr val="404040"/>
                </a:solidFill>
                <a:latin typeface="Century Gothic"/>
              </a:rPr>
              <a:t>The first step in developing a CORBA application is to define the interfaces to the objects required in your distributed system. To define these interfaces, you use CORBA IDL. </a:t>
            </a:r>
          </a:p>
          <a:p>
            <a:pPr marL="343080" indent="-342720">
              <a:lnSpc>
                <a:spcPct val="100000"/>
              </a:lnSpc>
              <a:spcBef>
                <a:spcPts val="1001"/>
              </a:spcBef>
              <a:buClr>
                <a:srgbClr val="B31166"/>
              </a:buClr>
              <a:buSzPct val="80000"/>
              <a:buFont typeface="Wingdings 3" charset="2"/>
              <a:buChar char=""/>
            </a:pPr>
            <a:r>
              <a:rPr lang="en-US" sz="2000" b="0" strike="noStrike" spc="-1">
                <a:solidFill>
                  <a:srgbClr val="404040"/>
                </a:solidFill>
                <a:latin typeface="Century Gothic"/>
              </a:rPr>
              <a:t>You can implement IDL interfaces using any programming language for which an IDL mapping is available.</a:t>
            </a:r>
          </a:p>
          <a:p>
            <a:pPr marL="343080" indent="-342720">
              <a:lnSpc>
                <a:spcPct val="100000"/>
              </a:lnSpc>
              <a:spcBef>
                <a:spcPts val="1001"/>
              </a:spcBef>
              <a:buClr>
                <a:srgbClr val="B31166"/>
              </a:buClr>
              <a:buSzPct val="80000"/>
              <a:buFont typeface="Wingdings 3" charset="2"/>
              <a:buChar char=""/>
            </a:pPr>
            <a:r>
              <a:rPr lang="en-US" sz="2000" b="0" strike="noStrike" spc="-1">
                <a:solidFill>
                  <a:srgbClr val="404040"/>
                </a:solidFill>
                <a:latin typeface="Century Gothic"/>
              </a:rPr>
              <a:t>Java has specifications that specify a IDL to Java and A Java to IDL data types translation.</a:t>
            </a:r>
          </a:p>
        </p:txBody>
      </p:sp>
      <p:sp>
        <p:nvSpPr>
          <p:cNvPr id="333" name="TextShape 3"/>
          <p:cNvSpPr txBox="1"/>
          <p:nvPr/>
        </p:nvSpPr>
        <p:spPr>
          <a:xfrm>
            <a:off x="10352520" y="295560"/>
            <a:ext cx="837720" cy="767160"/>
          </a:xfrm>
          <a:prstGeom prst="rect">
            <a:avLst/>
          </a:prstGeom>
          <a:noFill/>
          <a:ln>
            <a:noFill/>
          </a:ln>
        </p:spPr>
        <p:txBody>
          <a:bodyPr anchor="b"/>
          <a:lstStyle/>
          <a:p>
            <a:pPr algn="ctr">
              <a:lnSpc>
                <a:spcPct val="100000"/>
              </a:lnSpc>
            </a:pPr>
            <a:fld id="{9485EEC7-32AB-4DF7-B9E2-1808013162F1}" type="slidenum">
              <a:rPr lang="en-US" sz="2800" b="0" strike="noStrike" spc="-1">
                <a:solidFill>
                  <a:srgbClr val="FFFFFF"/>
                </a:solidFill>
                <a:latin typeface="Century Gothic"/>
              </a:rPr>
              <a:t>48</a:t>
            </a:fld>
            <a:endParaRPr lang="en-US" sz="2800" b="0" strike="noStrike" spc="-1">
              <a:latin typeface="Times New Roman"/>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TextShape 1"/>
          <p:cNvSpPr txBox="1"/>
          <p:nvPr/>
        </p:nvSpPr>
        <p:spPr>
          <a:xfrm>
            <a:off x="1154880" y="973800"/>
            <a:ext cx="8760960" cy="706680"/>
          </a:xfrm>
          <a:prstGeom prst="rect">
            <a:avLst/>
          </a:prstGeom>
          <a:noFill/>
          <a:ln>
            <a:noFill/>
          </a:ln>
        </p:spPr>
        <p:txBody>
          <a:bodyPr anchor="ctr"/>
          <a:lstStyle/>
          <a:p>
            <a:pPr>
              <a:lnSpc>
                <a:spcPct val="100000"/>
              </a:lnSpc>
            </a:pPr>
            <a:r>
              <a:rPr lang="en-US" sz="3600" b="0" strike="noStrike" spc="-1">
                <a:solidFill>
                  <a:srgbClr val="EBEBEB"/>
                </a:solidFill>
                <a:latin typeface="Century Gothic"/>
              </a:rPr>
              <a:t>CORBA AND ORB</a:t>
            </a:r>
            <a:endParaRPr lang="en-US" sz="3600" b="0" strike="noStrike" spc="-1">
              <a:solidFill>
                <a:srgbClr val="000000"/>
              </a:solidFill>
              <a:latin typeface="Century Gothic"/>
            </a:endParaRPr>
          </a:p>
        </p:txBody>
      </p:sp>
      <p:sp>
        <p:nvSpPr>
          <p:cNvPr id="335" name="TextShape 2"/>
          <p:cNvSpPr txBox="1"/>
          <p:nvPr/>
        </p:nvSpPr>
        <p:spPr>
          <a:xfrm>
            <a:off x="10352520" y="295560"/>
            <a:ext cx="837720" cy="767160"/>
          </a:xfrm>
          <a:prstGeom prst="rect">
            <a:avLst/>
          </a:prstGeom>
          <a:noFill/>
          <a:ln>
            <a:noFill/>
          </a:ln>
        </p:spPr>
        <p:txBody>
          <a:bodyPr anchor="b"/>
          <a:lstStyle/>
          <a:p>
            <a:pPr algn="ctr">
              <a:lnSpc>
                <a:spcPct val="100000"/>
              </a:lnSpc>
            </a:pPr>
            <a:fld id="{98D97821-B03D-4626-996A-63495CE2882F}" type="slidenum">
              <a:rPr lang="en-US" sz="2800" b="0" strike="noStrike" spc="-1">
                <a:solidFill>
                  <a:srgbClr val="FFFFFF"/>
                </a:solidFill>
                <a:latin typeface="Century Gothic"/>
              </a:rPr>
              <a:t>49</a:t>
            </a:fld>
            <a:endParaRPr lang="en-US" sz="2800" b="0" strike="noStrike" spc="-1">
              <a:latin typeface="Times New Roman"/>
            </a:endParaRPr>
          </a:p>
        </p:txBody>
      </p:sp>
      <p:pic>
        <p:nvPicPr>
          <p:cNvPr id="336" name="Picture 2"/>
          <p:cNvPicPr/>
          <p:nvPr/>
        </p:nvPicPr>
        <p:blipFill>
          <a:blip r:embed="rId3"/>
          <a:stretch/>
        </p:blipFill>
        <p:spPr>
          <a:xfrm>
            <a:off x="1836910" y="2904580"/>
            <a:ext cx="8838720" cy="3200040"/>
          </a:xfrm>
          <a:prstGeom prst="rect">
            <a:avLst/>
          </a:prstGeom>
          <a:ln>
            <a:noFill/>
          </a:ln>
        </p:spPr>
      </p:pic>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1154880" y="973800"/>
            <a:ext cx="8760960" cy="706680"/>
          </a:xfrm>
          <a:prstGeom prst="rect">
            <a:avLst/>
          </a:prstGeom>
          <a:noFill/>
          <a:ln>
            <a:noFill/>
          </a:ln>
        </p:spPr>
        <p:txBody>
          <a:bodyPr anchor="ctr"/>
          <a:lstStyle/>
          <a:p>
            <a:pPr>
              <a:lnSpc>
                <a:spcPct val="100000"/>
              </a:lnSpc>
            </a:pPr>
            <a:r>
              <a:rPr lang="en-US" sz="3600" b="0" strike="noStrike" spc="-1">
                <a:solidFill>
                  <a:srgbClr val="EBEBEB"/>
                </a:solidFill>
                <a:latin typeface="Century Gothic"/>
              </a:rPr>
              <a:t>Parameters in a single JVM</a:t>
            </a:r>
            <a:endParaRPr lang="en-US" sz="3600" b="0" strike="noStrike" spc="-1">
              <a:solidFill>
                <a:srgbClr val="000000"/>
              </a:solidFill>
              <a:latin typeface="Century Gothic"/>
            </a:endParaRPr>
          </a:p>
        </p:txBody>
      </p:sp>
      <p:sp>
        <p:nvSpPr>
          <p:cNvPr id="174" name="TextShape 2"/>
          <p:cNvSpPr txBox="1"/>
          <p:nvPr/>
        </p:nvSpPr>
        <p:spPr>
          <a:xfrm>
            <a:off x="627840" y="2265480"/>
            <a:ext cx="10041120" cy="4592160"/>
          </a:xfrm>
          <a:prstGeom prst="rect">
            <a:avLst/>
          </a:prstGeom>
          <a:noFill/>
          <a:ln>
            <a:noFill/>
          </a:ln>
        </p:spPr>
        <p:txBody>
          <a:bodyPr>
            <a:normAutofit/>
          </a:bodyPr>
          <a:lstStyle/>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Pass by value: </a:t>
            </a:r>
            <a:br/>
            <a:r>
              <a:rPr lang="en-US" sz="1800" b="0" strike="noStrike" spc="-1">
                <a:solidFill>
                  <a:srgbClr val="404040"/>
                </a:solidFill>
                <a:latin typeface="Century Gothic"/>
              </a:rPr>
              <a:t>When a parameter is passed to a method, the JVM makes a copy of the value, places the copy on the stack and then executes the method. Values returned from methods are also copies.</a:t>
            </a:r>
          </a:p>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Pass by reference: </a:t>
            </a:r>
            <a:br/>
            <a:r>
              <a:rPr lang="en-US" sz="1800" b="0" strike="noStrike" spc="-1">
                <a:solidFill>
                  <a:srgbClr val="404040"/>
                </a:solidFill>
                <a:latin typeface="Century Gothic"/>
              </a:rPr>
              <a:t> The mechanics of passing an object as a parameter are more complex. Recall that an object resides in heap memory and is accessed through one or more reference variables. </a:t>
            </a:r>
            <a:br/>
            <a:r>
              <a:rPr lang="en-US" sz="1800" b="0" strike="noStrike" spc="-1">
                <a:solidFill>
                  <a:srgbClr val="404040"/>
                </a:solidFill>
                <a:latin typeface="Century Gothic"/>
              </a:rPr>
              <a:t>E.g. String s = "Test"; </a:t>
            </a:r>
            <a:br/>
            <a:r>
              <a:rPr lang="en-US" sz="1800" b="0" strike="noStrike" spc="-1">
                <a:solidFill>
                  <a:srgbClr val="404040"/>
                </a:solidFill>
                <a:latin typeface="Century Gothic"/>
              </a:rPr>
              <a:t>System.out.println(s); </a:t>
            </a:r>
          </a:p>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In the example, a copy of reference variable s is made (increasing the reference count to the String object by one) and is placed on the stack. Inside the method, code uses the copy of the reference to access the object. </a:t>
            </a:r>
          </a:p>
          <a:p>
            <a:pPr>
              <a:lnSpc>
                <a:spcPct val="100000"/>
              </a:lnSpc>
              <a:spcBef>
                <a:spcPts val="1001"/>
              </a:spcBef>
            </a:pPr>
            <a:endParaRPr lang="en-US" sz="1800" b="0" strike="noStrike" spc="-1">
              <a:solidFill>
                <a:srgbClr val="404040"/>
              </a:solidFill>
              <a:latin typeface="Century Gothic"/>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TextShape 1"/>
          <p:cNvSpPr txBox="1"/>
          <p:nvPr/>
        </p:nvSpPr>
        <p:spPr>
          <a:xfrm>
            <a:off x="1154880" y="973800"/>
            <a:ext cx="8760960" cy="706680"/>
          </a:xfrm>
          <a:prstGeom prst="rect">
            <a:avLst/>
          </a:prstGeom>
          <a:noFill/>
          <a:ln>
            <a:noFill/>
          </a:ln>
        </p:spPr>
        <p:txBody>
          <a:bodyPr anchor="ctr"/>
          <a:lstStyle/>
          <a:p>
            <a:pPr>
              <a:lnSpc>
                <a:spcPct val="100000"/>
              </a:lnSpc>
            </a:pPr>
            <a:r>
              <a:rPr lang="en-US" sz="3600" b="0" strike="noStrike" spc="-1">
                <a:solidFill>
                  <a:srgbClr val="EBEBEB"/>
                </a:solidFill>
                <a:latin typeface="Century Gothic"/>
              </a:rPr>
              <a:t>CORBA and ORB</a:t>
            </a:r>
            <a:endParaRPr lang="en-US" sz="3600" b="0" strike="noStrike" spc="-1">
              <a:solidFill>
                <a:srgbClr val="000000"/>
              </a:solidFill>
              <a:latin typeface="Century Gothic"/>
            </a:endParaRPr>
          </a:p>
        </p:txBody>
      </p:sp>
      <p:sp>
        <p:nvSpPr>
          <p:cNvPr id="338" name="TextShape 2"/>
          <p:cNvSpPr txBox="1"/>
          <p:nvPr/>
        </p:nvSpPr>
        <p:spPr>
          <a:xfrm>
            <a:off x="1154880" y="2603520"/>
            <a:ext cx="8825400" cy="3416040"/>
          </a:xfrm>
          <a:prstGeom prst="rect">
            <a:avLst/>
          </a:prstGeom>
          <a:noFill/>
          <a:ln>
            <a:noFill/>
          </a:ln>
        </p:spPr>
        <p:txBody>
          <a:bodyPr anchor="t"/>
          <a:lstStyle/>
          <a:p>
            <a:pPr marL="342900" indent="-342265">
              <a:spcBef>
                <a:spcPts val="1001"/>
              </a:spcBef>
              <a:buClr>
                <a:srgbClr val="B31166"/>
              </a:buClr>
              <a:buSzPct val="80000"/>
              <a:buFont typeface="Wingdings 3" charset="2"/>
              <a:buChar char=""/>
            </a:pPr>
            <a:r>
              <a:rPr lang="en-US" sz="2000" spc="-1">
                <a:latin typeface="Arial"/>
                <a:cs typeface="Arial"/>
              </a:rPr>
              <a:t>In</a:t>
            </a:r>
            <a:r>
              <a:rPr lang="en-US" sz="2000" spc="-1">
                <a:ea typeface="+mn-lt"/>
                <a:cs typeface="+mn-lt"/>
              </a:rPr>
              <a:t> a CORBA environment, programs request services through an object request broker (ORB), which allows components</a:t>
            </a:r>
            <a:r>
              <a:rPr lang="en-US" sz="2000" b="0" strike="noStrike" spc="-1">
                <a:ea typeface="+mn-lt"/>
                <a:cs typeface="+mn-lt"/>
              </a:rPr>
              <a:t> of distributed </a:t>
            </a:r>
            <a:r>
              <a:rPr lang="en-US" sz="2000" spc="-1">
                <a:ea typeface="+mn-lt"/>
                <a:cs typeface="+mn-lt"/>
              </a:rPr>
              <a:t>applications to find each other and communicate without knowing where applications are located on the network or what kind of interface </a:t>
            </a:r>
            <a:r>
              <a:rPr lang="en-US" sz="2000" b="0" strike="noStrike" spc="-1">
                <a:ea typeface="+mn-lt"/>
                <a:cs typeface="+mn-lt"/>
              </a:rPr>
              <a:t>they </a:t>
            </a:r>
            <a:r>
              <a:rPr lang="en-US" sz="2000" spc="-1">
                <a:ea typeface="+mn-lt"/>
                <a:cs typeface="+mn-lt"/>
              </a:rPr>
              <a:t>use.</a:t>
            </a:r>
            <a:endParaRPr lang="en-US">
              <a:ea typeface="+mn-lt"/>
              <a:cs typeface="+mn-lt"/>
            </a:endParaRPr>
          </a:p>
          <a:p>
            <a:pPr marL="342900" indent="-342265">
              <a:spcBef>
                <a:spcPts val="1001"/>
              </a:spcBef>
              <a:buClr>
                <a:srgbClr val="B31166"/>
              </a:buClr>
              <a:buSzPct val="80000"/>
              <a:buFont typeface="Wingdings 3" charset="2"/>
              <a:buChar char=""/>
            </a:pPr>
            <a:r>
              <a:rPr lang="en-US" sz="2000" spc="-1">
                <a:ea typeface="+mn-lt"/>
                <a:cs typeface="+mn-lt"/>
              </a:rPr>
              <a:t>ORBs are the middleware that </a:t>
            </a:r>
            <a:r>
              <a:rPr lang="en-US" sz="2000" b="0" strike="noStrike" spc="-1">
                <a:ea typeface="+mn-lt"/>
                <a:cs typeface="+mn-lt"/>
              </a:rPr>
              <a:t>enable </a:t>
            </a:r>
            <a:r>
              <a:rPr lang="en-US" sz="2000" spc="-1">
                <a:ea typeface="+mn-lt"/>
                <a:cs typeface="+mn-lt"/>
              </a:rPr>
              <a:t>client and server programs </a:t>
            </a:r>
            <a:r>
              <a:rPr lang="en-US" sz="2000" b="0" strike="noStrike" spc="-1">
                <a:ea typeface="+mn-lt"/>
                <a:cs typeface="+mn-lt"/>
              </a:rPr>
              <a:t>to </a:t>
            </a:r>
            <a:r>
              <a:rPr lang="en-US" sz="2000" spc="-1">
                <a:ea typeface="+mn-lt"/>
                <a:cs typeface="+mn-lt"/>
              </a:rPr>
              <a:t>establish sessions </a:t>
            </a:r>
            <a:r>
              <a:rPr lang="en-US" sz="2000" b="0" strike="noStrike" spc="-1">
                <a:ea typeface="+mn-lt"/>
                <a:cs typeface="+mn-lt"/>
              </a:rPr>
              <a:t>with each other</a:t>
            </a:r>
            <a:r>
              <a:rPr lang="en-US" sz="2000" spc="-1">
                <a:ea typeface="+mn-lt"/>
                <a:cs typeface="+mn-lt"/>
              </a:rPr>
              <a:t>, independent of their location on the network or their programming interface.</a:t>
            </a:r>
            <a:endParaRPr lang="en-US">
              <a:ea typeface="+mn-lt"/>
              <a:cs typeface="+mn-lt"/>
            </a:endParaRPr>
          </a:p>
          <a:p>
            <a:pPr marL="342900" indent="-342265">
              <a:lnSpc>
                <a:spcPct val="100000"/>
              </a:lnSpc>
              <a:spcBef>
                <a:spcPts val="1001"/>
              </a:spcBef>
              <a:buClr>
                <a:srgbClr val="B31166"/>
              </a:buClr>
              <a:buSzPct val="80000"/>
              <a:buFont typeface="Wingdings 3" charset="2"/>
              <a:buChar char=""/>
            </a:pPr>
            <a:r>
              <a:rPr lang="en-US" sz="2000" spc="-1">
                <a:ea typeface="+mn-lt"/>
                <a:cs typeface="+mn-lt"/>
              </a:rPr>
              <a:t>The process of a client invoking a call to an </a:t>
            </a:r>
            <a:r>
              <a:rPr lang="en-US" sz="2000" spc="-1" dirty="0">
                <a:ea typeface="+mn-lt"/>
                <a:cs typeface="+mn-lt"/>
                <a:hlinkClick r:id="rId3">
                  <a:extLst>
                    <a:ext uri="{A12FA001-AC4F-418D-AE19-62706E023703}">
                      <ahyp:hlinkClr xmlns:ahyp="http://schemas.microsoft.com/office/drawing/2018/hyperlinkcolor" val="tx"/>
                    </a:ext>
                  </a:extLst>
                </a:hlinkClick>
              </a:rPr>
              <a:t>application programming interface (API)</a:t>
            </a:r>
            <a:r>
              <a:rPr lang="en-US" sz="2000" spc="-1">
                <a:ea typeface="+mn-lt"/>
                <a:cs typeface="+mn-lt"/>
              </a:rPr>
              <a:t> on a server object is transparent.</a:t>
            </a:r>
            <a:endParaRPr lang="en-US"/>
          </a:p>
          <a:p>
            <a:pPr marL="342900" indent="-342265">
              <a:spcBef>
                <a:spcPts val="1001"/>
              </a:spcBef>
              <a:buClr>
                <a:srgbClr val="B31166"/>
              </a:buClr>
              <a:buSzPct val="80000"/>
              <a:buFont typeface="Wingdings 3" charset="2"/>
              <a:buChar char=""/>
            </a:pPr>
            <a:endParaRPr lang="en-US" sz="2000" b="0" strike="noStrike" spc="-1" dirty="0">
              <a:solidFill>
                <a:srgbClr val="404040"/>
              </a:solidFill>
              <a:latin typeface="Century Gothic"/>
            </a:endParaRPr>
          </a:p>
        </p:txBody>
      </p:sp>
      <p:sp>
        <p:nvSpPr>
          <p:cNvPr id="339" name="TextShape 3"/>
          <p:cNvSpPr txBox="1"/>
          <p:nvPr/>
        </p:nvSpPr>
        <p:spPr>
          <a:xfrm>
            <a:off x="10352520" y="295560"/>
            <a:ext cx="837720" cy="767160"/>
          </a:xfrm>
          <a:prstGeom prst="rect">
            <a:avLst/>
          </a:prstGeom>
          <a:noFill/>
          <a:ln>
            <a:noFill/>
          </a:ln>
        </p:spPr>
        <p:txBody>
          <a:bodyPr anchor="b"/>
          <a:lstStyle/>
          <a:p>
            <a:pPr algn="ctr">
              <a:lnSpc>
                <a:spcPct val="100000"/>
              </a:lnSpc>
            </a:pPr>
            <a:fld id="{1474946A-8984-4B16-92E4-57A00C1A6F35}" type="slidenum">
              <a:rPr lang="en-US" sz="2800" b="0" strike="noStrike" spc="-1">
                <a:solidFill>
                  <a:srgbClr val="FFFFFF"/>
                </a:solidFill>
                <a:latin typeface="Century Gothic"/>
              </a:rPr>
              <a:t>50</a:t>
            </a:fld>
            <a:endParaRPr lang="en-US" sz="2800" b="0" strike="noStrike" spc="-1">
              <a:latin typeface="Times New Roman"/>
            </a:endParaRPr>
          </a:p>
        </p:txBody>
      </p:sp>
    </p:spTree>
    <p:extLst>
      <p:ext uri="{BB962C8B-B14F-4D97-AF65-F5344CB8AC3E}">
        <p14:creationId xmlns:p14="http://schemas.microsoft.com/office/powerpoint/2010/main" val="4100496981"/>
      </p:ext>
    </p:extLst>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TextShape 1"/>
          <p:cNvSpPr txBox="1"/>
          <p:nvPr/>
        </p:nvSpPr>
        <p:spPr>
          <a:xfrm>
            <a:off x="1154880" y="973800"/>
            <a:ext cx="8760960" cy="706680"/>
          </a:xfrm>
          <a:prstGeom prst="rect">
            <a:avLst/>
          </a:prstGeom>
          <a:noFill/>
          <a:ln>
            <a:noFill/>
          </a:ln>
        </p:spPr>
        <p:txBody>
          <a:bodyPr anchor="ctr"/>
          <a:lstStyle/>
          <a:p>
            <a:pPr>
              <a:lnSpc>
                <a:spcPct val="100000"/>
              </a:lnSpc>
            </a:pPr>
            <a:r>
              <a:rPr lang="en-US" sz="3600" b="0" strike="noStrike" spc="-1">
                <a:solidFill>
                  <a:srgbClr val="EBEBEB"/>
                </a:solidFill>
                <a:latin typeface="Century Gothic"/>
              </a:rPr>
              <a:t>CORBA and ORB</a:t>
            </a:r>
            <a:endParaRPr lang="en-US" sz="3600" b="0" strike="noStrike" spc="-1">
              <a:solidFill>
                <a:srgbClr val="000000"/>
              </a:solidFill>
              <a:latin typeface="Century Gothic"/>
            </a:endParaRPr>
          </a:p>
        </p:txBody>
      </p:sp>
      <p:sp>
        <p:nvSpPr>
          <p:cNvPr id="338" name="TextShape 2"/>
          <p:cNvSpPr txBox="1"/>
          <p:nvPr/>
        </p:nvSpPr>
        <p:spPr>
          <a:xfrm>
            <a:off x="1154880" y="2603520"/>
            <a:ext cx="8825400" cy="3416040"/>
          </a:xfrm>
          <a:prstGeom prst="rect">
            <a:avLst/>
          </a:prstGeom>
          <a:noFill/>
          <a:ln>
            <a:noFill/>
          </a:ln>
        </p:spPr>
        <p:txBody>
          <a:bodyPr anchor="t"/>
          <a:lstStyle/>
          <a:p>
            <a:pPr marL="342900" indent="-342265">
              <a:spcBef>
                <a:spcPts val="1001"/>
              </a:spcBef>
              <a:buClr>
                <a:srgbClr val="B31166"/>
              </a:buClr>
              <a:buSzPct val="80000"/>
              <a:buFont typeface="Wingdings 3" charset="2"/>
              <a:buChar char=""/>
            </a:pPr>
            <a:r>
              <a:rPr lang="en-US" sz="2000" spc="-1">
                <a:ea typeface="+mn-lt"/>
                <a:cs typeface="+mn-lt"/>
              </a:rPr>
              <a:t>The client issues the call, which is intercepted by</a:t>
            </a:r>
            <a:r>
              <a:rPr lang="en-US" sz="2000" b="0" strike="noStrike" spc="-1">
                <a:ea typeface="+mn-lt"/>
                <a:cs typeface="+mn-lt"/>
              </a:rPr>
              <a:t> the ORB.</a:t>
            </a:r>
            <a:r>
              <a:rPr lang="en-US" sz="2000" spc="-1">
                <a:ea typeface="+mn-lt"/>
                <a:cs typeface="+mn-lt"/>
              </a:rPr>
              <a:t> The ORB takes the call and is responsible for locating a server object that is able to implement the request. Once it has located such an object, the ORB invokes the object’s method and passes it any parameters submitted by the client.</a:t>
            </a:r>
            <a:endParaRPr lang="en-US">
              <a:ea typeface="+mn-lt"/>
              <a:cs typeface="+mn-lt"/>
            </a:endParaRPr>
          </a:p>
          <a:p>
            <a:pPr marL="342900" indent="-342265">
              <a:spcBef>
                <a:spcPts val="1001"/>
              </a:spcBef>
              <a:buClr>
                <a:srgbClr val="B31166"/>
              </a:buClr>
              <a:buSzPct val="80000"/>
              <a:buFont typeface="Wingdings 3" charset="2"/>
              <a:buChar char=""/>
            </a:pPr>
            <a:r>
              <a:rPr lang="en-US" sz="2000" spc="-1">
                <a:ea typeface="+mn-lt"/>
                <a:cs typeface="+mn-lt"/>
              </a:rPr>
              <a:t>The results are then returned to the client. ORBs communicate among themselves using the General Inter-ORB Protocol (GIOP) or the Internet Inter-ORB Protocol (IIOP) so that any ORB can fulfill any client request on the network.</a:t>
            </a:r>
            <a:endParaRPr lang="en-US"/>
          </a:p>
          <a:p>
            <a:pPr marL="342900" indent="-342265">
              <a:lnSpc>
                <a:spcPct val="100000"/>
              </a:lnSpc>
              <a:spcBef>
                <a:spcPts val="1001"/>
              </a:spcBef>
              <a:buClr>
                <a:srgbClr val="B31166"/>
              </a:buClr>
              <a:buSzPct val="80000"/>
              <a:buFont typeface="Wingdings 3" charset="2"/>
              <a:buChar char=""/>
            </a:pPr>
            <a:endParaRPr lang="en-US" sz="2000" b="0" strike="noStrike" spc="-1" dirty="0">
              <a:solidFill>
                <a:srgbClr val="404040"/>
              </a:solidFill>
              <a:latin typeface="Century Gothic"/>
            </a:endParaRPr>
          </a:p>
        </p:txBody>
      </p:sp>
      <p:sp>
        <p:nvSpPr>
          <p:cNvPr id="339" name="TextShape 3"/>
          <p:cNvSpPr txBox="1"/>
          <p:nvPr/>
        </p:nvSpPr>
        <p:spPr>
          <a:xfrm>
            <a:off x="10352520" y="295560"/>
            <a:ext cx="837720" cy="767160"/>
          </a:xfrm>
          <a:prstGeom prst="rect">
            <a:avLst/>
          </a:prstGeom>
          <a:noFill/>
          <a:ln>
            <a:noFill/>
          </a:ln>
        </p:spPr>
        <p:txBody>
          <a:bodyPr anchor="b"/>
          <a:lstStyle/>
          <a:p>
            <a:pPr algn="ctr">
              <a:lnSpc>
                <a:spcPct val="100000"/>
              </a:lnSpc>
            </a:pPr>
            <a:fld id="{1474946A-8984-4B16-92E4-57A00C1A6F35}" type="slidenum">
              <a:rPr lang="en-US" sz="2800" b="0" strike="noStrike" spc="-1">
                <a:solidFill>
                  <a:srgbClr val="FFFFFF"/>
                </a:solidFill>
                <a:latin typeface="Century Gothic"/>
              </a:rPr>
              <a:t>51</a:t>
            </a:fld>
            <a:endParaRPr lang="en-US" sz="2800" b="0" strike="noStrike" spc="-1">
              <a:latin typeface="Times New Roman"/>
            </a:endParaRPr>
          </a:p>
        </p:txBody>
      </p:sp>
    </p:spTree>
    <p:extLst>
      <p:ext uri="{BB962C8B-B14F-4D97-AF65-F5344CB8AC3E}">
        <p14:creationId xmlns:p14="http://schemas.microsoft.com/office/powerpoint/2010/main" val="3507147720"/>
      </p:ext>
    </p:extLst>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1154880" y="973800"/>
            <a:ext cx="8760960" cy="706680"/>
          </a:xfrm>
          <a:prstGeom prst="rect">
            <a:avLst/>
          </a:prstGeom>
          <a:noFill/>
          <a:ln>
            <a:noFill/>
          </a:ln>
        </p:spPr>
        <p:txBody>
          <a:bodyPr anchor="ctr"/>
          <a:lstStyle/>
          <a:p>
            <a:pPr>
              <a:lnSpc>
                <a:spcPct val="100000"/>
              </a:lnSpc>
            </a:pPr>
            <a:r>
              <a:rPr lang="en-US" sz="3600" b="0" strike="noStrike" spc="-1">
                <a:solidFill>
                  <a:srgbClr val="EBEBEB"/>
                </a:solidFill>
                <a:latin typeface="Century Gothic"/>
              </a:rPr>
              <a:t>RMI Parameters: Primitive Parameters </a:t>
            </a:r>
            <a:endParaRPr lang="en-US" sz="3600" b="0" strike="noStrike" spc="-1">
              <a:solidFill>
                <a:srgbClr val="000000"/>
              </a:solidFill>
              <a:latin typeface="Century Gothic"/>
            </a:endParaRPr>
          </a:p>
        </p:txBody>
      </p:sp>
      <p:sp>
        <p:nvSpPr>
          <p:cNvPr id="176" name="TextShape 2"/>
          <p:cNvSpPr txBox="1"/>
          <p:nvPr/>
        </p:nvSpPr>
        <p:spPr>
          <a:xfrm>
            <a:off x="1154880" y="2603520"/>
            <a:ext cx="8825400" cy="3416040"/>
          </a:xfrm>
          <a:prstGeom prst="rect">
            <a:avLst/>
          </a:prstGeom>
          <a:noFill/>
          <a:ln>
            <a:noFill/>
          </a:ln>
        </p:spPr>
        <p:txBody>
          <a:bodyPr/>
          <a:lstStyle/>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Primitive data type when passed as a parameter to a remote method, the RMI system passes it by value</a:t>
            </a:r>
          </a:p>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If a method returns a primitive data type, it is also returned to the calling JVM by value. </a:t>
            </a:r>
          </a:p>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Values are passed between JVMs in a standard, machine-independent format. </a:t>
            </a:r>
          </a:p>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This allows JVMs running on different platforms to communicate with each other reliably. </a:t>
            </a:r>
          </a:p>
          <a:p>
            <a:pPr>
              <a:lnSpc>
                <a:spcPct val="100000"/>
              </a:lnSpc>
              <a:spcBef>
                <a:spcPts val="1001"/>
              </a:spcBef>
            </a:pPr>
            <a:endParaRPr lang="en-US" sz="1800" b="0" strike="noStrike" spc="-1">
              <a:solidFill>
                <a:srgbClr val="404040"/>
              </a:solidFill>
              <a:latin typeface="Century Gothic"/>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1"/>
          <p:cNvSpPr txBox="1"/>
          <p:nvPr/>
        </p:nvSpPr>
        <p:spPr>
          <a:xfrm>
            <a:off x="1154880" y="973800"/>
            <a:ext cx="8760960" cy="706680"/>
          </a:xfrm>
          <a:prstGeom prst="rect">
            <a:avLst/>
          </a:prstGeom>
          <a:noFill/>
          <a:ln>
            <a:noFill/>
          </a:ln>
        </p:spPr>
        <p:txBody>
          <a:bodyPr anchor="ctr"/>
          <a:lstStyle/>
          <a:p>
            <a:pPr>
              <a:lnSpc>
                <a:spcPct val="100000"/>
              </a:lnSpc>
            </a:pPr>
            <a:r>
              <a:rPr lang="en-US" sz="3600" b="0" strike="noStrike" spc="-1">
                <a:solidFill>
                  <a:srgbClr val="EBEBEB"/>
                </a:solidFill>
                <a:latin typeface="Century Gothic"/>
              </a:rPr>
              <a:t>RMI Parameters: Object Parameters </a:t>
            </a:r>
            <a:endParaRPr lang="en-US" sz="3600" b="0" strike="noStrike" spc="-1">
              <a:solidFill>
                <a:srgbClr val="000000"/>
              </a:solidFill>
              <a:latin typeface="Century Gothic"/>
            </a:endParaRPr>
          </a:p>
        </p:txBody>
      </p:sp>
      <p:sp>
        <p:nvSpPr>
          <p:cNvPr id="178" name="TextShape 2"/>
          <p:cNvSpPr txBox="1"/>
          <p:nvPr/>
        </p:nvSpPr>
        <p:spPr>
          <a:xfrm>
            <a:off x="1154880" y="2603520"/>
            <a:ext cx="8825400" cy="3416040"/>
          </a:xfrm>
          <a:prstGeom prst="rect">
            <a:avLst/>
          </a:prstGeom>
          <a:noFill/>
          <a:ln>
            <a:noFill/>
          </a:ln>
        </p:spPr>
        <p:txBody>
          <a:bodyPr>
            <a:normAutofit/>
          </a:bodyPr>
          <a:lstStyle/>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When an object is passed to a remote method, RMI sends the object itself, not its reference, between JVMs. </a:t>
            </a:r>
          </a:p>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It is the </a:t>
            </a:r>
            <a:r>
              <a:rPr lang="en-US" sz="1800" b="0" i="1" strike="noStrike" spc="-1">
                <a:solidFill>
                  <a:srgbClr val="404040"/>
                </a:solidFill>
                <a:latin typeface="Century Gothic"/>
              </a:rPr>
              <a:t>object</a:t>
            </a:r>
            <a:r>
              <a:rPr lang="en-US" sz="1800" b="0" strike="noStrike" spc="-1">
                <a:solidFill>
                  <a:srgbClr val="404040"/>
                </a:solidFill>
                <a:latin typeface="Century Gothic"/>
              </a:rPr>
              <a:t> that is passed by value, not the reference to the object. </a:t>
            </a:r>
          </a:p>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Similarly, when a remote method returns an object, a copy of the whole object is returned to the calling program.</a:t>
            </a:r>
          </a:p>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Unlike primitive data types, sending an object to a remote JVM is a nontrivial task. A Java object can be simple and self-contained, or it could refer to other Java objects in complex graph-like structure. </a:t>
            </a:r>
          </a:p>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Because different JVMs do not share heap memory, RMI must send the referenced object and all objects it references. (Passing large object graphs can use a lot of CPU time and network bandwidth.) </a:t>
            </a:r>
          </a:p>
          <a:p>
            <a:pPr>
              <a:lnSpc>
                <a:spcPct val="100000"/>
              </a:lnSpc>
              <a:spcBef>
                <a:spcPts val="1001"/>
              </a:spcBef>
            </a:pPr>
            <a:endParaRPr lang="en-US" sz="1800" b="0" strike="noStrike" spc="-1">
              <a:solidFill>
                <a:srgbClr val="404040"/>
              </a:solidFill>
              <a:latin typeface="Century Gothic"/>
            </a:endParaRPr>
          </a:p>
          <a:p>
            <a:pPr>
              <a:lnSpc>
                <a:spcPct val="100000"/>
              </a:lnSpc>
              <a:spcBef>
                <a:spcPts val="1001"/>
              </a:spcBef>
            </a:pPr>
            <a:endParaRPr lang="en-US" sz="1800" b="0" strike="noStrike" spc="-1">
              <a:solidFill>
                <a:srgbClr val="404040"/>
              </a:solidFill>
              <a:latin typeface="Century Gothic"/>
            </a:endParaRPr>
          </a:p>
          <a:p>
            <a:pPr>
              <a:lnSpc>
                <a:spcPct val="100000"/>
              </a:lnSpc>
              <a:spcBef>
                <a:spcPts val="1001"/>
              </a:spcBef>
            </a:pPr>
            <a:endParaRPr lang="en-US" sz="1800" b="0" strike="noStrike" spc="-1">
              <a:solidFill>
                <a:srgbClr val="404040"/>
              </a:solidFill>
              <a:latin typeface="Century Gothic"/>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extShape 1"/>
          <p:cNvSpPr txBox="1"/>
          <p:nvPr/>
        </p:nvSpPr>
        <p:spPr>
          <a:xfrm>
            <a:off x="1154880" y="973800"/>
            <a:ext cx="8760960" cy="706680"/>
          </a:xfrm>
          <a:prstGeom prst="rect">
            <a:avLst/>
          </a:prstGeom>
          <a:noFill/>
          <a:ln>
            <a:noFill/>
          </a:ln>
        </p:spPr>
        <p:txBody>
          <a:bodyPr anchor="ctr"/>
          <a:lstStyle/>
          <a:p>
            <a:endParaRPr lang="en-US" sz="1800" b="0" strike="noStrike" spc="-1">
              <a:solidFill>
                <a:srgbClr val="000000"/>
              </a:solidFill>
              <a:latin typeface="Century Gothic"/>
            </a:endParaRPr>
          </a:p>
        </p:txBody>
      </p:sp>
      <p:sp>
        <p:nvSpPr>
          <p:cNvPr id="180" name="TextShape 2"/>
          <p:cNvSpPr txBox="1"/>
          <p:nvPr/>
        </p:nvSpPr>
        <p:spPr>
          <a:xfrm>
            <a:off x="1154880" y="2603520"/>
            <a:ext cx="8825400" cy="3416040"/>
          </a:xfrm>
          <a:prstGeom prst="rect">
            <a:avLst/>
          </a:prstGeom>
          <a:noFill/>
          <a:ln>
            <a:noFill/>
          </a:ln>
        </p:spPr>
        <p:txBody>
          <a:bodyPr/>
          <a:lstStyle/>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RMI uses a technology called </a:t>
            </a:r>
            <a:r>
              <a:rPr lang="en-US" sz="1800" b="0" i="1" strike="noStrike" spc="-1">
                <a:solidFill>
                  <a:srgbClr val="404040"/>
                </a:solidFill>
                <a:latin typeface="Century Gothic"/>
              </a:rPr>
              <a:t>Object Serialization</a:t>
            </a:r>
            <a:r>
              <a:rPr lang="en-US" sz="1800" b="0" strike="noStrike" spc="-1">
                <a:solidFill>
                  <a:srgbClr val="404040"/>
                </a:solidFill>
                <a:latin typeface="Century Gothic"/>
              </a:rPr>
              <a:t> to transform an object into a linear format that can then be sent over the network wire. </a:t>
            </a:r>
          </a:p>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Object serialization essentially flattens an object and any objects it references. Serialized objects can be de-serialized in the memory of the remote JVM and made ready for use by a Java program. </a:t>
            </a: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1"/>
          <p:cNvSpPr txBox="1"/>
          <p:nvPr/>
        </p:nvSpPr>
        <p:spPr>
          <a:xfrm>
            <a:off x="1154880" y="973800"/>
            <a:ext cx="8760960" cy="706680"/>
          </a:xfrm>
          <a:prstGeom prst="rect">
            <a:avLst/>
          </a:prstGeom>
          <a:noFill/>
          <a:ln>
            <a:noFill/>
          </a:ln>
        </p:spPr>
        <p:txBody>
          <a:bodyPr anchor="ctr"/>
          <a:lstStyle/>
          <a:p>
            <a:pPr>
              <a:lnSpc>
                <a:spcPct val="100000"/>
              </a:lnSpc>
            </a:pPr>
            <a:r>
              <a:rPr lang="en-US" sz="3600" b="0" strike="noStrike" spc="-1">
                <a:solidFill>
                  <a:srgbClr val="EBEBEB"/>
                </a:solidFill>
                <a:latin typeface="Century Gothic"/>
              </a:rPr>
              <a:t>RMI Parameters: Remote Object Parameters </a:t>
            </a:r>
            <a:endParaRPr lang="en-US" sz="3600" b="0" strike="noStrike" spc="-1">
              <a:solidFill>
                <a:srgbClr val="000000"/>
              </a:solidFill>
              <a:latin typeface="Century Gothic"/>
            </a:endParaRPr>
          </a:p>
        </p:txBody>
      </p:sp>
      <p:sp>
        <p:nvSpPr>
          <p:cNvPr id="182" name="TextShape 2"/>
          <p:cNvSpPr txBox="1"/>
          <p:nvPr/>
        </p:nvSpPr>
        <p:spPr>
          <a:xfrm>
            <a:off x="936000" y="2437200"/>
            <a:ext cx="9146160" cy="4114440"/>
          </a:xfrm>
          <a:prstGeom prst="rect">
            <a:avLst/>
          </a:prstGeom>
          <a:noFill/>
          <a:ln>
            <a:noFill/>
          </a:ln>
        </p:spPr>
        <p:txBody>
          <a:bodyPr anchor="t">
            <a:normAutofit/>
          </a:bodyPr>
          <a:lstStyle/>
          <a:p>
            <a:pPr marL="342900" indent="-342265">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RMI introduces a third type of parameter to consider: remote objects. </a:t>
            </a:r>
            <a:endParaRPr lang="en-US"/>
          </a:p>
          <a:p>
            <a:pPr marL="342900" indent="-342265">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As we have already seen, a client program can obtain a reference to a remote object through the RMI Registry program. </a:t>
            </a:r>
          </a:p>
          <a:p>
            <a:pPr marL="342900" indent="-342265">
              <a:spcBef>
                <a:spcPts val="1001"/>
              </a:spcBef>
              <a:buClr>
                <a:srgbClr val="B31166"/>
              </a:buClr>
              <a:buSzPct val="80000"/>
              <a:buFont typeface="Wingdings 3" charset="2"/>
              <a:buChar char=""/>
            </a:pPr>
            <a:r>
              <a:rPr lang="en-US" spc="-1">
                <a:solidFill>
                  <a:schemeClr val="tx1">
                    <a:lumMod val="65000"/>
                    <a:lumOff val="35000"/>
                  </a:schemeClr>
                </a:solidFill>
                <a:ea typeface="+mn-lt"/>
                <a:cs typeface="+mn-lt"/>
              </a:rPr>
              <a:t>There is another way in which a client can obtain a remote reference, it can be returned to the client from a method call. </a:t>
            </a:r>
            <a:endParaRPr lang="en-US" spc="-1" dirty="0">
              <a:solidFill>
                <a:schemeClr val="tx1">
                  <a:lumMod val="65000"/>
                  <a:lumOff val="35000"/>
                </a:schemeClr>
              </a:solidFill>
              <a:ea typeface="+mn-lt"/>
              <a:cs typeface="+mn-lt"/>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23E48600D35BB46A9D8C19737D6E703" ma:contentTypeVersion="2" ma:contentTypeDescription="Create a new document." ma:contentTypeScope="" ma:versionID="187d9eb224d672fbcbbd3fc1b03e6d57">
  <xsd:schema xmlns:xsd="http://www.w3.org/2001/XMLSchema" xmlns:xs="http://www.w3.org/2001/XMLSchema" xmlns:p="http://schemas.microsoft.com/office/2006/metadata/properties" xmlns:ns2="2517420b-6b65-489f-a8ec-b57c1964b300" targetNamespace="http://schemas.microsoft.com/office/2006/metadata/properties" ma:root="true" ma:fieldsID="7ed7683de6ae0fbe21ad8d85581c1eb6" ns2:_="">
    <xsd:import namespace="2517420b-6b65-489f-a8ec-b57c1964b30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17420b-6b65-489f-a8ec-b57c1964b3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2957EAB-9318-41FC-B9E1-FBC614B4F8C3}"/>
</file>

<file path=customXml/itemProps2.xml><?xml version="1.0" encoding="utf-8"?>
<ds:datastoreItem xmlns:ds="http://schemas.openxmlformats.org/officeDocument/2006/customXml" ds:itemID="{D72C8907-7058-433E-90F7-DC46B6710146}"/>
</file>

<file path=customXml/itemProps3.xml><?xml version="1.0" encoding="utf-8"?>
<ds:datastoreItem xmlns:ds="http://schemas.openxmlformats.org/officeDocument/2006/customXml" ds:itemID="{EBDEE816-6B8F-4F19-9DEB-0BA349E8D48E}"/>
</file>

<file path=docProps/app.xml><?xml version="1.0" encoding="utf-8"?>
<Properties xmlns="http://schemas.openxmlformats.org/officeDocument/2006/extended-properties" xmlns:vt="http://schemas.openxmlformats.org/officeDocument/2006/docPropsVTypes">
  <Template>Ion Boardroom</Template>
  <Application>Microsoft Office PowerPoint</Application>
  <PresentationFormat>Widescreen</PresentationFormat>
  <Slides>51</Slides>
  <Notes>30</Notes>
  <HiddenSlides>0</HiddenSlides>
  <ScaleCrop>false</ScaleCrop>
  <HeadingPairs>
    <vt:vector size="4" baseType="variant">
      <vt:variant>
        <vt:lpstr>Theme</vt:lpstr>
      </vt:variant>
      <vt:variant>
        <vt:i4>3</vt:i4>
      </vt:variant>
      <vt:variant>
        <vt:lpstr>Slide Titles</vt:lpstr>
      </vt:variant>
      <vt:variant>
        <vt:i4>51</vt:i4>
      </vt:variant>
    </vt:vector>
  </HeadingPairs>
  <TitlesOfParts>
    <vt:vector size="54" baseType="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Sharmeen</dc:creator>
  <dc:description/>
  <cp:revision>512</cp:revision>
  <dcterms:created xsi:type="dcterms:W3CDTF">2014-09-12T02:08:24Z</dcterms:created>
  <dcterms:modified xsi:type="dcterms:W3CDTF">2020-06-26T16:26:38Z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34</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56</vt:i4>
  </property>
  <property fmtid="{D5CDD505-2E9C-101B-9397-08002B2CF9AE}" pid="12" name="ContentTypeId">
    <vt:lpwstr>0x010100C23E48600D35BB46A9D8C19737D6E703</vt:lpwstr>
  </property>
</Properties>
</file>