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B44BD-2330-6CD0-05A4-962775C2D165}" v="30" dt="2020-08-05T07:54:42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91EEF-E055-4D47-B2F7-C7D0196D5B63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87B6E-A526-4060-A453-A2018409C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7B6E-A526-4060-A453-A2018409C1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55B7234-539D-47B1-A817-9EB7B0AF84F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DBE4FAB-C74E-444B-9174-637E75B00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  <a:br>
              <a:rPr lang="en-US" dirty="0"/>
            </a:br>
            <a:r>
              <a:rPr lang="en-US" dirty="0"/>
              <a:t>PRACTICAL#01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OBJECTIVE: To learn RMI basics: Generate the stubs and skeletons and run client and 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must specify an interface that defines the methods available to the clients as a service.</a:t>
            </a:r>
          </a:p>
          <a:p>
            <a:r>
              <a:rPr lang="en-US" dirty="0"/>
              <a:t>The remote interface: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/>
              <a:t>Must be public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/>
              <a:t>Must extend the interface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java.rmi.Remote</a:t>
            </a:r>
            <a:endParaRPr lang="en-US" dirty="0"/>
          </a:p>
          <a:p>
            <a:pPr lvl="2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/>
              <a:t>Every method in the interface must declare that it throws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java.rmi.RemoteException</a:t>
            </a:r>
            <a:r>
              <a:rPr lang="en-US" dirty="0"/>
              <a:t>  (other exceptions may also be thrown)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remote interface: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8785"/>
            <a:ext cx="8229600" cy="4572000"/>
          </a:xfrm>
        </p:spPr>
        <p:txBody>
          <a:bodyPr vert="horz" anchor="t">
            <a:normAutofit/>
          </a:bodyPr>
          <a:lstStyle/>
          <a:p>
            <a:pPr>
              <a:buNone/>
            </a:pPr>
            <a:r>
              <a:rPr lang="en-US" dirty="0">
                <a:latin typeface="Trebuchet MS"/>
              </a:rPr>
              <a:t>import java.rmi.*;</a:t>
            </a:r>
            <a:br>
              <a:rPr lang="en-US" dirty="0">
                <a:latin typeface="Trebuchet MS" charset="0"/>
              </a:rPr>
            </a:br>
            <a:br>
              <a:rPr lang="en-US" dirty="0">
                <a:latin typeface="Trebuchet MS" charset="0"/>
              </a:rPr>
            </a:br>
            <a:r>
              <a:rPr lang="en-US" dirty="0">
                <a:latin typeface="Trebuchet MS"/>
              </a:rPr>
              <a:t>public interface </a:t>
            </a:r>
            <a:r>
              <a:rPr lang="en-US" dirty="0" err="1">
                <a:latin typeface="Trebuchet MS"/>
              </a:rPr>
              <a:t>HelloInterface</a:t>
            </a:r>
            <a:r>
              <a:rPr lang="en-US" dirty="0">
                <a:latin typeface="Trebuchet MS"/>
              </a:rPr>
              <a:t> extends Remote {</a:t>
            </a:r>
            <a:br>
              <a:rPr lang="en-US" dirty="0">
                <a:latin typeface="Trebuchet MS" charset="0"/>
              </a:rPr>
            </a:br>
            <a:r>
              <a:rPr lang="en-US" dirty="0">
                <a:latin typeface="Trebuchet MS"/>
              </a:rPr>
              <a:t>   public String say() throws </a:t>
            </a:r>
            <a:r>
              <a:rPr lang="en-US" dirty="0" err="1">
                <a:latin typeface="Trebuchet MS"/>
              </a:rPr>
              <a:t>RemoteException</a:t>
            </a:r>
            <a:r>
              <a:rPr lang="en-US" dirty="0">
                <a:latin typeface="Trebuchet MS"/>
              </a:rPr>
              <a:t>;</a:t>
            </a:r>
            <a:br>
              <a:rPr lang="en-US" dirty="0">
                <a:latin typeface="Trebuchet MS" charset="0"/>
              </a:rPr>
            </a:br>
            <a:r>
              <a:rPr lang="en-US" dirty="0">
                <a:latin typeface="Trebuchet MS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Must implement a </a:t>
            </a:r>
            <a:r>
              <a:rPr lang="en-US" sz="2400" dirty="0">
                <a:latin typeface="Trebuchet MS" charset="0"/>
              </a:rPr>
              <a:t>Remote</a:t>
            </a:r>
            <a:r>
              <a:rPr lang="en-US" sz="2400" dirty="0"/>
              <a:t> interface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Should extend </a:t>
            </a:r>
            <a:r>
              <a:rPr lang="en-US" sz="2400" dirty="0" err="1">
                <a:latin typeface="Trebuchet MS" charset="0"/>
              </a:rPr>
              <a:t>java.rmi.server.UnicastRemoteObject</a:t>
            </a:r>
            <a:r>
              <a:rPr lang="en-US" sz="2400" dirty="0">
                <a:latin typeface="Trebuchet MS" charset="0"/>
              </a:rPr>
              <a:t>. 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May have locally accessible methods that are not in its </a:t>
            </a:r>
            <a:r>
              <a:rPr lang="en-US" sz="2400" dirty="0">
                <a:latin typeface="Trebuchet MS" charset="0"/>
              </a:rPr>
              <a:t>Remote</a:t>
            </a:r>
            <a:r>
              <a:rPr lang="en-US" sz="2400" dirty="0"/>
              <a:t> interface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The server class needs to register its server object:</a:t>
            </a:r>
          </a:p>
          <a:p>
            <a:pPr lvl="3">
              <a:lnSpc>
                <a:spcPct val="90000"/>
              </a:lnSpc>
              <a:defRPr/>
            </a:pPr>
            <a:r>
              <a:rPr lang="en-US" dirty="0">
                <a:latin typeface="Trebuchet MS" charset="0"/>
              </a:rPr>
              <a:t>String </a:t>
            </a:r>
            <a:r>
              <a:rPr lang="en-US" dirty="0" err="1">
                <a:latin typeface="Trebuchet MS" charset="0"/>
              </a:rPr>
              <a:t>url</a:t>
            </a:r>
            <a:r>
              <a:rPr lang="en-US" dirty="0">
                <a:latin typeface="Trebuchet MS" charset="0"/>
              </a:rPr>
              <a:t> = "</a:t>
            </a:r>
            <a:r>
              <a:rPr lang="en-US" dirty="0" err="1">
                <a:latin typeface="Trebuchet MS" charset="0"/>
              </a:rPr>
              <a:t>rmi</a:t>
            </a:r>
            <a:r>
              <a:rPr lang="en-US" dirty="0">
                <a:latin typeface="Trebuchet MS" charset="0"/>
              </a:rPr>
              <a:t>://" + </a:t>
            </a:r>
            <a:r>
              <a:rPr lang="en-US" b="1" i="1" dirty="0"/>
              <a:t>host</a:t>
            </a:r>
            <a:r>
              <a:rPr lang="en-US" dirty="0">
                <a:latin typeface="Trebuchet MS" charset="0"/>
              </a:rPr>
              <a:t> + ":" +</a:t>
            </a:r>
            <a:r>
              <a:rPr lang="en-US" b="1" i="1" dirty="0"/>
              <a:t> port</a:t>
            </a:r>
            <a:r>
              <a:rPr lang="en-US" dirty="0">
                <a:latin typeface="Trebuchet MS" charset="0"/>
              </a:rPr>
              <a:t> + "/" + </a:t>
            </a:r>
            <a:r>
              <a:rPr lang="en-US" b="1" i="1" dirty="0" err="1"/>
              <a:t>objectName</a:t>
            </a:r>
            <a:r>
              <a:rPr lang="en-US" dirty="0">
                <a:latin typeface="Trebuchet MS" charset="0"/>
              </a:rPr>
              <a:t>;</a:t>
            </a:r>
          </a:p>
          <a:p>
            <a:pPr lvl="3">
              <a:defRPr/>
            </a:pPr>
            <a:r>
              <a:rPr lang="en-US" dirty="0"/>
              <a:t>	The default port is 1099</a:t>
            </a:r>
          </a:p>
          <a:p>
            <a:pPr lvl="3">
              <a:defRPr/>
            </a:pPr>
            <a:r>
              <a:rPr lang="en-US" dirty="0">
                <a:latin typeface="Trebuchet MS" charset="0"/>
              </a:rPr>
              <a:t>	</a:t>
            </a:r>
            <a:r>
              <a:rPr lang="en-US" dirty="0" err="1">
                <a:latin typeface="Trebuchet MS" charset="0"/>
              </a:rPr>
              <a:t>Naming.rebind</a:t>
            </a:r>
            <a:r>
              <a:rPr lang="en-US" dirty="0">
                <a:latin typeface="Trebuchet MS" charset="0"/>
              </a:rPr>
              <a:t>(</a:t>
            </a:r>
            <a:r>
              <a:rPr lang="en-US" dirty="0" err="1">
                <a:latin typeface="Trebuchet MS" charset="0"/>
              </a:rPr>
              <a:t>url</a:t>
            </a:r>
            <a:r>
              <a:rPr lang="en-US" dirty="0">
                <a:latin typeface="Trebuchet MS" charset="0"/>
              </a:rPr>
              <a:t>, </a:t>
            </a:r>
            <a:r>
              <a:rPr lang="en-US" b="1" i="1" dirty="0"/>
              <a:t>object</a:t>
            </a:r>
            <a:r>
              <a:rPr lang="en-US" dirty="0">
                <a:latin typeface="Trebuchet MS" charset="0"/>
              </a:rPr>
              <a:t>);</a:t>
            </a:r>
          </a:p>
          <a:p>
            <a:pPr>
              <a:defRPr/>
            </a:pPr>
            <a:r>
              <a:rPr lang="en-US" sz="2400" dirty="0"/>
              <a:t>Every remotely available method must throw a </a:t>
            </a:r>
            <a:r>
              <a:rPr lang="en-US" sz="2400" dirty="0" err="1">
                <a:latin typeface="Trebuchet MS" charset="0"/>
              </a:rPr>
              <a:t>RemoteException</a:t>
            </a:r>
            <a:r>
              <a:rPr lang="en-US" sz="2400" dirty="0"/>
              <a:t> (because connections can fail)</a:t>
            </a:r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Remote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latin typeface="Trebuchet MS" pitchFamily="34" charset="0"/>
              </a:rPr>
              <a:t>	import java.rmi.*;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import </a:t>
            </a:r>
            <a:r>
              <a:rPr lang="en-US" dirty="0" err="1">
                <a:latin typeface="Trebuchet MS" pitchFamily="34" charset="0"/>
              </a:rPr>
              <a:t>java.rmi.server</a:t>
            </a:r>
            <a:r>
              <a:rPr lang="en-US" dirty="0">
                <a:latin typeface="Trebuchet MS" pitchFamily="34" charset="0"/>
              </a:rPr>
              <a:t>.*;</a:t>
            </a:r>
            <a:br>
              <a:rPr lang="en-US" dirty="0">
                <a:latin typeface="Trebuchet MS" pitchFamily="34" charset="0"/>
              </a:rPr>
            </a:b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public class Hello extends </a:t>
            </a:r>
            <a:r>
              <a:rPr lang="en-US" dirty="0" err="1">
                <a:latin typeface="Trebuchet MS" pitchFamily="34" charset="0"/>
              </a:rPr>
              <a:t>UnicastRemoteObject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                     implements </a:t>
            </a:r>
            <a:r>
              <a:rPr lang="en-US" dirty="0" err="1">
                <a:latin typeface="Trebuchet MS" pitchFamily="34" charset="0"/>
              </a:rPr>
              <a:t>HelloInterface</a:t>
            </a:r>
            <a:r>
              <a:rPr lang="en-US" dirty="0">
                <a:latin typeface="Trebuchet MS" pitchFamily="34" charset="0"/>
              </a:rPr>
              <a:t>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private String message; // Strings are </a:t>
            </a:r>
            <a:r>
              <a:rPr lang="en-US" dirty="0" err="1">
                <a:latin typeface="Trebuchet MS" pitchFamily="34" charset="0"/>
              </a:rPr>
              <a:t>serializable</a:t>
            </a:r>
            <a:endParaRPr lang="en-US" dirty="0">
              <a:latin typeface="Trebuchet MS" pitchFamily="34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public Hello (String </a:t>
            </a:r>
            <a:r>
              <a:rPr lang="en-US" dirty="0" err="1">
                <a:latin typeface="Trebuchet MS" pitchFamily="34" charset="0"/>
              </a:rPr>
              <a:t>msg</a:t>
            </a:r>
            <a:r>
              <a:rPr lang="en-US" dirty="0">
                <a:latin typeface="Trebuchet MS" pitchFamily="34" charset="0"/>
              </a:rPr>
              <a:t>) throws </a:t>
            </a:r>
            <a:r>
              <a:rPr lang="en-US" dirty="0" err="1">
                <a:latin typeface="Trebuchet MS" pitchFamily="34" charset="0"/>
              </a:rPr>
              <a:t>RemoteException</a:t>
            </a:r>
            <a:r>
              <a:rPr lang="en-US" dirty="0">
                <a:latin typeface="Trebuchet MS" pitchFamily="34" charset="0"/>
              </a:rPr>
              <a:t>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message = </a:t>
            </a:r>
            <a:r>
              <a:rPr lang="en-US" dirty="0" err="1">
                <a:latin typeface="Trebuchet MS" pitchFamily="34" charset="0"/>
              </a:rPr>
              <a:t>msg</a:t>
            </a:r>
            <a:r>
              <a:rPr lang="en-US" dirty="0">
                <a:latin typeface="Trebuchet MS" pitchFamily="34" charset="0"/>
              </a:rPr>
              <a:t>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}</a:t>
            </a:r>
          </a:p>
          <a:p>
            <a:pPr>
              <a:lnSpc>
                <a:spcPct val="90000"/>
              </a:lnSpc>
              <a:buNone/>
            </a:pP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public String say() throws </a:t>
            </a:r>
            <a:r>
              <a:rPr lang="en-US" dirty="0" err="1">
                <a:latin typeface="Trebuchet MS" pitchFamily="34" charset="0"/>
              </a:rPr>
              <a:t>RemoteException</a:t>
            </a:r>
            <a:r>
              <a:rPr lang="en-US" dirty="0">
                <a:latin typeface="Trebuchet MS" pitchFamily="34" charset="0"/>
              </a:rPr>
              <a:t>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return message;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}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}</a:t>
            </a:r>
            <a:endParaRPr lang="en-US" sz="2800" dirty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server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Trebuchet MS" pitchFamily="34" charset="0"/>
              </a:rPr>
              <a:t>import java.rmi.*;</a:t>
            </a:r>
          </a:p>
          <a:p>
            <a:pPr>
              <a:buNone/>
            </a:pPr>
            <a:r>
              <a:rPr lang="en-US" dirty="0">
                <a:latin typeface="Trebuchet MS"/>
              </a:rPr>
              <a:t>public class </a:t>
            </a:r>
            <a:r>
              <a:rPr lang="en-US" dirty="0" err="1">
                <a:latin typeface="Trebuchet MS"/>
              </a:rPr>
              <a:t>HelloServer</a:t>
            </a:r>
            <a:r>
              <a:rPr lang="en-US" dirty="0">
                <a:latin typeface="Trebuchet MS"/>
              </a:rPr>
              <a:t>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 public static void main (String[] </a:t>
            </a:r>
            <a:r>
              <a:rPr lang="en-US" dirty="0" err="1">
                <a:latin typeface="Trebuchet MS"/>
              </a:rPr>
              <a:t>args</a:t>
            </a:r>
            <a:r>
              <a:rPr lang="en-US" dirty="0">
                <a:latin typeface="Trebuchet MS"/>
              </a:rPr>
              <a:t>)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    try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       </a:t>
            </a:r>
            <a:r>
              <a:rPr lang="en-US" dirty="0" err="1">
                <a:latin typeface="Trebuchet MS"/>
              </a:rPr>
              <a:t>Naming.rebind</a:t>
            </a:r>
            <a:r>
              <a:rPr lang="en-US" dirty="0">
                <a:latin typeface="Trebuchet MS"/>
              </a:rPr>
              <a:t>("</a:t>
            </a:r>
            <a:r>
              <a:rPr lang="en-US" dirty="0" err="1">
                <a:latin typeface="Trebuchet MS"/>
              </a:rPr>
              <a:t>rmi</a:t>
            </a:r>
            <a:r>
              <a:rPr lang="en-US" dirty="0">
                <a:latin typeface="Trebuchet MS"/>
              </a:rPr>
              <a:t>://localhost/</a:t>
            </a:r>
            <a:r>
              <a:rPr lang="en-US" dirty="0" err="1">
                <a:latin typeface="Trebuchet MS"/>
              </a:rPr>
              <a:t>HelloServer</a:t>
            </a:r>
            <a:r>
              <a:rPr lang="en-US" dirty="0">
                <a:latin typeface="Trebuchet MS"/>
              </a:rPr>
              <a:t>",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                              new Hello("Hello, world!"));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       </a:t>
            </a:r>
            <a:r>
              <a:rPr lang="en-US" dirty="0" err="1">
                <a:latin typeface="Trebuchet MS"/>
              </a:rPr>
              <a:t>System.out.println</a:t>
            </a:r>
            <a:r>
              <a:rPr lang="en-US" dirty="0">
                <a:latin typeface="Trebuchet MS"/>
              </a:rPr>
              <a:t>("Hello Server is ready.");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    }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    catch (Exception e)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       </a:t>
            </a:r>
            <a:r>
              <a:rPr lang="en-US" dirty="0" err="1">
                <a:latin typeface="Trebuchet MS"/>
              </a:rPr>
              <a:t>System.out.println</a:t>
            </a:r>
            <a:r>
              <a:rPr lang="en-US" dirty="0">
                <a:latin typeface="Trebuchet MS"/>
              </a:rPr>
              <a:t>("Hello Server failed: " + e);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    }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   }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client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Trebuchet MS" pitchFamily="34" charset="0"/>
              </a:rPr>
              <a:t>import java.rmi.*;</a:t>
            </a:r>
          </a:p>
          <a:p>
            <a:pPr>
              <a:buNone/>
            </a:pPr>
            <a:r>
              <a:rPr lang="en-US" dirty="0">
                <a:latin typeface="Trebuchet MS" pitchFamily="34" charset="0"/>
              </a:rPr>
              <a:t>class </a:t>
            </a:r>
            <a:r>
              <a:rPr lang="en-US" dirty="0" err="1">
                <a:latin typeface="Trebuchet MS" pitchFamily="34" charset="0"/>
              </a:rPr>
              <a:t>HelloClient</a:t>
            </a:r>
            <a:r>
              <a:rPr lang="en-US" dirty="0">
                <a:latin typeface="Trebuchet MS" pitchFamily="34" charset="0"/>
              </a:rPr>
              <a:t>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public static void main (String[] </a:t>
            </a:r>
            <a:r>
              <a:rPr lang="en-US" dirty="0" err="1">
                <a:latin typeface="Trebuchet MS" pitchFamily="34" charset="0"/>
              </a:rPr>
              <a:t>args</a:t>
            </a:r>
            <a:r>
              <a:rPr lang="en-US" dirty="0">
                <a:latin typeface="Trebuchet MS" pitchFamily="34" charset="0"/>
              </a:rPr>
              <a:t>)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</a:t>
            </a:r>
            <a:r>
              <a:rPr lang="en-US" dirty="0" err="1">
                <a:latin typeface="Trebuchet MS" pitchFamily="34" charset="0"/>
              </a:rPr>
              <a:t>HelloInterface</a:t>
            </a:r>
            <a:r>
              <a:rPr lang="en-US" dirty="0">
                <a:latin typeface="Trebuchet MS" pitchFamily="34" charset="0"/>
              </a:rPr>
              <a:t> hello;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String name = "rmi://localhost/HelloServer";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try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    hello = (</a:t>
            </a:r>
            <a:r>
              <a:rPr lang="en-US" dirty="0" err="1">
                <a:latin typeface="Trebuchet MS" pitchFamily="34" charset="0"/>
              </a:rPr>
              <a:t>HelloInterface</a:t>
            </a:r>
            <a:r>
              <a:rPr lang="en-US" dirty="0">
                <a:latin typeface="Trebuchet MS" pitchFamily="34" charset="0"/>
              </a:rPr>
              <a:t>)</a:t>
            </a:r>
            <a:r>
              <a:rPr lang="en-US" dirty="0" err="1">
                <a:latin typeface="Trebuchet MS" pitchFamily="34" charset="0"/>
              </a:rPr>
              <a:t>Naming.lookup</a:t>
            </a:r>
            <a:r>
              <a:rPr lang="en-US" dirty="0">
                <a:latin typeface="Trebuchet MS" pitchFamily="34" charset="0"/>
              </a:rPr>
              <a:t>(name);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    </a:t>
            </a:r>
            <a:r>
              <a:rPr lang="en-US" dirty="0" err="1">
                <a:latin typeface="Trebuchet MS" pitchFamily="34" charset="0"/>
              </a:rPr>
              <a:t>System.out.println</a:t>
            </a:r>
            <a:r>
              <a:rPr lang="en-US" dirty="0">
                <a:latin typeface="Trebuchet MS" pitchFamily="34" charset="0"/>
              </a:rPr>
              <a:t>(</a:t>
            </a:r>
            <a:r>
              <a:rPr lang="en-US" dirty="0" err="1">
                <a:latin typeface="Trebuchet MS" pitchFamily="34" charset="0"/>
              </a:rPr>
              <a:t>hello.say</a:t>
            </a:r>
            <a:r>
              <a:rPr lang="en-US" dirty="0">
                <a:latin typeface="Trebuchet MS" pitchFamily="34" charset="0"/>
              </a:rPr>
              <a:t>());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 }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 catch (Exception e) {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    </a:t>
            </a:r>
            <a:r>
              <a:rPr lang="en-US" dirty="0" err="1">
                <a:latin typeface="Trebuchet MS" pitchFamily="34" charset="0"/>
              </a:rPr>
              <a:t>System.out.println</a:t>
            </a:r>
            <a:r>
              <a:rPr lang="en-US" dirty="0">
                <a:latin typeface="Trebuchet MS" pitchFamily="34" charset="0"/>
              </a:rPr>
              <a:t>("</a:t>
            </a:r>
            <a:r>
              <a:rPr lang="en-US" dirty="0" err="1">
                <a:latin typeface="Trebuchet MS" pitchFamily="34" charset="0"/>
              </a:rPr>
              <a:t>HelloClient</a:t>
            </a:r>
            <a:r>
              <a:rPr lang="en-US" dirty="0">
                <a:latin typeface="Trebuchet MS" pitchFamily="34" charset="0"/>
              </a:rPr>
              <a:t> exception: " + e);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 }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}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Compile all 4 classes with </a:t>
            </a:r>
            <a:r>
              <a:rPr lang="en-US" dirty="0" err="1"/>
              <a:t>javac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Compile the server class Hello with </a:t>
            </a:r>
            <a:r>
              <a:rPr lang="en-US" dirty="0" err="1"/>
              <a:t>rmic</a:t>
            </a:r>
            <a:br>
              <a:rPr lang="en-US" dirty="0"/>
            </a:br>
            <a:r>
              <a:rPr lang="en-US" dirty="0" err="1"/>
              <a:t>rmic</a:t>
            </a:r>
            <a:r>
              <a:rPr lang="en-US" dirty="0"/>
              <a:t> Hello</a:t>
            </a:r>
            <a:br>
              <a:rPr lang="en-US" dirty="0"/>
            </a:br>
            <a:r>
              <a:rPr lang="en-US" dirty="0"/>
              <a:t>(This will generate files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Hello_Stub.class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Hello_Skel.class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RMI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start the </a:t>
            </a:r>
            <a:r>
              <a:rPr lang="en-US" dirty="0" err="1"/>
              <a:t>rmiregistry</a:t>
            </a:r>
            <a:br>
              <a:rPr lang="en-US" dirty="0"/>
            </a:br>
            <a:r>
              <a:rPr lang="en-US" dirty="0"/>
              <a:t>Write start </a:t>
            </a:r>
            <a:r>
              <a:rPr lang="en-US" dirty="0" err="1"/>
              <a:t>rmiregistry</a:t>
            </a:r>
            <a:r>
              <a:rPr lang="en-US" dirty="0"/>
              <a:t> in command prompt.</a:t>
            </a:r>
          </a:p>
          <a:p>
            <a:r>
              <a:rPr lang="en-US" dirty="0"/>
              <a:t>Run the server program:</a:t>
            </a:r>
            <a:br>
              <a:rPr lang="en-US" dirty="0"/>
            </a:br>
            <a:r>
              <a:rPr lang="en-US" dirty="0"/>
              <a:t>start java </a:t>
            </a:r>
            <a:r>
              <a:rPr lang="en-US" dirty="0" err="1"/>
              <a:t>HelloServer</a:t>
            </a:r>
            <a:endParaRPr lang="en-US" dirty="0"/>
          </a:p>
          <a:p>
            <a:r>
              <a:rPr lang="en-US" dirty="0"/>
              <a:t>Run the client program:</a:t>
            </a:r>
            <a:br>
              <a:rPr lang="en-US" dirty="0"/>
            </a:br>
            <a:r>
              <a:rPr lang="en-US" dirty="0"/>
              <a:t>java </a:t>
            </a:r>
            <a:r>
              <a:rPr lang="en-US" dirty="0" err="1"/>
              <a:t>HelloClient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You should now get the Hello World message.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Tasks for Practical#01</a:t>
            </a:r>
            <a:br>
              <a:rPr lang="en-US" dirty="0"/>
            </a:br>
            <a:r>
              <a:rPr lang="en-US" dirty="0"/>
              <a:t>To be submitted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771650"/>
            <a:ext cx="8229600" cy="4419600"/>
          </a:xfrm>
        </p:spPr>
        <p:txBody>
          <a:bodyPr vert="horz" anchor="t">
            <a:normAutofit lnSpcReduction="10000"/>
          </a:bodyPr>
          <a:lstStyle/>
          <a:p>
            <a:r>
              <a:rPr lang="en-US" dirty="0"/>
              <a:t>Create RMI program in which server performs basic arithmetic operations. </a:t>
            </a:r>
          </a:p>
          <a:p>
            <a:r>
              <a:rPr lang="en-US" dirty="0"/>
              <a:t>Create RMI program in which server sorts the numbers in ascending order.</a:t>
            </a:r>
          </a:p>
          <a:p>
            <a:r>
              <a:rPr lang="en-US" dirty="0"/>
              <a:t>(Optional Task) Write an RMI program to implement the Map/Reduce concept of Hadoop on the server program. In other words the client program asks user to provide multiple sentences and send to server, server sends back the word </a:t>
            </a:r>
            <a:r>
              <a:rPr lang="en-US"/>
              <a:t>counts. +1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RMI provides for remote communication between programs written in the Java programming language.</a:t>
            </a:r>
          </a:p>
          <a:p>
            <a:r>
              <a:rPr lang="en-US" dirty="0"/>
              <a:t>A general technique for executing code on objects distributed across a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object-oriented version of </a:t>
            </a:r>
            <a:r>
              <a:rPr lang="en-US" i="1" dirty="0"/>
              <a:t>remote procedure call(RPC)</a:t>
            </a:r>
            <a:r>
              <a:rPr lang="en-US" dirty="0"/>
              <a:t>, an approach that is slightly simpler.</a:t>
            </a:r>
          </a:p>
          <a:p>
            <a:r>
              <a:rPr lang="en-US" dirty="0"/>
              <a:t>The only real difference between RPC and RMI is that there are objects involved in RMI: instead of invoking functions through a proxy function, we invoke </a:t>
            </a:r>
            <a:r>
              <a:rPr lang="en-US" i="1" dirty="0"/>
              <a:t>methods</a:t>
            </a:r>
            <a:r>
              <a:rPr lang="en-US" dirty="0"/>
              <a:t> through a proxy.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" y="1431135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Remote object: Object on another computer</a:t>
            </a:r>
          </a:p>
          <a:p>
            <a:r>
              <a:rPr lang="en-US" dirty="0"/>
              <a:t>Client object: Object making the request (sending a message to the other object)</a:t>
            </a:r>
          </a:p>
          <a:p>
            <a:r>
              <a:rPr lang="en-US" dirty="0"/>
              <a:t>Server object: Object receiving the request</a:t>
            </a:r>
          </a:p>
          <a:p>
            <a:r>
              <a:rPr lang="en-US" dirty="0"/>
              <a:t>As usual,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 dirty="0"/>
              <a:t>client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 dirty="0"/>
              <a:t> and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 dirty="0"/>
              <a:t>server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 dirty="0"/>
              <a:t> can easily trade roles (each can make requests of the other)</a:t>
            </a:r>
          </a:p>
          <a:p>
            <a:r>
              <a:rPr lang="en-US" dirty="0" err="1">
                <a:latin typeface="Trebuchet MS" pitchFamily="34" charset="0"/>
              </a:rPr>
              <a:t>Rmiregistry</a:t>
            </a:r>
            <a:r>
              <a:rPr lang="en-US" dirty="0">
                <a:latin typeface="Trebuchet MS" pitchFamily="34" charset="0"/>
              </a:rPr>
              <a:t>:</a:t>
            </a:r>
            <a:r>
              <a:rPr lang="en-US" dirty="0"/>
              <a:t> A special server that looks up objects by name; the name has to be unique!</a:t>
            </a:r>
          </a:p>
          <a:p>
            <a:r>
              <a:rPr lang="en-US" dirty="0" err="1">
                <a:latin typeface="Trebuchet MS" pitchFamily="34" charset="0"/>
              </a:rPr>
              <a:t>rmic</a:t>
            </a:r>
            <a:r>
              <a:rPr lang="en-US" dirty="0"/>
              <a:t>: A special compiler for creating stub (client) and skeleton (server) 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RMI implies a client and a server since it allows an object inside a JVM(a client) to invoke a method on an object running on a remote JVM (a server) and have the results returned back to the client.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RMI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28826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of all, server application creates an object and makes it accessible remotely.</a:t>
            </a:r>
          </a:p>
          <a:p>
            <a:r>
              <a:rPr lang="en-US" dirty="0"/>
              <a:t>Server does it by registering the object; server uses the registry to bind an arbitrary name to the remote object.</a:t>
            </a:r>
          </a:p>
          <a:p>
            <a:r>
              <a:rPr lang="en-US" dirty="0"/>
              <a:t>To send a message to a remote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 dirty="0"/>
              <a:t>server object”, t</a:t>
            </a:r>
            <a:r>
              <a:rPr lang="en-US" dirty="0"/>
              <a:t>he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 dirty="0"/>
              <a:t>client object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 dirty="0"/>
              <a:t> has to </a:t>
            </a:r>
            <a:r>
              <a:rPr lang="en-US" altLang="ja-JP" i="1" dirty="0"/>
              <a:t>find</a:t>
            </a:r>
            <a:r>
              <a:rPr lang="en-US" altLang="ja-JP" dirty="0"/>
              <a:t> the object</a:t>
            </a:r>
          </a:p>
          <a:p>
            <a:r>
              <a:rPr lang="en-US" dirty="0"/>
              <a:t>It does it by looking it up in a registry</a:t>
            </a:r>
          </a:p>
          <a:p>
            <a:r>
              <a:rPr lang="en-US" dirty="0"/>
              <a:t>The client receives a reference to the object on the server to invoke methods on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object then has to marshal the parameters (prepare them for transmission)</a:t>
            </a:r>
          </a:p>
          <a:p>
            <a:r>
              <a:rPr lang="en-US" dirty="0"/>
              <a:t>The server object has to unmarshal its parameters, do its computation, and marshal its response</a:t>
            </a:r>
          </a:p>
          <a:p>
            <a:r>
              <a:rPr lang="en-US" dirty="0"/>
              <a:t>The client object has to unmarshal the response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RMI is implemented as three layers:</a:t>
            </a:r>
          </a:p>
          <a:p>
            <a:pPr marL="514350" indent="-514350">
              <a:buAutoNum type="arabicPeriod"/>
            </a:pPr>
            <a:r>
              <a:rPr lang="en-US" dirty="0"/>
              <a:t>Stubs and Skeletons: They are java objects, that act as proxies to the client and server respectively.</a:t>
            </a:r>
          </a:p>
          <a:p>
            <a:pPr marL="514350" indent="-514350">
              <a:buAutoNum type="arabicPeriod"/>
            </a:pPr>
            <a:r>
              <a:rPr lang="en-US" dirty="0"/>
              <a:t>Remote Reference Layer: It handles the creation of and management of remote objects.</a:t>
            </a:r>
          </a:p>
          <a:p>
            <a:pPr marL="514350" indent="-514350">
              <a:buAutoNum type="arabicPeriod"/>
            </a:pPr>
            <a:r>
              <a:rPr lang="en-US" dirty="0"/>
              <a:t>Transport layer: It is the protocol that sends the remote object requests across the network.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client and server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224587" cy="324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9530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buNone/>
              <a:defRPr/>
            </a:pPr>
            <a:r>
              <a:rPr lang="en-US" sz="2400" b="1" dirty="0"/>
              <a:t>In order to use a remote object, the client must know its behavior (interface), but does not need to know its implementation (class)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2400" b="1" dirty="0"/>
              <a:t>In order to provide an object, the server must know both its interface (behavior) and its class (implementation)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3E48600D35BB46A9D8C19737D6E703" ma:contentTypeVersion="2" ma:contentTypeDescription="Create a new document." ma:contentTypeScope="" ma:versionID="187d9eb224d672fbcbbd3fc1b03e6d57">
  <xsd:schema xmlns:xsd="http://www.w3.org/2001/XMLSchema" xmlns:xs="http://www.w3.org/2001/XMLSchema" xmlns:p="http://schemas.microsoft.com/office/2006/metadata/properties" xmlns:ns2="2517420b-6b65-489f-a8ec-b57c1964b300" targetNamespace="http://schemas.microsoft.com/office/2006/metadata/properties" ma:root="true" ma:fieldsID="7ed7683de6ae0fbe21ad8d85581c1eb6" ns2:_="">
    <xsd:import namespace="2517420b-6b65-489f-a8ec-b57c1964b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7420b-6b65-489f-a8ec-b57c1964b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3AE94-DB7A-4734-A927-06030FE987D8}"/>
</file>

<file path=customXml/itemProps2.xml><?xml version="1.0" encoding="utf-8"?>
<ds:datastoreItem xmlns:ds="http://schemas.openxmlformats.org/officeDocument/2006/customXml" ds:itemID="{DF0FD432-8479-40B2-AD2F-8FD8DFA85501}"/>
</file>

<file path=customXml/itemProps3.xml><?xml version="1.0" encoding="utf-8"?>
<ds:datastoreItem xmlns:ds="http://schemas.openxmlformats.org/officeDocument/2006/customXml" ds:itemID="{C65367F9-4B2E-433B-A419-C4555C6490AF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690</TotalTime>
  <Words>661</Words>
  <Application>Microsoft Office PowerPoint</Application>
  <PresentationFormat>On-screen Show (4:3)</PresentationFormat>
  <Paragraphs>73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DISTRIBUTED COMPUTING PRACTICAL#01</vt:lpstr>
      <vt:lpstr>Remote Method Invocation</vt:lpstr>
      <vt:lpstr>PowerPoint Presentation</vt:lpstr>
      <vt:lpstr>Terminology</vt:lpstr>
      <vt:lpstr>PowerPoint Presentation</vt:lpstr>
      <vt:lpstr>How RMI works?</vt:lpstr>
      <vt:lpstr>PowerPoint Presentation</vt:lpstr>
      <vt:lpstr>RMI Architecture</vt:lpstr>
      <vt:lpstr>Relationship between client and server</vt:lpstr>
      <vt:lpstr>Remote Interface</vt:lpstr>
      <vt:lpstr>Writing remote interface:</vt:lpstr>
      <vt:lpstr>Remote Object</vt:lpstr>
      <vt:lpstr>Writing Remote Object </vt:lpstr>
      <vt:lpstr>Writing the server class</vt:lpstr>
      <vt:lpstr>Writing the client class</vt:lpstr>
      <vt:lpstr>Compilation</vt:lpstr>
      <vt:lpstr>Running RMI Program</vt:lpstr>
      <vt:lpstr>Your Tasks for Practical#01 To be submitted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PRACTICAL#01</dc:title>
  <dc:creator>Sharmeen</dc:creator>
  <cp:lastModifiedBy>HP USER</cp:lastModifiedBy>
  <cp:revision>38</cp:revision>
  <dcterms:created xsi:type="dcterms:W3CDTF">2013-08-12T16:27:23Z</dcterms:created>
  <dcterms:modified xsi:type="dcterms:W3CDTF">2020-08-05T08:03:16Z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0x010100C23E48600D35BB46A9D8C19737D6E703</vt:lpwstr>
  </property>
</Properties>
</file>