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984" r:id="rId1"/>
  </p:sldMasterIdLst>
  <p:notesMasterIdLst>
    <p:notesMasterId r:id="rId17"/>
  </p:notesMasterIdLst>
  <p:sldIdLst>
    <p:sldId id="256" r:id="rId2"/>
    <p:sldId id="342" r:id="rId3"/>
    <p:sldId id="343" r:id="rId4"/>
    <p:sldId id="344" r:id="rId5"/>
    <p:sldId id="345" r:id="rId6"/>
    <p:sldId id="346" r:id="rId7"/>
    <p:sldId id="347" r:id="rId8"/>
    <p:sldId id="348" r:id="rId9"/>
    <p:sldId id="351" r:id="rId10"/>
    <p:sldId id="349" r:id="rId11"/>
    <p:sldId id="350" r:id="rId12"/>
    <p:sldId id="352" r:id="rId13"/>
    <p:sldId id="353" r:id="rId14"/>
    <p:sldId id="354" r:id="rId15"/>
    <p:sldId id="35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007635"/>
    <a:srgbClr val="625B38"/>
    <a:srgbClr val="CC3300"/>
    <a:srgbClr val="005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2" autoAdjust="0"/>
    <p:restoredTop sz="95644" autoAdjust="0"/>
  </p:normalViewPr>
  <p:slideViewPr>
    <p:cSldViewPr>
      <p:cViewPr varScale="1">
        <p:scale>
          <a:sx n="81" d="100"/>
          <a:sy n="81" d="100"/>
        </p:scale>
        <p:origin x="100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5E24B-2D29-4FEE-B935-CB2AE60A5053}" type="datetimeFigureOut">
              <a:rPr lang="en-US" smtClean="0"/>
              <a:pPr/>
              <a:t>8/5/2020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12BC94-19BF-4399-8795-695503D57D6E}" type="slidenum">
              <a:rPr lang="en-US" smtClean="0"/>
              <a:pPr/>
              <a:t>‹#›</a:t>
            </a:fld>
            <a:endParaRPr lang="en-US"/>
          </a:p>
        </p:txBody>
      </p:sp>
    </p:spTree>
    <p:extLst>
      <p:ext uri="{BB962C8B-B14F-4D97-AF65-F5344CB8AC3E}">
        <p14:creationId xmlns:p14="http://schemas.microsoft.com/office/powerpoint/2010/main" val="276873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12BC94-19BF-4399-8795-695503D57D6E}" type="slidenum">
              <a:rPr lang="en-US" smtClean="0"/>
              <a:pPr/>
              <a:t>1</a:t>
            </a:fld>
            <a:endParaRPr lang="en-US"/>
          </a:p>
        </p:txBody>
      </p:sp>
    </p:spTree>
    <p:extLst>
      <p:ext uri="{BB962C8B-B14F-4D97-AF65-F5344CB8AC3E}">
        <p14:creationId xmlns:p14="http://schemas.microsoft.com/office/powerpoint/2010/main" val="1993200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844367" y="6416040"/>
            <a:ext cx="1295400" cy="441960"/>
          </a:xfrm>
          <a:prstGeom prst="rect">
            <a:avLst/>
          </a:prstGeom>
        </p:spPr>
        <p:txBody>
          <a:bodyPr/>
          <a:lstStyle/>
          <a:p>
            <a:fld id="{D0950B54-810E-4DDD-B877-286F46A0D081}" type="datetime1">
              <a:rPr lang="en-US" smtClean="0"/>
              <a:pPr/>
              <a:t>8/5/2020</a:t>
            </a:fld>
            <a:endParaRPr lang="en-US"/>
          </a:p>
        </p:txBody>
      </p:sp>
      <p:sp>
        <p:nvSpPr>
          <p:cNvPr id="17" name="Footer Placeholder 16"/>
          <p:cNvSpPr>
            <a:spLocks noGrp="1"/>
          </p:cNvSpPr>
          <p:nvPr>
            <p:ph type="ftr" sz="quarter" idx="11"/>
          </p:nvPr>
        </p:nvSpPr>
        <p:spPr>
          <a:xfrm>
            <a:off x="0" y="6400800"/>
            <a:ext cx="1295400" cy="457200"/>
          </a:xfrm>
          <a:prstGeom prst="rect">
            <a:avLst/>
          </a:prstGeo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AB8876C-E8BE-48FE-AD99-848276A530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7772400" y="6477000"/>
            <a:ext cx="1367367" cy="381000"/>
          </a:xfrm>
          <a:prstGeom prst="rect">
            <a:avLst/>
          </a:prstGeom>
        </p:spPr>
        <p:txBody>
          <a:bodyPr/>
          <a:lstStyle/>
          <a:p>
            <a:fld id="{B7E5FC32-0CE5-4432-A559-4A8FD6139143}" type="datetime1">
              <a:rPr lang="en-US" smtClean="0"/>
              <a:pPr/>
              <a:t>8/5/2020</a:t>
            </a:fld>
            <a:endParaRPr lang="en-US"/>
          </a:p>
        </p:txBody>
      </p:sp>
      <p:sp>
        <p:nvSpPr>
          <p:cNvPr id="5" name="Footer Placeholder 4"/>
          <p:cNvSpPr>
            <a:spLocks noGrp="1"/>
          </p:cNvSpPr>
          <p:nvPr>
            <p:ph type="ftr" sz="quarter" idx="11"/>
          </p:nvPr>
        </p:nvSpPr>
        <p:spPr>
          <a:xfrm>
            <a:off x="0" y="6400800"/>
            <a:ext cx="1325880" cy="45720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2AB8876C-E8BE-48FE-AD99-848276A530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762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7772400" y="6400800"/>
            <a:ext cx="1371600" cy="457200"/>
          </a:xfrm>
          <a:prstGeom prst="rect">
            <a:avLst/>
          </a:prstGeom>
        </p:spPr>
        <p:txBody>
          <a:bodyPr/>
          <a:lstStyle/>
          <a:p>
            <a:fld id="{6D0D5E29-B232-4BD3-B1C9-EEC539C6DBB4}" type="datetime1">
              <a:rPr lang="en-US" smtClean="0"/>
              <a:pPr/>
              <a:t>8/5/2020</a:t>
            </a:fld>
            <a:endParaRPr lang="en-US"/>
          </a:p>
        </p:txBody>
      </p:sp>
      <p:sp>
        <p:nvSpPr>
          <p:cNvPr id="5" name="Footer Placeholder 4"/>
          <p:cNvSpPr>
            <a:spLocks noGrp="1"/>
          </p:cNvSpPr>
          <p:nvPr>
            <p:ph type="ftr" sz="quarter" idx="11"/>
          </p:nvPr>
        </p:nvSpPr>
        <p:spPr>
          <a:xfrm>
            <a:off x="0" y="6400800"/>
            <a:ext cx="1325880" cy="45720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2AB8876C-E8BE-48FE-AD99-848276A530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7924800" y="6400800"/>
            <a:ext cx="1219200" cy="457200"/>
          </a:xfrm>
          <a:prstGeom prst="rect">
            <a:avLst/>
          </a:prstGeom>
        </p:spPr>
        <p:txBody>
          <a:bodyPr/>
          <a:lstStyle/>
          <a:p>
            <a:fld id="{E7771E07-EC7C-449F-B267-50D3BB04863B}" type="datetime1">
              <a:rPr lang="en-US" smtClean="0"/>
              <a:pPr/>
              <a:t>8/5/2020</a:t>
            </a:fld>
            <a:endParaRPr lang="en-US"/>
          </a:p>
        </p:txBody>
      </p:sp>
      <p:sp>
        <p:nvSpPr>
          <p:cNvPr id="5" name="Footer Placeholder 4"/>
          <p:cNvSpPr>
            <a:spLocks noGrp="1"/>
          </p:cNvSpPr>
          <p:nvPr>
            <p:ph type="ftr" sz="quarter" idx="11"/>
          </p:nvPr>
        </p:nvSpPr>
        <p:spPr>
          <a:xfrm>
            <a:off x="0" y="6400800"/>
            <a:ext cx="1325880" cy="45720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2AB8876C-E8BE-48FE-AD99-848276A530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7772400" y="6371166"/>
            <a:ext cx="1371600" cy="486833"/>
          </a:xfrm>
          <a:prstGeom prst="rect">
            <a:avLst/>
          </a:prstGeom>
        </p:spPr>
        <p:txBody>
          <a:bodyPr/>
          <a:lstStyle/>
          <a:p>
            <a:fld id="{6B99235D-7896-47B7-A07B-06A75D1DA97C}" type="datetime1">
              <a:rPr lang="en-US" smtClean="0"/>
              <a:pPr/>
              <a:t>8/5/2020</a:t>
            </a:fld>
            <a:endParaRPr lang="en-US"/>
          </a:p>
        </p:txBody>
      </p:sp>
      <p:sp>
        <p:nvSpPr>
          <p:cNvPr id="5" name="Footer Placeholder 4"/>
          <p:cNvSpPr>
            <a:spLocks noGrp="1"/>
          </p:cNvSpPr>
          <p:nvPr>
            <p:ph type="ftr" sz="quarter" idx="11"/>
          </p:nvPr>
        </p:nvSpPr>
        <p:spPr>
          <a:xfrm>
            <a:off x="-29633" y="6392333"/>
            <a:ext cx="1325880" cy="4572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AB8876C-E8BE-48FE-AD99-848276A530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7848600" y="6400800"/>
            <a:ext cx="1270000" cy="457200"/>
          </a:xfrm>
          <a:prstGeom prst="rect">
            <a:avLst/>
          </a:prstGeom>
        </p:spPr>
        <p:txBody>
          <a:bodyPr/>
          <a:lstStyle/>
          <a:p>
            <a:fld id="{43911C32-E84F-4937-A1A1-EE76B80DFF15}" type="datetime1">
              <a:rPr lang="en-US" smtClean="0"/>
              <a:pPr/>
              <a:t>8/5/2020</a:t>
            </a:fld>
            <a:endParaRPr lang="en-US"/>
          </a:p>
        </p:txBody>
      </p:sp>
      <p:sp>
        <p:nvSpPr>
          <p:cNvPr id="6" name="Footer Placeholder 5"/>
          <p:cNvSpPr>
            <a:spLocks noGrp="1"/>
          </p:cNvSpPr>
          <p:nvPr>
            <p:ph type="ftr" sz="quarter" idx="11"/>
          </p:nvPr>
        </p:nvSpPr>
        <p:spPr>
          <a:xfrm>
            <a:off x="8467" y="6400800"/>
            <a:ext cx="1325880" cy="45720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2AB8876C-E8BE-48FE-AD99-848276A530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63281"/>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04800" y="1365251"/>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365251"/>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04800" y="1828800"/>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2104" y="1828800"/>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a:xfrm>
            <a:off x="7848600" y="6400800"/>
            <a:ext cx="1295400" cy="457200"/>
          </a:xfrm>
          <a:prstGeom prst="rect">
            <a:avLst/>
          </a:prstGeom>
        </p:spPr>
        <p:txBody>
          <a:bodyPr rtlCol="0"/>
          <a:lstStyle/>
          <a:p>
            <a:fld id="{CF0481A5-44B1-4FE5-9ED7-E999A4C1CF99}" type="datetime1">
              <a:rPr lang="en-US" smtClean="0"/>
              <a:pPr/>
              <a:t>8/5/2020</a:t>
            </a:fld>
            <a:endParaRPr lang="en-US"/>
          </a:p>
        </p:txBody>
      </p:sp>
      <p:sp>
        <p:nvSpPr>
          <p:cNvPr id="27" name="Slide Number Placeholder 26"/>
          <p:cNvSpPr>
            <a:spLocks noGrp="1"/>
          </p:cNvSpPr>
          <p:nvPr>
            <p:ph type="sldNum" sz="quarter" idx="11"/>
          </p:nvPr>
        </p:nvSpPr>
        <p:spPr/>
        <p:txBody>
          <a:bodyPr rtlCol="0"/>
          <a:lstStyle/>
          <a:p>
            <a:fld id="{2AB8876C-E8BE-48FE-AD99-848276A53087}" type="slidenum">
              <a:rPr lang="en-US" smtClean="0"/>
              <a:pPr/>
              <a:t>‹#›</a:t>
            </a:fld>
            <a:endParaRPr lang="en-US"/>
          </a:p>
        </p:txBody>
      </p:sp>
      <p:sp>
        <p:nvSpPr>
          <p:cNvPr id="28" name="Footer Placeholder 27"/>
          <p:cNvSpPr>
            <a:spLocks noGrp="1"/>
          </p:cNvSpPr>
          <p:nvPr>
            <p:ph type="ftr" sz="quarter" idx="12"/>
          </p:nvPr>
        </p:nvSpPr>
        <p:spPr>
          <a:xfrm>
            <a:off x="0" y="6400800"/>
            <a:ext cx="1325880" cy="457200"/>
          </a:xfrm>
          <a:prstGeom prst="rect">
            <a:avLst/>
          </a:prstGeom>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7772400" y="6324600"/>
            <a:ext cx="1346200" cy="533400"/>
          </a:xfrm>
          <a:prstGeom prst="rect">
            <a:avLst/>
          </a:prstGeom>
        </p:spPr>
        <p:txBody>
          <a:bodyPr/>
          <a:lstStyle/>
          <a:p>
            <a:fld id="{F1242A27-51C7-431C-85CA-D678A67E0ED9}" type="datetime1">
              <a:rPr lang="en-US" smtClean="0"/>
              <a:pPr/>
              <a:t>8/5/2020</a:t>
            </a:fld>
            <a:endParaRPr lang="en-US"/>
          </a:p>
        </p:txBody>
      </p:sp>
      <p:sp>
        <p:nvSpPr>
          <p:cNvPr id="4" name="Footer Placeholder 3"/>
          <p:cNvSpPr>
            <a:spLocks noGrp="1"/>
          </p:cNvSpPr>
          <p:nvPr>
            <p:ph type="ftr" sz="quarter" idx="11"/>
          </p:nvPr>
        </p:nvSpPr>
        <p:spPr>
          <a:xfrm>
            <a:off x="0" y="6400800"/>
            <a:ext cx="1325880" cy="457200"/>
          </a:xfrm>
          <a:prstGeom prst="rect">
            <a:avLst/>
          </a:prstGeo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2AB8876C-E8BE-48FE-AD99-848276A530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96200" y="6400800"/>
            <a:ext cx="1456267" cy="457200"/>
          </a:xfrm>
          <a:prstGeom prst="rect">
            <a:avLst/>
          </a:prstGeom>
        </p:spPr>
        <p:txBody>
          <a:bodyPr/>
          <a:lstStyle/>
          <a:p>
            <a:fld id="{7D40630C-3629-4B1B-9675-AC1D1BCCFDD1}" type="datetime1">
              <a:rPr lang="en-US" smtClean="0"/>
              <a:pPr/>
              <a:t>8/5/2020</a:t>
            </a:fld>
            <a:endParaRPr lang="en-US"/>
          </a:p>
        </p:txBody>
      </p:sp>
      <p:sp>
        <p:nvSpPr>
          <p:cNvPr id="3" name="Footer Placeholder 2"/>
          <p:cNvSpPr>
            <a:spLocks noGrp="1"/>
          </p:cNvSpPr>
          <p:nvPr>
            <p:ph type="ftr" sz="quarter" idx="11"/>
          </p:nvPr>
        </p:nvSpPr>
        <p:spPr>
          <a:xfrm>
            <a:off x="-8467" y="6413500"/>
            <a:ext cx="1325880" cy="45720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AB8876C-E8BE-48FE-AD99-848276A530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7772400" y="6324600"/>
            <a:ext cx="1371600" cy="533400"/>
          </a:xfrm>
          <a:prstGeom prst="rect">
            <a:avLst/>
          </a:prstGeom>
        </p:spPr>
        <p:txBody>
          <a:bodyPr/>
          <a:lstStyle/>
          <a:p>
            <a:fld id="{E1362A0E-3564-4B52-8F28-C181BA1B77F7}" type="datetime1">
              <a:rPr lang="en-US" smtClean="0"/>
              <a:pPr/>
              <a:t>8/5/2020</a:t>
            </a:fld>
            <a:endParaRPr lang="en-US"/>
          </a:p>
        </p:txBody>
      </p:sp>
      <p:sp>
        <p:nvSpPr>
          <p:cNvPr id="6" name="Footer Placeholder 5"/>
          <p:cNvSpPr>
            <a:spLocks noGrp="1"/>
          </p:cNvSpPr>
          <p:nvPr>
            <p:ph type="ftr" sz="quarter" idx="11"/>
          </p:nvPr>
        </p:nvSpPr>
        <p:spPr>
          <a:xfrm>
            <a:off x="-8467" y="6400800"/>
            <a:ext cx="1325880" cy="45720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2AB8876C-E8BE-48FE-AD99-848276A530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7772400" y="6400800"/>
            <a:ext cx="1367367" cy="469900"/>
          </a:xfrm>
          <a:prstGeom prst="rect">
            <a:avLst/>
          </a:prstGeom>
        </p:spPr>
        <p:txBody>
          <a:bodyPr/>
          <a:lstStyle/>
          <a:p>
            <a:fld id="{10D7D6BD-8EFE-429C-B656-62BA48C4D28B}" type="datetime1">
              <a:rPr lang="en-US" smtClean="0"/>
              <a:pPr/>
              <a:t>8/5/2020</a:t>
            </a:fld>
            <a:endParaRPr lang="en-US"/>
          </a:p>
        </p:txBody>
      </p:sp>
      <p:sp>
        <p:nvSpPr>
          <p:cNvPr id="6" name="Footer Placeholder 5"/>
          <p:cNvSpPr>
            <a:spLocks noGrp="1"/>
          </p:cNvSpPr>
          <p:nvPr>
            <p:ph type="ftr" sz="quarter" idx="11"/>
          </p:nvPr>
        </p:nvSpPr>
        <p:spPr>
          <a:xfrm>
            <a:off x="0" y="6426200"/>
            <a:ext cx="1325880" cy="45720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2AB8876C-E8BE-48FE-AD99-848276A530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381000" y="228600"/>
            <a:ext cx="8534400" cy="10668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381000" y="1295400"/>
            <a:ext cx="8534400" cy="51054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AB8876C-E8BE-48FE-AD99-848276A53087}" type="slidenum">
              <a:rPr lang="en-US" smtClean="0"/>
              <a:pPr/>
              <a:t>‹#›</a:t>
            </a:fld>
            <a:endParaRPr lang="en-US"/>
          </a:p>
        </p:txBody>
      </p:sp>
      <p:sp>
        <p:nvSpPr>
          <p:cNvPr id="20" name="Footer Placeholder 4"/>
          <p:cNvSpPr txBox="1">
            <a:spLocks/>
          </p:cNvSpPr>
          <p:nvPr userDrawn="1"/>
        </p:nvSpPr>
        <p:spPr>
          <a:xfrm>
            <a:off x="0" y="0"/>
            <a:ext cx="4724400" cy="333577"/>
          </a:xfrm>
          <a:prstGeom prst="rect">
            <a:avLst/>
          </a:prstGeom>
        </p:spPr>
        <p:txBody>
          <a:bodyPr vert="horz" lIns="91440" tIns="45720" rIns="91440" bIns="45720" rtlCol="0" anchor="ctr"/>
          <a:lstStyle>
            <a:defPPr>
              <a:defRPr lang="en-US"/>
            </a:defPPr>
            <a:lvl1pPr marL="0" algn="l" defTabSz="914400" rtl="0" eaLnBrk="1" latinLnBrk="0" hangingPunct="1">
              <a:defRPr sz="10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B.E Course: Software</a:t>
            </a:r>
            <a:r>
              <a:rPr lang="en-US" sz="1400" baseline="0" dirty="0">
                <a:solidFill>
                  <a:schemeClr val="bg1"/>
                </a:solidFill>
              </a:rPr>
              <a:t> </a:t>
            </a:r>
            <a:r>
              <a:rPr lang="en-US" sz="1400" dirty="0">
                <a:solidFill>
                  <a:schemeClr val="bg1"/>
                </a:solidFill>
              </a:rPr>
              <a:t>Quality Engineering</a:t>
            </a:r>
          </a:p>
        </p:txBody>
      </p:sp>
      <p:sp>
        <p:nvSpPr>
          <p:cNvPr id="21" name="Date Placeholder 27"/>
          <p:cNvSpPr>
            <a:spLocks noGrp="1"/>
          </p:cNvSpPr>
          <p:nvPr>
            <p:ph type="dt" sz="half" idx="2"/>
          </p:nvPr>
        </p:nvSpPr>
        <p:spPr>
          <a:xfrm>
            <a:off x="7844367" y="6416040"/>
            <a:ext cx="1295400" cy="441960"/>
          </a:xfrm>
          <a:prstGeom prst="rect">
            <a:avLst/>
          </a:prstGeom>
        </p:spPr>
        <p:txBody>
          <a:bodyPr/>
          <a:lstStyle/>
          <a:p>
            <a:fld id="{D0950B54-810E-4DDD-B877-286F46A0D081}" type="datetime1">
              <a:rPr lang="en-US" smtClean="0"/>
              <a:pPr/>
              <a:t>8/5/2020</a:t>
            </a:fld>
            <a:endParaRPr lang="en-US"/>
          </a:p>
        </p:txBody>
      </p:sp>
      <p:sp>
        <p:nvSpPr>
          <p:cNvPr id="24" name="Footer Placeholder 16"/>
          <p:cNvSpPr>
            <a:spLocks noGrp="1"/>
          </p:cNvSpPr>
          <p:nvPr>
            <p:ph type="ftr" sz="quarter" idx="3"/>
          </p:nvPr>
        </p:nvSpPr>
        <p:spPr>
          <a:xfrm>
            <a:off x="0" y="6400800"/>
            <a:ext cx="1295400" cy="457200"/>
          </a:xfrm>
          <a:prstGeom prst="rect">
            <a:avLst/>
          </a:prstGeom>
        </p:spPr>
        <p:txBody>
          <a:bodyPr/>
          <a:lstStyle/>
          <a:p>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ftr="0" dt="0"/>
  <p:txStyles>
    <p:titleStyle>
      <a:lvl1pPr algn="l" rtl="0" eaLnBrk="1" latinLnBrk="0" hangingPunct="1">
        <a:spcBef>
          <a:spcPct val="0"/>
        </a:spcBef>
        <a:buNone/>
        <a:defRPr kumimoji="0" sz="4000" b="1"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57400" y="304800"/>
            <a:ext cx="6400800" cy="1246495"/>
          </a:xfrm>
          <a:prstGeom prst="rect">
            <a:avLst/>
          </a:prstGeom>
        </p:spPr>
        <p:txBody>
          <a:bodyPr wrap="square">
            <a:spAutoFit/>
          </a:bodyPr>
          <a:lstStyle/>
          <a:p>
            <a:pPr algn="ctr"/>
            <a:r>
              <a:rPr lang="en-US" sz="2500" b="1" dirty="0">
                <a:solidFill>
                  <a:schemeClr val="bg1"/>
                </a:solidFill>
                <a:latin typeface="+mj-lt"/>
                <a:cs typeface="Arial" pitchFamily="34" charset="0"/>
              </a:rPr>
              <a:t>MEHRAN UNIVERSITY</a:t>
            </a:r>
          </a:p>
          <a:p>
            <a:pPr algn="ctr"/>
            <a:r>
              <a:rPr lang="en-US" sz="2500" b="1" dirty="0">
                <a:solidFill>
                  <a:schemeClr val="bg1"/>
                </a:solidFill>
                <a:latin typeface="+mj-lt"/>
                <a:cs typeface="Arial" pitchFamily="34" charset="0"/>
              </a:rPr>
              <a:t>OF ENGINEERING &amp; TECHNOLOGY, JAMSHORO, SINDH, PAKISTAN</a:t>
            </a:r>
          </a:p>
        </p:txBody>
      </p:sp>
      <p:pic>
        <p:nvPicPr>
          <p:cNvPr id="8" name="Picture 7" descr="MUET_Logo.png"/>
          <p:cNvPicPr>
            <a:picLocks noChangeAspect="1"/>
          </p:cNvPicPr>
          <p:nvPr/>
        </p:nvPicPr>
        <p:blipFill>
          <a:blip r:embed="rId3"/>
          <a:stretch>
            <a:fillRect/>
          </a:stretch>
        </p:blipFill>
        <p:spPr>
          <a:xfrm>
            <a:off x="228600" y="152399"/>
            <a:ext cx="1371600" cy="1318847"/>
          </a:xfrm>
          <a:prstGeom prst="rect">
            <a:avLst/>
          </a:prstGeom>
        </p:spPr>
      </p:pic>
      <p:sp>
        <p:nvSpPr>
          <p:cNvPr id="4" name="Title 3"/>
          <p:cNvSpPr>
            <a:spLocks noGrp="1"/>
          </p:cNvSpPr>
          <p:nvPr>
            <p:ph type="ctrTitle"/>
          </p:nvPr>
        </p:nvSpPr>
        <p:spPr>
          <a:xfrm>
            <a:off x="304800" y="1524000"/>
            <a:ext cx="8534400" cy="976312"/>
          </a:xfrm>
        </p:spPr>
        <p:txBody>
          <a:bodyPr>
            <a:noAutofit/>
          </a:bodyPr>
          <a:lstStyle/>
          <a:p>
            <a:r>
              <a:rPr lang="en-US" sz="2500" b="1" dirty="0"/>
              <a:t>B.E Course in Software Engineering</a:t>
            </a:r>
            <a:endParaRPr lang="en-US" sz="3000" dirty="0"/>
          </a:p>
        </p:txBody>
      </p:sp>
      <p:pic>
        <p:nvPicPr>
          <p:cNvPr id="11" name="Picture 10" descr="_PHOTO.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 y="3934326"/>
            <a:ext cx="1524000" cy="2085474"/>
          </a:xfrm>
          <a:prstGeom prst="rect">
            <a:avLst/>
          </a:prstGeom>
        </p:spPr>
      </p:pic>
      <p:sp>
        <p:nvSpPr>
          <p:cNvPr id="12" name="Subtitle 2"/>
          <p:cNvSpPr txBox="1">
            <a:spLocks/>
          </p:cNvSpPr>
          <p:nvPr/>
        </p:nvSpPr>
        <p:spPr bwMode="gray">
          <a:xfrm>
            <a:off x="230298" y="6024751"/>
            <a:ext cx="2818067" cy="833249"/>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dirty="0">
                <a:solidFill>
                  <a:srgbClr val="000000"/>
                </a:solidFill>
              </a:rPr>
              <a:t>				</a:t>
            </a:r>
          </a:p>
          <a:p>
            <a:r>
              <a:rPr lang="en-US" b="1" cap="none" dirty="0">
                <a:solidFill>
                  <a:srgbClr val="000000"/>
                </a:solidFill>
              </a:rPr>
              <a:t>naeemmahoto@gmail.com</a:t>
            </a:r>
          </a:p>
        </p:txBody>
      </p:sp>
      <p:sp>
        <p:nvSpPr>
          <p:cNvPr id="13" name="Subtitle 2"/>
          <p:cNvSpPr>
            <a:spLocks noGrp="1"/>
          </p:cNvSpPr>
          <p:nvPr>
            <p:ph type="subTitle" idx="1"/>
          </p:nvPr>
        </p:nvSpPr>
        <p:spPr>
          <a:xfrm>
            <a:off x="381000" y="5562600"/>
            <a:ext cx="2438765" cy="861420"/>
          </a:xfrm>
        </p:spPr>
        <p:txBody>
          <a:bodyPr>
            <a:normAutofit fontScale="85000" lnSpcReduction="20000"/>
          </a:bodyPr>
          <a:lstStyle/>
          <a:p>
            <a:r>
              <a:rPr lang="en-US" dirty="0">
                <a:solidFill>
                  <a:srgbClr val="000000"/>
                </a:solidFill>
              </a:rPr>
              <a:t>				</a:t>
            </a:r>
          </a:p>
          <a:p>
            <a:r>
              <a:rPr lang="en-US" b="1" dirty="0">
                <a:solidFill>
                  <a:srgbClr val="000000"/>
                </a:solidFill>
              </a:rPr>
              <a:t>Naeem A. Mahoto</a:t>
            </a:r>
          </a:p>
        </p:txBody>
      </p:sp>
      <p:sp>
        <p:nvSpPr>
          <p:cNvPr id="16" name="Rectangle 15"/>
          <p:cNvSpPr/>
          <p:nvPr/>
        </p:nvSpPr>
        <p:spPr>
          <a:xfrm>
            <a:off x="228600" y="2568714"/>
            <a:ext cx="6871442" cy="707886"/>
          </a:xfrm>
          <a:prstGeom prst="rect">
            <a:avLst/>
          </a:prstGeom>
        </p:spPr>
        <p:txBody>
          <a:bodyPr wrap="none">
            <a:spAutoFit/>
          </a:bodyPr>
          <a:lstStyle/>
          <a:p>
            <a:r>
              <a:rPr lang="en-US" sz="4000" dirty="0">
                <a:solidFill>
                  <a:schemeClr val="bg1"/>
                </a:solidFill>
              </a:rPr>
              <a:t>Software Quality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Tools</a:t>
            </a:r>
          </a:p>
        </p:txBody>
      </p:sp>
      <p:sp>
        <p:nvSpPr>
          <p:cNvPr id="3" name="Content Placeholder 2"/>
          <p:cNvSpPr>
            <a:spLocks noGrp="1"/>
          </p:cNvSpPr>
          <p:nvPr>
            <p:ph idx="1"/>
          </p:nvPr>
        </p:nvSpPr>
        <p:spPr/>
        <p:txBody>
          <a:bodyPr>
            <a:normAutofit fontScale="92500"/>
          </a:bodyPr>
          <a:lstStyle/>
          <a:p>
            <a:pPr lvl="0"/>
            <a:r>
              <a:rPr lang="en-US"/>
              <a:t>Client</a:t>
            </a:r>
            <a:r>
              <a:rPr lang="en-US" dirty="0"/>
              <a:t>/server testing tools  </a:t>
            </a:r>
          </a:p>
          <a:p>
            <a:pPr lvl="1"/>
            <a:r>
              <a:rPr lang="en-US" dirty="0"/>
              <a:t>exercise the GUI and network communications requirements for the client and server </a:t>
            </a:r>
          </a:p>
          <a:p>
            <a:pPr lvl="0"/>
            <a:r>
              <a:rPr lang="en-US" dirty="0"/>
              <a:t>Reengineering tools</a:t>
            </a:r>
          </a:p>
          <a:p>
            <a:pPr lvl="0"/>
            <a:r>
              <a:rPr lang="en-US" dirty="0"/>
              <a:t>reverse engineering to specification tools  </a:t>
            </a:r>
          </a:p>
          <a:p>
            <a:pPr lvl="1"/>
            <a:r>
              <a:rPr lang="en-US" dirty="0"/>
              <a:t>generate analysis and design models from source code, where used lists, and other design information </a:t>
            </a:r>
          </a:p>
          <a:p>
            <a:pPr lvl="0"/>
            <a:r>
              <a:rPr lang="en-US" dirty="0"/>
              <a:t>code restructuring and analysis tools </a:t>
            </a:r>
          </a:p>
          <a:p>
            <a:pPr lvl="1"/>
            <a:r>
              <a:rPr lang="en-US" dirty="0"/>
              <a:t>analyze program syntax, generate control flow graph, and automatically generates a structured program </a:t>
            </a:r>
          </a:p>
          <a:p>
            <a:pPr lvl="0"/>
            <a:r>
              <a:rPr lang="en-US" dirty="0"/>
              <a:t>on-line system reengineering tools </a:t>
            </a:r>
          </a:p>
          <a:p>
            <a:pPr lvl="1"/>
            <a:r>
              <a:rPr lang="en-US" dirty="0"/>
              <a:t>used to modify on-line DBMS</a:t>
            </a:r>
          </a:p>
          <a:p>
            <a:endParaRPr lang="en-US" dirty="0"/>
          </a:p>
        </p:txBody>
      </p:sp>
      <p:sp>
        <p:nvSpPr>
          <p:cNvPr id="4" name="Slide Number Placeholder 3"/>
          <p:cNvSpPr>
            <a:spLocks noGrp="1"/>
          </p:cNvSpPr>
          <p:nvPr>
            <p:ph type="sldNum" sz="quarter" idx="12"/>
          </p:nvPr>
        </p:nvSpPr>
        <p:spPr/>
        <p:txBody>
          <a:bodyPr/>
          <a:lstStyle/>
          <a:p>
            <a:fld id="{2AB8876C-E8BE-48FE-AD99-848276A53087}" type="slidenum">
              <a:rPr lang="en-US" smtClean="0"/>
              <a:pPr/>
              <a:t>10</a:t>
            </a:fld>
            <a:endParaRPr lang="en-US"/>
          </a:p>
        </p:txBody>
      </p:sp>
    </p:spTree>
    <p:extLst>
      <p:ext uri="{BB962C8B-B14F-4D97-AF65-F5344CB8AC3E}">
        <p14:creationId xmlns:p14="http://schemas.microsoft.com/office/powerpoint/2010/main" val="214566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CASE Environments</a:t>
            </a:r>
          </a:p>
        </p:txBody>
      </p:sp>
      <p:sp>
        <p:nvSpPr>
          <p:cNvPr id="3" name="Content Placeholder 2"/>
          <p:cNvSpPr>
            <a:spLocks noGrp="1"/>
          </p:cNvSpPr>
          <p:nvPr>
            <p:ph idx="1"/>
          </p:nvPr>
        </p:nvSpPr>
        <p:spPr/>
        <p:txBody>
          <a:bodyPr>
            <a:normAutofit fontScale="62500" lnSpcReduction="20000"/>
          </a:bodyPr>
          <a:lstStyle/>
          <a:p>
            <a:pPr lvl="0"/>
            <a:r>
              <a:rPr lang="en-US" dirty="0"/>
              <a:t>Provide mechanism for sharing information among all tools contained in the environment </a:t>
            </a:r>
          </a:p>
          <a:p>
            <a:pPr lvl="0"/>
            <a:endParaRPr lang="en-US" dirty="0"/>
          </a:p>
          <a:p>
            <a:pPr lvl="0"/>
            <a:r>
              <a:rPr lang="en-US" dirty="0"/>
              <a:t>Enable changes to items to be tracked to other information items </a:t>
            </a:r>
          </a:p>
          <a:p>
            <a:pPr lvl="0"/>
            <a:endParaRPr lang="en-US" dirty="0"/>
          </a:p>
          <a:p>
            <a:pPr lvl="0"/>
            <a:r>
              <a:rPr lang="en-US" dirty="0"/>
              <a:t>Provide version control and overall configuration management </a:t>
            </a:r>
          </a:p>
          <a:p>
            <a:pPr lvl="0"/>
            <a:endParaRPr lang="en-US" dirty="0"/>
          </a:p>
          <a:p>
            <a:pPr lvl="0"/>
            <a:r>
              <a:rPr lang="en-US" dirty="0"/>
              <a:t>Allow direct access to any tool contained in the environment </a:t>
            </a:r>
          </a:p>
          <a:p>
            <a:pPr lvl="0"/>
            <a:endParaRPr lang="en-US" dirty="0"/>
          </a:p>
          <a:p>
            <a:pPr lvl="0"/>
            <a:r>
              <a:rPr lang="en-US" dirty="0"/>
              <a:t>Establish automated support for the chosen software process model, integrating CASE tools and SCI's into a standard work break down structure </a:t>
            </a:r>
          </a:p>
          <a:p>
            <a:pPr lvl="0"/>
            <a:endParaRPr lang="en-US" dirty="0"/>
          </a:p>
          <a:p>
            <a:pPr lvl="0"/>
            <a:r>
              <a:rPr lang="en-US" dirty="0"/>
              <a:t>Enable users of each tool to experience a consistent look and feel at the human-computer interface </a:t>
            </a:r>
          </a:p>
          <a:p>
            <a:pPr lvl="0"/>
            <a:endParaRPr lang="en-US" dirty="0"/>
          </a:p>
          <a:p>
            <a:pPr lvl="0"/>
            <a:r>
              <a:rPr lang="en-US" dirty="0"/>
              <a:t>Support communication among software engineers </a:t>
            </a:r>
          </a:p>
          <a:p>
            <a:pPr lvl="0"/>
            <a:endParaRPr lang="en-US" dirty="0"/>
          </a:p>
          <a:p>
            <a:pPr lvl="0"/>
            <a:r>
              <a:rPr lang="en-US" dirty="0"/>
              <a:t>Collect both management and technical metrics to improve the process and the product</a:t>
            </a:r>
          </a:p>
          <a:p>
            <a:endParaRPr lang="en-US" dirty="0"/>
          </a:p>
        </p:txBody>
      </p:sp>
      <p:sp>
        <p:nvSpPr>
          <p:cNvPr id="4" name="Slide Number Placeholder 3"/>
          <p:cNvSpPr>
            <a:spLocks noGrp="1"/>
          </p:cNvSpPr>
          <p:nvPr>
            <p:ph type="sldNum" sz="quarter" idx="12"/>
          </p:nvPr>
        </p:nvSpPr>
        <p:spPr/>
        <p:txBody>
          <a:bodyPr/>
          <a:lstStyle/>
          <a:p>
            <a:fld id="{2AB8876C-E8BE-48FE-AD99-848276A53087}" type="slidenum">
              <a:rPr lang="en-US" smtClean="0"/>
              <a:pPr/>
              <a:t>11</a:t>
            </a:fld>
            <a:endParaRPr lang="en-US"/>
          </a:p>
        </p:txBody>
      </p:sp>
    </p:spTree>
    <p:extLst>
      <p:ext uri="{BB962C8B-B14F-4D97-AF65-F5344CB8AC3E}">
        <p14:creationId xmlns:p14="http://schemas.microsoft.com/office/powerpoint/2010/main" val="55904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CASE Environments</a:t>
            </a:r>
          </a:p>
        </p:txBody>
      </p:sp>
      <p:sp>
        <p:nvSpPr>
          <p:cNvPr id="3" name="Content Placeholder 2"/>
          <p:cNvSpPr>
            <a:spLocks noGrp="1"/>
          </p:cNvSpPr>
          <p:nvPr>
            <p:ph idx="1"/>
          </p:nvPr>
        </p:nvSpPr>
        <p:spPr/>
        <p:txBody>
          <a:bodyPr>
            <a:normAutofit fontScale="77500" lnSpcReduction="20000"/>
          </a:bodyPr>
          <a:lstStyle/>
          <a:p>
            <a:r>
              <a:rPr lang="en-US" b="1" dirty="0"/>
              <a:t>Integration Architecture</a:t>
            </a:r>
          </a:p>
          <a:p>
            <a:pPr lvl="1"/>
            <a:r>
              <a:rPr lang="en-US" dirty="0"/>
              <a:t>User interface layer</a:t>
            </a:r>
          </a:p>
          <a:p>
            <a:pPr lvl="1"/>
            <a:r>
              <a:rPr lang="en-US" dirty="0"/>
              <a:t>interface toolkit </a:t>
            </a:r>
          </a:p>
          <a:p>
            <a:pPr lvl="2"/>
            <a:r>
              <a:rPr lang="en-US" dirty="0"/>
              <a:t>contains software for UI management and library of display objects </a:t>
            </a:r>
          </a:p>
          <a:p>
            <a:pPr lvl="1"/>
            <a:r>
              <a:rPr lang="en-US" dirty="0"/>
              <a:t>common presentation protocol </a:t>
            </a:r>
          </a:p>
          <a:p>
            <a:pPr lvl="2"/>
            <a:r>
              <a:rPr lang="en-US" dirty="0"/>
              <a:t>guidelines that give all CASE tools the same look and feel (icons, mouse behavior, menu names, object names)</a:t>
            </a:r>
          </a:p>
          <a:p>
            <a:pPr lvl="1"/>
            <a:r>
              <a:rPr lang="en-US" dirty="0"/>
              <a:t>Tools layer</a:t>
            </a:r>
          </a:p>
          <a:p>
            <a:pPr lvl="1"/>
            <a:r>
              <a:rPr lang="en-US" dirty="0"/>
              <a:t>tools management services </a:t>
            </a:r>
          </a:p>
          <a:p>
            <a:pPr lvl="2"/>
            <a:r>
              <a:rPr lang="en-US" dirty="0"/>
              <a:t>control behavior of tools inside environment </a:t>
            </a:r>
          </a:p>
          <a:p>
            <a:pPr lvl="1"/>
            <a:r>
              <a:rPr lang="en-US" dirty="0"/>
              <a:t>CASE tools themselves</a:t>
            </a:r>
          </a:p>
          <a:p>
            <a:pPr lvl="1"/>
            <a:r>
              <a:rPr lang="en-US" dirty="0"/>
              <a:t>Object management layer (OML) </a:t>
            </a:r>
          </a:p>
          <a:p>
            <a:pPr lvl="2"/>
            <a:r>
              <a:rPr lang="en-US" dirty="0"/>
              <a:t>performs the configuration management function, working with the CASE repository OML provides integration services </a:t>
            </a:r>
          </a:p>
          <a:p>
            <a:pPr lvl="1"/>
            <a:r>
              <a:rPr lang="en-US" dirty="0"/>
              <a:t>Shared repository layer </a:t>
            </a:r>
          </a:p>
          <a:p>
            <a:pPr lvl="2"/>
            <a:r>
              <a:rPr lang="en-US" dirty="0"/>
              <a:t>CASE database and access control functions enabling the OML to interact with the database</a:t>
            </a:r>
          </a:p>
          <a:p>
            <a:endParaRPr lang="en-US" dirty="0"/>
          </a:p>
        </p:txBody>
      </p:sp>
      <p:sp>
        <p:nvSpPr>
          <p:cNvPr id="4" name="Slide Number Placeholder 3"/>
          <p:cNvSpPr>
            <a:spLocks noGrp="1"/>
          </p:cNvSpPr>
          <p:nvPr>
            <p:ph type="sldNum" sz="quarter" idx="12"/>
          </p:nvPr>
        </p:nvSpPr>
        <p:spPr/>
        <p:txBody>
          <a:bodyPr/>
          <a:lstStyle/>
          <a:p>
            <a:fld id="{2AB8876C-E8BE-48FE-AD99-848276A53087}" type="slidenum">
              <a:rPr lang="en-US" smtClean="0"/>
              <a:pPr/>
              <a:t>12</a:t>
            </a:fld>
            <a:endParaRPr lang="en-US"/>
          </a:p>
        </p:txBody>
      </p:sp>
    </p:spTree>
    <p:extLst>
      <p:ext uri="{BB962C8B-B14F-4D97-AF65-F5344CB8AC3E}">
        <p14:creationId xmlns:p14="http://schemas.microsoft.com/office/powerpoint/2010/main" val="244765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CASE Environments</a:t>
            </a:r>
          </a:p>
        </p:txBody>
      </p:sp>
      <p:sp>
        <p:nvSpPr>
          <p:cNvPr id="3" name="Content Placeholder 2"/>
          <p:cNvSpPr>
            <a:spLocks noGrp="1"/>
          </p:cNvSpPr>
          <p:nvPr>
            <p:ph idx="1"/>
          </p:nvPr>
        </p:nvSpPr>
        <p:spPr/>
        <p:txBody>
          <a:bodyPr>
            <a:normAutofit fontScale="77500" lnSpcReduction="20000"/>
          </a:bodyPr>
          <a:lstStyle/>
          <a:p>
            <a:r>
              <a:rPr lang="en-US" b="1" dirty="0"/>
              <a:t>CASE Repository Functions</a:t>
            </a:r>
          </a:p>
          <a:p>
            <a:pPr lvl="1"/>
            <a:r>
              <a:rPr lang="en-US" dirty="0"/>
              <a:t>Data integrity </a:t>
            </a:r>
          </a:p>
          <a:p>
            <a:pPr lvl="2"/>
            <a:r>
              <a:rPr lang="en-US" dirty="0"/>
              <a:t>includes functions to validate entries to the repository and ensure consistency among related objects </a:t>
            </a:r>
          </a:p>
          <a:p>
            <a:pPr lvl="1"/>
            <a:r>
              <a:rPr lang="en-US" dirty="0"/>
              <a:t>Information sharing </a:t>
            </a:r>
          </a:p>
          <a:p>
            <a:pPr lvl="2"/>
            <a:r>
              <a:rPr lang="en-US" dirty="0"/>
              <a:t>provides mechanism for sharing information among multiple developers and multiple tools, controls modification of information </a:t>
            </a:r>
          </a:p>
          <a:p>
            <a:pPr lvl="1"/>
            <a:r>
              <a:rPr lang="en-US" dirty="0"/>
              <a:t>Data-tool integration </a:t>
            </a:r>
          </a:p>
          <a:p>
            <a:pPr lvl="2"/>
            <a:r>
              <a:rPr lang="en-US" dirty="0"/>
              <a:t>establishes shared data model and performs configuration management functions </a:t>
            </a:r>
          </a:p>
          <a:p>
            <a:pPr lvl="1"/>
            <a:r>
              <a:rPr lang="en-US" dirty="0"/>
              <a:t>Data-data integration </a:t>
            </a:r>
          </a:p>
          <a:p>
            <a:pPr lvl="2"/>
            <a:r>
              <a:rPr lang="en-US" dirty="0"/>
              <a:t>database management system allowing access to related objects so functions can be achieved </a:t>
            </a:r>
          </a:p>
          <a:p>
            <a:pPr lvl="1"/>
            <a:r>
              <a:rPr lang="en-US" dirty="0"/>
              <a:t>Methodology enforcement </a:t>
            </a:r>
          </a:p>
          <a:p>
            <a:pPr lvl="2"/>
            <a:r>
              <a:rPr lang="en-US" dirty="0"/>
              <a:t>the E-R model used to define steps needed to be conducted to build the repository contents </a:t>
            </a:r>
          </a:p>
          <a:p>
            <a:pPr lvl="1"/>
            <a:r>
              <a:rPr lang="en-US" dirty="0"/>
              <a:t>Document standardization </a:t>
            </a:r>
          </a:p>
          <a:p>
            <a:pPr lvl="2"/>
            <a:r>
              <a:rPr lang="en-US" dirty="0"/>
              <a:t>definition of objects in the database leads directly to a standard approach for creation of engineering documents </a:t>
            </a:r>
          </a:p>
          <a:p>
            <a:endParaRPr lang="en-US" dirty="0"/>
          </a:p>
        </p:txBody>
      </p:sp>
      <p:sp>
        <p:nvSpPr>
          <p:cNvPr id="4" name="Slide Number Placeholder 3"/>
          <p:cNvSpPr>
            <a:spLocks noGrp="1"/>
          </p:cNvSpPr>
          <p:nvPr>
            <p:ph type="sldNum" sz="quarter" idx="12"/>
          </p:nvPr>
        </p:nvSpPr>
        <p:spPr/>
        <p:txBody>
          <a:bodyPr/>
          <a:lstStyle/>
          <a:p>
            <a:fld id="{2AB8876C-E8BE-48FE-AD99-848276A53087}" type="slidenum">
              <a:rPr lang="en-US" smtClean="0"/>
              <a:pPr/>
              <a:t>13</a:t>
            </a:fld>
            <a:endParaRPr lang="en-US"/>
          </a:p>
        </p:txBody>
      </p:sp>
    </p:spTree>
    <p:extLst>
      <p:ext uri="{BB962C8B-B14F-4D97-AF65-F5344CB8AC3E}">
        <p14:creationId xmlns:p14="http://schemas.microsoft.com/office/powerpoint/2010/main" val="754377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CASE Environments</a:t>
            </a:r>
          </a:p>
        </p:txBody>
      </p:sp>
      <p:sp>
        <p:nvSpPr>
          <p:cNvPr id="3" name="Content Placeholder 2"/>
          <p:cNvSpPr>
            <a:spLocks noGrp="1"/>
          </p:cNvSpPr>
          <p:nvPr>
            <p:ph idx="1"/>
          </p:nvPr>
        </p:nvSpPr>
        <p:spPr/>
        <p:txBody>
          <a:bodyPr>
            <a:noAutofit/>
          </a:bodyPr>
          <a:lstStyle/>
          <a:p>
            <a:r>
              <a:rPr lang="en-US" sz="1800" b="1" dirty="0"/>
              <a:t>Special Features of CASE Repositories</a:t>
            </a:r>
          </a:p>
          <a:p>
            <a:pPr lvl="1"/>
            <a:r>
              <a:rPr lang="en-US" sz="1800" dirty="0"/>
              <a:t>Storage of sophisticated data structures </a:t>
            </a:r>
          </a:p>
          <a:p>
            <a:pPr lvl="2"/>
            <a:r>
              <a:rPr lang="en-US" sz="1600" dirty="0"/>
              <a:t>diagrams, documents, files, simple variables, information model describing relationships and semantics of data stored in repository</a:t>
            </a:r>
          </a:p>
          <a:p>
            <a:pPr lvl="1"/>
            <a:r>
              <a:rPr lang="en-US" sz="1800" dirty="0"/>
              <a:t>Integrity enforcement </a:t>
            </a:r>
          </a:p>
          <a:p>
            <a:pPr lvl="2"/>
            <a:r>
              <a:rPr lang="en-US" sz="1600" dirty="0"/>
              <a:t>business rules, policies, constraints, and requirements on the information being entered into repository, triggers may be used to check the validity of the design models in real time </a:t>
            </a:r>
          </a:p>
          <a:p>
            <a:pPr lvl="1"/>
            <a:r>
              <a:rPr lang="en-US" sz="1800" dirty="0"/>
              <a:t>Semantic-rich tool interface </a:t>
            </a:r>
          </a:p>
          <a:p>
            <a:pPr lvl="2"/>
            <a:r>
              <a:rPr lang="en-US" sz="1600" dirty="0"/>
              <a:t>repository meta-model contains semantics that enable a variety of tools to interpret meaning of data stored in the repository</a:t>
            </a:r>
          </a:p>
          <a:p>
            <a:pPr lvl="1"/>
            <a:r>
              <a:rPr lang="en-US" sz="1800" dirty="0"/>
              <a:t>Process/project management</a:t>
            </a:r>
          </a:p>
          <a:p>
            <a:pPr lvl="2"/>
            <a:r>
              <a:rPr lang="en-US" sz="1600" dirty="0"/>
              <a:t>contains information about the software application, the characteristics of each project, and the organization's general process for software development - phases, tasks, deliverables</a:t>
            </a:r>
          </a:p>
          <a:p>
            <a:pPr lvl="2"/>
            <a:endParaRPr lang="en-US" sz="1600" dirty="0"/>
          </a:p>
        </p:txBody>
      </p:sp>
      <p:sp>
        <p:nvSpPr>
          <p:cNvPr id="4" name="Slide Number Placeholder 3"/>
          <p:cNvSpPr>
            <a:spLocks noGrp="1"/>
          </p:cNvSpPr>
          <p:nvPr>
            <p:ph type="sldNum" sz="quarter" idx="12"/>
          </p:nvPr>
        </p:nvSpPr>
        <p:spPr/>
        <p:txBody>
          <a:bodyPr/>
          <a:lstStyle/>
          <a:p>
            <a:fld id="{2AB8876C-E8BE-48FE-AD99-848276A53087}" type="slidenum">
              <a:rPr lang="en-US" smtClean="0"/>
              <a:pPr/>
              <a:t>14</a:t>
            </a:fld>
            <a:endParaRPr lang="en-US"/>
          </a:p>
        </p:txBody>
      </p:sp>
    </p:spTree>
    <p:extLst>
      <p:ext uri="{BB962C8B-B14F-4D97-AF65-F5344CB8AC3E}">
        <p14:creationId xmlns:p14="http://schemas.microsoft.com/office/powerpoint/2010/main" val="425964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CASE Environments</a:t>
            </a:r>
          </a:p>
        </p:txBody>
      </p:sp>
      <p:sp>
        <p:nvSpPr>
          <p:cNvPr id="3" name="Content Placeholder 2"/>
          <p:cNvSpPr>
            <a:spLocks noGrp="1"/>
          </p:cNvSpPr>
          <p:nvPr>
            <p:ph idx="1"/>
          </p:nvPr>
        </p:nvSpPr>
        <p:spPr/>
        <p:txBody>
          <a:bodyPr>
            <a:normAutofit/>
          </a:bodyPr>
          <a:lstStyle/>
          <a:p>
            <a:pPr marL="109728" lvl="0" indent="0">
              <a:buNone/>
            </a:pPr>
            <a:endParaRPr lang="en-US" dirty="0"/>
          </a:p>
          <a:p>
            <a:r>
              <a:rPr lang="en-US" b="1" dirty="0"/>
              <a:t>Software Configuration Management Features Relevant to CASE Repositories</a:t>
            </a:r>
          </a:p>
          <a:p>
            <a:pPr lvl="1"/>
            <a:r>
              <a:rPr lang="en-US" dirty="0"/>
              <a:t>Versioning </a:t>
            </a:r>
          </a:p>
          <a:p>
            <a:pPr lvl="1"/>
            <a:r>
              <a:rPr lang="en-US" dirty="0"/>
              <a:t>Dependency tracking and change management </a:t>
            </a:r>
          </a:p>
          <a:p>
            <a:pPr lvl="1"/>
            <a:r>
              <a:rPr lang="en-US" dirty="0"/>
              <a:t>Requirements tracing </a:t>
            </a:r>
          </a:p>
          <a:p>
            <a:pPr lvl="1"/>
            <a:r>
              <a:rPr lang="en-US" dirty="0"/>
              <a:t>Configuration management </a:t>
            </a:r>
          </a:p>
          <a:p>
            <a:pPr lvl="1"/>
            <a:r>
              <a:rPr lang="en-US" dirty="0"/>
              <a:t>Audit trails</a:t>
            </a:r>
          </a:p>
          <a:p>
            <a:endParaRPr lang="en-US" dirty="0"/>
          </a:p>
        </p:txBody>
      </p:sp>
      <p:sp>
        <p:nvSpPr>
          <p:cNvPr id="4" name="Slide Number Placeholder 3"/>
          <p:cNvSpPr>
            <a:spLocks noGrp="1"/>
          </p:cNvSpPr>
          <p:nvPr>
            <p:ph type="sldNum" sz="quarter" idx="12"/>
          </p:nvPr>
        </p:nvSpPr>
        <p:spPr/>
        <p:txBody>
          <a:bodyPr/>
          <a:lstStyle/>
          <a:p>
            <a:fld id="{2AB8876C-E8BE-48FE-AD99-848276A53087}" type="slidenum">
              <a:rPr lang="en-US" smtClean="0"/>
              <a:pPr/>
              <a:t>15</a:t>
            </a:fld>
            <a:endParaRPr lang="en-US"/>
          </a:p>
        </p:txBody>
      </p:sp>
    </p:spTree>
    <p:extLst>
      <p:ext uri="{BB962C8B-B14F-4D97-AF65-F5344CB8AC3E}">
        <p14:creationId xmlns:p14="http://schemas.microsoft.com/office/powerpoint/2010/main" val="193748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Outlines</a:t>
            </a:r>
          </a:p>
        </p:txBody>
      </p:sp>
      <p:sp>
        <p:nvSpPr>
          <p:cNvPr id="3" name="Content Placeholder 2"/>
          <p:cNvSpPr>
            <a:spLocks noGrp="1"/>
          </p:cNvSpPr>
          <p:nvPr>
            <p:ph idx="1"/>
          </p:nvPr>
        </p:nvSpPr>
        <p:spPr/>
        <p:txBody>
          <a:bodyPr/>
          <a:lstStyle/>
          <a:p>
            <a:r>
              <a:rPr lang="en-US" b="1" dirty="0"/>
              <a:t>CASE</a:t>
            </a:r>
          </a:p>
          <a:p>
            <a:r>
              <a:rPr lang="en-US" b="1" dirty="0"/>
              <a:t>Building Blocks for CASE </a:t>
            </a:r>
          </a:p>
          <a:p>
            <a:r>
              <a:rPr lang="en-US" b="1" dirty="0"/>
              <a:t>CASE Tools </a:t>
            </a:r>
          </a:p>
          <a:p>
            <a:r>
              <a:rPr lang="en-US" b="1" dirty="0"/>
              <a:t>Integrated CASE Environments</a:t>
            </a:r>
          </a:p>
        </p:txBody>
      </p:sp>
      <p:sp>
        <p:nvSpPr>
          <p:cNvPr id="4" name="Slide Number Placeholder 3"/>
          <p:cNvSpPr>
            <a:spLocks noGrp="1"/>
          </p:cNvSpPr>
          <p:nvPr>
            <p:ph type="sldNum" sz="quarter" idx="12"/>
          </p:nvPr>
        </p:nvSpPr>
        <p:spPr/>
        <p:txBody>
          <a:bodyPr/>
          <a:lstStyle/>
          <a:p>
            <a:fld id="{2AB8876C-E8BE-48FE-AD99-848276A53087}" type="slidenum">
              <a:rPr lang="en-US" smtClean="0"/>
              <a:pPr/>
              <a:t>2</a:t>
            </a:fld>
            <a:endParaRPr lang="en-US"/>
          </a:p>
        </p:txBody>
      </p:sp>
    </p:spTree>
    <p:extLst>
      <p:ext uri="{BB962C8B-B14F-4D97-AF65-F5344CB8AC3E}">
        <p14:creationId xmlns:p14="http://schemas.microsoft.com/office/powerpoint/2010/main" val="382781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Computer-aided software engineering (CASE) tools that can assist software engineering managers and practitioners with every activity associated with the software development process. </a:t>
            </a:r>
          </a:p>
          <a:p>
            <a:endParaRPr lang="en-US" dirty="0"/>
          </a:p>
          <a:p>
            <a:r>
              <a:rPr lang="en-US" dirty="0"/>
              <a:t>CASE tools can automate management activities and can manage work products.</a:t>
            </a:r>
          </a:p>
          <a:p>
            <a:endParaRPr lang="en-US" dirty="0"/>
          </a:p>
          <a:p>
            <a:r>
              <a:rPr lang="en-US" dirty="0"/>
              <a:t>CASE tools can assist engineers with analysis, design, coding, and testing work. </a:t>
            </a:r>
          </a:p>
          <a:p>
            <a:endParaRPr lang="en-US" dirty="0"/>
          </a:p>
          <a:p>
            <a:r>
              <a:rPr lang="en-US" dirty="0"/>
              <a:t>Software engineering is hard work and tools that reduce the effort required to produce a work product or accomplish a milestone have substantial benefits. </a:t>
            </a:r>
          </a:p>
          <a:p>
            <a:endParaRPr lang="en-US" dirty="0"/>
          </a:p>
          <a:p>
            <a:r>
              <a:rPr lang="en-US" dirty="0"/>
              <a:t>CASE tools assist the software engineer in producing high quality work products. </a:t>
            </a:r>
          </a:p>
        </p:txBody>
      </p:sp>
      <p:sp>
        <p:nvSpPr>
          <p:cNvPr id="4" name="Slide Number Placeholder 3"/>
          <p:cNvSpPr>
            <a:spLocks noGrp="1"/>
          </p:cNvSpPr>
          <p:nvPr>
            <p:ph type="sldNum" sz="quarter" idx="12"/>
          </p:nvPr>
        </p:nvSpPr>
        <p:spPr/>
        <p:txBody>
          <a:bodyPr/>
          <a:lstStyle/>
          <a:p>
            <a:fld id="{2AB8876C-E8BE-48FE-AD99-848276A53087}" type="slidenum">
              <a:rPr lang="en-US" smtClean="0"/>
              <a:pPr/>
              <a:t>3</a:t>
            </a:fld>
            <a:endParaRPr lang="en-US"/>
          </a:p>
        </p:txBody>
      </p:sp>
    </p:spTree>
    <p:extLst>
      <p:ext uri="{BB962C8B-B14F-4D97-AF65-F5344CB8AC3E}">
        <p14:creationId xmlns:p14="http://schemas.microsoft.com/office/powerpoint/2010/main" val="246723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a:t>
            </a:r>
          </a:p>
        </p:txBody>
      </p:sp>
      <p:sp>
        <p:nvSpPr>
          <p:cNvPr id="3" name="Content Placeholder 2"/>
          <p:cNvSpPr>
            <a:spLocks noGrp="1"/>
          </p:cNvSpPr>
          <p:nvPr>
            <p:ph idx="1"/>
          </p:nvPr>
        </p:nvSpPr>
        <p:spPr/>
        <p:txBody>
          <a:bodyPr>
            <a:normAutofit fontScale="85000" lnSpcReduction="20000"/>
          </a:bodyPr>
          <a:lstStyle/>
          <a:p>
            <a:r>
              <a:rPr lang="en-US" dirty="0"/>
              <a:t>Tools can provide the software engineer with improved insight into the software product and make decisions that lead to improved software quality. </a:t>
            </a:r>
          </a:p>
          <a:p>
            <a:endParaRPr lang="en-US" dirty="0"/>
          </a:p>
          <a:p>
            <a:r>
              <a:rPr lang="en-US" dirty="0"/>
              <a:t>Tools complement solid software engineering practices. A good software process framework must be established and software quality must be emphasized before tools can be used effectively.</a:t>
            </a:r>
          </a:p>
          <a:p>
            <a:endParaRPr lang="en-US" dirty="0"/>
          </a:p>
          <a:p>
            <a:r>
              <a:rPr lang="en-US" b="1" dirty="0"/>
              <a:t>Prerequisites to Software Tool Use</a:t>
            </a:r>
          </a:p>
          <a:p>
            <a:pPr lvl="1"/>
            <a:r>
              <a:rPr lang="en-US" dirty="0"/>
              <a:t>Collection of useful tools that help in every step of building a product </a:t>
            </a:r>
          </a:p>
          <a:p>
            <a:pPr lvl="1"/>
            <a:r>
              <a:rPr lang="en-US" dirty="0"/>
              <a:t>Organized layout that enables tools to be found quickly and used efficiently </a:t>
            </a:r>
          </a:p>
          <a:p>
            <a:pPr lvl="1"/>
            <a:r>
              <a:rPr lang="en-US" dirty="0"/>
              <a:t>Skilled craftsperson who understands how to use the tools effectively</a:t>
            </a:r>
          </a:p>
        </p:txBody>
      </p:sp>
      <p:sp>
        <p:nvSpPr>
          <p:cNvPr id="4" name="Slide Number Placeholder 3"/>
          <p:cNvSpPr>
            <a:spLocks noGrp="1"/>
          </p:cNvSpPr>
          <p:nvPr>
            <p:ph type="sldNum" sz="quarter" idx="12"/>
          </p:nvPr>
        </p:nvSpPr>
        <p:spPr/>
        <p:txBody>
          <a:bodyPr/>
          <a:lstStyle/>
          <a:p>
            <a:fld id="{2AB8876C-E8BE-48FE-AD99-848276A53087}" type="slidenum">
              <a:rPr lang="en-US" smtClean="0"/>
              <a:pPr/>
              <a:t>4</a:t>
            </a:fld>
            <a:endParaRPr lang="en-US"/>
          </a:p>
        </p:txBody>
      </p:sp>
    </p:spTree>
    <p:extLst>
      <p:ext uri="{BB962C8B-B14F-4D97-AF65-F5344CB8AC3E}">
        <p14:creationId xmlns:p14="http://schemas.microsoft.com/office/powerpoint/2010/main" val="173213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 For CASE</a:t>
            </a:r>
          </a:p>
        </p:txBody>
      </p:sp>
      <p:sp>
        <p:nvSpPr>
          <p:cNvPr id="3" name="Content Placeholder 2"/>
          <p:cNvSpPr>
            <a:spLocks noGrp="1"/>
          </p:cNvSpPr>
          <p:nvPr>
            <p:ph idx="1"/>
          </p:nvPr>
        </p:nvSpPr>
        <p:spPr/>
        <p:txBody>
          <a:bodyPr>
            <a:normAutofit fontScale="92500" lnSpcReduction="20000"/>
          </a:bodyPr>
          <a:lstStyle/>
          <a:p>
            <a:pPr lvl="0"/>
            <a:r>
              <a:rPr lang="en-US" dirty="0"/>
              <a:t>CASE tools </a:t>
            </a:r>
          </a:p>
          <a:p>
            <a:pPr lvl="0"/>
            <a:r>
              <a:rPr lang="en-US" dirty="0"/>
              <a:t>Integration framework</a:t>
            </a:r>
          </a:p>
          <a:p>
            <a:pPr lvl="1"/>
            <a:r>
              <a:rPr lang="en-US" dirty="0"/>
              <a:t>specialized programs allowing CASE tools to communicate with one another</a:t>
            </a:r>
          </a:p>
          <a:p>
            <a:pPr lvl="0"/>
            <a:r>
              <a:rPr lang="en-US" dirty="0"/>
              <a:t>Portability services </a:t>
            </a:r>
          </a:p>
          <a:p>
            <a:pPr lvl="1"/>
            <a:r>
              <a:rPr lang="en-US" dirty="0"/>
              <a:t>allow CASE tools and their integration framework to migrate across different operating systems and hardware platforms without significant adaptive maintenance</a:t>
            </a:r>
          </a:p>
          <a:p>
            <a:pPr lvl="0"/>
            <a:r>
              <a:rPr lang="en-US" dirty="0"/>
              <a:t>Operating system </a:t>
            </a:r>
          </a:p>
          <a:p>
            <a:pPr lvl="1"/>
            <a:r>
              <a:rPr lang="en-US" dirty="0"/>
              <a:t>database and object management services</a:t>
            </a:r>
          </a:p>
          <a:p>
            <a:pPr lvl="0"/>
            <a:r>
              <a:rPr lang="en-US" dirty="0"/>
              <a:t>Hardware platform </a:t>
            </a:r>
          </a:p>
          <a:p>
            <a:pPr lvl="0"/>
            <a:r>
              <a:rPr lang="en-US" dirty="0"/>
              <a:t>Environmental architecture </a:t>
            </a:r>
          </a:p>
          <a:p>
            <a:pPr lvl="1"/>
            <a:r>
              <a:rPr lang="en-US" dirty="0"/>
              <a:t>hardware and system support</a:t>
            </a:r>
          </a:p>
          <a:p>
            <a:endParaRPr lang="en-US" dirty="0"/>
          </a:p>
        </p:txBody>
      </p:sp>
      <p:sp>
        <p:nvSpPr>
          <p:cNvPr id="4" name="Slide Number Placeholder 3"/>
          <p:cNvSpPr>
            <a:spLocks noGrp="1"/>
          </p:cNvSpPr>
          <p:nvPr>
            <p:ph type="sldNum" sz="quarter" idx="12"/>
          </p:nvPr>
        </p:nvSpPr>
        <p:spPr/>
        <p:txBody>
          <a:bodyPr/>
          <a:lstStyle/>
          <a:p>
            <a:fld id="{2AB8876C-E8BE-48FE-AD99-848276A53087}" type="slidenum">
              <a:rPr lang="en-US" smtClean="0"/>
              <a:pPr/>
              <a:t>5</a:t>
            </a:fld>
            <a:endParaRPr lang="en-US"/>
          </a:p>
        </p:txBody>
      </p:sp>
    </p:spTree>
    <p:extLst>
      <p:ext uri="{BB962C8B-B14F-4D97-AF65-F5344CB8AC3E}">
        <p14:creationId xmlns:p14="http://schemas.microsoft.com/office/powerpoint/2010/main" val="89320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Tools</a:t>
            </a:r>
          </a:p>
        </p:txBody>
      </p:sp>
      <p:sp>
        <p:nvSpPr>
          <p:cNvPr id="3" name="Content Placeholder 2"/>
          <p:cNvSpPr>
            <a:spLocks noGrp="1"/>
          </p:cNvSpPr>
          <p:nvPr>
            <p:ph idx="1"/>
          </p:nvPr>
        </p:nvSpPr>
        <p:spPr/>
        <p:txBody>
          <a:bodyPr>
            <a:normAutofit fontScale="62500" lnSpcReduction="20000"/>
          </a:bodyPr>
          <a:lstStyle/>
          <a:p>
            <a:pPr lvl="0"/>
            <a:r>
              <a:rPr lang="en-US" dirty="0"/>
              <a:t>Business process engineering tools </a:t>
            </a:r>
          </a:p>
          <a:p>
            <a:pPr lvl="1"/>
            <a:r>
              <a:rPr lang="en-US" dirty="0"/>
              <a:t>represent business data objects, their relationships, and flow of the data objects between company business areas </a:t>
            </a:r>
          </a:p>
          <a:p>
            <a:pPr lvl="0"/>
            <a:r>
              <a:rPr lang="en-US" dirty="0"/>
              <a:t>Process modeling and management tools </a:t>
            </a:r>
          </a:p>
          <a:p>
            <a:pPr lvl="1"/>
            <a:r>
              <a:rPr lang="en-US" dirty="0"/>
              <a:t>represent key elements of processes and provide links to other tools that provide support to defined process activities </a:t>
            </a:r>
          </a:p>
          <a:p>
            <a:pPr lvl="0"/>
            <a:r>
              <a:rPr lang="en-US" dirty="0"/>
              <a:t>Project planning tools </a:t>
            </a:r>
          </a:p>
          <a:p>
            <a:pPr lvl="1"/>
            <a:r>
              <a:rPr lang="en-US" dirty="0"/>
              <a:t>used for cost and effort estimation, and project scheduling </a:t>
            </a:r>
          </a:p>
          <a:p>
            <a:pPr lvl="0"/>
            <a:r>
              <a:rPr lang="en-US" dirty="0"/>
              <a:t>Risk analysis tools </a:t>
            </a:r>
          </a:p>
          <a:p>
            <a:pPr lvl="1"/>
            <a:r>
              <a:rPr lang="en-US" dirty="0"/>
              <a:t>help project managers build risk tables by providing detailed guidance in the identification and analysis of risks </a:t>
            </a:r>
          </a:p>
          <a:p>
            <a:pPr lvl="0"/>
            <a:r>
              <a:rPr lang="en-US" dirty="0"/>
              <a:t>Requirements tracing tools  </a:t>
            </a:r>
          </a:p>
          <a:p>
            <a:pPr lvl="1"/>
            <a:r>
              <a:rPr lang="en-US" dirty="0"/>
              <a:t>provide systematic database-like approach to tracking requirement status beginning with specification </a:t>
            </a:r>
          </a:p>
          <a:p>
            <a:pPr lvl="0"/>
            <a:r>
              <a:rPr lang="en-US" dirty="0"/>
              <a:t>Metrics and management tools </a:t>
            </a:r>
          </a:p>
          <a:p>
            <a:pPr lvl="1"/>
            <a:r>
              <a:rPr lang="en-US" dirty="0"/>
              <a:t>management oriented tools capture project specific metrics that provide an overall indication of productivity or quality, technically oriented metrics determine metrics that provide greater insight into the quality of design or code </a:t>
            </a:r>
          </a:p>
          <a:p>
            <a:pPr lvl="0"/>
            <a:r>
              <a:rPr lang="en-US" dirty="0"/>
              <a:t>Documentation tools </a:t>
            </a:r>
          </a:p>
          <a:p>
            <a:pPr lvl="1"/>
            <a:r>
              <a:rPr lang="en-US" dirty="0"/>
              <a:t>provide opportunities for improved productivity by reducing the amount of time needed to produce work products </a:t>
            </a:r>
          </a:p>
          <a:p>
            <a:endParaRPr lang="en-US" dirty="0"/>
          </a:p>
        </p:txBody>
      </p:sp>
      <p:sp>
        <p:nvSpPr>
          <p:cNvPr id="4" name="Slide Number Placeholder 3"/>
          <p:cNvSpPr>
            <a:spLocks noGrp="1"/>
          </p:cNvSpPr>
          <p:nvPr>
            <p:ph type="sldNum" sz="quarter" idx="12"/>
          </p:nvPr>
        </p:nvSpPr>
        <p:spPr/>
        <p:txBody>
          <a:bodyPr/>
          <a:lstStyle/>
          <a:p>
            <a:fld id="{2AB8876C-E8BE-48FE-AD99-848276A53087}" type="slidenum">
              <a:rPr lang="en-US" smtClean="0"/>
              <a:pPr/>
              <a:t>6</a:t>
            </a:fld>
            <a:endParaRPr lang="en-US"/>
          </a:p>
        </p:txBody>
      </p:sp>
    </p:spTree>
    <p:extLst>
      <p:ext uri="{BB962C8B-B14F-4D97-AF65-F5344CB8AC3E}">
        <p14:creationId xmlns:p14="http://schemas.microsoft.com/office/powerpoint/2010/main" val="206318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Tools</a:t>
            </a:r>
          </a:p>
        </p:txBody>
      </p:sp>
      <p:sp>
        <p:nvSpPr>
          <p:cNvPr id="3" name="Content Placeholder 2"/>
          <p:cNvSpPr>
            <a:spLocks noGrp="1"/>
          </p:cNvSpPr>
          <p:nvPr>
            <p:ph idx="1"/>
          </p:nvPr>
        </p:nvSpPr>
        <p:spPr/>
        <p:txBody>
          <a:bodyPr>
            <a:noAutofit/>
          </a:bodyPr>
          <a:lstStyle/>
          <a:p>
            <a:pPr lvl="0"/>
            <a:r>
              <a:rPr lang="en-US" sz="1800" dirty="0"/>
              <a:t>System software tools  </a:t>
            </a:r>
          </a:p>
          <a:p>
            <a:pPr lvl="1"/>
            <a:r>
              <a:rPr lang="en-US" sz="1800" dirty="0"/>
              <a:t>network system software, object management services, distributed component support, and communications software </a:t>
            </a:r>
          </a:p>
          <a:p>
            <a:pPr lvl="0"/>
            <a:r>
              <a:rPr lang="en-US" sz="1800" dirty="0"/>
              <a:t>Quality assurance tools </a:t>
            </a:r>
          </a:p>
          <a:p>
            <a:pPr lvl="1"/>
            <a:r>
              <a:rPr lang="en-US" sz="1800" dirty="0"/>
              <a:t>metrics tools that audit source code to determine compliance with language standards or tools that extract metrics to project the quality of software being built </a:t>
            </a:r>
          </a:p>
          <a:p>
            <a:pPr lvl="0"/>
            <a:r>
              <a:rPr lang="en-US" sz="1800" dirty="0"/>
              <a:t>Database management tools </a:t>
            </a:r>
          </a:p>
          <a:p>
            <a:pPr lvl="1"/>
            <a:r>
              <a:rPr lang="en-US" sz="1800" dirty="0"/>
              <a:t>RDMS and OODMS serve as the foundation for the establishment of the CASE repository </a:t>
            </a:r>
          </a:p>
          <a:p>
            <a:pPr lvl="0"/>
            <a:r>
              <a:rPr lang="en-US" sz="1800" dirty="0"/>
              <a:t>Software configuration management tools </a:t>
            </a:r>
          </a:p>
          <a:p>
            <a:pPr lvl="1"/>
            <a:r>
              <a:rPr lang="en-US" sz="1800" dirty="0"/>
              <a:t>uses the CASE repository to assist with all SCM tasks (identification, version control, change control, auditing, status accounting) </a:t>
            </a:r>
          </a:p>
          <a:p>
            <a:pPr lvl="0"/>
            <a:r>
              <a:rPr lang="en-US" sz="1800" dirty="0"/>
              <a:t>Analysis and design tools </a:t>
            </a:r>
          </a:p>
          <a:p>
            <a:pPr lvl="1"/>
            <a:r>
              <a:rPr lang="en-US" sz="1800" dirty="0"/>
              <a:t>enable the software engineer to create analysis and design models of the system to be built, perform consistency checking between models </a:t>
            </a:r>
          </a:p>
          <a:p>
            <a:endParaRPr lang="en-US" sz="1800" dirty="0"/>
          </a:p>
        </p:txBody>
      </p:sp>
      <p:sp>
        <p:nvSpPr>
          <p:cNvPr id="4" name="Slide Number Placeholder 3"/>
          <p:cNvSpPr>
            <a:spLocks noGrp="1"/>
          </p:cNvSpPr>
          <p:nvPr>
            <p:ph type="sldNum" sz="quarter" idx="12"/>
          </p:nvPr>
        </p:nvSpPr>
        <p:spPr/>
        <p:txBody>
          <a:bodyPr/>
          <a:lstStyle/>
          <a:p>
            <a:fld id="{2AB8876C-E8BE-48FE-AD99-848276A53087}" type="slidenum">
              <a:rPr lang="en-US" smtClean="0"/>
              <a:pPr/>
              <a:t>7</a:t>
            </a:fld>
            <a:endParaRPr lang="en-US"/>
          </a:p>
        </p:txBody>
      </p:sp>
    </p:spTree>
    <p:extLst>
      <p:ext uri="{BB962C8B-B14F-4D97-AF65-F5344CB8AC3E}">
        <p14:creationId xmlns:p14="http://schemas.microsoft.com/office/powerpoint/2010/main" val="305796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Tools</a:t>
            </a:r>
          </a:p>
        </p:txBody>
      </p:sp>
      <p:sp>
        <p:nvSpPr>
          <p:cNvPr id="3" name="Content Placeholder 2"/>
          <p:cNvSpPr>
            <a:spLocks noGrp="1"/>
          </p:cNvSpPr>
          <p:nvPr>
            <p:ph idx="1"/>
          </p:nvPr>
        </p:nvSpPr>
        <p:spPr/>
        <p:txBody>
          <a:bodyPr>
            <a:noAutofit/>
          </a:bodyPr>
          <a:lstStyle/>
          <a:p>
            <a:pPr lvl="0"/>
            <a:r>
              <a:rPr lang="en-US" sz="1800" dirty="0"/>
              <a:t>PRO/SIM tools </a:t>
            </a:r>
          </a:p>
          <a:p>
            <a:pPr lvl="1"/>
            <a:r>
              <a:rPr lang="en-US" sz="1800" dirty="0"/>
              <a:t>prototyping and simulation tools provide software engineers with ability to predict the behavior of real-time systems before they are built and the creation of interface mockups for customer review </a:t>
            </a:r>
          </a:p>
          <a:p>
            <a:pPr lvl="0"/>
            <a:r>
              <a:rPr lang="en-US" sz="1800" dirty="0"/>
              <a:t>Interface design and development tools  </a:t>
            </a:r>
          </a:p>
          <a:p>
            <a:pPr lvl="1"/>
            <a:r>
              <a:rPr lang="en-US" sz="1800" dirty="0"/>
              <a:t>toolkits of interface components, often part environment with a GUI to allow rapid prototyping of user interface designs </a:t>
            </a:r>
          </a:p>
          <a:p>
            <a:pPr lvl="0"/>
            <a:r>
              <a:rPr lang="en-US" sz="1800" dirty="0"/>
              <a:t>Prototyping tools </a:t>
            </a:r>
          </a:p>
          <a:p>
            <a:pPr lvl="1"/>
            <a:r>
              <a:rPr lang="en-US" sz="1600" dirty="0"/>
              <a:t>enable rapid definition of screen layouts, data design, and report generation </a:t>
            </a:r>
          </a:p>
          <a:p>
            <a:pPr lvl="0"/>
            <a:r>
              <a:rPr lang="en-US" sz="1800" dirty="0"/>
              <a:t>Programming tools </a:t>
            </a:r>
          </a:p>
          <a:p>
            <a:pPr lvl="1"/>
            <a:r>
              <a:rPr lang="en-US" sz="1600" dirty="0"/>
              <a:t>compilers, editors, debuggers, OO programming environments, fourth generation languages, graphical programming environments, applications generators, and database query generators </a:t>
            </a:r>
          </a:p>
          <a:p>
            <a:pPr lvl="0"/>
            <a:r>
              <a:rPr lang="en-US" sz="1800" dirty="0"/>
              <a:t>Web development tools –</a:t>
            </a:r>
          </a:p>
          <a:p>
            <a:pPr lvl="1"/>
            <a:r>
              <a:rPr lang="en-US" sz="1600" dirty="0"/>
              <a:t>assist with the generation of web page text, graphics, forms, scripts, applets, etc. </a:t>
            </a:r>
          </a:p>
          <a:p>
            <a:pPr lvl="0"/>
            <a:r>
              <a:rPr lang="en-US" sz="1800" dirty="0"/>
              <a:t>Integration and testing tools</a:t>
            </a:r>
          </a:p>
          <a:p>
            <a:endParaRPr lang="en-US" sz="1800" dirty="0"/>
          </a:p>
        </p:txBody>
      </p:sp>
      <p:sp>
        <p:nvSpPr>
          <p:cNvPr id="4" name="Slide Number Placeholder 3"/>
          <p:cNvSpPr>
            <a:spLocks noGrp="1"/>
          </p:cNvSpPr>
          <p:nvPr>
            <p:ph type="sldNum" sz="quarter" idx="12"/>
          </p:nvPr>
        </p:nvSpPr>
        <p:spPr/>
        <p:txBody>
          <a:bodyPr/>
          <a:lstStyle/>
          <a:p>
            <a:fld id="{2AB8876C-E8BE-48FE-AD99-848276A53087}" type="slidenum">
              <a:rPr lang="en-US" smtClean="0"/>
              <a:pPr/>
              <a:t>8</a:t>
            </a:fld>
            <a:endParaRPr lang="en-US"/>
          </a:p>
        </p:txBody>
      </p:sp>
    </p:spTree>
    <p:extLst>
      <p:ext uri="{BB962C8B-B14F-4D97-AF65-F5344CB8AC3E}">
        <p14:creationId xmlns:p14="http://schemas.microsoft.com/office/powerpoint/2010/main" val="300015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Tools</a:t>
            </a:r>
          </a:p>
        </p:txBody>
      </p:sp>
      <p:sp>
        <p:nvSpPr>
          <p:cNvPr id="3" name="Content Placeholder 2"/>
          <p:cNvSpPr>
            <a:spLocks noGrp="1"/>
          </p:cNvSpPr>
          <p:nvPr>
            <p:ph idx="1"/>
          </p:nvPr>
        </p:nvSpPr>
        <p:spPr>
          <a:xfrm>
            <a:off x="391668" y="1143000"/>
            <a:ext cx="8534400" cy="5105400"/>
          </a:xfrm>
        </p:spPr>
        <p:txBody>
          <a:bodyPr>
            <a:noAutofit/>
          </a:bodyPr>
          <a:lstStyle/>
          <a:p>
            <a:pPr lvl="0"/>
            <a:r>
              <a:rPr lang="en-US" sz="1800" dirty="0"/>
              <a:t>Static analysis tools </a:t>
            </a:r>
          </a:p>
          <a:p>
            <a:pPr lvl="1"/>
            <a:r>
              <a:rPr lang="en-US" sz="1600" dirty="0"/>
              <a:t>code-based testing tools, specialized testing languages, requirements-based testing tools </a:t>
            </a:r>
          </a:p>
          <a:p>
            <a:pPr lvl="0"/>
            <a:r>
              <a:rPr lang="en-US" sz="1800" dirty="0"/>
              <a:t>Dynamic analysis tools </a:t>
            </a:r>
          </a:p>
          <a:p>
            <a:pPr lvl="1"/>
            <a:r>
              <a:rPr lang="en-US" sz="1600" dirty="0"/>
              <a:t>intrusive tools modify source code by inserting probes to check path coverage, assertions, or execution flow, non-intrusive tools use a separate hardware processor running in parallel with processor containing the program being tested </a:t>
            </a:r>
          </a:p>
          <a:p>
            <a:pPr lvl="0"/>
            <a:r>
              <a:rPr lang="en-US" sz="1800" dirty="0"/>
              <a:t>Data acquisition </a:t>
            </a:r>
          </a:p>
          <a:p>
            <a:pPr lvl="1"/>
            <a:r>
              <a:rPr lang="en-US" sz="1600" dirty="0"/>
              <a:t>get data for testing </a:t>
            </a:r>
          </a:p>
          <a:p>
            <a:pPr lvl="0"/>
            <a:r>
              <a:rPr lang="en-US" sz="1800" dirty="0"/>
              <a:t>static measurement </a:t>
            </a:r>
          </a:p>
          <a:p>
            <a:pPr lvl="1"/>
            <a:r>
              <a:rPr lang="en-US" sz="1600" dirty="0"/>
              <a:t>analyze source code without using test cases</a:t>
            </a:r>
          </a:p>
          <a:p>
            <a:pPr lvl="0"/>
            <a:r>
              <a:rPr lang="en-US" sz="1800" dirty="0"/>
              <a:t>dynamic measurement </a:t>
            </a:r>
          </a:p>
          <a:p>
            <a:pPr lvl="1"/>
            <a:r>
              <a:rPr lang="en-US" sz="1600" dirty="0"/>
              <a:t>analyze source code during execution</a:t>
            </a:r>
          </a:p>
          <a:p>
            <a:pPr lvl="0"/>
            <a:r>
              <a:rPr lang="en-US" sz="1800" dirty="0"/>
              <a:t>simulation </a:t>
            </a:r>
          </a:p>
          <a:p>
            <a:pPr lvl="1"/>
            <a:r>
              <a:rPr lang="en-US" sz="1600" dirty="0"/>
              <a:t>simulate function of hardware and other externals</a:t>
            </a:r>
          </a:p>
          <a:p>
            <a:pPr lvl="0"/>
            <a:r>
              <a:rPr lang="en-US" sz="1800" dirty="0"/>
              <a:t>test management </a:t>
            </a:r>
          </a:p>
          <a:p>
            <a:pPr lvl="1"/>
            <a:r>
              <a:rPr lang="en-US" sz="1600" dirty="0"/>
              <a:t>assist in test planning, development, and control</a:t>
            </a:r>
          </a:p>
          <a:p>
            <a:pPr lvl="0"/>
            <a:r>
              <a:rPr lang="en-US" sz="1800" dirty="0"/>
              <a:t>cross-functional </a:t>
            </a:r>
          </a:p>
          <a:p>
            <a:pPr lvl="1"/>
            <a:r>
              <a:rPr lang="en-US" sz="1600" dirty="0"/>
              <a:t>tools that cross test tool category boundaries</a:t>
            </a:r>
          </a:p>
        </p:txBody>
      </p:sp>
      <p:sp>
        <p:nvSpPr>
          <p:cNvPr id="4" name="Slide Number Placeholder 3"/>
          <p:cNvSpPr>
            <a:spLocks noGrp="1"/>
          </p:cNvSpPr>
          <p:nvPr>
            <p:ph type="sldNum" sz="quarter" idx="12"/>
          </p:nvPr>
        </p:nvSpPr>
        <p:spPr/>
        <p:txBody>
          <a:bodyPr/>
          <a:lstStyle/>
          <a:p>
            <a:fld id="{2AB8876C-E8BE-48FE-AD99-848276A53087}" type="slidenum">
              <a:rPr lang="en-US" smtClean="0"/>
              <a:pPr/>
              <a:t>9</a:t>
            </a:fld>
            <a:endParaRPr lang="en-US"/>
          </a:p>
        </p:txBody>
      </p:sp>
    </p:spTree>
    <p:extLst>
      <p:ext uri="{BB962C8B-B14F-4D97-AF65-F5344CB8AC3E}">
        <p14:creationId xmlns:p14="http://schemas.microsoft.com/office/powerpoint/2010/main" val="3626123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23339D4890AE45B8B7BAB41E941AA6" ma:contentTypeVersion="2" ma:contentTypeDescription="Create a new document." ma:contentTypeScope="" ma:versionID="e7be7547118f8f6994b80f3948080f7b">
  <xsd:schema xmlns:xsd="http://www.w3.org/2001/XMLSchema" xmlns:xs="http://www.w3.org/2001/XMLSchema" xmlns:p="http://schemas.microsoft.com/office/2006/metadata/properties" xmlns:ns2="00fcde8c-970f-42d2-ba27-e9850668de88" targetNamespace="http://schemas.microsoft.com/office/2006/metadata/properties" ma:root="true" ma:fieldsID="fa061396ce9d4ede1947ea71fc4aeb98" ns2:_="">
    <xsd:import namespace="00fcde8c-970f-42d2-ba27-e9850668de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cde8c-970f-42d2-ba27-e9850668de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0E44AD-0536-4AC7-BDDE-C20D6E92DA72}"/>
</file>

<file path=customXml/itemProps2.xml><?xml version="1.0" encoding="utf-8"?>
<ds:datastoreItem xmlns:ds="http://schemas.openxmlformats.org/officeDocument/2006/customXml" ds:itemID="{121233B7-A921-4714-8856-66CD101BC191}"/>
</file>

<file path=customXml/itemProps3.xml><?xml version="1.0" encoding="utf-8"?>
<ds:datastoreItem xmlns:ds="http://schemas.openxmlformats.org/officeDocument/2006/customXml" ds:itemID="{D5ACD50D-365A-4371-B9B3-7945EC5EA5C2}"/>
</file>

<file path=docProps/app.xml><?xml version="1.0" encoding="utf-8"?>
<Properties xmlns="http://schemas.openxmlformats.org/officeDocument/2006/extended-properties" xmlns:vt="http://schemas.openxmlformats.org/officeDocument/2006/docPropsVTypes">
  <Template>Urban</Template>
  <TotalTime>16488</TotalTime>
  <Words>1319</Words>
  <Application>Microsoft Office PowerPoint</Application>
  <PresentationFormat>On-screen Show (4:3)</PresentationFormat>
  <Paragraphs>187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Georgia</vt:lpstr>
      <vt:lpstr>Trebuchet MS</vt:lpstr>
      <vt:lpstr>Wingdings 2</vt:lpstr>
      <vt:lpstr>Wingdings 3</vt:lpstr>
      <vt:lpstr>Urban</vt:lpstr>
      <vt:lpstr>B.E Course in Software Engineering</vt:lpstr>
      <vt:lpstr>Outlines</vt:lpstr>
      <vt:lpstr>CASE</vt:lpstr>
      <vt:lpstr>CASE</vt:lpstr>
      <vt:lpstr>Building Blocks For CASE</vt:lpstr>
      <vt:lpstr>CASE Tools</vt:lpstr>
      <vt:lpstr>CASE Tools</vt:lpstr>
      <vt:lpstr>CASE Tools</vt:lpstr>
      <vt:lpstr>CASE Tools</vt:lpstr>
      <vt:lpstr>CASE Tools</vt:lpstr>
      <vt:lpstr>Integrated CASE Environments</vt:lpstr>
      <vt:lpstr>Integrated CASE Environments</vt:lpstr>
      <vt:lpstr>Integrated CASE Environments</vt:lpstr>
      <vt:lpstr>Integrated CASE Environments</vt:lpstr>
      <vt:lpstr>Integrated CASE Environments</vt:lpstr>
    </vt:vector>
  </TitlesOfParts>
  <Company>MUET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dc:creator>
  <cp:lastModifiedBy>Rabia Iftikhar</cp:lastModifiedBy>
  <cp:revision>1267</cp:revision>
  <dcterms:created xsi:type="dcterms:W3CDTF">2012-08-16T07:31:37Z</dcterms:created>
  <dcterms:modified xsi:type="dcterms:W3CDTF">2020-08-05T14:04:52Z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0x0101007823339D4890AE45B8B7BAB41E941AA6</vt:lpwstr>
  </property>
</Properties>
</file>