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984" r:id="rId1"/>
  </p:sldMasterIdLst>
  <p:notesMasterIdLst>
    <p:notesMasterId r:id="rId24"/>
  </p:notesMasterIdLst>
  <p:sldIdLst>
    <p:sldId id="256" r:id="rId2"/>
    <p:sldId id="342" r:id="rId3"/>
    <p:sldId id="343" r:id="rId4"/>
    <p:sldId id="344" r:id="rId5"/>
    <p:sldId id="345" r:id="rId6"/>
    <p:sldId id="346" r:id="rId7"/>
    <p:sldId id="373" r:id="rId8"/>
    <p:sldId id="347" r:id="rId9"/>
    <p:sldId id="368" r:id="rId10"/>
    <p:sldId id="348" r:id="rId11"/>
    <p:sldId id="349" r:id="rId12"/>
    <p:sldId id="351" r:id="rId13"/>
    <p:sldId id="350" r:id="rId14"/>
    <p:sldId id="352" r:id="rId15"/>
    <p:sldId id="369" r:id="rId16"/>
    <p:sldId id="370" r:id="rId17"/>
    <p:sldId id="372" r:id="rId18"/>
    <p:sldId id="374" r:id="rId19"/>
    <p:sldId id="375" r:id="rId20"/>
    <p:sldId id="376" r:id="rId21"/>
    <p:sldId id="377" r:id="rId22"/>
    <p:sldId id="3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007635"/>
    <a:srgbClr val="625B38"/>
    <a:srgbClr val="CC3300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5644" autoAdjust="0"/>
  </p:normalViewPr>
  <p:slideViewPr>
    <p:cSldViewPr>
      <p:cViewPr varScale="1">
        <p:scale>
          <a:sx n="81" d="100"/>
          <a:sy n="81" d="100"/>
        </p:scale>
        <p:origin x="10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E24B-2D29-4FEE-B935-CB2AE60A5053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2BC94-19BF-4399-8795-695503D57D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2BC94-19BF-4399-8795-695503D57D6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0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844367" y="6416040"/>
            <a:ext cx="1295400" cy="441960"/>
          </a:xfrm>
          <a:prstGeom prst="rect">
            <a:avLst/>
          </a:prstGeom>
        </p:spPr>
        <p:txBody>
          <a:bodyPr/>
          <a:lstStyle/>
          <a:p>
            <a:fld id="{D0950B54-810E-4DDD-B877-286F46A0D081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477000"/>
            <a:ext cx="1367367" cy="381000"/>
          </a:xfrm>
          <a:prstGeom prst="rect">
            <a:avLst/>
          </a:prstGeom>
        </p:spPr>
        <p:txBody>
          <a:bodyPr/>
          <a:lstStyle/>
          <a:p>
            <a:fld id="{B7E5FC32-0CE5-4432-A559-4A8FD6139143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400800"/>
            <a:ext cx="1371600" cy="457200"/>
          </a:xfrm>
          <a:prstGeom prst="rect">
            <a:avLst/>
          </a:prstGeom>
        </p:spPr>
        <p:txBody>
          <a:bodyPr/>
          <a:lstStyle/>
          <a:p>
            <a:fld id="{6D0D5E29-B232-4BD3-B1C9-EEC539C6DBB4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400800"/>
            <a:ext cx="1219200" cy="457200"/>
          </a:xfrm>
          <a:prstGeom prst="rect">
            <a:avLst/>
          </a:prstGeom>
        </p:spPr>
        <p:txBody>
          <a:bodyPr/>
          <a:lstStyle/>
          <a:p>
            <a:fld id="{E7771E07-EC7C-449F-B267-50D3BB04863B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371166"/>
            <a:ext cx="1371600" cy="486833"/>
          </a:xfrm>
          <a:prstGeom prst="rect">
            <a:avLst/>
          </a:prstGeom>
        </p:spPr>
        <p:txBody>
          <a:bodyPr/>
          <a:lstStyle/>
          <a:p>
            <a:fld id="{6B99235D-7896-47B7-A07B-06A75D1DA97C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9633" y="6392333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48600" y="6400800"/>
            <a:ext cx="1270000" cy="457200"/>
          </a:xfrm>
          <a:prstGeom prst="rect">
            <a:avLst/>
          </a:prstGeom>
        </p:spPr>
        <p:txBody>
          <a:bodyPr/>
          <a:lstStyle/>
          <a:p>
            <a:fld id="{43911C32-E84F-4937-A1A1-EE76B80DFF15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67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3281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6525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36525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1828800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104" y="1828800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7848600" y="6400800"/>
            <a:ext cx="1295400" cy="457200"/>
          </a:xfrm>
          <a:prstGeom prst="rect">
            <a:avLst/>
          </a:prstGeom>
        </p:spPr>
        <p:txBody>
          <a:bodyPr rtlCol="0"/>
          <a:lstStyle/>
          <a:p>
            <a:fld id="{CF0481A5-44B1-4FE5-9ED7-E999A4C1CF99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0" y="6400800"/>
            <a:ext cx="1325880" cy="45720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72400" y="6324600"/>
            <a:ext cx="1346200" cy="533400"/>
          </a:xfrm>
          <a:prstGeom prst="rect">
            <a:avLst/>
          </a:prstGeom>
        </p:spPr>
        <p:txBody>
          <a:bodyPr/>
          <a:lstStyle/>
          <a:p>
            <a:fld id="{F1242A27-51C7-431C-85CA-D678A67E0ED9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96200" y="6400800"/>
            <a:ext cx="1456267" cy="457200"/>
          </a:xfrm>
          <a:prstGeom prst="rect">
            <a:avLst/>
          </a:prstGeom>
        </p:spPr>
        <p:txBody>
          <a:bodyPr/>
          <a:lstStyle/>
          <a:p>
            <a:fld id="{7D40630C-3629-4B1B-9675-AC1D1BCCFDD1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8467" y="64135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324600"/>
            <a:ext cx="1371600" cy="533400"/>
          </a:xfrm>
          <a:prstGeom prst="rect">
            <a:avLst/>
          </a:prstGeom>
        </p:spPr>
        <p:txBody>
          <a:bodyPr/>
          <a:lstStyle/>
          <a:p>
            <a:fld id="{E1362A0E-3564-4B52-8F28-C181BA1B77F7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8467" y="64008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400800"/>
            <a:ext cx="1367367" cy="469900"/>
          </a:xfrm>
          <a:prstGeom prst="rect">
            <a:avLst/>
          </a:prstGeom>
        </p:spPr>
        <p:txBody>
          <a:bodyPr/>
          <a:lstStyle/>
          <a:p>
            <a:fld id="{10D7D6BD-8EFE-429C-B656-62BA48C4D28B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26200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5344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B8876C-E8BE-48FE-AD99-848276A530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0" y="0"/>
            <a:ext cx="4724400" cy="333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B.E Course: Software</a:t>
            </a:r>
            <a:r>
              <a:rPr lang="en-US" sz="1400" baseline="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Quality Engineering</a:t>
            </a:r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7844367" y="6416040"/>
            <a:ext cx="1295400" cy="441960"/>
          </a:xfrm>
          <a:prstGeom prst="rect">
            <a:avLst/>
          </a:prstGeom>
        </p:spPr>
        <p:txBody>
          <a:bodyPr/>
          <a:lstStyle/>
          <a:p>
            <a:fld id="{D0950B54-810E-4DDD-B877-286F46A0D081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1295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57400" y="304800"/>
            <a:ext cx="64008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MEHRAN UNIVERSITY</a:t>
            </a:r>
          </a:p>
          <a:p>
            <a:pPr algn="ctr"/>
            <a:r>
              <a:rPr lang="en-US" sz="25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OF ENGINEERING &amp; TECHNOLOGY, JAMSHORO, SINDH, PAKISTAN</a:t>
            </a:r>
          </a:p>
        </p:txBody>
      </p:sp>
      <p:pic>
        <p:nvPicPr>
          <p:cNvPr id="8" name="Picture 7" descr="MUE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399"/>
            <a:ext cx="1371600" cy="13188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8534400" cy="976312"/>
          </a:xfrm>
        </p:spPr>
        <p:txBody>
          <a:bodyPr>
            <a:noAutofit/>
          </a:bodyPr>
          <a:lstStyle/>
          <a:p>
            <a:r>
              <a:rPr lang="en-US" sz="2500" b="1" dirty="0"/>
              <a:t>B.E Course in Software Engineering</a:t>
            </a:r>
            <a:endParaRPr lang="en-US" sz="3000" dirty="0"/>
          </a:p>
        </p:txBody>
      </p:sp>
      <p:pic>
        <p:nvPicPr>
          <p:cNvPr id="11" name="Picture 10" descr="_PHOT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34326"/>
            <a:ext cx="1524000" cy="2085474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 bwMode="gray">
          <a:xfrm>
            <a:off x="230298" y="6024751"/>
            <a:ext cx="2818067" cy="8332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				</a:t>
            </a:r>
          </a:p>
          <a:p>
            <a:r>
              <a:rPr lang="en-US" b="1" cap="none" dirty="0">
                <a:solidFill>
                  <a:srgbClr val="000000"/>
                </a:solidFill>
              </a:rPr>
              <a:t>naeemmahoto@gmail.com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81000" y="5562600"/>
            <a:ext cx="2438765" cy="86142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				</a:t>
            </a:r>
          </a:p>
          <a:p>
            <a:r>
              <a:rPr lang="en-US" b="1" dirty="0">
                <a:solidFill>
                  <a:srgbClr val="000000"/>
                </a:solidFill>
              </a:rPr>
              <a:t>Naeem A. Mahoto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2568714"/>
            <a:ext cx="6871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Software Quality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Representative C/S Configuration Options</a:t>
            </a:r>
          </a:p>
          <a:p>
            <a:pPr lvl="1"/>
            <a:r>
              <a:rPr lang="en-US" sz="1600" b="1" dirty="0"/>
              <a:t>Distributed presentation</a:t>
            </a:r>
            <a:r>
              <a:rPr lang="en-US" sz="1600" dirty="0"/>
              <a:t>  </a:t>
            </a:r>
          </a:p>
          <a:p>
            <a:pPr lvl="2"/>
            <a:r>
              <a:rPr lang="en-US" sz="1400" dirty="0"/>
              <a:t>database and application logic remain on the server, client software is used to reformat server data into GUI format </a:t>
            </a:r>
          </a:p>
          <a:p>
            <a:pPr lvl="1"/>
            <a:r>
              <a:rPr lang="en-US" sz="1600" b="1" dirty="0"/>
              <a:t>Remote presentation</a:t>
            </a:r>
            <a:r>
              <a:rPr lang="en-US" sz="1600" dirty="0"/>
              <a:t> </a:t>
            </a:r>
          </a:p>
          <a:p>
            <a:pPr lvl="2"/>
            <a:r>
              <a:rPr lang="en-US" sz="1400" dirty="0"/>
              <a:t>similar to distributed presentation, primary database and application logic remain on the server, data sent by the server is used by the client to prepare the user presentation </a:t>
            </a:r>
          </a:p>
          <a:p>
            <a:pPr lvl="1"/>
            <a:r>
              <a:rPr lang="en-US" sz="1600" b="1" dirty="0"/>
              <a:t>Distributed logic</a:t>
            </a:r>
            <a:r>
              <a:rPr lang="en-US" sz="1600" dirty="0"/>
              <a:t> </a:t>
            </a:r>
          </a:p>
          <a:p>
            <a:pPr lvl="2"/>
            <a:r>
              <a:rPr lang="en-US" sz="1400" dirty="0"/>
              <a:t>client is assigned all user presentation tasks associated with data entry and formulating server queries, server is assigned data management tasks and updates information based on user actions </a:t>
            </a:r>
          </a:p>
          <a:p>
            <a:pPr lvl="1"/>
            <a:r>
              <a:rPr lang="en-US" sz="1600" b="1" dirty="0"/>
              <a:t>Remote data management</a:t>
            </a:r>
            <a:r>
              <a:rPr lang="en-US" sz="1600" dirty="0"/>
              <a:t> </a:t>
            </a:r>
          </a:p>
          <a:p>
            <a:pPr lvl="2"/>
            <a:r>
              <a:rPr lang="en-US" sz="1400" dirty="0"/>
              <a:t>applications on server side create new data sources, applications on client side process the new data returned by the server </a:t>
            </a:r>
          </a:p>
          <a:p>
            <a:pPr lvl="1"/>
            <a:r>
              <a:rPr lang="en-US" sz="1600" b="1" dirty="0"/>
              <a:t>Distributed databases </a:t>
            </a:r>
            <a:endParaRPr lang="en-US" sz="1600" dirty="0"/>
          </a:p>
          <a:p>
            <a:pPr lvl="2"/>
            <a:r>
              <a:rPr lang="en-US" sz="1400" dirty="0"/>
              <a:t>data is spread across multiple clients and servers, requiring clients to support data management as well as application and GUI components </a:t>
            </a:r>
          </a:p>
          <a:p>
            <a:pPr lvl="1"/>
            <a:r>
              <a:rPr lang="en-US" sz="1600" b="1" dirty="0"/>
              <a:t>Fat server</a:t>
            </a:r>
            <a:r>
              <a:rPr lang="en-US" sz="1600" dirty="0"/>
              <a:t> </a:t>
            </a:r>
          </a:p>
          <a:p>
            <a:pPr lvl="2"/>
            <a:r>
              <a:rPr lang="en-US" sz="1400" dirty="0"/>
              <a:t>most software functions for C/S system are allocated to the server </a:t>
            </a:r>
          </a:p>
          <a:p>
            <a:pPr lvl="1"/>
            <a:r>
              <a:rPr lang="en-US" sz="1600" b="1" dirty="0"/>
              <a:t>Thin clients</a:t>
            </a:r>
            <a:r>
              <a:rPr lang="en-US" sz="1600" dirty="0"/>
              <a:t>  </a:t>
            </a:r>
          </a:p>
          <a:p>
            <a:pPr lvl="2"/>
            <a:r>
              <a:rPr lang="en-US" sz="1400" dirty="0"/>
              <a:t>network computer approach relegating all application processing to a fat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/>
          </a:p>
          <a:p>
            <a:r>
              <a:rPr lang="en-US" b="1" dirty="0"/>
              <a:t>Guidelines for Distributing Application Subsystems</a:t>
            </a:r>
          </a:p>
          <a:p>
            <a:pPr lvl="1"/>
            <a:r>
              <a:rPr lang="en-US" dirty="0"/>
              <a:t>The presentation/interaction subsystem is generally placed on the client. </a:t>
            </a:r>
          </a:p>
          <a:p>
            <a:pPr lvl="1"/>
            <a:r>
              <a:rPr lang="en-US" dirty="0"/>
              <a:t>If the database is to be shared by multiple users connected by a LAN, the database is typically located on the server. </a:t>
            </a:r>
          </a:p>
          <a:p>
            <a:pPr lvl="1"/>
            <a:r>
              <a:rPr lang="en-US" dirty="0"/>
              <a:t>Static data used for reference should be allocated to the client.</a:t>
            </a:r>
          </a:p>
          <a:p>
            <a:endParaRPr lang="en-US" b="1" dirty="0"/>
          </a:p>
          <a:p>
            <a:r>
              <a:rPr lang="en-US" b="1" dirty="0"/>
              <a:t>Linking C/S Software Subsystems</a:t>
            </a:r>
          </a:p>
          <a:p>
            <a:pPr lvl="1"/>
            <a:r>
              <a:rPr lang="en-US" dirty="0"/>
              <a:t>Pipes (permit messaging between different machines running different operating systems) </a:t>
            </a:r>
          </a:p>
          <a:p>
            <a:pPr lvl="1"/>
            <a:r>
              <a:rPr lang="en-US" dirty="0"/>
              <a:t>Remote procedure calls (permit process running on one machine to invoke execution of process residing on another machine) </a:t>
            </a:r>
          </a:p>
          <a:p>
            <a:pPr lvl="1"/>
            <a:r>
              <a:rPr lang="en-US" dirty="0"/>
              <a:t>Client/server SQL interaction (SQL requests passed from client to server DBMS, this mechanism is limited to RDBMS)</a:t>
            </a:r>
          </a:p>
          <a:p>
            <a:endParaRPr lang="en-US" b="1" dirty="0"/>
          </a:p>
          <a:p>
            <a:r>
              <a:rPr lang="en-US" b="1" dirty="0"/>
              <a:t>Representative Middleware Architectures</a:t>
            </a:r>
          </a:p>
          <a:p>
            <a:pPr lvl="1"/>
            <a:r>
              <a:rPr lang="en-US" dirty="0"/>
              <a:t>CORBA (ORB) </a:t>
            </a:r>
          </a:p>
          <a:p>
            <a:pPr lvl="1"/>
            <a:r>
              <a:rPr lang="en-US" dirty="0"/>
              <a:t>COM (Microsoft) </a:t>
            </a:r>
          </a:p>
          <a:p>
            <a:pPr lvl="1"/>
            <a:r>
              <a:rPr lang="en-US" dirty="0"/>
              <a:t>JavaBeans (Sun)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Architectural Design for Client/Server Systems</a:t>
            </a:r>
          </a:p>
          <a:p>
            <a:pPr lvl="1"/>
            <a:r>
              <a:rPr lang="en-US" dirty="0"/>
              <a:t>Best described as communicating processes style architecture whose goal is to achieve easy scalability when adding and arbitrary number of clients </a:t>
            </a:r>
          </a:p>
          <a:p>
            <a:pPr lvl="1"/>
            <a:r>
              <a:rPr lang="en-US" dirty="0"/>
              <a:t>Since modern C/S systems tend to be component-based, an object request broker (ORB) architecture is used for implementation </a:t>
            </a:r>
          </a:p>
          <a:p>
            <a:pPr lvl="1"/>
            <a:r>
              <a:rPr lang="en-US" dirty="0"/>
              <a:t>Object adapters or wrappers provide service to facilitate communication among client and server components</a:t>
            </a:r>
          </a:p>
          <a:p>
            <a:pPr lvl="1"/>
            <a:r>
              <a:rPr lang="en-US" dirty="0"/>
              <a:t>component implementations are registered </a:t>
            </a:r>
          </a:p>
          <a:p>
            <a:pPr lvl="1"/>
            <a:r>
              <a:rPr lang="en-US" dirty="0"/>
              <a:t>all component references are interpreted and reconciled </a:t>
            </a:r>
          </a:p>
          <a:p>
            <a:pPr lvl="1"/>
            <a:r>
              <a:rPr lang="en-US" dirty="0"/>
              <a:t>component references are mapped to corresponding component implementations </a:t>
            </a:r>
          </a:p>
          <a:p>
            <a:pPr lvl="1"/>
            <a:r>
              <a:rPr lang="en-US" dirty="0"/>
              <a:t>objects are activated and deactivated </a:t>
            </a:r>
          </a:p>
          <a:p>
            <a:pPr lvl="1"/>
            <a:r>
              <a:rPr lang="en-US" dirty="0"/>
              <a:t>operations are invoked when messages are transmitted </a:t>
            </a:r>
          </a:p>
          <a:p>
            <a:pPr lvl="1"/>
            <a:r>
              <a:rPr lang="en-US" dirty="0"/>
              <a:t>security features are implemented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1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Data and architectural design  </a:t>
            </a:r>
          </a:p>
          <a:p>
            <a:pPr lvl="1"/>
            <a:r>
              <a:rPr lang="en-US" dirty="0"/>
              <a:t>dominates the design process to be able to effectively use the capabilities of RDBMS or OODMBS </a:t>
            </a:r>
          </a:p>
          <a:p>
            <a:pPr lvl="0"/>
            <a:r>
              <a:rPr lang="en-US" dirty="0"/>
              <a:t>Event-driven paradigm </a:t>
            </a:r>
          </a:p>
          <a:p>
            <a:pPr lvl="1"/>
            <a:r>
              <a:rPr lang="en-US" dirty="0"/>
              <a:t>when used, behavioral modeling should be conducted and the control-oriented aspects of the behavioral model should translated into the design model </a:t>
            </a:r>
          </a:p>
          <a:p>
            <a:pPr lvl="0"/>
            <a:r>
              <a:rPr lang="en-US" dirty="0"/>
              <a:t>Interface design </a:t>
            </a:r>
          </a:p>
          <a:p>
            <a:pPr lvl="1"/>
            <a:r>
              <a:rPr lang="en-US" dirty="0"/>
              <a:t>elevated in importance, since the user interaction/presentation component implements all functions typically associated with a GUI </a:t>
            </a:r>
          </a:p>
          <a:p>
            <a:r>
              <a:rPr lang="en-US" dirty="0"/>
              <a:t>Object-oriented point of view </a:t>
            </a:r>
          </a:p>
          <a:p>
            <a:pPr lvl="1"/>
            <a:r>
              <a:rPr lang="en-US" dirty="0"/>
              <a:t>often chosen, since an object structure is provided by events initiated in the GUI and their event handlers within the client-based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C/S Design Repository Information</a:t>
            </a:r>
          </a:p>
          <a:p>
            <a:pPr lvl="1"/>
            <a:r>
              <a:rPr lang="en-US" dirty="0"/>
              <a:t>Entities (from ER diagram) </a:t>
            </a:r>
          </a:p>
          <a:p>
            <a:pPr lvl="1"/>
            <a:r>
              <a:rPr lang="en-US" dirty="0"/>
              <a:t>Files (which implement entities) </a:t>
            </a:r>
          </a:p>
          <a:p>
            <a:pPr lvl="1"/>
            <a:r>
              <a:rPr lang="en-US" dirty="0"/>
              <a:t>File-to-field relationship (establishes file layout) </a:t>
            </a:r>
          </a:p>
          <a:p>
            <a:pPr lvl="1"/>
            <a:r>
              <a:rPr lang="en-US" dirty="0"/>
              <a:t>Fields (from data dictionary) </a:t>
            </a:r>
          </a:p>
          <a:p>
            <a:pPr lvl="1"/>
            <a:r>
              <a:rPr lang="en-US" dirty="0"/>
              <a:t>File-to-file relationships (related files that may be joined together) </a:t>
            </a:r>
          </a:p>
          <a:p>
            <a:pPr lvl="1"/>
            <a:r>
              <a:rPr lang="en-US" dirty="0"/>
              <a:t>Relationship validation </a:t>
            </a:r>
          </a:p>
          <a:p>
            <a:pPr lvl="1"/>
            <a:r>
              <a:rPr lang="en-US" dirty="0"/>
              <a:t>Field type (used to permit inheritance from super classes) </a:t>
            </a:r>
          </a:p>
          <a:p>
            <a:pPr lvl="1"/>
            <a:r>
              <a:rPr lang="en-US" dirty="0"/>
              <a:t>Data type (characteristics of field data) </a:t>
            </a:r>
          </a:p>
          <a:p>
            <a:pPr lvl="1"/>
            <a:r>
              <a:rPr lang="en-US" dirty="0"/>
              <a:t>File type (used to identify file location) </a:t>
            </a:r>
          </a:p>
          <a:p>
            <a:pPr lvl="1"/>
            <a:r>
              <a:rPr lang="en-US" dirty="0"/>
              <a:t>Field function (key, foreign key, attribute, etc.) </a:t>
            </a:r>
          </a:p>
          <a:p>
            <a:pPr lvl="1"/>
            <a:r>
              <a:rPr lang="en-US" dirty="0"/>
              <a:t>Allowed values </a:t>
            </a:r>
          </a:p>
          <a:p>
            <a:pPr lvl="1"/>
            <a:r>
              <a:rPr lang="en-US" dirty="0"/>
              <a:t>Business values (rules for editing, calculating derived fields, etc.)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Data Distribution and Management Techniques</a:t>
            </a:r>
          </a:p>
          <a:p>
            <a:pPr lvl="1"/>
            <a:r>
              <a:rPr lang="en-US" sz="1800" dirty="0"/>
              <a:t>Relational data base management systems (RDBMS) </a:t>
            </a:r>
          </a:p>
          <a:p>
            <a:pPr lvl="1"/>
            <a:r>
              <a:rPr lang="en-US" sz="1800" dirty="0"/>
              <a:t>Manual extract (user allowed to manually copy data from server to client) </a:t>
            </a:r>
          </a:p>
          <a:p>
            <a:pPr lvl="1"/>
            <a:r>
              <a:rPr lang="en-US" sz="1800" dirty="0"/>
              <a:t>Snapshot </a:t>
            </a:r>
          </a:p>
          <a:p>
            <a:pPr lvl="1"/>
            <a:r>
              <a:rPr lang="en-US" sz="1800" dirty="0"/>
              <a:t>Replication (multiple copies of data are maintained at different sites) </a:t>
            </a:r>
          </a:p>
          <a:p>
            <a:pPr lvl="1"/>
            <a:r>
              <a:rPr lang="en-US" sz="1800" dirty="0"/>
              <a:t>Fragmentation (system database is spread across several machines)  </a:t>
            </a:r>
            <a:endParaRPr lang="en-US" sz="2000" b="1" dirty="0"/>
          </a:p>
          <a:p>
            <a:r>
              <a:rPr lang="en-US" sz="2000" b="1" dirty="0"/>
              <a:t>C/S Design Approach</a:t>
            </a:r>
          </a:p>
          <a:p>
            <a:pPr lvl="1"/>
            <a:r>
              <a:rPr lang="en-US" sz="1800" dirty="0"/>
              <a:t>For each elementary business process, identify the files created, updated, referenced, or deleted. </a:t>
            </a:r>
          </a:p>
          <a:p>
            <a:pPr lvl="1"/>
            <a:r>
              <a:rPr lang="en-US" sz="1800" dirty="0"/>
              <a:t>Use the files from step 1 as basis for defining components or objects. </a:t>
            </a:r>
          </a:p>
          <a:p>
            <a:pPr lvl="1"/>
            <a:r>
              <a:rPr lang="en-US" sz="1800" dirty="0"/>
              <a:t>For each component, retrieve the business rules and other business object information that has been established for the relevant file. </a:t>
            </a:r>
          </a:p>
          <a:p>
            <a:pPr lvl="1"/>
            <a:r>
              <a:rPr lang="en-US" sz="1800" dirty="0"/>
              <a:t>Determine which rules are relevant to the process and decompose the rules down to the method level. </a:t>
            </a:r>
          </a:p>
          <a:p>
            <a:pPr lvl="1"/>
            <a:r>
              <a:rPr lang="en-US" sz="1800" dirty="0"/>
              <a:t>As required, define any additional components that are needed to implement the methods.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Process Design Entities</a:t>
            </a:r>
          </a:p>
          <a:p>
            <a:pPr lvl="1"/>
            <a:r>
              <a:rPr lang="en-US" dirty="0"/>
              <a:t>Methods - describe how a business rule is to be implemented </a:t>
            </a:r>
          </a:p>
          <a:p>
            <a:pPr lvl="1"/>
            <a:r>
              <a:rPr lang="en-US" dirty="0"/>
              <a:t>Elementary processes - business processes identified in the analysis model </a:t>
            </a:r>
          </a:p>
          <a:p>
            <a:pPr lvl="1"/>
            <a:r>
              <a:rPr lang="en-US" dirty="0"/>
              <a:t>Process/component link - identifies components that makeup the solution for an elementary business process </a:t>
            </a:r>
          </a:p>
          <a:p>
            <a:pPr lvl="1"/>
            <a:r>
              <a:rPr lang="en-US" dirty="0"/>
              <a:t>Components - describes components shown on structure chart </a:t>
            </a:r>
          </a:p>
          <a:p>
            <a:pPr lvl="1"/>
            <a:r>
              <a:rPr lang="en-US" dirty="0"/>
              <a:t>Business rule/component link - identified components significant to implementation of a given business rule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WebApp</a:t>
            </a:r>
            <a:r>
              <a:rPr lang="en-US" dirty="0"/>
              <a:t> testing is more challenging than conventional software testing.</a:t>
            </a:r>
          </a:p>
          <a:p>
            <a:r>
              <a:rPr lang="en-US" dirty="0" err="1"/>
              <a:t>WebApps</a:t>
            </a:r>
            <a:r>
              <a:rPr lang="en-US" dirty="0"/>
              <a:t> operate on several OS, browsers, hardware, platforms, communication protocols.</a:t>
            </a:r>
          </a:p>
          <a:p>
            <a:r>
              <a:rPr lang="en-US" dirty="0"/>
              <a:t>Most </a:t>
            </a:r>
            <a:r>
              <a:rPr lang="en-US" dirty="0" err="1"/>
              <a:t>WebApp</a:t>
            </a:r>
            <a:r>
              <a:rPr lang="en-US" dirty="0"/>
              <a:t> errors are initially detected on ‘client side’.</a:t>
            </a:r>
          </a:p>
          <a:p>
            <a:r>
              <a:rPr lang="en-US" dirty="0"/>
              <a:t>Content model is reviewed to uncover errors.</a:t>
            </a:r>
          </a:p>
          <a:p>
            <a:r>
              <a:rPr lang="en-US" dirty="0"/>
              <a:t>Design model is reviewed to uncover navigational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ABC8-DCFC-4632-8D8C-9211696B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1120-500B-4DE4-9573-252BB492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Dimensions of Quality</a:t>
            </a:r>
          </a:p>
          <a:p>
            <a:pPr lvl="1"/>
            <a:r>
              <a:rPr lang="en-US" sz="2800" dirty="0"/>
              <a:t>Content</a:t>
            </a:r>
          </a:p>
          <a:p>
            <a:pPr lvl="1"/>
            <a:r>
              <a:rPr lang="en-US" sz="2800" dirty="0"/>
              <a:t>Function</a:t>
            </a:r>
          </a:p>
          <a:p>
            <a:pPr lvl="1"/>
            <a:r>
              <a:rPr lang="en-US" sz="2800" dirty="0"/>
              <a:t>Structure</a:t>
            </a:r>
          </a:p>
          <a:p>
            <a:pPr lvl="1"/>
            <a:r>
              <a:rPr lang="en-US" sz="2800" dirty="0"/>
              <a:t>Usability</a:t>
            </a:r>
          </a:p>
          <a:p>
            <a:pPr lvl="1"/>
            <a:r>
              <a:rPr lang="en-US" sz="2800" dirty="0"/>
              <a:t>Navigability</a:t>
            </a:r>
          </a:p>
          <a:p>
            <a:pPr lvl="1"/>
            <a:r>
              <a:rPr lang="en-US" sz="2800" dirty="0"/>
              <a:t>Performance</a:t>
            </a:r>
          </a:p>
          <a:p>
            <a:pPr lvl="1"/>
            <a:r>
              <a:rPr lang="en-US" sz="2800" dirty="0"/>
              <a:t>Compatibility</a:t>
            </a:r>
          </a:p>
          <a:p>
            <a:pPr lvl="1"/>
            <a:r>
              <a:rPr lang="en-US" sz="2800" dirty="0"/>
              <a:t>Interoperability</a:t>
            </a:r>
          </a:p>
          <a:p>
            <a:pPr lvl="1"/>
            <a:r>
              <a:rPr lang="en-US" sz="2800" dirty="0"/>
              <a:t>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6421-CFFD-4EEC-9D7E-A0A406A1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AC09-C640-4F47-B7F5-D5D28E1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A92C-8AE5-4B48-AED8-4E5BC9E5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Content Testing</a:t>
            </a:r>
          </a:p>
          <a:p>
            <a:pPr lvl="1"/>
            <a:r>
              <a:rPr lang="en-GB" dirty="0"/>
              <a:t>Static Content Testing</a:t>
            </a:r>
          </a:p>
          <a:p>
            <a:pPr lvl="1"/>
            <a:r>
              <a:rPr lang="en-GB" dirty="0"/>
              <a:t>Dynamic Content Testing (Database Testing)</a:t>
            </a:r>
          </a:p>
          <a:p>
            <a:r>
              <a:rPr lang="en-GB" dirty="0"/>
              <a:t>User Interface Testing</a:t>
            </a:r>
          </a:p>
          <a:p>
            <a:pPr lvl="1"/>
            <a:r>
              <a:rPr lang="en-GB" dirty="0"/>
              <a:t>Test links, forms, client side scripting, dynamic HTML, pop-windows, CGI scripts, streaming content, cookies, application specific interface mechanisms</a:t>
            </a:r>
          </a:p>
          <a:p>
            <a:pPr lvl="1"/>
            <a:r>
              <a:rPr lang="en-GB" dirty="0"/>
              <a:t>Testing interface semantics</a:t>
            </a:r>
          </a:p>
          <a:p>
            <a:pPr lvl="1"/>
            <a:r>
              <a:rPr lang="en-GB" dirty="0"/>
              <a:t>Usability tests</a:t>
            </a:r>
          </a:p>
          <a:p>
            <a:pPr lvl="1"/>
            <a:r>
              <a:rPr lang="en-GB" dirty="0"/>
              <a:t>Compatibility tests </a:t>
            </a:r>
          </a:p>
          <a:p>
            <a:endParaRPr lang="en-GB" dirty="0"/>
          </a:p>
          <a:p>
            <a:pPr marL="41148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75095-BCF9-4FDF-A519-D091E84D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 of Client/Server Systems</a:t>
            </a:r>
          </a:p>
          <a:p>
            <a:r>
              <a:rPr lang="en-US" b="1" dirty="0"/>
              <a:t>Software Engineering for Client/Server Systems</a:t>
            </a:r>
          </a:p>
          <a:p>
            <a:r>
              <a:rPr lang="en-US" b="1" dirty="0"/>
              <a:t>Design of Client/Server Systems </a:t>
            </a:r>
          </a:p>
          <a:p>
            <a:r>
              <a:rPr lang="en-US" b="1" dirty="0"/>
              <a:t>Testing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AC09-C640-4F47-B7F5-D5D28E1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A92C-8AE5-4B48-AED8-4E5BC9E5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Component Level Testing</a:t>
            </a:r>
          </a:p>
          <a:p>
            <a:pPr lvl="1"/>
            <a:r>
              <a:rPr lang="en-GB" dirty="0"/>
              <a:t>Equivalence partitioning</a:t>
            </a:r>
          </a:p>
          <a:p>
            <a:pPr lvl="1"/>
            <a:r>
              <a:rPr lang="en-GB" dirty="0"/>
              <a:t>Boundary value analysis</a:t>
            </a:r>
          </a:p>
          <a:p>
            <a:pPr lvl="1"/>
            <a:r>
              <a:rPr lang="en-GB" dirty="0"/>
              <a:t>Path testing </a:t>
            </a:r>
          </a:p>
          <a:p>
            <a:r>
              <a:rPr lang="en-GB" dirty="0"/>
              <a:t>Navigation Testing</a:t>
            </a:r>
          </a:p>
          <a:p>
            <a:pPr lvl="1"/>
            <a:r>
              <a:rPr lang="en-GB" dirty="0"/>
              <a:t>Navigation syntax </a:t>
            </a:r>
          </a:p>
          <a:p>
            <a:pPr lvl="1"/>
            <a:r>
              <a:rPr lang="en-GB" dirty="0"/>
              <a:t>Navigation semantics</a:t>
            </a:r>
          </a:p>
          <a:p>
            <a:r>
              <a:rPr lang="en-GB" dirty="0"/>
              <a:t>Configuration Testing</a:t>
            </a:r>
          </a:p>
          <a:p>
            <a:pPr lvl="1"/>
            <a:r>
              <a:rPr lang="en-GB" dirty="0"/>
              <a:t>Server side issues</a:t>
            </a:r>
          </a:p>
          <a:p>
            <a:pPr lvl="1"/>
            <a:r>
              <a:rPr lang="en-GB" dirty="0"/>
              <a:t>Client side issues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75095-BCF9-4FDF-A519-D091E84D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1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AC09-C640-4F47-B7F5-D5D28E1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A92C-8AE5-4B48-AED8-4E5BC9E5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 Testing</a:t>
            </a:r>
          </a:p>
          <a:p>
            <a:pPr lvl="1"/>
            <a:r>
              <a:rPr lang="en-GB" dirty="0"/>
              <a:t>Firewall</a:t>
            </a:r>
          </a:p>
          <a:p>
            <a:pPr lvl="1"/>
            <a:r>
              <a:rPr lang="en-GB" dirty="0"/>
              <a:t>Authentication</a:t>
            </a:r>
          </a:p>
          <a:p>
            <a:pPr lvl="1"/>
            <a:r>
              <a:rPr lang="en-GB" dirty="0"/>
              <a:t>Encryption</a:t>
            </a:r>
          </a:p>
          <a:p>
            <a:pPr lvl="1"/>
            <a:r>
              <a:rPr lang="en-GB" dirty="0"/>
              <a:t>Authorization</a:t>
            </a:r>
          </a:p>
          <a:p>
            <a:r>
              <a:rPr lang="en-GB" dirty="0"/>
              <a:t>Performance Testing</a:t>
            </a:r>
          </a:p>
          <a:p>
            <a:pPr lvl="1"/>
            <a:r>
              <a:rPr lang="en-GB" dirty="0"/>
              <a:t>Load testing</a:t>
            </a:r>
          </a:p>
          <a:p>
            <a:pPr lvl="1"/>
            <a:r>
              <a:rPr lang="en-GB" dirty="0"/>
              <a:t>Stress testing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75095-BCF9-4FDF-A519-D091E84D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C/S Testing Strategy</a:t>
            </a:r>
          </a:p>
          <a:p>
            <a:pPr lvl="1"/>
            <a:r>
              <a:rPr lang="en-US" dirty="0"/>
              <a:t>Application function tests </a:t>
            </a:r>
          </a:p>
          <a:p>
            <a:pPr lvl="2"/>
            <a:r>
              <a:rPr lang="en-US" dirty="0"/>
              <a:t>client applications tested in stand alone manner</a:t>
            </a:r>
          </a:p>
          <a:p>
            <a:pPr lvl="1"/>
            <a:r>
              <a:rPr lang="en-US" dirty="0"/>
              <a:t>Server tests </a:t>
            </a:r>
          </a:p>
          <a:p>
            <a:pPr lvl="2"/>
            <a:r>
              <a:rPr lang="en-US" dirty="0"/>
              <a:t>test coordination and management functions of server, also measure performance of server</a:t>
            </a:r>
          </a:p>
          <a:p>
            <a:pPr lvl="1"/>
            <a:r>
              <a:rPr lang="en-US" dirty="0"/>
              <a:t>Database tests </a:t>
            </a:r>
          </a:p>
          <a:p>
            <a:pPr lvl="2"/>
            <a:r>
              <a:rPr lang="en-US" dirty="0"/>
              <a:t>check accuracy and integrity server data, examine transactions posted by client, test archiving</a:t>
            </a:r>
          </a:p>
          <a:p>
            <a:pPr lvl="1"/>
            <a:r>
              <a:rPr lang="en-US" dirty="0"/>
              <a:t>Transaction testing </a:t>
            </a:r>
          </a:p>
          <a:p>
            <a:pPr lvl="2"/>
            <a:r>
              <a:rPr lang="en-US" dirty="0"/>
              <a:t>ensure each class of transactions is processed correctly</a:t>
            </a:r>
          </a:p>
          <a:p>
            <a:pPr lvl="1"/>
            <a:r>
              <a:rPr lang="en-US" dirty="0"/>
              <a:t>Network communication testing </a:t>
            </a:r>
          </a:p>
          <a:p>
            <a:pPr lvl="2"/>
            <a:r>
              <a:rPr lang="en-US" dirty="0"/>
              <a:t>verify communication among network nodes</a:t>
            </a:r>
          </a:p>
          <a:p>
            <a:r>
              <a:rPr lang="en-US" b="1" dirty="0"/>
              <a:t>C/S Testing Tactics</a:t>
            </a:r>
          </a:p>
          <a:p>
            <a:pPr lvl="1"/>
            <a:r>
              <a:rPr lang="en-US" dirty="0"/>
              <a:t>Begins with testing in the small and then proceeds to integration testing using the non-incremental or big bang approach </a:t>
            </a:r>
          </a:p>
          <a:p>
            <a:pPr lvl="1"/>
            <a:r>
              <a:rPr lang="en-US" dirty="0"/>
              <a:t>Requires special attention to configuration testing and compatibility testing </a:t>
            </a:r>
          </a:p>
          <a:p>
            <a:pPr lvl="1"/>
            <a:r>
              <a:rPr lang="en-US" dirty="0"/>
              <a:t>OO testing tactics can be used for C/S systems (even when system was not built using OO methodology) </a:t>
            </a:r>
          </a:p>
          <a:p>
            <a:pPr lvl="1"/>
            <a:r>
              <a:rPr lang="en-US" dirty="0"/>
              <a:t>GUI testing requires special techniques in C/S systems (e.g. structured capture/playback)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Structure of Client/Server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client server computing, the clients requests a resource and the server provides that resource.</a:t>
            </a:r>
          </a:p>
          <a:p>
            <a:r>
              <a:rPr lang="en-US" dirty="0"/>
              <a:t>A server may serve multiple clients at the same time while a client is in contact with only one server.</a:t>
            </a:r>
          </a:p>
          <a:p>
            <a:r>
              <a:rPr lang="en-US" dirty="0"/>
              <a:t>The different structures for two tier and three tier are given as follows:</a:t>
            </a:r>
          </a:p>
          <a:p>
            <a:pPr lvl="1"/>
            <a:r>
              <a:rPr lang="en-US" b="1" dirty="0"/>
              <a:t>Two - Tier Client/Server Structure</a:t>
            </a:r>
          </a:p>
          <a:p>
            <a:pPr lvl="1"/>
            <a:r>
              <a:rPr lang="en-US" b="1" dirty="0"/>
              <a:t>Three - Tier Client/Server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Structure of Client/Server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The Two Tier Architecture</a:t>
            </a:r>
            <a:r>
              <a:rPr lang="en-US" sz="2000" dirty="0"/>
              <a:t> primarily has two parts, a client tier and a server tier.</a:t>
            </a:r>
          </a:p>
          <a:p>
            <a:r>
              <a:rPr lang="en-US" sz="2000" dirty="0"/>
              <a:t>The client tier sends a request to the server tier and the server tier responds with the desired information.</a:t>
            </a:r>
          </a:p>
          <a:p>
            <a:r>
              <a:rPr lang="en-US" sz="2000" dirty="0"/>
              <a:t>An example of a two tier client/server structure is a web server. It returns the required web pages to the clients that requested them.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431" t="40625" r="38872" b="21875"/>
          <a:stretch/>
        </p:blipFill>
        <p:spPr>
          <a:xfrm>
            <a:off x="2057400" y="3352800"/>
            <a:ext cx="4953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Structure of Client/Server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The Three Tier Architecture</a:t>
            </a:r>
            <a:r>
              <a:rPr lang="en-US" sz="2000" dirty="0"/>
              <a:t> has three layers namely client, application and data layer. </a:t>
            </a:r>
          </a:p>
          <a:p>
            <a:pPr lvl="1"/>
            <a:r>
              <a:rPr lang="en-US" sz="2000" dirty="0"/>
              <a:t>The client layer is the one that requests the information. In this case it could be the GUI, web interface etc. </a:t>
            </a:r>
          </a:p>
          <a:p>
            <a:pPr lvl="1"/>
            <a:r>
              <a:rPr lang="en-US" sz="2000" dirty="0"/>
              <a:t>The application layer acts as an interface between the client and data layer. It helps in communication and also provides security. </a:t>
            </a:r>
          </a:p>
          <a:p>
            <a:pPr lvl="1"/>
            <a:r>
              <a:rPr lang="en-US" sz="2000" dirty="0"/>
              <a:t>The data layer is the one that actually contains the required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31" t="33333" r="30673" b="28125"/>
          <a:stretch/>
        </p:blipFill>
        <p:spPr>
          <a:xfrm>
            <a:off x="1524000" y="3657600"/>
            <a:ext cx="594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9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Client/server software engineering blends conventional principles, concepts, and methods with elements of object-oriented and component-based software engineering. </a:t>
            </a:r>
          </a:p>
          <a:p>
            <a:endParaRPr lang="en-US" sz="1600" dirty="0"/>
          </a:p>
          <a:p>
            <a:r>
              <a:rPr lang="en-US" sz="1600" dirty="0"/>
              <a:t>C/S architectures dominate the landscape of computer-based systems. In C/S architectures, software residing on one computer (the client) requests services or data from another computer (the server). </a:t>
            </a:r>
          </a:p>
          <a:p>
            <a:endParaRPr lang="en-US" sz="1600" dirty="0"/>
          </a:p>
          <a:p>
            <a:r>
              <a:rPr lang="en-US" sz="1600" dirty="0"/>
              <a:t>The process model used in C/S software engineering is evolutionary beginning with requirements elicitation. </a:t>
            </a:r>
          </a:p>
          <a:p>
            <a:endParaRPr lang="en-US" sz="1600" dirty="0"/>
          </a:p>
          <a:p>
            <a:r>
              <a:rPr lang="en-US" sz="1600" dirty="0"/>
              <a:t>Functionality is allocated to subsystems of components that are assigned to either the client or the server side of the C/S architecture. </a:t>
            </a:r>
          </a:p>
          <a:p>
            <a:endParaRPr lang="en-US" sz="1600" dirty="0"/>
          </a:p>
          <a:p>
            <a:r>
              <a:rPr lang="en-US" sz="1600" dirty="0"/>
              <a:t>Design focuses on integration of existing components and creation of new components. </a:t>
            </a:r>
          </a:p>
          <a:p>
            <a:endParaRPr lang="en-US" sz="1600" dirty="0"/>
          </a:p>
          <a:p>
            <a:r>
              <a:rPr lang="en-US" sz="1600" dirty="0"/>
              <a:t>Implementation and testing must exercise both the­ client and server functionality within the context of the component integration standards and the C/S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8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C/S software engineering relies on the same SQA practices as other software engineering processes. </a:t>
            </a:r>
          </a:p>
          <a:p>
            <a:pPr lvl="1"/>
            <a:r>
              <a:rPr lang="en-US" sz="1600" dirty="0"/>
              <a:t>Formal technical reviews are used to assess the quality of the analysis and design models. </a:t>
            </a:r>
          </a:p>
          <a:p>
            <a:pPr lvl="1"/>
            <a:r>
              <a:rPr lang="en-US" sz="1600" dirty="0"/>
              <a:t>Specialized reviews consider issues associated with component integration and middleware. </a:t>
            </a:r>
          </a:p>
          <a:p>
            <a:pPr lvl="1"/>
            <a:r>
              <a:rPr lang="en-US" sz="1600" dirty="0"/>
              <a:t>Testing is used to uncover errors at the component, subsystem, client, and sever levels.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61" y="368032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534238"/>
            <a:ext cx="8534400" cy="5105400"/>
          </a:xfrm>
        </p:spPr>
        <p:txBody>
          <a:bodyPr>
            <a:noAutofit/>
          </a:bodyPr>
          <a:lstStyle/>
          <a:p>
            <a:r>
              <a:rPr lang="en-US" sz="2000" b="1" dirty="0"/>
              <a:t>Representative Client/Server Systems</a:t>
            </a:r>
          </a:p>
          <a:p>
            <a:pPr lvl="1"/>
            <a:r>
              <a:rPr lang="en-US" sz="2000" dirty="0"/>
              <a:t>File servers </a:t>
            </a:r>
          </a:p>
          <a:p>
            <a:pPr lvl="2"/>
            <a:r>
              <a:rPr lang="en-US" sz="2000" dirty="0"/>
              <a:t>client requests selected records from a file, server transmits records to client over the network</a:t>
            </a:r>
          </a:p>
          <a:p>
            <a:pPr lvl="1"/>
            <a:r>
              <a:rPr lang="en-US" sz="2000" dirty="0"/>
              <a:t>Database servers </a:t>
            </a:r>
          </a:p>
          <a:p>
            <a:pPr lvl="2"/>
            <a:r>
              <a:rPr lang="en-US" sz="2000" dirty="0"/>
              <a:t>client sends SQL requests to server, server processes the request and returns the results to the client over the network</a:t>
            </a:r>
          </a:p>
          <a:p>
            <a:pPr lvl="1"/>
            <a:r>
              <a:rPr lang="en-US" sz="2000" dirty="0"/>
              <a:t>Transaction servers </a:t>
            </a:r>
          </a:p>
          <a:p>
            <a:pPr lvl="2"/>
            <a:r>
              <a:rPr lang="en-US" sz="2000" dirty="0"/>
              <a:t>client sends requests that invokes remote procedures on the server side, sever executes procedures invoked and returns the results to the client</a:t>
            </a:r>
          </a:p>
          <a:p>
            <a:pPr lvl="1"/>
            <a:r>
              <a:rPr lang="en-US" sz="2000" dirty="0"/>
              <a:t>Groupware servers </a:t>
            </a:r>
          </a:p>
          <a:p>
            <a:pPr lvl="2"/>
            <a:r>
              <a:rPr lang="en-US" sz="2000" dirty="0"/>
              <a:t>server provides set of applications that enable communication among clients using text, images, bulletin boards, video,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8032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Engineering for Client/Server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1728"/>
            <a:ext cx="8534400" cy="5105400"/>
          </a:xfrm>
        </p:spPr>
        <p:txBody>
          <a:bodyPr>
            <a:noAutofit/>
          </a:bodyPr>
          <a:lstStyle/>
          <a:p>
            <a:r>
              <a:rPr lang="en-US" sz="2000" b="1" dirty="0"/>
              <a:t>Software Components for C/S Systems</a:t>
            </a:r>
          </a:p>
          <a:p>
            <a:pPr lvl="1"/>
            <a:r>
              <a:rPr lang="en-US" sz="2000" dirty="0"/>
              <a:t>User interaction/presentation subsystem </a:t>
            </a:r>
          </a:p>
          <a:p>
            <a:pPr lvl="2"/>
            <a:r>
              <a:rPr lang="en-US" sz="2000" dirty="0"/>
              <a:t>handles all user events </a:t>
            </a:r>
          </a:p>
          <a:p>
            <a:pPr lvl="1"/>
            <a:r>
              <a:rPr lang="en-US" sz="2000" dirty="0"/>
              <a:t>Application subsystem </a:t>
            </a:r>
          </a:p>
          <a:p>
            <a:pPr lvl="2"/>
            <a:r>
              <a:rPr lang="en-US" sz="2000"/>
              <a:t>implements requirements </a:t>
            </a:r>
            <a:r>
              <a:rPr lang="en-US" sz="2000" dirty="0"/>
              <a:t>defined by the application within the context of the operating environment, components may reside on either the client or server side</a:t>
            </a:r>
          </a:p>
          <a:p>
            <a:pPr lvl="1"/>
            <a:r>
              <a:rPr lang="en-US" sz="2000" dirty="0"/>
              <a:t>Database management subsystem </a:t>
            </a:r>
          </a:p>
          <a:p>
            <a:pPr lvl="2"/>
            <a:r>
              <a:rPr lang="en-US" sz="2000" dirty="0"/>
              <a:t>performs data manipulation and management for the application</a:t>
            </a:r>
          </a:p>
          <a:p>
            <a:pPr lvl="1"/>
            <a:r>
              <a:rPr lang="en-US" sz="2000" dirty="0"/>
              <a:t>Middleware </a:t>
            </a:r>
          </a:p>
          <a:p>
            <a:pPr lvl="2"/>
            <a:r>
              <a:rPr lang="en-US" sz="2000" dirty="0"/>
              <a:t>all software components that exist on both the client and the server to allow exchange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876C-E8BE-48FE-AD99-848276A5308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7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23339D4890AE45B8B7BAB41E941AA6" ma:contentTypeVersion="2" ma:contentTypeDescription="Create a new document." ma:contentTypeScope="" ma:versionID="e7be7547118f8f6994b80f3948080f7b">
  <xsd:schema xmlns:xsd="http://www.w3.org/2001/XMLSchema" xmlns:xs="http://www.w3.org/2001/XMLSchema" xmlns:p="http://schemas.microsoft.com/office/2006/metadata/properties" xmlns:ns2="00fcde8c-970f-42d2-ba27-e9850668de88" targetNamespace="http://schemas.microsoft.com/office/2006/metadata/properties" ma:root="true" ma:fieldsID="fa061396ce9d4ede1947ea71fc4aeb98" ns2:_="">
    <xsd:import namespace="00fcde8c-970f-42d2-ba27-e9850668de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cde8c-970f-42d2-ba27-e9850668de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72AF06-4777-494E-A71A-825A24AA86AD}"/>
</file>

<file path=customXml/itemProps2.xml><?xml version="1.0" encoding="utf-8"?>
<ds:datastoreItem xmlns:ds="http://schemas.openxmlformats.org/officeDocument/2006/customXml" ds:itemID="{350DE351-DF82-49C9-A0E6-75071B36F2CB}"/>
</file>

<file path=customXml/itemProps3.xml><?xml version="1.0" encoding="utf-8"?>
<ds:datastoreItem xmlns:ds="http://schemas.openxmlformats.org/officeDocument/2006/customXml" ds:itemID="{A8A77054-EA88-448B-A261-10C884A42CC3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16592</TotalTime>
  <Words>1718</Words>
  <Application>Microsoft Office PowerPoint</Application>
  <PresentationFormat>On-screen Show (4:3)</PresentationFormat>
  <Paragraphs>238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Georgia</vt:lpstr>
      <vt:lpstr>Trebuchet MS</vt:lpstr>
      <vt:lpstr>Wingdings 2</vt:lpstr>
      <vt:lpstr>Wingdings 3</vt:lpstr>
      <vt:lpstr>Urban</vt:lpstr>
      <vt:lpstr>B.E Course in Software Engineering</vt:lpstr>
      <vt:lpstr>Outlines</vt:lpstr>
      <vt:lpstr> Structure of Client/Server Systems </vt:lpstr>
      <vt:lpstr> Structure of Client/Server Systems </vt:lpstr>
      <vt:lpstr> Structure of Client/Server Systems </vt:lpstr>
      <vt:lpstr>Software Engineering for Client/Server Systems</vt:lpstr>
      <vt:lpstr>Software Engineering for Client/Server Systems</vt:lpstr>
      <vt:lpstr>Software Engineering for Client/Server Systems</vt:lpstr>
      <vt:lpstr>Software Engineering for Client/Server Systems</vt:lpstr>
      <vt:lpstr>Software Engineering for Client/Server Systems</vt:lpstr>
      <vt:lpstr>Software Engineering for Client/Server Systems</vt:lpstr>
      <vt:lpstr>Design for Client/Server Systems</vt:lpstr>
      <vt:lpstr>Design for Client/Server Systems</vt:lpstr>
      <vt:lpstr>Design for Client/Server Systems</vt:lpstr>
      <vt:lpstr>Design for Client/Server Systems</vt:lpstr>
      <vt:lpstr>Design for Client/Server Systems</vt:lpstr>
      <vt:lpstr>Testing Issues</vt:lpstr>
      <vt:lpstr>Testing Web Applications</vt:lpstr>
      <vt:lpstr>Testing Web Applications</vt:lpstr>
      <vt:lpstr>Testing Web Applications</vt:lpstr>
      <vt:lpstr>Testing Web Applications</vt:lpstr>
      <vt:lpstr>Testing Issues</vt:lpstr>
    </vt:vector>
  </TitlesOfParts>
  <Company>MUET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MARVI</dc:creator>
  <cp:lastModifiedBy>Rabia Iftikhar</cp:lastModifiedBy>
  <cp:revision>1275</cp:revision>
  <dcterms:created xsi:type="dcterms:W3CDTF">2012-08-16T07:31:37Z</dcterms:created>
  <dcterms:modified xsi:type="dcterms:W3CDTF">2020-07-08T06:30:31Z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0x0101007823339D4890AE45B8B7BAB41E941AA6</vt:lpwstr>
  </property>
</Properties>
</file>