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sldIdLst>
    <p:sldId id="257" r:id="rId2"/>
    <p:sldId id="342" r:id="rId3"/>
    <p:sldId id="338" r:id="rId4"/>
    <p:sldId id="377" r:id="rId5"/>
    <p:sldId id="379" r:id="rId6"/>
    <p:sldId id="380" r:id="rId7"/>
    <p:sldId id="381" r:id="rId8"/>
    <p:sldId id="414" r:id="rId9"/>
    <p:sldId id="413" r:id="rId10"/>
    <p:sldId id="415" r:id="rId11"/>
    <p:sldId id="383" r:id="rId12"/>
    <p:sldId id="417" r:id="rId13"/>
    <p:sldId id="418" r:id="rId14"/>
    <p:sldId id="416" r:id="rId15"/>
    <p:sldId id="385" r:id="rId16"/>
    <p:sldId id="386" r:id="rId17"/>
    <p:sldId id="419" r:id="rId18"/>
    <p:sldId id="387" r:id="rId19"/>
    <p:sldId id="389" r:id="rId20"/>
    <p:sldId id="390" r:id="rId21"/>
    <p:sldId id="391" r:id="rId22"/>
    <p:sldId id="392" r:id="rId23"/>
    <p:sldId id="394" r:id="rId24"/>
    <p:sldId id="393" r:id="rId25"/>
    <p:sldId id="412" r:id="rId26"/>
    <p:sldId id="396" r:id="rId27"/>
    <p:sldId id="382" r:id="rId28"/>
    <p:sldId id="398" r:id="rId29"/>
    <p:sldId id="399" r:id="rId30"/>
    <p:sldId id="400" r:id="rId31"/>
    <p:sldId id="402" r:id="rId32"/>
    <p:sldId id="404" r:id="rId33"/>
    <p:sldId id="405" r:id="rId34"/>
    <p:sldId id="407" r:id="rId35"/>
    <p:sldId id="409" r:id="rId36"/>
    <p:sldId id="410" r:id="rId37"/>
    <p:sldId id="411" r:id="rId38"/>
    <p:sldId id="37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CB023-1711-E916-4E85-3102350ECC4D}" v="91" dt="2025-02-01T12:14:01.701"/>
    <p1510:client id="{29E2606B-D728-499F-6CB2-54A79491E885}" v="57" dt="2025-02-01T19:34:59.892"/>
    <p1510:client id="{4C1A7830-9DF8-34E8-77EE-320D176DE63B}" v="16" dt="2025-02-01T11:13:41.624"/>
    <p1510:client id="{D2C9D9D5-DB14-F39C-9D25-584230DED4B4}" v="33" dt="2025-02-02T11:48:09.712"/>
    <p1510:client id="{D30EA7DA-F1F3-73FC-9532-AA380D04498F}" v="4" dt="2025-02-02T17:27:33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5"/>
          <a:stretch>
            <a:fillRect/>
          </a:stretch>
        </p:blipFill>
        <p:spPr bwMode="auto">
          <a:xfrm>
            <a:off x="0" y="19050"/>
            <a:ext cx="3024188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413" y="433388"/>
            <a:ext cx="9906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63818" y="2511726"/>
            <a:ext cx="7008779" cy="1437521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463818" y="3951886"/>
            <a:ext cx="7008779" cy="163735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33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Text-Kombi-5-Aufzählu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6097588" y="1349375"/>
            <a:ext cx="6089650" cy="490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85392" y="1345199"/>
            <a:ext cx="5049839" cy="4913312"/>
          </a:xfrm>
          <a:prstGeom prst="rect">
            <a:avLst/>
          </a:prstGeom>
        </p:spPr>
        <p:txBody>
          <a:bodyPr lIns="0" tIns="46800"/>
          <a:lstStyle>
            <a:lvl1pPr marL="3429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Fußzeilenplatzhalter 15"/>
          <p:cNvSpPr>
            <a:spLocks noGrp="1"/>
          </p:cNvSpPr>
          <p:nvPr>
            <p:ph type="ftr" sz="quarter" idx="11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16"/>
          <p:cNvSpPr>
            <a:spLocks noGrp="1"/>
          </p:cNvSpPr>
          <p:nvPr>
            <p:ph type="sldNum" sz="quarter" idx="12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93CF4DE-E7B9-4A39-85BA-CD29C9A6864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4" name="Datumsplatzhalter 17"/>
          <p:cNvSpPr>
            <a:spLocks noGrp="1"/>
          </p:cNvSpPr>
          <p:nvPr>
            <p:ph type="dt" sz="half" idx="13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8537778B-738C-43FF-A2C4-5D339B60B481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2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Platzierung zweite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Gerade Verbindung 15"/>
          <p:cNvCxnSpPr/>
          <p:nvPr userDrawn="1"/>
        </p:nvCxnSpPr>
        <p:spPr>
          <a:xfrm rot="5400000">
            <a:off x="10156825" y="593725"/>
            <a:ext cx="522288" cy="1588"/>
          </a:xfrm>
          <a:prstGeom prst="line">
            <a:avLst/>
          </a:prstGeom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7714291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16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1630030" y="1350048"/>
            <a:ext cx="9163384" cy="4495800"/>
          </a:xfrm>
          <a:prstGeom prst="rect">
            <a:avLst/>
          </a:prstGeom>
        </p:spPr>
        <p:txBody>
          <a:bodyPr vert="horz" lIns="0"/>
          <a:lstStyle>
            <a:lvl1pPr marL="0" marR="0" indent="-342900" algn="l" defTabSz="4572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D1FB83-203C-41EE-8C47-FF8D51B47D5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4" name="Datumsplatzhalter 17"/>
          <p:cNvSpPr>
            <a:spLocks noGrp="1"/>
          </p:cNvSpPr>
          <p:nvPr>
            <p:ph type="dt" sz="half" idx="14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A2135F4D-23CC-4BAA-8889-F01A349FB3F8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269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1 - Gelb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2740"/>
            <a:ext cx="12192000" cy="6262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192000" cy="596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4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2745414"/>
            <a:ext cx="12203113" cy="695618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3000">
                <a:solidFill>
                  <a:srgbClr val="01283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7" name="Fußzeilenplatzhalter 15"/>
          <p:cNvSpPr>
            <a:spLocks noGrp="1"/>
          </p:cNvSpPr>
          <p:nvPr>
            <p:ph type="ftr" sz="quarter" idx="14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16"/>
          <p:cNvSpPr>
            <a:spLocks noGrp="1"/>
          </p:cNvSpPr>
          <p:nvPr>
            <p:ph type="sldNum" sz="quarter" idx="15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E08903F-90EC-4A68-9771-93E1A14EF68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9" name="Datumsplatzhalter 17"/>
          <p:cNvSpPr>
            <a:spLocks noGrp="1"/>
          </p:cNvSpPr>
          <p:nvPr>
            <p:ph type="dt" sz="half" idx="16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66860AB-BFA1-491A-8EF6-6D0ADBE81FA7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594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2 -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0"/>
            <a:ext cx="12192000" cy="6262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192000" cy="596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4499" y="2745412"/>
            <a:ext cx="12198614" cy="695619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3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19" name="Fußzeilenplatzhalter 15"/>
          <p:cNvSpPr>
            <a:spLocks noGrp="1"/>
          </p:cNvSpPr>
          <p:nvPr>
            <p:ph type="ftr" sz="quarter" idx="14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" name="Foliennummernplatzhalter 16"/>
          <p:cNvSpPr>
            <a:spLocks noGrp="1"/>
          </p:cNvSpPr>
          <p:nvPr>
            <p:ph type="sldNum" sz="quarter" idx="15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E08903F-90EC-4A68-9771-93E1A14EF68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21" name="Datumsplatzhalter 17"/>
          <p:cNvSpPr>
            <a:spLocks noGrp="1"/>
          </p:cNvSpPr>
          <p:nvPr>
            <p:ph type="dt" sz="half" idx="16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66860AB-BFA1-491A-8EF6-6D0ADBE81FA7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96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3 - Blau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0"/>
            <a:ext cx="12192000" cy="6262688"/>
          </a:xfrm>
          <a:prstGeom prst="rect">
            <a:avLst/>
          </a:prstGeom>
          <a:solidFill>
            <a:srgbClr val="0128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192000" cy="596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4499" y="2745412"/>
            <a:ext cx="12198614" cy="695619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3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19" name="Fußzeilenplatzhalter 15"/>
          <p:cNvSpPr>
            <a:spLocks noGrp="1"/>
          </p:cNvSpPr>
          <p:nvPr>
            <p:ph type="ftr" sz="quarter" idx="14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" name="Foliennummernplatzhalter 16"/>
          <p:cNvSpPr>
            <a:spLocks noGrp="1"/>
          </p:cNvSpPr>
          <p:nvPr>
            <p:ph type="sldNum" sz="quarter" idx="15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E08903F-90EC-4A68-9771-93E1A14EF68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21" name="Datumsplatzhalter 17"/>
          <p:cNvSpPr>
            <a:spLocks noGrp="1"/>
          </p:cNvSpPr>
          <p:nvPr>
            <p:ph type="dt" sz="half" idx="16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66860AB-BFA1-491A-8EF6-6D0ADBE81FA7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705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4 - Eule angeschnitten positiv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192000" cy="596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4499" y="2745412"/>
            <a:ext cx="12187501" cy="695619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300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10" name="Fußzeilenplatzhalter 15"/>
          <p:cNvSpPr>
            <a:spLocks noGrp="1"/>
          </p:cNvSpPr>
          <p:nvPr>
            <p:ph type="ftr" sz="quarter" idx="14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" name="Foliennummernplatzhalter 16"/>
          <p:cNvSpPr>
            <a:spLocks noGrp="1"/>
          </p:cNvSpPr>
          <p:nvPr>
            <p:ph type="sldNum" sz="quarter" idx="15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E08903F-90EC-4A68-9771-93E1A14EF68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2" name="Datumsplatzhalter 17"/>
          <p:cNvSpPr>
            <a:spLocks noGrp="1"/>
          </p:cNvSpPr>
          <p:nvPr>
            <p:ph type="dt" sz="half" idx="16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066860AB-BFA1-491A-8EF6-6D0ADBE81FA7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3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7" b="54561"/>
          <a:stretch>
            <a:fillRect/>
          </a:stretch>
        </p:blipFill>
        <p:spPr bwMode="auto">
          <a:xfrm>
            <a:off x="3718823" y="3871866"/>
            <a:ext cx="4758853" cy="238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553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629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ß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1774825"/>
            <a:ext cx="3986213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0" y="3957214"/>
            <a:ext cx="12192000" cy="576064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4589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e Folie / 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192000" cy="596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4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7" name="Fußzeilenplatzhalter 15"/>
          <p:cNvSpPr>
            <a:spLocks noGrp="1"/>
          </p:cNvSpPr>
          <p:nvPr>
            <p:ph type="ftr" sz="quarter" idx="14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16"/>
          <p:cNvSpPr>
            <a:spLocks noGrp="1"/>
          </p:cNvSpPr>
          <p:nvPr>
            <p:ph type="sldNum" sz="quarter" idx="15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162EB75-4C20-4EC2-9A16-D7EB18C274D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9" name="Datumsplatzhalter 17"/>
          <p:cNvSpPr>
            <a:spLocks noGrp="1"/>
          </p:cNvSpPr>
          <p:nvPr>
            <p:ph type="dt" sz="half" idx="16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4BF2EA3-4E8F-440F-8837-71BDD9AC507C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90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2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1630030" y="1350048"/>
            <a:ext cx="9163384" cy="4495800"/>
          </a:xfrm>
          <a:prstGeom prst="rect">
            <a:avLst/>
          </a:prstGeom>
        </p:spPr>
        <p:txBody>
          <a:bodyPr vert="horz" lIns="0"/>
          <a:lstStyle>
            <a:lvl1pPr marL="0" marR="0" indent="-342900" algn="l" defTabSz="4572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403F9C6-84D0-4162-91EE-42F978B0FA1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3" name="Datumsplatzhalter 17"/>
          <p:cNvSpPr>
            <a:spLocks noGrp="1"/>
          </p:cNvSpPr>
          <p:nvPr>
            <p:ph type="dt" sz="half" idx="14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E82088EF-85F2-4CD3-8D71-2FF36028FA0A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22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fett 24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1630030" y="1350048"/>
            <a:ext cx="9169400" cy="4495800"/>
          </a:xfrm>
          <a:prstGeom prst="rect">
            <a:avLst/>
          </a:prstGeom>
        </p:spPr>
        <p:txBody>
          <a:bodyPr vert="horz" lIns="0"/>
          <a:lstStyle>
            <a:lvl1pPr marL="0" marR="0" indent="-342900" algn="l" defTabSz="457200" rtl="0" eaLnBrk="0" fontAlgn="base" latinLnBrk="0" hangingPunct="0">
              <a:lnSpc>
                <a:spcPct val="150000"/>
              </a:lnSpc>
              <a:spcBef>
                <a:spcPts val="24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3" name="Datumsplatzhalter 17"/>
          <p:cNvSpPr>
            <a:spLocks noGrp="1"/>
          </p:cNvSpPr>
          <p:nvPr>
            <p:ph type="dt" sz="half" idx="14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72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eingerüc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630363" y="1345199"/>
            <a:ext cx="9154784" cy="4913312"/>
          </a:xfrm>
          <a:prstGeom prst="rect">
            <a:avLst/>
          </a:prstGeom>
        </p:spPr>
        <p:txBody>
          <a:bodyPr lIns="0" tIns="46800"/>
          <a:lstStyle>
            <a:lvl1pPr marL="342900" indent="-3429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1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2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D33876-A343-4AB0-AF59-3085283FF47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3" name="Datumsplatzhalter 17"/>
          <p:cNvSpPr>
            <a:spLocks noGrp="1"/>
          </p:cNvSpPr>
          <p:nvPr>
            <p:ph type="dt" sz="half" idx="13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343F447D-18C7-4BD6-B08F-4152D8BD2FE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20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 / Logo Eule / Streifen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192000" cy="596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4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10" name="Fußzeilenplatzhalter 15"/>
          <p:cNvSpPr>
            <a:spLocks noGrp="1"/>
          </p:cNvSpPr>
          <p:nvPr>
            <p:ph type="ftr" sz="quarter" idx="14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" name="Foliennummernplatzhalter 16"/>
          <p:cNvSpPr>
            <a:spLocks noGrp="1"/>
          </p:cNvSpPr>
          <p:nvPr>
            <p:ph type="sldNum" sz="quarter" idx="15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4DCBD55-91F0-45C8-9EAD-31C5FB32C79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2" name="Datumsplatzhalter 17"/>
          <p:cNvSpPr>
            <a:spLocks noGrp="1"/>
          </p:cNvSpPr>
          <p:nvPr>
            <p:ph type="dt" sz="half" idx="16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D3AEF513-E395-4A3D-8E58-0206060B0C19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48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Text-Kombi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4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hteck 9"/>
          <p:cNvSpPr/>
          <p:nvPr userDrawn="1"/>
        </p:nvSpPr>
        <p:spPr>
          <a:xfrm>
            <a:off x="6350" y="44450"/>
            <a:ext cx="6089650" cy="6210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6768766" y="1350048"/>
            <a:ext cx="5049838" cy="4495800"/>
          </a:xfrm>
          <a:prstGeom prst="rect">
            <a:avLst/>
          </a:prstGeom>
        </p:spPr>
        <p:txBody>
          <a:bodyPr vert="horz" lIns="0"/>
          <a:lstStyle>
            <a:lvl1pPr marL="0" marR="0" indent="-342900" algn="l" defTabSz="4572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4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5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E5EB353-52B3-4C59-974B-DBFB9536EF7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3" name="Datumsplatzhalter 17"/>
          <p:cNvSpPr>
            <a:spLocks noGrp="1"/>
          </p:cNvSpPr>
          <p:nvPr>
            <p:ph type="dt" sz="half" idx="16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C9CF090C-F802-4A98-AB4C-52BD67E56E9F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90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Text-Kombi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6350" y="1349375"/>
            <a:ext cx="6089650" cy="490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14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6768766" y="1350048"/>
            <a:ext cx="5049838" cy="4495800"/>
          </a:xfrm>
          <a:prstGeom prst="rect">
            <a:avLst/>
          </a:prstGeom>
        </p:spPr>
        <p:txBody>
          <a:bodyPr vert="horz" lIns="0"/>
          <a:lstStyle>
            <a:lvl1pPr marL="0" marR="0" indent="-342900" algn="l" defTabSz="4572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F903EA1-EC3C-48FB-AFDC-0715A5E8F6B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5" name="Datumsplatzhalter 17"/>
          <p:cNvSpPr>
            <a:spLocks noGrp="1"/>
          </p:cNvSpPr>
          <p:nvPr>
            <p:ph type="dt" sz="half" idx="14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43A8E30D-A6B4-490F-BBF6-DF3C9C86279C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1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Text-Kombi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6097588" y="1349375"/>
            <a:ext cx="6089650" cy="490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14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490205" y="1350048"/>
            <a:ext cx="4891732" cy="4495800"/>
          </a:xfrm>
          <a:prstGeom prst="rect">
            <a:avLst/>
          </a:prstGeom>
        </p:spPr>
        <p:txBody>
          <a:bodyPr vert="horz" lIns="0"/>
          <a:lstStyle>
            <a:lvl1pPr marL="0" marR="0" indent="-342900" algn="l" defTabSz="4572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l">
              <a:buFontTx/>
              <a:buNone/>
              <a:defRPr sz="18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49EA074-14BF-4C08-ABA0-19844DC6C37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5" name="Datumsplatzhalter 17"/>
          <p:cNvSpPr>
            <a:spLocks noGrp="1"/>
          </p:cNvSpPr>
          <p:nvPr>
            <p:ph type="dt" sz="half" idx="14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D12A146F-698B-4B8A-A12B-173EE3126FD6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35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Text-Kombi-4-Aufzählu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6350" y="6254750"/>
            <a:ext cx="12204700" cy="6032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5" name="Gerade Verbindung 14"/>
          <p:cNvCxnSpPr/>
          <p:nvPr userDrawn="1"/>
        </p:nvCxnSpPr>
        <p:spPr>
          <a:xfrm rot="5400000">
            <a:off x="1367632" y="6595269"/>
            <a:ext cx="522287" cy="317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5"/>
          <p:cNvCxnSpPr/>
          <p:nvPr userDrawn="1"/>
        </p:nvCxnSpPr>
        <p:spPr>
          <a:xfrm rot="5400000">
            <a:off x="10541000" y="6596063"/>
            <a:ext cx="522287" cy="1588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6261100"/>
            <a:ext cx="12203113" cy="539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 userDrawn="1"/>
        </p:nvSpPr>
        <p:spPr bwMode="auto">
          <a:xfrm flipH="1" flipV="1">
            <a:off x="0" y="0"/>
            <a:ext cx="9555163" cy="44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9551988" y="0"/>
            <a:ext cx="2640012" cy="22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963" y="388938"/>
            <a:ext cx="1108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0"/>
          <p:cNvSpPr/>
          <p:nvPr userDrawn="1"/>
        </p:nvSpPr>
        <p:spPr>
          <a:xfrm>
            <a:off x="6350" y="1349375"/>
            <a:ext cx="6089650" cy="49053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397933" y="349044"/>
            <a:ext cx="8866419" cy="685800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3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900">
                <a:latin typeface="Verdana"/>
                <a:cs typeface="Verdana"/>
              </a:defRPr>
            </a:lvl2pPr>
            <a:lvl3pPr>
              <a:defRPr sz="900">
                <a:latin typeface="Verdana"/>
                <a:cs typeface="Verdana"/>
              </a:defRPr>
            </a:lvl3pPr>
            <a:lvl4pPr>
              <a:defRPr sz="900">
                <a:latin typeface="Verdana"/>
                <a:cs typeface="Verdana"/>
              </a:defRPr>
            </a:lvl4pPr>
            <a:lvl5pPr>
              <a:defRPr sz="900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Textmasterformate durch Klicken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768765" y="1345199"/>
            <a:ext cx="5049839" cy="4913312"/>
          </a:xfrm>
          <a:prstGeom prst="rect">
            <a:avLst/>
          </a:prstGeom>
        </p:spPr>
        <p:txBody>
          <a:bodyPr lIns="0" tIns="46800"/>
          <a:lstStyle>
            <a:lvl1pPr marL="34290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Fußzeilenplatzhalter 15"/>
          <p:cNvSpPr>
            <a:spLocks noGrp="1"/>
          </p:cNvSpPr>
          <p:nvPr>
            <p:ph type="ftr" sz="quarter" idx="11"/>
          </p:nvPr>
        </p:nvSpPr>
        <p:spPr>
          <a:xfrm>
            <a:off x="1625600" y="6416675"/>
            <a:ext cx="8985250" cy="365125"/>
          </a:xfrm>
        </p:spPr>
        <p:txBody>
          <a:bodyPr rtlCol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16"/>
          <p:cNvSpPr>
            <a:spLocks noGrp="1"/>
          </p:cNvSpPr>
          <p:nvPr>
            <p:ph type="sldNum" sz="quarter" idx="12"/>
          </p:nvPr>
        </p:nvSpPr>
        <p:spPr>
          <a:xfrm>
            <a:off x="10991850" y="6416675"/>
            <a:ext cx="120015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6E317D-C892-416C-87E1-03B7D17D298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4" name="Datumsplatzhalter 17"/>
          <p:cNvSpPr>
            <a:spLocks noGrp="1"/>
          </p:cNvSpPr>
          <p:nvPr>
            <p:ph type="dt" sz="half" idx="13"/>
          </p:nvPr>
        </p:nvSpPr>
        <p:spPr>
          <a:xfrm>
            <a:off x="398463" y="6424613"/>
            <a:ext cx="1227137" cy="357187"/>
          </a:xfrm>
        </p:spPr>
        <p:txBody>
          <a:bodyPr rtlCol="0"/>
          <a:lstStyle>
            <a:lvl1pPr algn="r">
              <a:defRPr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9C70085A-81E6-4373-A188-F16A72336CA3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80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Datum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Fußzeile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9C26CF26-809F-407B-9122-BBEFC90D682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67" r:id="rId12"/>
    <p:sldLayoutId id="2147483874" r:id="rId13"/>
    <p:sldLayoutId id="2147483877" r:id="rId14"/>
    <p:sldLayoutId id="2147483876" r:id="rId15"/>
    <p:sldLayoutId id="2147483878" r:id="rId16"/>
    <p:sldLayoutId id="2147483875" r:id="rId17"/>
    <p:sldLayoutId id="2147483879" r:id="rId18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28.svg"/><Relationship Id="rId3" Type="http://schemas.openxmlformats.org/officeDocument/2006/relationships/image" Target="../media/image60.svg"/><Relationship Id="rId7" Type="http://schemas.openxmlformats.org/officeDocument/2006/relationships/image" Target="../media/image64.svg"/><Relationship Id="rId12" Type="http://schemas.openxmlformats.org/officeDocument/2006/relationships/image" Target="../media/image2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11" Type="http://schemas.openxmlformats.org/officeDocument/2006/relationships/image" Target="../media/image24.svg"/><Relationship Id="rId5" Type="http://schemas.openxmlformats.org/officeDocument/2006/relationships/image" Target="../media/image62.svg"/><Relationship Id="rId15" Type="http://schemas.openxmlformats.org/officeDocument/2006/relationships/image" Target="../media/image68.svg"/><Relationship Id="rId10" Type="http://schemas.openxmlformats.org/officeDocument/2006/relationships/image" Target="../media/image23.pn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svg"/><Relationship Id="rId4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7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5" Type="http://schemas.openxmlformats.org/officeDocument/2006/relationships/image" Target="../media/image74.svg"/><Relationship Id="rId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7" Type="http://schemas.openxmlformats.org/officeDocument/2006/relationships/image" Target="../media/image82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image" Target="../media/image80.svg"/><Relationship Id="rId4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svg"/><Relationship Id="rId7" Type="http://schemas.openxmlformats.org/officeDocument/2006/relationships/image" Target="../media/image88.sv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5" Type="http://schemas.openxmlformats.org/officeDocument/2006/relationships/image" Target="../media/image86.svg"/><Relationship Id="rId4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svg"/><Relationship Id="rId7" Type="http://schemas.openxmlformats.org/officeDocument/2006/relationships/image" Target="../media/image94.sv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3.png"/><Relationship Id="rId11" Type="http://schemas.openxmlformats.org/officeDocument/2006/relationships/image" Target="../media/image64.svg"/><Relationship Id="rId5" Type="http://schemas.openxmlformats.org/officeDocument/2006/relationships/image" Target="../media/image92.svg"/><Relationship Id="rId10" Type="http://schemas.openxmlformats.org/officeDocument/2006/relationships/image" Target="../media/image63.png"/><Relationship Id="rId4" Type="http://schemas.openxmlformats.org/officeDocument/2006/relationships/image" Target="../media/image91.png"/><Relationship Id="rId9" Type="http://schemas.openxmlformats.org/officeDocument/2006/relationships/image" Target="../media/image9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10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9.png"/><Relationship Id="rId5" Type="http://schemas.openxmlformats.org/officeDocument/2006/relationships/image" Target="../media/image98.svg"/><Relationship Id="rId4" Type="http://schemas.openxmlformats.org/officeDocument/2006/relationships/image" Target="../media/image9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4.22" TargetMode="External"/><Relationship Id="rId2" Type="http://schemas.openxmlformats.org/officeDocument/2006/relationships/hyperlink" Target="https://arxiv.org/abs/1903.03894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049/cit2.12306" TargetMode="External"/><Relationship Id="rId5" Type="http://schemas.openxmlformats.org/officeDocument/2006/relationships/hyperlink" Target="https://doi.org/10.1145/3696444" TargetMode="External"/><Relationship Id="rId4" Type="http://schemas.openxmlformats.org/officeDocument/2006/relationships/hyperlink" Target="http://www.rdkit.org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sv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52.svg"/><Relationship Id="rId7" Type="http://schemas.openxmlformats.org/officeDocument/2006/relationships/image" Target="../media/image54.svg"/><Relationship Id="rId12" Type="http://schemas.openxmlformats.org/officeDocument/2006/relationships/image" Target="../media/image2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11" Type="http://schemas.openxmlformats.org/officeDocument/2006/relationships/image" Target="../media/image56.svg"/><Relationship Id="rId5" Type="http://schemas.openxmlformats.org/officeDocument/2006/relationships/image" Target="../media/image26.svg"/><Relationship Id="rId15" Type="http://schemas.openxmlformats.org/officeDocument/2006/relationships/image" Target="../media/image58.svg"/><Relationship Id="rId10" Type="http://schemas.openxmlformats.org/officeDocument/2006/relationships/image" Target="../media/image55.png"/><Relationship Id="rId4" Type="http://schemas.openxmlformats.org/officeDocument/2006/relationships/image" Target="../media/image25.png"/><Relationship Id="rId9" Type="http://schemas.openxmlformats.org/officeDocument/2006/relationships/image" Target="../media/image24.svg"/><Relationship Id="rId1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ctrTitle"/>
          </p:nvPr>
        </p:nvSpPr>
        <p:spPr bwMode="auto">
          <a:xfrm>
            <a:off x="4451022" y="2820355"/>
            <a:ext cx="7056587" cy="102475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2800" err="1">
                <a:latin typeface="Segoe UI"/>
                <a:cs typeface="Segoe UI"/>
              </a:rPr>
              <a:t>GNNExplainer</a:t>
            </a:r>
            <a:r>
              <a:rPr lang="de-DE" sz="2800">
                <a:latin typeface="Segoe UI"/>
                <a:cs typeface="Segoe UI"/>
              </a:rPr>
              <a:t>: Generating </a:t>
            </a:r>
            <a:r>
              <a:rPr lang="de-DE" sz="2800" err="1">
                <a:latin typeface="Segoe UI"/>
                <a:cs typeface="Segoe UI"/>
              </a:rPr>
              <a:t>Explanations</a:t>
            </a:r>
            <a:r>
              <a:rPr lang="de-DE" sz="2800">
                <a:latin typeface="Segoe UI"/>
                <a:cs typeface="Segoe UI"/>
              </a:rPr>
              <a:t> </a:t>
            </a:r>
            <a:r>
              <a:rPr lang="de-DE" sz="2800" err="1">
                <a:latin typeface="Segoe UI"/>
                <a:cs typeface="Segoe UI"/>
              </a:rPr>
              <a:t>for</a:t>
            </a:r>
            <a:r>
              <a:rPr lang="de-DE" sz="2800">
                <a:latin typeface="Segoe UI"/>
                <a:cs typeface="Segoe UI"/>
              </a:rPr>
              <a:t> Graph </a:t>
            </a:r>
            <a:r>
              <a:rPr lang="de-DE" sz="2800" err="1">
                <a:latin typeface="Segoe UI"/>
                <a:cs typeface="Segoe UI"/>
              </a:rPr>
              <a:t>Neural</a:t>
            </a:r>
            <a:r>
              <a:rPr lang="de-DE" sz="2800">
                <a:latin typeface="Segoe UI"/>
                <a:cs typeface="Segoe UI"/>
              </a:rPr>
              <a:t> Networks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17E18-5FB5-6170-0F4C-CAD35BB1A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5867" y="4470858"/>
            <a:ext cx="7356160" cy="1637355"/>
          </a:xfrm>
        </p:spPr>
        <p:txBody>
          <a:bodyPr lIns="91440" tIns="45720" rIns="91440" bIns="45720" anchor="t"/>
          <a:lstStyle/>
          <a:p>
            <a:pPr marL="342900" indent="-342900">
              <a:buChar char="•"/>
            </a:pPr>
            <a:r>
              <a:rPr lang="en-US" sz="1600">
                <a:latin typeface="Segoe UI"/>
                <a:cs typeface="Segoe UI"/>
              </a:rPr>
              <a:t>Authors: Rex Ying, Dylan Bourgeois, et al.</a:t>
            </a:r>
            <a:endParaRPr lang="en-US" sz="1600"/>
          </a:p>
          <a:p>
            <a:pPr marL="342900" indent="-342900">
              <a:buChar char="•"/>
            </a:pPr>
            <a:r>
              <a:rPr lang="en-US" sz="1600">
                <a:latin typeface="Segoe UI"/>
                <a:cs typeface="Segoe UI"/>
              </a:rPr>
              <a:t>Presenter: Muhammad Usman</a:t>
            </a:r>
          </a:p>
          <a:p>
            <a:pPr marL="342900" indent="-342900">
              <a:buChar char="•"/>
            </a:pPr>
            <a:r>
              <a:rPr lang="en-US" sz="1600">
                <a:latin typeface="Segoe UI"/>
                <a:cs typeface="Segoe UI"/>
              </a:rPr>
              <a:t>Seminar</a:t>
            </a:r>
          </a:p>
          <a:p>
            <a:pPr marL="342900" indent="-342900">
              <a:buChar char="•"/>
            </a:pPr>
            <a:r>
              <a:rPr lang="en-US" sz="1600">
                <a:latin typeface="Segoe UI"/>
                <a:cs typeface="Segoe UI"/>
              </a:rPr>
              <a:t>Date: 03-02-2025</a:t>
            </a:r>
          </a:p>
        </p:txBody>
      </p:sp>
    </p:spTree>
    <p:extLst>
      <p:ext uri="{BB962C8B-B14F-4D97-AF65-F5344CB8AC3E}">
        <p14:creationId xmlns:p14="http://schemas.microsoft.com/office/powerpoint/2010/main" val="14058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51DFE4-9D16-E61F-451E-9A710699BC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900665"/>
            <a:ext cx="9169400" cy="4945183"/>
          </a:xfrm>
        </p:spPr>
        <p:txBody>
          <a:bodyPr vert="horz" lIns="0" tIns="45720" rIns="91440" bIns="45720" anchor="t"/>
          <a:lstStyle/>
          <a:p>
            <a:pPr algn="ctr"/>
            <a:r>
              <a:rPr lang="en-US">
                <a:latin typeface="Segoe UI"/>
                <a:cs typeface="Segoe UI"/>
              </a:rPr>
              <a:t>Conditional Entropy and Compact Explanations</a:t>
            </a:r>
            <a:endParaRPr lang="en-US"/>
          </a:p>
          <a:p>
            <a:r>
              <a:rPr lang="en-US" sz="1800" b="0">
                <a:latin typeface="Segoe UI"/>
                <a:cs typeface="Segoe UI"/>
              </a:rPr>
              <a:t>The mutual information objective simplifies to minimizing the conditional entropy</a:t>
            </a:r>
            <a:endParaRPr lang="en-US" sz="1800" b="0"/>
          </a:p>
          <a:p>
            <a:r>
              <a:rPr lang="en-US" sz="1800" b="0">
                <a:latin typeface="Segoe UI"/>
                <a:cs typeface="Segoe UI"/>
              </a:rPr>
              <a:t> as </a:t>
            </a:r>
            <a:r>
              <a:rPr lang="en-US" sz="1800" b="0">
                <a:solidFill>
                  <a:schemeClr val="tx1"/>
                </a:solidFill>
                <a:latin typeface="Segoe UI"/>
                <a:cs typeface="Segoe UI"/>
              </a:rPr>
              <a:t>H(Y)</a:t>
            </a:r>
            <a:r>
              <a:rPr lang="en-US" sz="1800" b="0">
                <a:latin typeface="Segoe UI"/>
                <a:cs typeface="Segoe UI"/>
              </a:rPr>
              <a:t> is constant for model    .</a:t>
            </a:r>
            <a:endParaRPr lang="en-US" sz="1800" b="0"/>
          </a:p>
          <a:p>
            <a:endParaRPr lang="en-US" sz="1800" b="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     : predicted probability of </a:t>
            </a:r>
            <a:r>
              <a:rPr lang="en-US" sz="1800" b="0">
                <a:solidFill>
                  <a:schemeClr val="tx1"/>
                </a:solidFill>
                <a:latin typeface="Segoe UI"/>
                <a:cs typeface="Segoe UI"/>
              </a:rPr>
              <a:t>Y</a:t>
            </a:r>
            <a:r>
              <a:rPr lang="en-US" sz="1800" b="0">
                <a:latin typeface="Segoe UI"/>
                <a:cs typeface="Segoe UI"/>
              </a:rPr>
              <a:t> according to the GNN model     when only </a:t>
            </a:r>
            <a:endParaRPr lang="en-US" sz="1800" b="0"/>
          </a:p>
          <a:p>
            <a:pPr indent="0"/>
            <a:r>
              <a:rPr lang="en-US" sz="1800" b="0">
                <a:latin typeface="Segoe UI"/>
                <a:cs typeface="Segoe UI"/>
              </a:rPr>
              <a:t>     using         and        .</a:t>
            </a:r>
            <a:endParaRPr lang="en-US" sz="1800" b="0"/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            : Taking the logarithm penalizes lower probabilities, emphasizing </a:t>
            </a:r>
            <a:endParaRPr lang="en-US"/>
          </a:p>
          <a:p>
            <a:pPr indent="0"/>
            <a:r>
              <a:rPr lang="en-US" sz="1800" b="0">
                <a:latin typeface="Segoe UI"/>
                <a:cs typeface="Segoe UI"/>
              </a:rPr>
              <a:t>     situations where the model is less confident in its predictions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                : expectation (average) over the conditional distribution of </a:t>
            </a:r>
            <a:r>
              <a:rPr lang="en-US" sz="1800" b="0">
                <a:solidFill>
                  <a:schemeClr val="tx1"/>
                </a:solidFill>
                <a:latin typeface="Segoe UI"/>
                <a:cs typeface="Segoe UI"/>
              </a:rPr>
              <a:t>Y</a:t>
            </a:r>
            <a:r>
              <a:rPr lang="en-US" sz="1800" b="0">
                <a:latin typeface="Segoe UI"/>
                <a:cs typeface="Segoe UI"/>
              </a:rPr>
              <a:t>, </a:t>
            </a:r>
          </a:p>
          <a:p>
            <a:pPr indent="0"/>
            <a:r>
              <a:rPr lang="en-US" sz="1800" b="0">
                <a:latin typeface="Segoe UI"/>
                <a:cs typeface="Segoe UI"/>
              </a:rPr>
              <a:t>    given        and       .</a:t>
            </a:r>
            <a:endParaRPr lang="en-US"/>
          </a:p>
          <a:p>
            <a:endParaRPr lang="en-US" sz="1800" b="0">
              <a:latin typeface="Segoe UI"/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E4EA7-4B5E-09EC-612C-EABE92181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F6C54-EE50-FD13-B14D-50ACC92B65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 dirty="0"/>
              <a:t>Rex Ying, Dylan Bourgeois, et al.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496B1-79D3-C4F9-3154-2A43D882747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10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57C6A7-84AD-9102-2C64-27DDA2890F0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C40AF3B-0FE5-2444-4892-5FF8E6544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4336" y="2429974"/>
            <a:ext cx="6367096" cy="2298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F5ADBF4-DAAC-3B2B-B78F-3592AFF0A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1837" y="2004646"/>
            <a:ext cx="144096" cy="23055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B44935E-3E84-0360-CCD0-2F07356BDF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1309" y="2835030"/>
            <a:ext cx="199539" cy="23055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4692A51-7C15-C6D6-3358-1D816A1DA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2914" y="2835030"/>
            <a:ext cx="144096" cy="23055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3410E4B-ECD6-34EF-6395-D234F51B0D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8771" y="3704492"/>
            <a:ext cx="594457" cy="211015"/>
          </a:xfrm>
          <a:prstGeom prst="rect">
            <a:avLst/>
          </a:prstGeom>
        </p:spPr>
      </p:pic>
      <p:pic>
        <p:nvPicPr>
          <p:cNvPr id="7" name="Graphic 15">
            <a:extLst>
              <a:ext uri="{FF2B5EF4-FFF2-40B4-BE49-F238E27FC236}">
                <a16:creationId xmlns:a16="http://schemas.microsoft.com/office/drawing/2014/main" id="{E218C3DD-EE58-EBE0-5A37-ECA8E067AC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33946" y="4971948"/>
            <a:ext cx="331176" cy="147271"/>
          </a:xfrm>
          <a:prstGeom prst="rect">
            <a:avLst/>
          </a:prstGeom>
        </p:spPr>
      </p:pic>
      <p:pic>
        <p:nvPicPr>
          <p:cNvPr id="13" name="Graphic 15">
            <a:extLst>
              <a:ext uri="{FF2B5EF4-FFF2-40B4-BE49-F238E27FC236}">
                <a16:creationId xmlns:a16="http://schemas.microsoft.com/office/drawing/2014/main" id="{E218C3DD-EE58-EBE0-5A37-ECA8E067AC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80839" y="3309224"/>
            <a:ext cx="331176" cy="14727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6605516-59F1-AA93-C50C-61F34555AB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38535" y="3272521"/>
            <a:ext cx="347252" cy="19011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6E9EA7B-A608-5EEF-9533-CA213D9DF1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78318" y="4933290"/>
            <a:ext cx="347252" cy="19011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BFCE85-ABFD-8076-D560-EF85CDB0FE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69477" y="4488228"/>
            <a:ext cx="879230" cy="2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6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8C7E4-A4BF-C0ED-E66B-32C129C57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904350"/>
            <a:ext cx="9169400" cy="4740215"/>
          </a:xfrm>
        </p:spPr>
        <p:txBody>
          <a:bodyPr vert="horz" lIns="0" tIns="45720" rIns="91440" bIns="45720" anchor="t"/>
          <a:lstStyle/>
          <a:p>
            <a:pPr algn="ctr"/>
            <a:r>
              <a:rPr lang="en-US">
                <a:latin typeface="Segoe UI"/>
                <a:cs typeface="Segoe UI"/>
              </a:rPr>
              <a:t>Conditional Entropy and Compact Explanations</a:t>
            </a:r>
            <a:endParaRPr lang="en-US"/>
          </a:p>
          <a:p>
            <a:pPr indent="0"/>
            <a:r>
              <a:rPr lang="en-US" sz="1800" b="0">
                <a:latin typeface="Segoe UI"/>
                <a:cs typeface="Segoe UI"/>
              </a:rPr>
              <a:t>    </a:t>
            </a:r>
            <a:endParaRPr lang="en-US" sz="1800" b="0"/>
          </a:p>
          <a:p>
            <a:pPr indent="0"/>
            <a:r>
              <a:rPr lang="en-US" sz="1800">
                <a:latin typeface="Segoe UI"/>
                <a:cs typeface="Segoe UI"/>
              </a:rPr>
              <a:t>Compact Explanations: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A constraint is imposed on subgraph to ensure the explanation is concise: </a:t>
            </a:r>
            <a:endParaRPr lang="en-US"/>
          </a:p>
          <a:p>
            <a:pPr indent="0"/>
            <a:endParaRPr lang="en-US" sz="1800" b="0"/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         = max number of nodes or edges</a:t>
            </a:r>
            <a:endParaRPr lang="en-US" sz="1800" b="0"/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Denoising computational graph using nodes that gives maximum mutual information</a:t>
            </a:r>
            <a:endParaRPr lang="en-US" sz="1800" b="0"/>
          </a:p>
          <a:p>
            <a:pPr marL="285750" indent="-285750">
              <a:buFont typeface="Arial"/>
              <a:buChar char="•"/>
            </a:pPr>
            <a:endParaRPr lang="en-US" sz="1800" b="0"/>
          </a:p>
          <a:p>
            <a:pPr indent="0"/>
            <a:endParaRPr lang="en-US" sz="1800">
              <a:latin typeface="Segoe UI"/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5DE8-C072-9C80-ABDC-82A887548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5AB7-8700-0E67-CA2B-9FEE1BE42E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6C5D-3B9D-43F9-772E-7976B21FB5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11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62F63-6B66-E2B5-B416-ACFC00A349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5B1B4A1-9300-B065-6128-4E41FFD32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4174" y="2823552"/>
            <a:ext cx="1112959" cy="24960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0F4F943-E359-5BCC-2F49-16EDA52F9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8812" y="3181716"/>
            <a:ext cx="476005" cy="2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8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8C7E4-A4BF-C0ED-E66B-32C129C57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904350"/>
            <a:ext cx="9169400" cy="4740215"/>
          </a:xfrm>
        </p:spPr>
        <p:txBody>
          <a:bodyPr vert="horz" lIns="0" tIns="45720" rIns="91440" bIns="45720" anchor="t"/>
          <a:lstStyle/>
          <a:p>
            <a:pPr algn="ctr"/>
            <a:r>
              <a:rPr lang="en-US">
                <a:latin typeface="Segoe UI"/>
                <a:cs typeface="Segoe UI"/>
              </a:rPr>
              <a:t>Optimization Framework for </a:t>
            </a:r>
            <a:r>
              <a:rPr lang="en-US" err="1">
                <a:latin typeface="Segoe UI"/>
                <a:cs typeface="Segoe UI"/>
              </a:rPr>
              <a:t>GNNExplainer</a:t>
            </a:r>
            <a:endParaRPr lang="en-US" err="1"/>
          </a:p>
          <a:p>
            <a:pPr indent="0"/>
            <a:endParaRPr lang="en-US" sz="1800">
              <a:latin typeface="Segoe UI"/>
              <a:cs typeface="Segoe UI"/>
            </a:endParaRPr>
          </a:p>
          <a:p>
            <a:pPr indent="0"/>
            <a:r>
              <a:rPr lang="en-US" sz="1800">
                <a:latin typeface="Segoe UI"/>
                <a:cs typeface="Segoe UI"/>
              </a:rPr>
              <a:t>Optimization Challenges:</a:t>
            </a:r>
            <a:endParaRPr lang="en-US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Direct optimization is computationally intractable due to the exponential number of subgraphs       .</a:t>
            </a:r>
            <a:endParaRPr lang="en-US">
              <a:latin typeface="Segoe UI"/>
              <a:cs typeface="Segoe UI"/>
            </a:endParaRPr>
          </a:p>
          <a:p>
            <a:pPr indent="0"/>
            <a:r>
              <a:rPr lang="en-US" sz="1800">
                <a:latin typeface="Segoe UI"/>
                <a:cs typeface="Segoe UI"/>
              </a:rPr>
              <a:t>Adjacency Matrix of Graph (Ac):</a:t>
            </a:r>
          </a:p>
          <a:p>
            <a:pPr indent="0"/>
            <a:endParaRPr lang="en-US" sz="1800" b="0">
              <a:latin typeface="Segoe UI"/>
              <a:cs typeface="Segoe UI"/>
            </a:endParaRPr>
          </a:p>
          <a:p>
            <a:pPr indent="0"/>
            <a:endParaRPr lang="en-US" sz="1800"/>
          </a:p>
          <a:p>
            <a:pPr indent="0"/>
            <a:endParaRPr lang="en-US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5DE8-C072-9C80-ABDC-82A887548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5AB7-8700-0E67-CA2B-9FEE1BE42E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6C5D-3B9D-43F9-772E-7976B21FB5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12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62F63-6B66-E2B5-B416-ACFC00A349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8C46EA3-FDF2-D0D2-CA89-E545345AE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9708" y="2877157"/>
            <a:ext cx="305776" cy="13554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7852F8A-F978-955D-E282-E05E6FDFEA42}"/>
              </a:ext>
            </a:extLst>
          </p:cNvPr>
          <p:cNvSpPr/>
          <p:nvPr/>
        </p:nvSpPr>
        <p:spPr>
          <a:xfrm>
            <a:off x="2590800" y="3665416"/>
            <a:ext cx="601785" cy="455247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51AFA2-C643-3667-6964-C48452614BE1}"/>
              </a:ext>
            </a:extLst>
          </p:cNvPr>
          <p:cNvSpPr/>
          <p:nvPr/>
        </p:nvSpPr>
        <p:spPr>
          <a:xfrm>
            <a:off x="4564185" y="3665415"/>
            <a:ext cx="523631" cy="465016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53D590-C3E5-692E-E9DD-CA1E7BCC1029}"/>
              </a:ext>
            </a:extLst>
          </p:cNvPr>
          <p:cNvSpPr/>
          <p:nvPr/>
        </p:nvSpPr>
        <p:spPr>
          <a:xfrm>
            <a:off x="3655646" y="4808415"/>
            <a:ext cx="504093" cy="465016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48CE40-D719-93C2-A50C-38D30D1E5763}"/>
              </a:ext>
            </a:extLst>
          </p:cNvPr>
          <p:cNvCxnSpPr/>
          <p:nvPr/>
        </p:nvCxnSpPr>
        <p:spPr>
          <a:xfrm flipH="1">
            <a:off x="2807923" y="4150213"/>
            <a:ext cx="121136" cy="66039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482142-3E14-7B17-E247-CC0E36511B6D}"/>
              </a:ext>
            </a:extLst>
          </p:cNvPr>
          <p:cNvCxnSpPr/>
          <p:nvPr/>
        </p:nvCxnSpPr>
        <p:spPr>
          <a:xfrm>
            <a:off x="3198936" y="3941395"/>
            <a:ext cx="1363784" cy="586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97BA86-FF2F-EB2C-A0D6-E7DA12AA8C96}"/>
              </a:ext>
            </a:extLst>
          </p:cNvPr>
          <p:cNvCxnSpPr>
            <a:cxnSpLocks/>
          </p:cNvCxnSpPr>
          <p:nvPr/>
        </p:nvCxnSpPr>
        <p:spPr>
          <a:xfrm flipH="1">
            <a:off x="4171951" y="4166088"/>
            <a:ext cx="648675" cy="94370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61894C5-6551-7159-5385-982A61C5A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58828"/>
              </p:ext>
            </p:extLst>
          </p:nvPr>
        </p:nvGraphicFramePr>
        <p:xfrm>
          <a:off x="6516076" y="3663461"/>
          <a:ext cx="4182765" cy="18288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36553">
                  <a:extLst>
                    <a:ext uri="{9D8B030D-6E8A-4147-A177-3AD203B41FA5}">
                      <a16:colId xmlns:a16="http://schemas.microsoft.com/office/drawing/2014/main" val="3155503143"/>
                    </a:ext>
                  </a:extLst>
                </a:gridCol>
                <a:gridCol w="836553">
                  <a:extLst>
                    <a:ext uri="{9D8B030D-6E8A-4147-A177-3AD203B41FA5}">
                      <a16:colId xmlns:a16="http://schemas.microsoft.com/office/drawing/2014/main" val="4114017862"/>
                    </a:ext>
                  </a:extLst>
                </a:gridCol>
                <a:gridCol w="836553">
                  <a:extLst>
                    <a:ext uri="{9D8B030D-6E8A-4147-A177-3AD203B41FA5}">
                      <a16:colId xmlns:a16="http://schemas.microsoft.com/office/drawing/2014/main" val="4042359463"/>
                    </a:ext>
                  </a:extLst>
                </a:gridCol>
                <a:gridCol w="836553">
                  <a:extLst>
                    <a:ext uri="{9D8B030D-6E8A-4147-A177-3AD203B41FA5}">
                      <a16:colId xmlns:a16="http://schemas.microsoft.com/office/drawing/2014/main" val="874695736"/>
                    </a:ext>
                  </a:extLst>
                </a:gridCol>
                <a:gridCol w="836553">
                  <a:extLst>
                    <a:ext uri="{9D8B030D-6E8A-4147-A177-3AD203B41FA5}">
                      <a16:colId xmlns:a16="http://schemas.microsoft.com/office/drawing/2014/main" val="2773190105"/>
                    </a:ext>
                  </a:extLst>
                </a:gridCol>
              </a:tblGrid>
              <a:tr h="3303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73193"/>
                  </a:ext>
                </a:extLst>
              </a:tr>
              <a:tr h="330357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704548"/>
                  </a:ext>
                </a:extLst>
              </a:tr>
              <a:tr h="330357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116600"/>
                  </a:ext>
                </a:extLst>
              </a:tr>
              <a:tr h="3303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638959"/>
                  </a:ext>
                </a:extLst>
              </a:tr>
              <a:tr h="3303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835731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8D6D4244-5834-4C28-04C0-BDFD4FD03857}"/>
              </a:ext>
            </a:extLst>
          </p:cNvPr>
          <p:cNvSpPr/>
          <p:nvPr/>
        </p:nvSpPr>
        <p:spPr>
          <a:xfrm>
            <a:off x="2541953" y="4808415"/>
            <a:ext cx="504093" cy="465016"/>
          </a:xfrm>
          <a:prstGeom prst="ellips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A86DC0-D6F8-F5D2-CF22-3836865E1DEE}"/>
              </a:ext>
            </a:extLst>
          </p:cNvPr>
          <p:cNvCxnSpPr>
            <a:cxnSpLocks/>
          </p:cNvCxnSpPr>
          <p:nvPr/>
        </p:nvCxnSpPr>
        <p:spPr>
          <a:xfrm>
            <a:off x="3052396" y="5084395"/>
            <a:ext cx="601785" cy="586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97ECAE-6A3E-2301-5A49-DFB9B67852DB}"/>
              </a:ext>
            </a:extLst>
          </p:cNvPr>
          <p:cNvSpPr txBox="1"/>
          <p:nvPr/>
        </p:nvSpPr>
        <p:spPr>
          <a:xfrm>
            <a:off x="1994877" y="5662245"/>
            <a:ext cx="38412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Figure 4: Undirected graph (4 nodes)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E44D60-2A68-BA8D-85AD-38DE35818C44}"/>
              </a:ext>
            </a:extLst>
          </p:cNvPr>
          <p:cNvSpPr txBox="1"/>
          <p:nvPr/>
        </p:nvSpPr>
        <p:spPr>
          <a:xfrm>
            <a:off x="7338646" y="5662244"/>
            <a:ext cx="385103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Table 1: Adjacency Matrix of graph</a:t>
            </a:r>
          </a:p>
        </p:txBody>
      </p:sp>
    </p:spTree>
    <p:extLst>
      <p:ext uri="{BB962C8B-B14F-4D97-AF65-F5344CB8AC3E}">
        <p14:creationId xmlns:p14="http://schemas.microsoft.com/office/powerpoint/2010/main" val="1246278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3F84F4-33E3-3E97-35E4-E2E0E13450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pPr algn="ctr"/>
            <a:r>
              <a:rPr lang="en-US">
                <a:latin typeface="Segoe UI"/>
                <a:cs typeface="Segoe UI"/>
              </a:rPr>
              <a:t>Optimization Framework for </a:t>
            </a:r>
            <a:r>
              <a:rPr lang="en-US" err="1">
                <a:latin typeface="Segoe UI"/>
                <a:cs typeface="Segoe UI"/>
              </a:rPr>
              <a:t>GNNExplainer</a:t>
            </a:r>
            <a:endParaRPr lang="en-US">
              <a:latin typeface="Segoe UI"/>
              <a:cs typeface="Segoe UI"/>
            </a:endParaRPr>
          </a:p>
          <a:p>
            <a:r>
              <a:rPr lang="en-US" sz="1800">
                <a:latin typeface="Segoe UI"/>
                <a:cs typeface="Segoe UI"/>
              </a:rPr>
              <a:t>Fractional Adjacency matrix (As) </a:t>
            </a:r>
            <a:r>
              <a:rPr lang="en-US" sz="1800" b="0">
                <a:latin typeface="Segoe UI"/>
                <a:cs typeface="Segoe UI"/>
              </a:rPr>
              <a:t>that represents a </a:t>
            </a:r>
            <a:r>
              <a:rPr lang="en-US" sz="1800">
                <a:latin typeface="Segoe UI"/>
                <a:cs typeface="Segoe UI"/>
              </a:rPr>
              <a:t>soft selection of edges</a:t>
            </a:r>
            <a:r>
              <a:rPr lang="en-US" sz="1800" b="0">
                <a:latin typeface="Segoe UI"/>
                <a:cs typeface="Segoe UI"/>
              </a:rPr>
              <a:t> for the subgraph</a:t>
            </a:r>
          </a:p>
          <a:p>
            <a:r>
              <a:rPr lang="en-US" sz="1800">
                <a:latin typeface="Segoe UI"/>
                <a:cs typeface="Segoe UI"/>
              </a:rPr>
              <a:t>Example layout:</a:t>
            </a:r>
          </a:p>
          <a:p>
            <a:endParaRPr lang="en-US" sz="1800">
              <a:latin typeface="Segoe UI"/>
              <a:cs typeface="Segoe UI"/>
            </a:endParaRPr>
          </a:p>
          <a:p>
            <a:endParaRPr lang="en-US" sz="1800">
              <a:latin typeface="Segoe UI"/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2F6B-1FD9-3129-5EEC-DE2A880D5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988C4-49C7-240A-8274-C61F26811E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 dirty="0"/>
              <a:t>Rex Ying, Dylan Bourgeois, et al.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6CCCD-BB34-A566-6BF9-7450ADD1DD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13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7141D04-EAD4-01D7-E27A-680EAA5692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837ECE-5056-16D4-93A1-54E568338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61494"/>
              </p:ext>
            </p:extLst>
          </p:nvPr>
        </p:nvGraphicFramePr>
        <p:xfrm>
          <a:off x="3712307" y="3428999"/>
          <a:ext cx="4182765" cy="18288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36553">
                  <a:extLst>
                    <a:ext uri="{9D8B030D-6E8A-4147-A177-3AD203B41FA5}">
                      <a16:colId xmlns:a16="http://schemas.microsoft.com/office/drawing/2014/main" val="3155503143"/>
                    </a:ext>
                  </a:extLst>
                </a:gridCol>
                <a:gridCol w="836553">
                  <a:extLst>
                    <a:ext uri="{9D8B030D-6E8A-4147-A177-3AD203B41FA5}">
                      <a16:colId xmlns:a16="http://schemas.microsoft.com/office/drawing/2014/main" val="4114017862"/>
                    </a:ext>
                  </a:extLst>
                </a:gridCol>
                <a:gridCol w="836553">
                  <a:extLst>
                    <a:ext uri="{9D8B030D-6E8A-4147-A177-3AD203B41FA5}">
                      <a16:colId xmlns:a16="http://schemas.microsoft.com/office/drawing/2014/main" val="4042359463"/>
                    </a:ext>
                  </a:extLst>
                </a:gridCol>
                <a:gridCol w="836553">
                  <a:extLst>
                    <a:ext uri="{9D8B030D-6E8A-4147-A177-3AD203B41FA5}">
                      <a16:colId xmlns:a16="http://schemas.microsoft.com/office/drawing/2014/main" val="874695736"/>
                    </a:ext>
                  </a:extLst>
                </a:gridCol>
                <a:gridCol w="836553">
                  <a:extLst>
                    <a:ext uri="{9D8B030D-6E8A-4147-A177-3AD203B41FA5}">
                      <a16:colId xmlns:a16="http://schemas.microsoft.com/office/drawing/2014/main" val="2773190105"/>
                    </a:ext>
                  </a:extLst>
                </a:gridCol>
              </a:tblGrid>
              <a:tr h="3303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73193"/>
                  </a:ext>
                </a:extLst>
              </a:tr>
              <a:tr h="330357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0.78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704548"/>
                  </a:ext>
                </a:extLst>
              </a:tr>
              <a:tr h="330357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116600"/>
                  </a:ext>
                </a:extLst>
              </a:tr>
              <a:tr h="3303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0.67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0.16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638959"/>
                  </a:ext>
                </a:extLst>
              </a:tr>
              <a:tr h="3303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0.76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0.56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0.87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8357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16926DA-174E-D436-7989-25487922E012}"/>
              </a:ext>
            </a:extLst>
          </p:cNvPr>
          <p:cNvSpPr txBox="1"/>
          <p:nvPr/>
        </p:nvSpPr>
        <p:spPr>
          <a:xfrm>
            <a:off x="4173416" y="5507892"/>
            <a:ext cx="44039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Table 2: Fractional 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66509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8C7E4-A4BF-C0ED-E66B-32C129C57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904350"/>
            <a:ext cx="9169400" cy="4740215"/>
          </a:xfrm>
        </p:spPr>
        <p:txBody>
          <a:bodyPr vert="horz" lIns="0" tIns="45720" rIns="91440" bIns="45720" anchor="t"/>
          <a:lstStyle/>
          <a:p>
            <a:pPr algn="ctr"/>
            <a:r>
              <a:rPr lang="en-US">
                <a:latin typeface="Segoe UI"/>
                <a:cs typeface="Segoe UI"/>
              </a:rPr>
              <a:t>Optimization Framework for </a:t>
            </a:r>
            <a:r>
              <a:rPr lang="en-US" err="1">
                <a:latin typeface="Segoe UI"/>
                <a:cs typeface="Segoe UI"/>
              </a:rPr>
              <a:t>GNNExplainer</a:t>
            </a:r>
            <a:endParaRPr lang="en-US" err="1"/>
          </a:p>
          <a:p>
            <a:pPr indent="0"/>
            <a:endParaRPr lang="en-US" sz="1800">
              <a:latin typeface="Segoe UI"/>
              <a:cs typeface="Segoe UI"/>
            </a:endParaRPr>
          </a:p>
          <a:p>
            <a:pPr indent="0"/>
            <a:r>
              <a:rPr lang="en-US" sz="1800">
                <a:latin typeface="Segoe UI"/>
                <a:cs typeface="Segoe UI"/>
              </a:rPr>
              <a:t>Optimization Challenges:</a:t>
            </a:r>
            <a:endParaRPr lang="en-US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Direct optimization is computationally intractable due to the exponential number of subgraphs       .</a:t>
            </a:r>
            <a:endParaRPr lang="en-US">
              <a:latin typeface="Segoe UI"/>
              <a:cs typeface="Segoe UI"/>
            </a:endParaRPr>
          </a:p>
          <a:p>
            <a:pPr indent="0"/>
            <a:r>
              <a:rPr lang="en-US" sz="1800"/>
              <a:t>Relaxation via Fractional Adjacency Matrix: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A fractional adjacency matrix                        represents the subgraph</a:t>
            </a:r>
            <a:endParaRPr lang="en-US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Subgraph constraints: </a:t>
            </a:r>
            <a:endParaRPr lang="en-US" err="1">
              <a:latin typeface="Segoe UI"/>
              <a:cs typeface="Segoe UI"/>
            </a:endParaRPr>
          </a:p>
          <a:p>
            <a:pPr indent="0"/>
            <a:endParaRPr lang="en-US" sz="1800" b="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5DE8-C072-9C80-ABDC-82A887548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5AB7-8700-0E67-CA2B-9FEE1BE42E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6C5D-3B9D-43F9-772E-7976B21FB5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14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62F63-6B66-E2B5-B416-ACFC00A349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8C46EA3-FDF2-D0D2-CA89-E545345AE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9708" y="2877157"/>
            <a:ext cx="305776" cy="13554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37A1521-8C8D-AD79-B172-86193F98C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8754" y="3737219"/>
            <a:ext cx="1390161" cy="16461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D769270-F440-A0A8-3802-7D0004B90A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3449" y="4612298"/>
            <a:ext cx="1912571" cy="24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8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8C7E4-A4BF-C0ED-E66B-32C129C57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904350"/>
            <a:ext cx="9169400" cy="4740215"/>
          </a:xfrm>
        </p:spPr>
        <p:txBody>
          <a:bodyPr vert="horz" lIns="0" tIns="45720" rIns="91440" bIns="45720" anchor="t"/>
          <a:lstStyle/>
          <a:p>
            <a:pPr algn="ctr"/>
            <a:r>
              <a:rPr lang="en-US" dirty="0">
                <a:latin typeface="Segoe UI"/>
                <a:cs typeface="Segoe UI"/>
              </a:rPr>
              <a:t>Optimization Framework for </a:t>
            </a:r>
            <a:r>
              <a:rPr lang="en-US" dirty="0" err="1">
                <a:latin typeface="Segoe UI"/>
                <a:cs typeface="Segoe UI"/>
              </a:rPr>
              <a:t>GNNExplainer</a:t>
            </a:r>
            <a:endParaRPr lang="en-US" dirty="0" err="1"/>
          </a:p>
          <a:p>
            <a:pPr indent="0"/>
            <a:endParaRPr lang="en-US" sz="1800">
              <a:latin typeface="Segoe UI"/>
              <a:cs typeface="Segoe UI"/>
            </a:endParaRPr>
          </a:p>
          <a:p>
            <a:pPr indent="0"/>
            <a:r>
              <a:rPr lang="en-US" sz="1800" dirty="0">
                <a:latin typeface="Segoe UI"/>
                <a:cs typeface="Segoe UI"/>
              </a:rPr>
              <a:t>Objective Function with relaxation:</a:t>
            </a:r>
            <a:endParaRPr lang="en-US" dirty="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0" dirty="0">
                <a:latin typeface="Segoe UI"/>
                <a:cs typeface="Segoe UI"/>
              </a:rPr>
              <a:t>Minimize the expected entropy over the subgraph distribution:</a:t>
            </a:r>
            <a:endParaRPr lang="en-US" dirty="0">
              <a:latin typeface="Segoe UI"/>
              <a:cs typeface="Segoe UI"/>
            </a:endParaRPr>
          </a:p>
          <a:p>
            <a:pPr indent="0"/>
            <a:endParaRPr lang="en-US" sz="1800" b="0">
              <a:latin typeface="Segoe UI"/>
              <a:cs typeface="Segoe UI"/>
            </a:endParaRPr>
          </a:p>
          <a:p>
            <a:pPr indent="0"/>
            <a:endParaRPr lang="en-US" sz="1800" b="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0" dirty="0">
                <a:latin typeface="Segoe UI"/>
                <a:cs typeface="Segoe UI"/>
              </a:rPr>
              <a:t>Assuming convexity, </a:t>
            </a:r>
            <a:r>
              <a:rPr lang="en-US" sz="1800" dirty="0">
                <a:latin typeface="Segoe UI"/>
                <a:cs typeface="Segoe UI"/>
              </a:rPr>
              <a:t>Jensen’s Inequality</a:t>
            </a:r>
            <a:r>
              <a:rPr lang="en-US" sz="1800" b="0" dirty="0">
                <a:latin typeface="Segoe UI"/>
                <a:cs typeface="Segoe UI"/>
              </a:rPr>
              <a:t> applies:</a:t>
            </a:r>
            <a:endParaRPr lang="en-US" b="0" dirty="0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marL="285750" indent="-285750">
              <a:buFont typeface="Arial"/>
              <a:buChar char="•"/>
            </a:pPr>
            <a:r>
              <a:rPr lang="en-US" sz="1800" b="0" dirty="0">
                <a:latin typeface="Segoe UI"/>
                <a:cs typeface="Segoe UI"/>
              </a:rPr>
              <a:t>The surrogate avoids sampling the subgraph distribution, making computation more efficient</a:t>
            </a:r>
            <a:endParaRPr lang="en-US" dirty="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5DE8-C072-9C80-ABDC-82A887548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5AB7-8700-0E67-CA2B-9FEE1BE42E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6C5D-3B9D-43F9-772E-7976B21FB5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15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62F63-6B66-E2B5-B416-ACFC00A349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50FC7F7-4327-9DC0-728D-C3B9C1472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2010" y="4301147"/>
            <a:ext cx="5975594" cy="2681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B0FBC09-905A-9051-B04E-169E56A30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8703" y="3119071"/>
            <a:ext cx="3699363" cy="29747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8E79AA6-E88E-BCD0-B7CB-6B74B9C1B9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0110" y="5645027"/>
            <a:ext cx="2656009" cy="3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4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8C7E4-A4BF-C0ED-E66B-32C129C57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904350"/>
            <a:ext cx="9169400" cy="4740215"/>
          </a:xfrm>
        </p:spPr>
        <p:txBody>
          <a:bodyPr vert="horz" lIns="0" tIns="45720" rIns="91440" bIns="45720" anchor="t"/>
          <a:lstStyle/>
          <a:p>
            <a:pPr algn="ctr"/>
            <a:r>
              <a:rPr lang="en-US">
                <a:latin typeface="Segoe UI"/>
                <a:cs typeface="Segoe UI"/>
              </a:rPr>
              <a:t>Optimization Framework for </a:t>
            </a:r>
            <a:r>
              <a:rPr lang="en-US" err="1">
                <a:latin typeface="Segoe UI"/>
                <a:cs typeface="Segoe UI"/>
              </a:rPr>
              <a:t>GNNExplainer</a:t>
            </a:r>
            <a:endParaRPr lang="en-US" err="1"/>
          </a:p>
          <a:p>
            <a:pPr indent="0"/>
            <a:r>
              <a:rPr lang="en-US" sz="1800">
                <a:latin typeface="Segoe UI"/>
                <a:cs typeface="Segoe UI"/>
              </a:rPr>
              <a:t>Optimization Challenge:</a:t>
            </a:r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Neural networks are non-convex, making direct optimization infeasible</a:t>
            </a:r>
            <a:endParaRPr lang="en-US"/>
          </a:p>
          <a:p>
            <a:pPr indent="0"/>
            <a:r>
              <a:rPr lang="en-US" sz="1800">
                <a:latin typeface="Segoe UI"/>
                <a:cs typeface="Segoe UI"/>
              </a:rPr>
              <a:t>Solution:</a:t>
            </a:r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Use </a:t>
            </a:r>
            <a:r>
              <a:rPr lang="en-US" sz="1800">
                <a:latin typeface="Segoe UI"/>
                <a:cs typeface="Segoe UI"/>
              </a:rPr>
              <a:t>mean-field variational approximation</a:t>
            </a:r>
            <a:r>
              <a:rPr lang="en-US" sz="1800" b="0">
                <a:latin typeface="Segoe UI"/>
                <a:cs typeface="Segoe UI"/>
              </a:rPr>
              <a:t> to decompose G into a multivariate Bernoulli distribution:</a:t>
            </a:r>
            <a:endParaRPr lang="en-US" sz="1800">
              <a:latin typeface="Segoe UI"/>
              <a:cs typeface="Segoe UI"/>
            </a:endParaRPr>
          </a:p>
          <a:p>
            <a:pPr indent="0"/>
            <a:endParaRPr lang="en-US" sz="1800" b="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           represents soft probabilities for edges          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The method models whether an edge is included or excluded probabilistically.</a:t>
            </a:r>
            <a:endParaRPr lang="en-US"/>
          </a:p>
          <a:p>
            <a:pPr indent="0"/>
            <a:endParaRPr lang="en-US" sz="1800" b="0"/>
          </a:p>
          <a:p>
            <a:pPr indent="0"/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 b="0"/>
          </a:p>
          <a:p>
            <a:pPr marL="285750" indent="-285750">
              <a:buFont typeface="Arial"/>
              <a:buChar char="•"/>
            </a:pPr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5DE8-C072-9C80-ABDC-82A887548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5AB7-8700-0E67-CA2B-9FEE1BE42E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6C5D-3B9D-43F9-772E-7976B21FB5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16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62F63-6B66-E2B5-B416-ACFC00A349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7898FC0-2295-78BF-9A8D-16BC48457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1125" y="3541590"/>
            <a:ext cx="1809750" cy="4000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F8BAD65-6B6A-3039-7C49-343A9E588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1350" y="4046660"/>
            <a:ext cx="592992" cy="2496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6DE7101-F2FA-D64A-3DD9-68C9D13F60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5235" y="4075965"/>
            <a:ext cx="489682" cy="23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2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CFF410-8B43-9791-8109-DB6FDC8278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881125"/>
            <a:ext cx="9169400" cy="4964723"/>
          </a:xfrm>
        </p:spPr>
        <p:txBody>
          <a:bodyPr vert="horz" lIns="0" tIns="45720" rIns="91440" bIns="45720" anchor="t"/>
          <a:lstStyle/>
          <a:p>
            <a:pPr algn="ctr"/>
            <a:r>
              <a:rPr lang="en-US" dirty="0">
                <a:latin typeface="Segoe UI"/>
                <a:cs typeface="Segoe UI"/>
              </a:rPr>
              <a:t>Optimization Framework for </a:t>
            </a:r>
            <a:r>
              <a:rPr lang="en-US" dirty="0" err="1">
                <a:latin typeface="Segoe UI"/>
                <a:cs typeface="Segoe UI"/>
              </a:rPr>
              <a:t>GNNExplainer</a:t>
            </a:r>
            <a:endParaRPr lang="en-US" b="0" dirty="0" err="1">
              <a:solidFill>
                <a:srgbClr val="000000"/>
              </a:solidFill>
              <a:latin typeface="Segoe UI"/>
              <a:cs typeface="Segoe UI"/>
            </a:endParaRPr>
          </a:p>
          <a:p>
            <a:r>
              <a:rPr lang="en-US" sz="1800" dirty="0">
                <a:latin typeface="Segoe UI"/>
                <a:cs typeface="Segoe UI"/>
              </a:rPr>
              <a:t>Efficient Objective Function:</a:t>
            </a:r>
          </a:p>
          <a:p>
            <a:endParaRPr lang="en-US" sz="1800">
              <a:latin typeface="Segoe UI"/>
              <a:cs typeface="Segoe UI"/>
            </a:endParaRPr>
          </a:p>
          <a:p>
            <a:endParaRPr lang="en-US" sz="1800" b="0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0" dirty="0">
                <a:latin typeface="Segoe UI"/>
                <a:cs typeface="Segoe UI"/>
              </a:rPr>
              <a:t>                  : The </a:t>
            </a:r>
            <a:r>
              <a:rPr lang="en-US" sz="1800" dirty="0">
                <a:latin typeface="Segoe UI"/>
                <a:cs typeface="Segoe UI"/>
              </a:rPr>
              <a:t>mask</a:t>
            </a:r>
            <a:r>
              <a:rPr lang="en-US" sz="1800" b="0" dirty="0">
                <a:latin typeface="Segoe UI"/>
                <a:cs typeface="Segoe UI"/>
              </a:rPr>
              <a:t> to be learned, representing edge importance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800" b="0" dirty="0">
                <a:latin typeface="Segoe UI"/>
                <a:cs typeface="Segoe UI"/>
              </a:rPr>
              <a:t>   : Element-wise multiplication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800" b="0" dirty="0">
                <a:latin typeface="Segoe UI"/>
                <a:cs typeface="Segoe UI"/>
              </a:rPr>
              <a:t>         : Sigmoid function that maps </a:t>
            </a:r>
            <a:r>
              <a:rPr lang="en-US" sz="1800" dirty="0">
                <a:solidFill>
                  <a:schemeClr val="tx1"/>
                </a:solidFill>
                <a:latin typeface="Segoe UI"/>
                <a:cs typeface="Segoe UI"/>
              </a:rPr>
              <a:t>M </a:t>
            </a:r>
            <a:r>
              <a:rPr lang="en-US" sz="1800" b="0" dirty="0">
                <a:latin typeface="Segoe UI"/>
                <a:cs typeface="Segoe UI"/>
              </a:rPr>
              <a:t>values to probabilities between </a:t>
            </a:r>
            <a:r>
              <a:rPr lang="en-US" sz="1800" b="0" dirty="0">
                <a:solidFill>
                  <a:schemeClr val="tx1"/>
                </a:solidFill>
                <a:latin typeface="Segoe UI"/>
                <a:cs typeface="Segoe UI"/>
              </a:rPr>
              <a:t>[0,1]</a:t>
            </a:r>
            <a:endParaRPr lang="en-US" sz="1800" b="0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0" dirty="0">
                <a:latin typeface="Segoe UI"/>
                <a:cs typeface="Segoe UI"/>
              </a:rPr>
              <a:t>     : The GNN's prediction probability for the true label </a:t>
            </a:r>
            <a:r>
              <a:rPr lang="en-US" sz="1800" b="0" dirty="0">
                <a:solidFill>
                  <a:schemeClr val="tx1"/>
                </a:solidFill>
                <a:latin typeface="Segoe UI"/>
                <a:cs typeface="Segoe UI"/>
              </a:rPr>
              <a:t>y</a:t>
            </a:r>
            <a:endParaRPr lang="en-US" sz="1800" b="0" dirty="0">
              <a:solidFill>
                <a:schemeClr val="tx1"/>
              </a:solidFill>
            </a:endParaRPr>
          </a:p>
          <a:p>
            <a:endParaRPr lang="en-US" sz="1800" b="0">
              <a:latin typeface="Segoe UI"/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E0656-3563-753D-7487-DE478DE6B4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 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EE768-6E26-2E91-2E17-916367AAD1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 dirty="0"/>
              <a:t>Rex Ying, Dylan Bourgeois, et al.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95287-2B02-F4A2-DAE4-9A26ABF808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17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25E856B-D572-B4DC-38F8-462359E0CF4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CC521A10-F729-D206-526A-03F21A68A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8021" y="2151674"/>
            <a:ext cx="4362450" cy="4953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0BAD71-73FC-AD04-1B87-7F7D50AF3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2910" y="2819155"/>
            <a:ext cx="1012580" cy="16851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4C4A64C-97B2-16AA-929C-D11E3A5C69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41635" y="3280019"/>
            <a:ext cx="137746" cy="13774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B3AD78C-856F-F504-C6FC-59268A2782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46152" y="3669567"/>
            <a:ext cx="472586" cy="20661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C15D84F-0922-7450-EFE1-B56B156D78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40048" y="4044461"/>
            <a:ext cx="199539" cy="23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03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8C7E4-A4BF-C0ED-E66B-32C129C57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806657"/>
            <a:ext cx="9169400" cy="4828139"/>
          </a:xfrm>
        </p:spPr>
        <p:txBody>
          <a:bodyPr vert="horz" lIns="0" tIns="45720" rIns="91440" bIns="45720" anchor="t"/>
          <a:lstStyle/>
          <a:p>
            <a:pPr algn="ctr"/>
            <a:r>
              <a:rPr lang="en-US">
                <a:latin typeface="Segoe UI"/>
                <a:cs typeface="Segoe UI"/>
              </a:rPr>
              <a:t>Joint Learning of Graph Structure and Node Features</a:t>
            </a:r>
            <a:endParaRPr lang="en-US"/>
          </a:p>
          <a:p>
            <a:r>
              <a:rPr lang="en-US"/>
              <a:t>Feature Selection:</a:t>
            </a:r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A binary mask     is learned to identify and retain key features while excluding non-essential ones.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This process ensures the inclusion of only the most relevant features, providing additional explanatory power on top of the graph structure        .</a:t>
            </a:r>
            <a:endParaRPr lang="en-US"/>
          </a:p>
          <a:p>
            <a:pPr indent="0"/>
            <a:r>
              <a:rPr lang="en-US">
                <a:latin typeface="Segoe UI"/>
                <a:cs typeface="Segoe UI"/>
              </a:rPr>
              <a:t>Optimization:</a:t>
            </a:r>
          </a:p>
          <a:p>
            <a:pPr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The method combines </a:t>
            </a:r>
            <a:r>
              <a:rPr lang="en-US" sz="1800">
                <a:latin typeface="Segoe UI"/>
                <a:cs typeface="Segoe UI"/>
              </a:rPr>
              <a:t>graph structure</a:t>
            </a:r>
            <a:r>
              <a:rPr lang="en-US" sz="1800" b="0">
                <a:latin typeface="Segoe UI"/>
                <a:cs typeface="Segoe UI"/>
              </a:rPr>
              <a:t> (     ) and </a:t>
            </a:r>
            <a:r>
              <a:rPr lang="en-US" sz="1800">
                <a:latin typeface="Segoe UI"/>
                <a:cs typeface="Segoe UI"/>
              </a:rPr>
              <a:t>node features</a:t>
            </a:r>
            <a:r>
              <a:rPr lang="en-US" sz="1800" b="0">
                <a:latin typeface="Segoe UI"/>
                <a:cs typeface="Segoe UI"/>
              </a:rPr>
              <a:t> (    ) to maximize mutual information between the predictions and the data:</a:t>
            </a:r>
            <a:endParaRPr lang="en-US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indent="0"/>
            <a:endParaRPr lang="en-US" sz="1800">
              <a:latin typeface="Segoe UI"/>
              <a:cs typeface="Segoe UI"/>
            </a:endParaRPr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 b="0"/>
          </a:p>
          <a:p>
            <a:pPr marL="285750" indent="-285750">
              <a:buFont typeface="Arial"/>
              <a:buChar char="•"/>
            </a:pPr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5DE8-C072-9C80-ABDC-82A887548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5AB7-8700-0E67-CA2B-9FEE1BE42E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6C5D-3B9D-43F9-772E-7976B21FB5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18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62F63-6B66-E2B5-B416-ACFC00A349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2FBE279-C122-58A8-5171-BDB6FE10F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5123" y="3357803"/>
            <a:ext cx="305776" cy="13554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934DFFA-1ECF-3F6F-9907-4DB595E6D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4672" y="2092082"/>
            <a:ext cx="217609" cy="19636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A97CFDE-EA5E-F14E-7A4B-D9CB0D70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7707" y="4338633"/>
            <a:ext cx="305776" cy="13554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B9E53E9-ABD8-62E4-A578-93A509BAC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2369" y="4278015"/>
            <a:ext cx="217609" cy="19636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CEB3BBC-83B6-E1D6-84BE-5F872BB3C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3289" y="5186816"/>
            <a:ext cx="4106636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26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8C7E4-A4BF-C0ED-E66B-32C129C57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826196"/>
            <a:ext cx="9169400" cy="4818369"/>
          </a:xfrm>
        </p:spPr>
        <p:txBody>
          <a:bodyPr vert="horz" lIns="0" tIns="45720" rIns="91440" bIns="45720" anchor="t"/>
          <a:lstStyle/>
          <a:p>
            <a:pPr algn="ctr"/>
            <a:r>
              <a:rPr lang="en-US">
                <a:latin typeface="Segoe UI"/>
                <a:cs typeface="Segoe UI"/>
              </a:rPr>
              <a:t>Joint Learning of Graph Structure and Node Features</a:t>
            </a:r>
            <a:endParaRPr lang="en-US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>
              <a:latin typeface="Segoe UI"/>
              <a:cs typeface="Segoe UI"/>
            </a:endParaRPr>
          </a:p>
          <a:p>
            <a:pPr indent="0"/>
            <a:endParaRPr lang="en-US" sz="1800" b="0"/>
          </a:p>
          <a:p>
            <a:pPr indent="0"/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 b="0"/>
          </a:p>
          <a:p>
            <a:pPr marL="285750" indent="-285750">
              <a:buFont typeface="Arial"/>
              <a:buChar char="•"/>
            </a:pPr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5DE8-C072-9C80-ABDC-82A887548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5AB7-8700-0E67-CA2B-9FEE1BE42E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6C5D-3B9D-43F9-772E-7976B21FB5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19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62F63-6B66-E2B5-B416-ACFC00A349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8" name="Picture 7" descr="A diagram of a network&#10;&#10;AI-generated content may be incorrect.">
            <a:extLst>
              <a:ext uri="{FF2B5EF4-FFF2-40B4-BE49-F238E27FC236}">
                <a16:creationId xmlns:a16="http://schemas.microsoft.com/office/drawing/2014/main" id="{48D336B0-D0EF-C402-4BAE-FEA2C514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237" y="2103315"/>
            <a:ext cx="3219450" cy="1987061"/>
          </a:xfrm>
          <a:prstGeom prst="rect">
            <a:avLst/>
          </a:prstGeom>
        </p:spPr>
      </p:pic>
      <p:pic>
        <p:nvPicPr>
          <p:cNvPr id="9" name="Picture 8" descr="A diagram of a network&#10;&#10;AI-generated content may be incorrect.">
            <a:extLst>
              <a:ext uri="{FF2B5EF4-FFF2-40B4-BE49-F238E27FC236}">
                <a16:creationId xmlns:a16="http://schemas.microsoft.com/office/drawing/2014/main" id="{E567EEE7-2358-E463-469E-22B68F4E9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878" y="2235077"/>
            <a:ext cx="2657475" cy="1743075"/>
          </a:xfrm>
          <a:prstGeom prst="rect">
            <a:avLst/>
          </a:prstGeom>
        </p:spPr>
      </p:pic>
      <p:pic>
        <p:nvPicPr>
          <p:cNvPr id="10" name="Picture 9" descr="A close-up of words&#10;&#10;AI-generated content may be incorrect.">
            <a:extLst>
              <a:ext uri="{FF2B5EF4-FFF2-40B4-BE49-F238E27FC236}">
                <a16:creationId xmlns:a16="http://schemas.microsoft.com/office/drawing/2014/main" id="{47FFC05E-C3AF-502B-03F4-F1877838E8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434" r="319" b="-1887"/>
          <a:stretch/>
        </p:blipFill>
        <p:spPr>
          <a:xfrm>
            <a:off x="2330085" y="4241678"/>
            <a:ext cx="3047760" cy="4843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0C7E02-5064-5C95-F826-8B34DC5C0BE1}"/>
              </a:ext>
            </a:extLst>
          </p:cNvPr>
          <p:cNvSpPr txBox="1"/>
          <p:nvPr/>
        </p:nvSpPr>
        <p:spPr>
          <a:xfrm>
            <a:off x="2194193" y="4975951"/>
            <a:ext cx="32316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ea typeface="+mn-lt"/>
                <a:cs typeface="+mn-lt"/>
              </a:rPr>
              <a:t>Figure 5a:Highlights key (green) and minor (orange) edges in GNN graphs</a:t>
            </a:r>
            <a:endParaRPr 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698A9-F3A6-925D-8A62-A42E4BE926B1}"/>
              </a:ext>
            </a:extLst>
          </p:cNvPr>
          <p:cNvSpPr txBox="1"/>
          <p:nvPr/>
        </p:nvSpPr>
        <p:spPr>
          <a:xfrm>
            <a:off x="6316808" y="4975950"/>
            <a:ext cx="29483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ea typeface="+mn-lt"/>
                <a:cs typeface="+mn-lt"/>
              </a:rPr>
              <a:t>Figure 5b: Node feature mask identifies key dimensions</a:t>
            </a:r>
          </a:p>
        </p:txBody>
      </p:sp>
      <p:pic>
        <p:nvPicPr>
          <p:cNvPr id="15" name="Picture 14" descr="A diagram of a network&#10;&#10;AI-generated content may be incorrect.">
            <a:extLst>
              <a:ext uri="{FF2B5EF4-FFF2-40B4-BE49-F238E27FC236}">
                <a16:creationId xmlns:a16="http://schemas.microsoft.com/office/drawing/2014/main" id="{552B5807-360B-7B78-854A-E649F8C40B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856" t="114750" r="-22324" b="-40890"/>
          <a:stretch/>
        </p:blipFill>
        <p:spPr>
          <a:xfrm>
            <a:off x="7732102" y="4247784"/>
            <a:ext cx="4191504" cy="485537"/>
          </a:xfrm>
          <a:prstGeom prst="rect">
            <a:avLst/>
          </a:prstGeom>
        </p:spPr>
      </p:pic>
      <p:pic>
        <p:nvPicPr>
          <p:cNvPr id="16" name="Picture 15" descr="A diagram of a network&#10;&#10;AI-generated content may be incorrect.">
            <a:extLst>
              <a:ext uri="{FF2B5EF4-FFF2-40B4-BE49-F238E27FC236}">
                <a16:creationId xmlns:a16="http://schemas.microsoft.com/office/drawing/2014/main" id="{EEEF665C-DCA7-6B8F-4EBF-EF66A53E6B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070" t="62808" r="22262" b="16047"/>
          <a:stretch/>
        </p:blipFill>
        <p:spPr>
          <a:xfrm>
            <a:off x="6525975" y="4242515"/>
            <a:ext cx="2739634" cy="3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9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ACE7A7-E556-4B8D-921E-C9873C57BC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pPr marL="285750" indent="-285750">
              <a:buFont typeface="Arial,Sans-Serif"/>
              <a:buChar char="•"/>
            </a:pPr>
            <a:r>
              <a:rPr lang="en-US" sz="2800" b="0">
                <a:latin typeface="Segoe UI"/>
                <a:cs typeface="Segoe UI"/>
              </a:rPr>
              <a:t>Introduction</a:t>
            </a:r>
            <a:endParaRPr lang="en-US" sz="2800" b="0">
              <a:solidFill>
                <a:srgbClr val="000000"/>
              </a:solidFill>
              <a:latin typeface="Segoe UI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800" b="0">
                <a:latin typeface="Segoe UI"/>
                <a:cs typeface="Segoe UI"/>
              </a:rPr>
              <a:t>Method</a:t>
            </a:r>
            <a:endParaRPr lang="en-US" sz="2800" b="0">
              <a:solidFill>
                <a:srgbClr val="000000"/>
              </a:solidFill>
              <a:latin typeface="Segoe UI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800" b="0">
                <a:latin typeface="Segoe UI"/>
                <a:cs typeface="Segoe UI"/>
              </a:rPr>
              <a:t>Results</a:t>
            </a:r>
            <a:endParaRPr lang="en-US" sz="2800" b="0">
              <a:solidFill>
                <a:srgbClr val="000000"/>
              </a:solidFill>
              <a:latin typeface="Segoe UI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800" b="0">
                <a:latin typeface="Segoe UI"/>
                <a:cs typeface="Segoe UI"/>
              </a:rPr>
              <a:t>Conclusion</a:t>
            </a:r>
            <a:endParaRPr lang="en-US" sz="2800" b="0"/>
          </a:p>
          <a:p>
            <a:pPr marL="285750" indent="-285750">
              <a:buFont typeface="Arial,Sans-Serif"/>
              <a:buChar char="•"/>
            </a:pPr>
            <a:r>
              <a:rPr lang="en-US" sz="2800" b="0">
                <a:latin typeface="Segoe UI"/>
                <a:cs typeface="Segoe UI"/>
              </a:rPr>
              <a:t>Limitations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800" b="0">
                <a:latin typeface="Segoe UI"/>
                <a:cs typeface="Segoe UI"/>
              </a:rPr>
              <a:t>Overview of </a:t>
            </a:r>
            <a:r>
              <a:rPr lang="en-US" sz="2800" b="0" err="1">
                <a:latin typeface="Segoe UI"/>
                <a:cs typeface="Segoe UI"/>
              </a:rPr>
              <a:t>Jupyter</a:t>
            </a:r>
            <a:r>
              <a:rPr lang="en-US" sz="2800" b="0">
                <a:latin typeface="Segoe UI"/>
                <a:cs typeface="Segoe UI"/>
              </a:rPr>
              <a:t> Notebook</a:t>
            </a:r>
          </a:p>
          <a:p>
            <a:pPr marL="285750" indent="-285750">
              <a:buFont typeface="Arial,Sans-Serif"/>
              <a:buChar char="•"/>
            </a:pPr>
            <a:r>
              <a:rPr lang="en-US" sz="2800" b="0">
                <a:latin typeface="Segoe UI"/>
                <a:cs typeface="Segoe UI"/>
              </a:rPr>
              <a:t>References</a:t>
            </a:r>
            <a:endParaRPr lang="en-US" sz="2800" b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58964-7EF2-15BB-A2DC-FD6B1AF0DD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Contents 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D72B7-B0BF-3B5C-52EF-8570F25554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724D7-4BA9-4C44-11F1-97A99D0461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2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3D0670-335D-7559-60C8-28AE00756E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475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8C7E4-A4BF-C0ED-E66B-32C129C57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816427"/>
            <a:ext cx="9169400" cy="4828138"/>
          </a:xfrm>
        </p:spPr>
        <p:txBody>
          <a:bodyPr vert="horz" lIns="0" tIns="45720" rIns="91440" bIns="45720" anchor="t"/>
          <a:lstStyle/>
          <a:p>
            <a:pPr algn="ctr"/>
            <a:r>
              <a:rPr lang="en-US" err="1">
                <a:latin typeface="Segoe UI"/>
                <a:cs typeface="Segoe UI"/>
              </a:rPr>
              <a:t>GNNExplainer</a:t>
            </a:r>
            <a:r>
              <a:rPr lang="en-US">
                <a:latin typeface="Segoe UI"/>
                <a:cs typeface="Segoe UI"/>
              </a:rPr>
              <a:t> Model Extensions</a:t>
            </a:r>
            <a:endParaRPr lang="en-US"/>
          </a:p>
          <a:p>
            <a:pPr indent="0"/>
            <a:r>
              <a:rPr lang="en-US" sz="1800">
                <a:latin typeface="Segoe UI"/>
                <a:cs typeface="Segoe UI"/>
              </a:rPr>
              <a:t>Versatility: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Explains </a:t>
            </a:r>
            <a:r>
              <a:rPr lang="en-US" sz="1800">
                <a:latin typeface="Segoe UI"/>
                <a:cs typeface="Segoe UI"/>
              </a:rPr>
              <a:t>node classification</a:t>
            </a:r>
            <a:r>
              <a:rPr lang="en-US" sz="1800" b="0">
                <a:latin typeface="Segoe UI"/>
                <a:cs typeface="Segoe UI"/>
              </a:rPr>
              <a:t> by identifying key features and subgraphs.</a:t>
            </a:r>
            <a:endParaRPr lang="en-US" sz="1800" b="0"/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Supports </a:t>
            </a:r>
            <a:r>
              <a:rPr lang="en-US" sz="1800">
                <a:latin typeface="Segoe UI"/>
                <a:cs typeface="Segoe UI"/>
              </a:rPr>
              <a:t>link prediction</a:t>
            </a:r>
            <a:r>
              <a:rPr lang="en-US" sz="1800" b="0">
                <a:latin typeface="Segoe UI"/>
                <a:cs typeface="Segoe UI"/>
              </a:rPr>
              <a:t> with feature masks for link endpoints.</a:t>
            </a:r>
            <a:endParaRPr lang="en-US" sz="1800" b="0"/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Handles </a:t>
            </a:r>
            <a:r>
              <a:rPr lang="en-US" sz="1800">
                <a:latin typeface="Segoe UI"/>
                <a:cs typeface="Segoe UI"/>
              </a:rPr>
              <a:t>graph classification</a:t>
            </a:r>
            <a:r>
              <a:rPr lang="en-US" sz="1800" b="0">
                <a:latin typeface="Segoe UI"/>
                <a:cs typeface="Segoe UI"/>
              </a:rPr>
              <a:t> by explaining graph-level decisions.</a:t>
            </a:r>
            <a:endParaRPr lang="en-US" sz="1800" b="0"/>
          </a:p>
          <a:p>
            <a:pPr indent="0"/>
            <a:r>
              <a:rPr lang="en-US" sz="1800" b="1">
                <a:latin typeface="Segoe UI"/>
                <a:cs typeface="Segoe UI"/>
              </a:rPr>
              <a:t>Scalability</a:t>
            </a:r>
            <a:r>
              <a:rPr lang="en-US" sz="1800">
                <a:latin typeface="Segoe UI"/>
                <a:cs typeface="Segoe UI"/>
              </a:rPr>
              <a:t>: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Works across tasks without changes to the optimization algorithm.</a:t>
            </a:r>
            <a:endParaRPr lang="en-US" sz="1800" b="0"/>
          </a:p>
          <a:p>
            <a:pPr indent="0"/>
            <a:endParaRPr lang="en-US"/>
          </a:p>
          <a:p>
            <a:pPr indent="0"/>
            <a:endParaRPr lang="en-US" sz="1800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>
              <a:latin typeface="Segoe UI"/>
              <a:cs typeface="Segoe UI"/>
            </a:endParaRPr>
          </a:p>
          <a:p>
            <a:pPr indent="0"/>
            <a:endParaRPr lang="en-US" sz="1800" b="0"/>
          </a:p>
          <a:p>
            <a:pPr indent="0"/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 b="0"/>
          </a:p>
          <a:p>
            <a:pPr marL="285750" indent="-285750">
              <a:buFont typeface="Arial"/>
              <a:buChar char="•"/>
            </a:pPr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5DE8-C072-9C80-ABDC-82A887548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5AB7-8700-0E67-CA2B-9FEE1BE42E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6C5D-3B9D-43F9-772E-7976B21FB5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20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62F63-6B66-E2B5-B416-ACFC00A349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228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8C7E4-A4BF-C0ED-E66B-32C129C57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904351"/>
            <a:ext cx="9169400" cy="4740214"/>
          </a:xfrm>
        </p:spPr>
        <p:txBody>
          <a:bodyPr vert="horz" lIns="0" tIns="45720" rIns="91440" bIns="45720" anchor="t"/>
          <a:lstStyle/>
          <a:p>
            <a:pPr algn="ctr"/>
            <a:r>
              <a:rPr lang="en-US">
                <a:latin typeface="Segoe UI"/>
                <a:cs typeface="Segoe UI"/>
              </a:rPr>
              <a:t>Experiment Setup and Datasets</a:t>
            </a:r>
            <a:endParaRPr lang="en-US"/>
          </a:p>
          <a:p>
            <a:pPr indent="0"/>
            <a:r>
              <a:rPr lang="en-US" sz="1800">
                <a:latin typeface="Segoe UI"/>
                <a:cs typeface="Segoe UI"/>
              </a:rPr>
              <a:t>Synthetic Datasets: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800">
                <a:latin typeface="Segoe UI"/>
                <a:cs typeface="Segoe UI"/>
              </a:rPr>
              <a:t>BA-SHAPES:</a:t>
            </a:r>
            <a:r>
              <a:rPr lang="en-US" sz="1800" b="0">
                <a:latin typeface="Segoe UI"/>
                <a:cs typeface="Segoe UI"/>
              </a:rPr>
              <a:t> BA graph with "house" motifs.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800">
                <a:latin typeface="Segoe UI"/>
                <a:cs typeface="Segoe UI"/>
              </a:rPr>
              <a:t>BA-COMMUNITY:</a:t>
            </a:r>
            <a:r>
              <a:rPr lang="en-US" sz="1800" b="0">
                <a:latin typeface="Segoe UI"/>
                <a:cs typeface="Segoe UI"/>
              </a:rPr>
              <a:t> Two BA-SHAPES graphs with community roles.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800">
                <a:latin typeface="Segoe UI"/>
                <a:cs typeface="Segoe UI"/>
              </a:rPr>
              <a:t>TREE-CYCLES:</a:t>
            </a:r>
            <a:r>
              <a:rPr lang="en-US" sz="1800" b="0">
                <a:latin typeface="Segoe UI"/>
                <a:cs typeface="Segoe UI"/>
              </a:rPr>
              <a:t> Binary tree with cycle motifs.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800">
                <a:latin typeface="Segoe UI"/>
                <a:cs typeface="Segoe UI"/>
              </a:rPr>
              <a:t>TREE-GRID:</a:t>
            </a:r>
            <a:r>
              <a:rPr lang="en-US" sz="1800" b="0">
                <a:latin typeface="Segoe UI"/>
                <a:cs typeface="Segoe UI"/>
              </a:rPr>
              <a:t> Binary tree with grid motifs.</a:t>
            </a:r>
            <a:endParaRPr lang="en-US"/>
          </a:p>
          <a:p>
            <a:pPr indent="0"/>
            <a:r>
              <a:rPr lang="en-US" sz="1800">
                <a:latin typeface="Segoe UI"/>
                <a:cs typeface="Segoe UI"/>
              </a:rPr>
              <a:t>Real-World Datasets: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>
                <a:latin typeface="Segoe UI"/>
                <a:cs typeface="Segoe UI"/>
              </a:rPr>
              <a:t>MUTAG:</a:t>
            </a:r>
            <a:r>
              <a:rPr lang="en-US" sz="1800" b="0">
                <a:latin typeface="Segoe UI"/>
                <a:cs typeface="Segoe UI"/>
              </a:rPr>
              <a:t> Molecule graphs for mutagenicity prediction.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>
                <a:latin typeface="Segoe UI"/>
                <a:cs typeface="Segoe UI"/>
              </a:rPr>
              <a:t>REDDIT-BINARY:</a:t>
            </a:r>
            <a:r>
              <a:rPr lang="en-US" sz="1800" b="0">
                <a:latin typeface="Segoe UI"/>
                <a:cs typeface="Segoe UI"/>
              </a:rPr>
              <a:t> Thread graphs for Question-Answer vs. Online-Discussion</a:t>
            </a:r>
            <a:endParaRPr lang="en-US" sz="1800" b="0"/>
          </a:p>
          <a:p>
            <a:pPr indent="0"/>
            <a:endParaRPr lang="en-US" sz="1800">
              <a:latin typeface="Segoe UI"/>
              <a:cs typeface="Segoe UI"/>
            </a:endParaRPr>
          </a:p>
          <a:p>
            <a:pPr>
              <a:buFont typeface="Arial"/>
              <a:buChar char="•"/>
            </a:pPr>
            <a:endParaRPr lang="en-US" sz="1800" b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 b="0"/>
          </a:p>
          <a:p>
            <a:pPr marL="285750" indent="-285750">
              <a:buFont typeface="Arial"/>
              <a:buChar char="•"/>
            </a:pPr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5DE8-C072-9C80-ABDC-82A887548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5AB7-8700-0E67-CA2B-9FEE1BE42E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6C5D-3B9D-43F9-772E-7976B21FB5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21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62F63-6B66-E2B5-B416-ACFC00A349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204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8C7E4-A4BF-C0ED-E66B-32C129C57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875042"/>
            <a:ext cx="9169400" cy="4769523"/>
          </a:xfrm>
        </p:spPr>
        <p:txBody>
          <a:bodyPr vert="horz" lIns="0" tIns="45720" rIns="91440" bIns="45720" anchor="t"/>
          <a:lstStyle/>
          <a:p>
            <a:pPr algn="ctr"/>
            <a:r>
              <a:rPr lang="en-US">
                <a:latin typeface="Segoe UI"/>
                <a:cs typeface="Segoe UI"/>
              </a:rPr>
              <a:t>Performance Evaluation of </a:t>
            </a:r>
            <a:r>
              <a:rPr lang="en-US" err="1">
                <a:latin typeface="Segoe UI"/>
                <a:cs typeface="Segoe UI"/>
              </a:rPr>
              <a:t>GNNExplainer</a:t>
            </a:r>
            <a:r>
              <a:rPr lang="en-US">
                <a:latin typeface="Segoe UI"/>
                <a:cs typeface="Segoe UI"/>
              </a:rPr>
              <a:t> on Synthetic Datasets</a:t>
            </a:r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 b="0"/>
          </a:p>
          <a:p>
            <a:pPr marL="285750" indent="-285750">
              <a:buFont typeface="Arial"/>
              <a:buChar char="•"/>
            </a:pPr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5DE8-C072-9C80-ABDC-82A887548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Results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5AB7-8700-0E67-CA2B-9FEE1BE42E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6C5D-3B9D-43F9-772E-7976B21FB5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22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62F63-6B66-E2B5-B416-ACFC00A349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7" name="Picture 6" descr="A diagram of a graph&#10;&#10;AI-generated content may be incorrect.">
            <a:extLst>
              <a:ext uri="{FF2B5EF4-FFF2-40B4-BE49-F238E27FC236}">
                <a16:creationId xmlns:a16="http://schemas.microsoft.com/office/drawing/2014/main" id="{8A94056A-4AED-69A8-5B99-EFE17394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30" b="2422"/>
          <a:stretch/>
        </p:blipFill>
        <p:spPr>
          <a:xfrm>
            <a:off x="2602157" y="2229461"/>
            <a:ext cx="7525002" cy="27604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AA54B0-0479-CF46-2C11-ECE6C8AE212F}"/>
              </a:ext>
            </a:extLst>
          </p:cNvPr>
          <p:cNvSpPr txBox="1"/>
          <p:nvPr/>
        </p:nvSpPr>
        <p:spPr>
          <a:xfrm>
            <a:off x="2496096" y="5296922"/>
            <a:ext cx="74319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Figure 6:</a:t>
            </a:r>
            <a:r>
              <a:rPr lang="en-US" sz="1600">
                <a:ea typeface="+mn-lt"/>
                <a:cs typeface="+mn-lt"/>
              </a:rPr>
              <a:t> Synthetic datasets and </a:t>
            </a:r>
            <a:r>
              <a:rPr lang="en-US" sz="1600" err="1">
                <a:ea typeface="+mn-lt"/>
                <a:cs typeface="+mn-lt"/>
              </a:rPr>
              <a:t>GNNExplainer</a:t>
            </a:r>
            <a:r>
              <a:rPr lang="en-US" sz="1600">
                <a:ea typeface="+mn-lt"/>
                <a:cs typeface="+mn-lt"/>
              </a:rPr>
              <a:t> vs. baselines (GRAD, ATT)</a:t>
            </a:r>
          </a:p>
        </p:txBody>
      </p:sp>
    </p:spTree>
    <p:extLst>
      <p:ext uri="{BB962C8B-B14F-4D97-AF65-F5344CB8AC3E}">
        <p14:creationId xmlns:p14="http://schemas.microsoft.com/office/powerpoint/2010/main" val="3966456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8C7E4-A4BF-C0ED-E66B-32C129C57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1109503"/>
            <a:ext cx="9169400" cy="4535062"/>
          </a:xfrm>
        </p:spPr>
        <p:txBody>
          <a:bodyPr vert="horz" lIns="0" tIns="45720" rIns="91440" bIns="45720" anchor="t"/>
          <a:lstStyle/>
          <a:p>
            <a:pPr algn="ctr"/>
            <a:r>
              <a:rPr lang="en-US">
                <a:latin typeface="Segoe UI"/>
                <a:cs typeface="Segoe UI"/>
              </a:rPr>
              <a:t>Method Comparisons for Red Node Predictions</a:t>
            </a:r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 b="0"/>
          </a:p>
          <a:p>
            <a:pPr marL="285750" indent="-285750">
              <a:buFont typeface="Arial"/>
              <a:buChar char="•"/>
            </a:pPr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5DE8-C072-9C80-ABDC-82A887548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Results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5AB7-8700-0E67-CA2B-9FEE1BE42E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6C5D-3B9D-43F9-772E-7976B21FB5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23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62F63-6B66-E2B5-B416-ACFC00A349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A54B0-0479-CF46-2C11-ECE6C8AE212F}"/>
              </a:ext>
            </a:extLst>
          </p:cNvPr>
          <p:cNvSpPr txBox="1"/>
          <p:nvPr/>
        </p:nvSpPr>
        <p:spPr>
          <a:xfrm>
            <a:off x="1233912" y="4417692"/>
            <a:ext cx="50677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Figure 7a: </a:t>
            </a:r>
            <a:r>
              <a:rPr lang="en-US" sz="1600">
                <a:latin typeface="Calibri"/>
                <a:ea typeface="Calibri"/>
                <a:cs typeface="Calibri"/>
              </a:rPr>
              <a:t>Method comparisons for red node predictions</a:t>
            </a:r>
            <a:endParaRPr lang="en-US" sz="1600"/>
          </a:p>
        </p:txBody>
      </p:sp>
      <p:pic>
        <p:nvPicPr>
          <p:cNvPr id="9" name="Picture 8" descr="A group of lines and dots&#10;&#10;AI-generated content may be incorrect.">
            <a:extLst>
              <a:ext uri="{FF2B5EF4-FFF2-40B4-BE49-F238E27FC236}">
                <a16:creationId xmlns:a16="http://schemas.microsoft.com/office/drawing/2014/main" id="{36C44FBF-2E55-B67E-238A-604E7129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644" y="2294671"/>
            <a:ext cx="4286250" cy="1819275"/>
          </a:xfrm>
          <a:prstGeom prst="rect">
            <a:avLst/>
          </a:prstGeom>
        </p:spPr>
      </p:pic>
      <p:pic>
        <p:nvPicPr>
          <p:cNvPr id="11" name="Picture 10" descr="A group of lines and dots&#10;&#10;AI-generated content may be incorrect.">
            <a:extLst>
              <a:ext uri="{FF2B5EF4-FFF2-40B4-BE49-F238E27FC236}">
                <a16:creationId xmlns:a16="http://schemas.microsoft.com/office/drawing/2014/main" id="{58E72E81-5B08-D658-FA08-6C52F1B5C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80" y="2304807"/>
            <a:ext cx="4783992" cy="18087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55788E-0B48-49CE-3B46-B3AA0465FF68}"/>
              </a:ext>
            </a:extLst>
          </p:cNvPr>
          <p:cNvSpPr txBox="1"/>
          <p:nvPr/>
        </p:nvSpPr>
        <p:spPr>
          <a:xfrm>
            <a:off x="6118528" y="4417692"/>
            <a:ext cx="61345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Figure 7b: </a:t>
            </a:r>
            <a:r>
              <a:rPr lang="en-US" sz="1600">
                <a:ea typeface="+mn-lt"/>
                <a:cs typeface="+mn-lt"/>
              </a:rPr>
              <a:t>Method comparisons for red node predictions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10004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8C7E4-A4BF-C0ED-E66B-32C129C57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1109503"/>
            <a:ext cx="9169400" cy="4535062"/>
          </a:xfrm>
        </p:spPr>
        <p:txBody>
          <a:bodyPr vert="horz" lIns="0" tIns="45720" rIns="91440" bIns="45720" anchor="t"/>
          <a:lstStyle/>
          <a:p>
            <a:pPr algn="ctr"/>
            <a:r>
              <a:rPr lang="en-US">
                <a:latin typeface="Segoe UI"/>
                <a:cs typeface="Segoe UI"/>
              </a:rPr>
              <a:t>Explanation Subgraphs for MUTAG and REDDIT-BINARY</a:t>
            </a:r>
            <a:endParaRPr lang="en-US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 b="0"/>
          </a:p>
          <a:p>
            <a:pPr marL="285750" indent="-285750">
              <a:buFont typeface="Arial"/>
              <a:buChar char="•"/>
            </a:pPr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5DE8-C072-9C80-ABDC-82A887548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Results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5AB7-8700-0E67-CA2B-9FEE1BE42E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6C5D-3B9D-43F9-772E-7976B21FB5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24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62F63-6B66-E2B5-B416-ACFC00A349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5374E2-6F02-42E5-3434-0E74D7EF2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52" y="2381005"/>
            <a:ext cx="4764699" cy="1822450"/>
          </a:xfrm>
          <a:prstGeom prst="rect">
            <a:avLst/>
          </a:prstGeom>
        </p:spPr>
      </p:pic>
      <p:pic>
        <p:nvPicPr>
          <p:cNvPr id="9" name="Picture 8" descr="A group of circles and dots&#10;&#10;AI-generated content may be incorrect.">
            <a:extLst>
              <a:ext uri="{FF2B5EF4-FFF2-40B4-BE49-F238E27FC236}">
                <a16:creationId xmlns:a16="http://schemas.microsoft.com/office/drawing/2014/main" id="{51565616-3B76-4BE2-2C8C-D1965E42C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086" y="2376732"/>
            <a:ext cx="5170364" cy="18212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8E43CF-6E6E-9DE0-C18A-233620B3B185}"/>
              </a:ext>
            </a:extLst>
          </p:cNvPr>
          <p:cNvSpPr txBox="1"/>
          <p:nvPr/>
        </p:nvSpPr>
        <p:spPr>
          <a:xfrm>
            <a:off x="2060389" y="4525154"/>
            <a:ext cx="335619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Figure 8a:  </a:t>
            </a:r>
            <a:r>
              <a:rPr lang="en-US" sz="1600">
                <a:ea typeface="+mn-lt"/>
                <a:cs typeface="+mn-lt"/>
              </a:rPr>
              <a:t>Explanation subgraphs for MUTAG and REDDIT-BINARY</a:t>
            </a:r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5ED9F-7B6E-D654-9814-B278AB6070A4}"/>
              </a:ext>
            </a:extLst>
          </p:cNvPr>
          <p:cNvSpPr txBox="1"/>
          <p:nvPr/>
        </p:nvSpPr>
        <p:spPr>
          <a:xfrm>
            <a:off x="7267388" y="4525154"/>
            <a:ext cx="34030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Figure 8b:  </a:t>
            </a:r>
            <a:r>
              <a:rPr lang="en-US" sz="1600">
                <a:ea typeface="+mn-lt"/>
                <a:cs typeface="+mn-lt"/>
              </a:rPr>
              <a:t>Explanation subgraphs for MUTAG and REDDIT-BINARY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91312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150DF-8671-3212-C9E3-85CE3C9524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93262" y="1037433"/>
            <a:ext cx="9716476" cy="4534877"/>
          </a:xfrm>
        </p:spPr>
        <p:txBody>
          <a:bodyPr vert="horz" lIns="0" tIns="45720" rIns="91440" bIns="45720" anchor="t"/>
          <a:lstStyle/>
          <a:p>
            <a:pPr algn="ctr"/>
            <a:r>
              <a:rPr lang="en-US">
                <a:latin typeface="Segoe UI"/>
                <a:cs typeface="Segoe UI"/>
              </a:rPr>
              <a:t>Feature Importance Comparison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C2AF9-A5F1-E62A-68CB-5D6943A0AC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Results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E9004-39FF-5059-4523-0BA42B9B0B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/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CDF92-C994-BAC7-F615-BB582AF40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25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8140C7-7779-57D8-2E0D-8F905F0EF6B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8" name="Picture 7" descr="A diagram of a molecule&#10;&#10;AI-generated content may be incorrect.">
            <a:extLst>
              <a:ext uri="{FF2B5EF4-FFF2-40B4-BE49-F238E27FC236}">
                <a16:creationId xmlns:a16="http://schemas.microsoft.com/office/drawing/2014/main" id="{60969B90-46C8-B8B5-33B3-C695A96F7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119" y="2178782"/>
            <a:ext cx="1800225" cy="3067050"/>
          </a:xfrm>
          <a:prstGeom prst="rect">
            <a:avLst/>
          </a:prstGeom>
        </p:spPr>
      </p:pic>
      <p:pic>
        <p:nvPicPr>
          <p:cNvPr id="10" name="Picture 9" descr="A diagram of a graph&#10;&#10;AI-generated content may be incorrect.">
            <a:extLst>
              <a:ext uri="{FF2B5EF4-FFF2-40B4-BE49-F238E27FC236}">
                <a16:creationId xmlns:a16="http://schemas.microsoft.com/office/drawing/2014/main" id="{93C26D96-F828-D611-4178-C11C9E2561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287" t="13757" r="2389" b="6734"/>
          <a:stretch/>
        </p:blipFill>
        <p:spPr>
          <a:xfrm>
            <a:off x="7930904" y="2176218"/>
            <a:ext cx="2022362" cy="2935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1D649F-50D4-F09D-A9C6-56F5D6B2305A}"/>
              </a:ext>
            </a:extLst>
          </p:cNvPr>
          <p:cNvSpPr txBox="1"/>
          <p:nvPr/>
        </p:nvSpPr>
        <p:spPr>
          <a:xfrm>
            <a:off x="2583960" y="1735666"/>
            <a:ext cx="375626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Graph Classification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7C284-0506-B29B-2871-4A01C9E55A74}"/>
              </a:ext>
            </a:extLst>
          </p:cNvPr>
          <p:cNvSpPr txBox="1"/>
          <p:nvPr/>
        </p:nvSpPr>
        <p:spPr>
          <a:xfrm>
            <a:off x="8025421" y="1725895"/>
            <a:ext cx="19196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Node Classification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0EB95F-6744-0F60-6692-4AE3ED420D8E}"/>
              </a:ext>
            </a:extLst>
          </p:cNvPr>
          <p:cNvSpPr txBox="1"/>
          <p:nvPr/>
        </p:nvSpPr>
        <p:spPr>
          <a:xfrm>
            <a:off x="1700171" y="2182607"/>
            <a:ext cx="9505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/>
              <a:t>Input to GNN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2ABF00-4C2C-1419-99BA-AE03A213B575}"/>
              </a:ext>
            </a:extLst>
          </p:cNvPr>
          <p:cNvSpPr txBox="1"/>
          <p:nvPr/>
        </p:nvSpPr>
        <p:spPr>
          <a:xfrm>
            <a:off x="1182402" y="2897715"/>
            <a:ext cx="14683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/>
              <a:t>GNN's</a:t>
            </a:r>
            <a:endParaRPr lang="en-US"/>
          </a:p>
          <a:p>
            <a:pPr algn="r"/>
            <a:r>
              <a:rPr lang="en-US" sz="1400"/>
              <a:t>Prediction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6EABD-C73E-31A5-BEEB-A95EB87339CE}"/>
              </a:ext>
            </a:extLst>
          </p:cNvPr>
          <p:cNvSpPr txBox="1"/>
          <p:nvPr/>
        </p:nvSpPr>
        <p:spPr>
          <a:xfrm>
            <a:off x="643139" y="3562023"/>
            <a:ext cx="19724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/>
              <a:t>Ground Truth Feature Importance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EFE128-A243-7B44-739C-361D87838E33}"/>
              </a:ext>
            </a:extLst>
          </p:cNvPr>
          <p:cNvSpPr txBox="1"/>
          <p:nvPr/>
        </p:nvSpPr>
        <p:spPr>
          <a:xfrm>
            <a:off x="682219" y="4077837"/>
            <a:ext cx="19685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err="1"/>
              <a:t>GNNExplainer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1CC38F-C2CC-C011-EB08-491A60E390A3}"/>
              </a:ext>
            </a:extLst>
          </p:cNvPr>
          <p:cNvSpPr txBox="1"/>
          <p:nvPr/>
        </p:nvSpPr>
        <p:spPr>
          <a:xfrm>
            <a:off x="398909" y="4540898"/>
            <a:ext cx="219319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/>
              <a:t>Grad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3AB1F3-FF0A-CAAE-73B5-45944521CE4A}"/>
              </a:ext>
            </a:extLst>
          </p:cNvPr>
          <p:cNvSpPr txBox="1"/>
          <p:nvPr/>
        </p:nvSpPr>
        <p:spPr>
          <a:xfrm>
            <a:off x="2186679" y="4947299"/>
            <a:ext cx="4054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err="1"/>
              <a:t>Att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33A12C-7075-03B4-09B7-978BC315A55C}"/>
              </a:ext>
            </a:extLst>
          </p:cNvPr>
          <p:cNvSpPr txBox="1"/>
          <p:nvPr/>
        </p:nvSpPr>
        <p:spPr>
          <a:xfrm>
            <a:off x="1858271" y="5435105"/>
            <a:ext cx="33290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Figure 9a:</a:t>
            </a:r>
            <a:r>
              <a:rPr lang="en-US" sz="1600">
                <a:ea typeface="+mn-lt"/>
                <a:cs typeface="+mn-lt"/>
              </a:rPr>
              <a:t> MUTAG graph with key features (C, O, H, N).</a:t>
            </a:r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34EAF5-0891-0E52-D0D8-552C7CC36137}"/>
              </a:ext>
            </a:extLst>
          </p:cNvPr>
          <p:cNvSpPr txBox="1"/>
          <p:nvPr/>
        </p:nvSpPr>
        <p:spPr>
          <a:xfrm>
            <a:off x="7149447" y="2299837"/>
            <a:ext cx="78642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/>
              <a:t>Input to GNN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C020D7-F4B5-B134-FB4E-13DEF3B51856}"/>
              </a:ext>
            </a:extLst>
          </p:cNvPr>
          <p:cNvSpPr txBox="1"/>
          <p:nvPr/>
        </p:nvSpPr>
        <p:spPr>
          <a:xfrm>
            <a:off x="6115863" y="2895761"/>
            <a:ext cx="18200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/>
              <a:t>GNN's</a:t>
            </a:r>
            <a:endParaRPr lang="en-US"/>
          </a:p>
          <a:p>
            <a:pPr algn="r"/>
            <a:r>
              <a:rPr lang="en-US" sz="1400"/>
              <a:t>Prediction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FA719C-03FC-3106-DEC3-C55C8BB58182}"/>
              </a:ext>
            </a:extLst>
          </p:cNvPr>
          <p:cNvSpPr txBox="1"/>
          <p:nvPr/>
        </p:nvSpPr>
        <p:spPr>
          <a:xfrm>
            <a:off x="5365584" y="3562023"/>
            <a:ext cx="25702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/>
              <a:t>Ground Truth Feature Importance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B11F1F-229D-BD55-626A-E422B021FA44}"/>
              </a:ext>
            </a:extLst>
          </p:cNvPr>
          <p:cNvSpPr txBox="1"/>
          <p:nvPr/>
        </p:nvSpPr>
        <p:spPr>
          <a:xfrm>
            <a:off x="5064695" y="4077837"/>
            <a:ext cx="28711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err="1"/>
              <a:t>GNNExplainer</a:t>
            </a: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84D36B-FCEE-D429-A8BD-9863269D7158}"/>
              </a:ext>
            </a:extLst>
          </p:cNvPr>
          <p:cNvSpPr txBox="1"/>
          <p:nvPr/>
        </p:nvSpPr>
        <p:spPr>
          <a:xfrm>
            <a:off x="4570370" y="4384590"/>
            <a:ext cx="33655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/>
              <a:t>Grad</a:t>
            </a:r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9D09FB-BD97-4C5E-16B1-89BBB1CF817F}"/>
              </a:ext>
            </a:extLst>
          </p:cNvPr>
          <p:cNvSpPr txBox="1"/>
          <p:nvPr/>
        </p:nvSpPr>
        <p:spPr>
          <a:xfrm>
            <a:off x="7452294" y="4839837"/>
            <a:ext cx="4054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err="1"/>
              <a:t>Att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366104-EB96-C977-D4BC-F7224CD718F7}"/>
              </a:ext>
            </a:extLst>
          </p:cNvPr>
          <p:cNvSpPr txBox="1"/>
          <p:nvPr/>
        </p:nvSpPr>
        <p:spPr>
          <a:xfrm>
            <a:off x="7155146" y="5143982"/>
            <a:ext cx="372374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>
              <a:ea typeface="+mn-lt"/>
              <a:cs typeface="+mn-lt"/>
            </a:endParaRPr>
          </a:p>
          <a:p>
            <a:pPr algn="ctr"/>
            <a:r>
              <a:rPr lang="en-US" sz="1600"/>
              <a:t>Figure 9b: </a:t>
            </a:r>
            <a:r>
              <a:rPr lang="en-US" sz="1600">
                <a:ea typeface="+mn-lt"/>
                <a:cs typeface="+mn-lt"/>
              </a:rPr>
              <a:t>BA-COMMUNITY graph highlighting features for role prediction.</a:t>
            </a:r>
          </a:p>
        </p:txBody>
      </p:sp>
    </p:spTree>
    <p:extLst>
      <p:ext uri="{BB962C8B-B14F-4D97-AF65-F5344CB8AC3E}">
        <p14:creationId xmlns:p14="http://schemas.microsoft.com/office/powerpoint/2010/main" val="2019165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FEC7B3-97B9-96FA-9A31-AE8E7360D7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pPr marL="285750" indent="-285750">
              <a:buFont typeface="Arial"/>
              <a:buChar char="•"/>
            </a:pPr>
            <a:r>
              <a:rPr lang="en-US" b="0" err="1">
                <a:latin typeface="Segoe UI"/>
                <a:cs typeface="Segoe UI"/>
              </a:rPr>
              <a:t>GNNExplainer</a:t>
            </a:r>
            <a:r>
              <a:rPr lang="en-US" b="0">
                <a:latin typeface="Segoe UI"/>
                <a:cs typeface="Segoe UI"/>
              </a:rPr>
              <a:t> explains GNN predictions </a:t>
            </a:r>
            <a:r>
              <a:rPr lang="en-US">
                <a:latin typeface="Segoe UI"/>
                <a:cs typeface="Segoe UI"/>
              </a:rPr>
              <a:t>without modifying</a:t>
            </a:r>
            <a:r>
              <a:rPr lang="en-US" b="0">
                <a:latin typeface="Segoe UI"/>
                <a:cs typeface="Segoe UI"/>
              </a:rPr>
              <a:t> models or re-training.</a:t>
            </a:r>
            <a:endParaRPr lang="en-US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b="0">
                <a:latin typeface="Segoe UI"/>
                <a:cs typeface="Segoe UI"/>
              </a:rPr>
              <a:t>Identifies key </a:t>
            </a:r>
            <a:r>
              <a:rPr lang="en-US">
                <a:latin typeface="Segoe UI"/>
                <a:cs typeface="Segoe UI"/>
              </a:rPr>
              <a:t>graph pathways</a:t>
            </a:r>
            <a:r>
              <a:rPr lang="en-US" b="0">
                <a:latin typeface="Segoe UI"/>
                <a:cs typeface="Segoe UI"/>
              </a:rPr>
              <a:t> and relevant </a:t>
            </a:r>
            <a:r>
              <a:rPr lang="en-US">
                <a:latin typeface="Segoe UI"/>
                <a:cs typeface="Segoe UI"/>
              </a:rPr>
              <a:t>node features</a:t>
            </a:r>
            <a:r>
              <a:rPr lang="en-US" b="0">
                <a:latin typeface="Segoe UI"/>
                <a:cs typeface="Segoe UI"/>
              </a:rPr>
              <a:t>.</a:t>
            </a:r>
            <a:endParaRPr lang="en-US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b="0">
                <a:latin typeface="Segoe UI"/>
                <a:cs typeface="Segoe UI"/>
              </a:rPr>
              <a:t>Simplifies debugging and understanding of </a:t>
            </a:r>
            <a:r>
              <a:rPr lang="en-US">
                <a:latin typeface="Segoe UI"/>
                <a:cs typeface="Segoe UI"/>
              </a:rPr>
              <a:t>relational structures</a:t>
            </a:r>
            <a:r>
              <a:rPr lang="en-US" b="0">
                <a:latin typeface="Segoe UI"/>
                <a:cs typeface="Segoe UI"/>
              </a:rPr>
              <a:t>.</a:t>
            </a:r>
            <a:endParaRPr lang="en-US">
              <a:latin typeface="Segoe UI"/>
              <a:cs typeface="Segoe UI"/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12A8D-D0C1-8036-3A06-0F6601A30D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39F32-CA80-BBD7-B3E3-FE24DE922D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/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5E435-2C81-9D12-74CF-AF10F7EE1A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26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BABC44-4E08-6CAD-A982-6354D24880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218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B38026-61C1-CD57-4096-228C9F7773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pPr indent="0"/>
            <a:r>
              <a:rPr lang="en-US" sz="2000">
                <a:latin typeface="Segoe UI"/>
                <a:cs typeface="Segoe UI"/>
              </a:rPr>
              <a:t>Scalability: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 b="0">
                <a:latin typeface="Segoe UI"/>
                <a:cs typeface="Segoe UI"/>
              </a:rPr>
              <a:t>High computational cost for large graphs due to iterative optimization.</a:t>
            </a:r>
            <a:endParaRPr lang="en-US" sz="2000">
              <a:latin typeface="Segoe UI"/>
              <a:cs typeface="Segoe UI"/>
            </a:endParaRPr>
          </a:p>
          <a:p>
            <a:pPr indent="0"/>
            <a:r>
              <a:rPr lang="en-US" sz="2000">
                <a:latin typeface="Segoe UI"/>
                <a:cs typeface="Segoe UI"/>
              </a:rPr>
              <a:t>Complexity:</a:t>
            </a:r>
          </a:p>
          <a:p>
            <a:pPr marL="285750" indent="-285750">
              <a:buFont typeface="Arial"/>
              <a:buChar char="•"/>
            </a:pPr>
            <a:r>
              <a:rPr lang="en-US" sz="2000" b="0">
                <a:latin typeface="Segoe UI"/>
                <a:cs typeface="Segoe UI"/>
              </a:rPr>
              <a:t>Relies on non-convex optimization, which may lead to suboptimal solutions.</a:t>
            </a:r>
            <a:endParaRPr lang="en-US" sz="2000">
              <a:latin typeface="Segoe UI"/>
              <a:cs typeface="Segoe UI"/>
            </a:endParaRPr>
          </a:p>
          <a:p>
            <a:pPr indent="0"/>
            <a:r>
              <a:rPr lang="en-US" sz="2000">
                <a:latin typeface="Segoe UI"/>
                <a:cs typeface="Segoe UI"/>
              </a:rPr>
              <a:t>Task Dependency:</a:t>
            </a:r>
          </a:p>
          <a:p>
            <a:pPr marL="285750" indent="-285750">
              <a:buFont typeface="Arial"/>
              <a:buChar char="•"/>
            </a:pPr>
            <a:r>
              <a:rPr lang="en-US" sz="2000" b="0">
                <a:latin typeface="Segoe UI"/>
                <a:cs typeface="Segoe UI"/>
              </a:rPr>
              <a:t>Performance depends on dataset structure and quality of node features.</a:t>
            </a:r>
            <a:endParaRPr lang="en-US" sz="2000">
              <a:latin typeface="Segoe UI"/>
              <a:cs typeface="Segoe UI"/>
            </a:endParaRPr>
          </a:p>
          <a:p>
            <a:endParaRPr lang="en-US">
              <a:latin typeface="Segoe UI"/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93305-9D19-84F1-73F6-6255C6624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Limitations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C0EF6-7C9B-E304-19CF-A543D58932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/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D88E5-1CB8-976F-945E-6D7B5609C5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27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BE902E-C03A-68C5-48A4-D1F6FDF073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346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8C7E4-A4BF-C0ED-E66B-32C129C57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1109503"/>
            <a:ext cx="9169400" cy="4535062"/>
          </a:xfrm>
        </p:spPr>
        <p:txBody>
          <a:bodyPr vert="horz" lIns="0" tIns="45720" rIns="91440" bIns="45720" anchor="t"/>
          <a:lstStyle/>
          <a:p>
            <a:pPr algn="ctr"/>
            <a:r>
              <a:rPr lang="en-US">
                <a:solidFill>
                  <a:srgbClr val="004877"/>
                </a:solidFill>
                <a:latin typeface="Segoe UI"/>
                <a:ea typeface="Calibri"/>
                <a:cs typeface="Segoe UI"/>
              </a:rPr>
              <a:t>Graph Neural Network Explanation Workflow</a:t>
            </a:r>
            <a:endParaRPr lang="en-US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indent="0"/>
            <a:endParaRPr lang="en-US" sz="1800" b="0"/>
          </a:p>
          <a:p>
            <a:pPr marL="285750" indent="-285750">
              <a:buFont typeface="Arial"/>
              <a:buChar char="•"/>
            </a:pPr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5DE8-C072-9C80-ABDC-82A887548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Overview of </a:t>
            </a:r>
            <a:r>
              <a:rPr lang="en-US" err="1">
                <a:latin typeface="Segoe UI"/>
                <a:cs typeface="Segoe UI"/>
              </a:rPr>
              <a:t>Jupyter</a:t>
            </a:r>
            <a:r>
              <a:rPr lang="en-US">
                <a:latin typeface="Segoe UI"/>
                <a:cs typeface="Segoe UI"/>
              </a:rPr>
              <a:t> Notebook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5AB7-8700-0E67-CA2B-9FEE1BE42E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6C5D-3B9D-43F9-772E-7976B21FB5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28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62F63-6B66-E2B5-B416-ACFC00A349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66D3B-BF39-5D6A-8C54-1AC93E03A9F4}"/>
              </a:ext>
            </a:extLst>
          </p:cNvPr>
          <p:cNvSpPr/>
          <p:nvPr/>
        </p:nvSpPr>
        <p:spPr>
          <a:xfrm>
            <a:off x="519723" y="3118338"/>
            <a:ext cx="1266092" cy="582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Load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EB0B83-BE12-BB0F-C643-532559C34B1B}"/>
              </a:ext>
            </a:extLst>
          </p:cNvPr>
          <p:cNvSpPr/>
          <p:nvPr/>
        </p:nvSpPr>
        <p:spPr>
          <a:xfrm>
            <a:off x="2659185" y="3118337"/>
            <a:ext cx="1803401" cy="592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Preprocess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DB2FC6-92ED-912C-7F6E-4C203C1BCDC2}"/>
              </a:ext>
            </a:extLst>
          </p:cNvPr>
          <p:cNvSpPr/>
          <p:nvPr/>
        </p:nvSpPr>
        <p:spPr>
          <a:xfrm>
            <a:off x="5375030" y="2190260"/>
            <a:ext cx="904631" cy="592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Train GCN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055657-2DB5-C820-F15C-E5D27986C201}"/>
              </a:ext>
            </a:extLst>
          </p:cNvPr>
          <p:cNvSpPr/>
          <p:nvPr/>
        </p:nvSpPr>
        <p:spPr>
          <a:xfrm>
            <a:off x="5375029" y="3919413"/>
            <a:ext cx="914400" cy="592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Train GAT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0041B2-3C2D-C003-4440-00BC1F620DB0}"/>
              </a:ext>
            </a:extLst>
          </p:cNvPr>
          <p:cNvSpPr/>
          <p:nvPr/>
        </p:nvSpPr>
        <p:spPr>
          <a:xfrm>
            <a:off x="7078782" y="2024182"/>
            <a:ext cx="1619738" cy="9241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Generate Explanations (GCN)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5B0983-0C1A-74DA-9FA8-84BC4512FCED}"/>
              </a:ext>
            </a:extLst>
          </p:cNvPr>
          <p:cNvSpPr/>
          <p:nvPr/>
        </p:nvSpPr>
        <p:spPr>
          <a:xfrm>
            <a:off x="7078782" y="3702536"/>
            <a:ext cx="1619737" cy="11195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Generate Explanations (GAT)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D423A3-AD02-DD96-E66D-8F9CFA210ABB}"/>
              </a:ext>
            </a:extLst>
          </p:cNvPr>
          <p:cNvSpPr/>
          <p:nvPr/>
        </p:nvSpPr>
        <p:spPr>
          <a:xfrm>
            <a:off x="9380412" y="2024181"/>
            <a:ext cx="1490784" cy="9241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Visualize Results (GCN)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2807BF-6511-92C3-7BFA-9855EE3DEB7F}"/>
              </a:ext>
            </a:extLst>
          </p:cNvPr>
          <p:cNvSpPr/>
          <p:nvPr/>
        </p:nvSpPr>
        <p:spPr>
          <a:xfrm>
            <a:off x="9399951" y="3704489"/>
            <a:ext cx="1451708" cy="11195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Visualize Results (GAT)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684060-8450-7589-15D3-7352599B77F3}"/>
              </a:ext>
            </a:extLst>
          </p:cNvPr>
          <p:cNvCxnSpPr/>
          <p:nvPr/>
        </p:nvCxnSpPr>
        <p:spPr>
          <a:xfrm>
            <a:off x="1786060" y="3456597"/>
            <a:ext cx="885093" cy="5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E6B94C-A002-FDE8-D840-D25E6831529C}"/>
              </a:ext>
            </a:extLst>
          </p:cNvPr>
          <p:cNvCxnSpPr>
            <a:cxnSpLocks/>
          </p:cNvCxnSpPr>
          <p:nvPr/>
        </p:nvCxnSpPr>
        <p:spPr>
          <a:xfrm flipV="1">
            <a:off x="4492136" y="2514845"/>
            <a:ext cx="855786" cy="668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BF8978-E637-394B-B472-644B12F92F86}"/>
              </a:ext>
            </a:extLst>
          </p:cNvPr>
          <p:cNvCxnSpPr>
            <a:cxnSpLocks/>
          </p:cNvCxnSpPr>
          <p:nvPr/>
        </p:nvCxnSpPr>
        <p:spPr>
          <a:xfrm>
            <a:off x="4492136" y="3554288"/>
            <a:ext cx="865555" cy="494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E377E7-F380-06FD-D9A3-D4811D582C1D}"/>
              </a:ext>
            </a:extLst>
          </p:cNvPr>
          <p:cNvCxnSpPr>
            <a:cxnSpLocks/>
          </p:cNvCxnSpPr>
          <p:nvPr/>
        </p:nvCxnSpPr>
        <p:spPr>
          <a:xfrm flipV="1">
            <a:off x="6289675" y="2524613"/>
            <a:ext cx="787401" cy="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4C6B12-995E-D157-C8A7-CF00DC19109A}"/>
              </a:ext>
            </a:extLst>
          </p:cNvPr>
          <p:cNvCxnSpPr>
            <a:cxnSpLocks/>
          </p:cNvCxnSpPr>
          <p:nvPr/>
        </p:nvCxnSpPr>
        <p:spPr>
          <a:xfrm flipV="1">
            <a:off x="6289675" y="4214689"/>
            <a:ext cx="787401" cy="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D4D9DF-6F6D-F8A8-D74A-61C43258AB7B}"/>
              </a:ext>
            </a:extLst>
          </p:cNvPr>
          <p:cNvCxnSpPr>
            <a:cxnSpLocks/>
          </p:cNvCxnSpPr>
          <p:nvPr/>
        </p:nvCxnSpPr>
        <p:spPr>
          <a:xfrm flipV="1">
            <a:off x="8698766" y="2524611"/>
            <a:ext cx="679939" cy="27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B5BB0E-E57E-D18C-9D5B-ADD1A5B76FC5}"/>
              </a:ext>
            </a:extLst>
          </p:cNvPr>
          <p:cNvCxnSpPr>
            <a:cxnSpLocks/>
          </p:cNvCxnSpPr>
          <p:nvPr/>
        </p:nvCxnSpPr>
        <p:spPr>
          <a:xfrm flipV="1">
            <a:off x="8698766" y="4216642"/>
            <a:ext cx="691662" cy="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176D6B-6600-3BC2-C32B-C2DD883723B0}"/>
              </a:ext>
            </a:extLst>
          </p:cNvPr>
          <p:cNvSpPr txBox="1"/>
          <p:nvPr/>
        </p:nvSpPr>
        <p:spPr>
          <a:xfrm>
            <a:off x="4308231" y="5105400"/>
            <a:ext cx="56759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Figure 10: Workflow of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78401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5DE8-C072-9C80-ABDC-82A887548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Overview of </a:t>
            </a:r>
            <a:r>
              <a:rPr lang="en-US" err="1">
                <a:latin typeface="Segoe UI"/>
                <a:cs typeface="Segoe UI"/>
              </a:rPr>
              <a:t>Jupyter</a:t>
            </a:r>
            <a:r>
              <a:rPr lang="en-US">
                <a:latin typeface="Segoe UI"/>
                <a:cs typeface="Segoe UI"/>
              </a:rPr>
              <a:t> Notebook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5AB7-8700-0E67-CA2B-9FEE1BE42E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Ramakrishnan, R., et al. (2014)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6C5D-3B9D-43F9-772E-7976B21FB5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29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62F63-6B66-E2B5-B416-ACFC00A349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91CB66-E3AD-24EB-44F6-ACD8CF6E8A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1350048"/>
            <a:ext cx="9151816" cy="4415692"/>
          </a:xfrm>
        </p:spPr>
        <p:txBody>
          <a:bodyPr vert="horz" lIns="0" tIns="45720" rIns="91440" bIns="45720" anchor="t"/>
          <a:lstStyle/>
          <a:p>
            <a:pPr algn="ctr"/>
            <a:r>
              <a:rPr lang="en-US">
                <a:latin typeface="Segoe UI"/>
                <a:cs typeface="Segoe UI"/>
              </a:rPr>
              <a:t>Loading Dataset</a:t>
            </a:r>
          </a:p>
          <a:p>
            <a:r>
              <a:rPr lang="en-US" sz="1800">
                <a:latin typeface="Segoe UI"/>
                <a:cs typeface="Segoe UI"/>
              </a:rPr>
              <a:t>QM9 Dataset</a:t>
            </a:r>
            <a:r>
              <a:rPr lang="en-US" sz="1800" b="0">
                <a:latin typeface="Segoe UI"/>
                <a:cs typeface="Segoe UI"/>
              </a:rPr>
              <a:t>: Molecules as graphs with nodes, edges, and features tied to quantum chemistry properties.</a:t>
            </a:r>
            <a:endParaRPr lang="en-US" sz="1800" b="0"/>
          </a:p>
          <a:p>
            <a:endParaRPr lang="en-US" sz="1800" b="0">
              <a:latin typeface="Segoe UI"/>
              <a:cs typeface="Segoe UI"/>
            </a:endParaRPr>
          </a:p>
          <a:p>
            <a:endParaRPr lang="en-US" sz="1800" b="0">
              <a:latin typeface="Segoe UI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800">
                <a:latin typeface="Segoe UI"/>
                <a:cs typeface="Segoe UI"/>
              </a:rPr>
              <a:t>Nodes:</a:t>
            </a:r>
            <a:r>
              <a:rPr lang="en-US" sz="1800" b="0">
                <a:latin typeface="Segoe UI"/>
                <a:cs typeface="Segoe UI"/>
              </a:rPr>
              <a:t> 5 atoms (1 carbon, 4 hydrogens).</a:t>
            </a:r>
            <a:endParaRPr lang="en-US" sz="1800" b="0">
              <a:solidFill>
                <a:srgbClr val="000000"/>
              </a:solidFill>
              <a:latin typeface="Segoe UI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800">
                <a:latin typeface="Segoe UI"/>
                <a:cs typeface="Segoe UI"/>
              </a:rPr>
              <a:t>Edges:</a:t>
            </a:r>
            <a:r>
              <a:rPr lang="en-US" sz="1800" b="0">
                <a:latin typeface="Segoe UI"/>
                <a:cs typeface="Segoe UI"/>
              </a:rPr>
              <a:t> 8 bonds (4 bidirectional C-H bonds).</a:t>
            </a:r>
            <a:endParaRPr lang="en-US" sz="1800" b="0">
              <a:solidFill>
                <a:srgbClr val="000000"/>
              </a:solidFill>
              <a:latin typeface="Segoe UI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800">
                <a:latin typeface="Segoe UI"/>
                <a:cs typeface="Segoe UI"/>
              </a:rPr>
              <a:t>Node Features (x):</a:t>
            </a:r>
            <a:r>
              <a:rPr lang="en-US" sz="1800" b="0">
                <a:latin typeface="Segoe UI"/>
                <a:cs typeface="Segoe UI"/>
              </a:rPr>
              <a:t> Atomic properties, </a:t>
            </a:r>
            <a:r>
              <a:rPr lang="en-US" sz="1800">
                <a:latin typeface="Segoe UI"/>
                <a:cs typeface="Segoe UI"/>
              </a:rPr>
              <a:t>Edge Features (</a:t>
            </a:r>
            <a:r>
              <a:rPr lang="en-US" sz="1800" err="1">
                <a:latin typeface="Segoe UI"/>
                <a:cs typeface="Segoe UI"/>
              </a:rPr>
              <a:t>edge_attr</a:t>
            </a:r>
            <a:r>
              <a:rPr lang="en-US" sz="1800">
                <a:latin typeface="Segoe UI"/>
                <a:cs typeface="Segoe UI"/>
              </a:rPr>
              <a:t>):</a:t>
            </a:r>
            <a:r>
              <a:rPr lang="en-US" sz="1800" b="0">
                <a:latin typeface="Segoe UI"/>
                <a:cs typeface="Segoe UI"/>
              </a:rPr>
              <a:t> Bond properties.</a:t>
            </a:r>
            <a:endParaRPr lang="en-US" sz="1800" b="0">
              <a:solidFill>
                <a:srgbClr val="000000"/>
              </a:solidFill>
              <a:latin typeface="Segoe UI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800">
                <a:latin typeface="Segoe UI"/>
                <a:cs typeface="Segoe UI"/>
              </a:rPr>
              <a:t>Target Properties (y):</a:t>
            </a:r>
            <a:r>
              <a:rPr lang="en-US" sz="1800" b="0">
                <a:latin typeface="Segoe UI"/>
                <a:cs typeface="Segoe UI"/>
              </a:rPr>
              <a:t> Quantum values, </a:t>
            </a:r>
            <a:r>
              <a:rPr lang="en-US" sz="1800">
                <a:latin typeface="Segoe UI"/>
                <a:cs typeface="Segoe UI"/>
              </a:rPr>
              <a:t>3D Coordinates (pos):</a:t>
            </a:r>
            <a:r>
              <a:rPr lang="en-US" sz="1800" b="0">
                <a:latin typeface="Segoe UI"/>
                <a:cs typeface="Segoe UI"/>
              </a:rPr>
              <a:t> Atom positions.</a:t>
            </a:r>
            <a:endParaRPr lang="en-US" sz="1800" b="0">
              <a:solidFill>
                <a:srgbClr val="000000"/>
              </a:solidFill>
              <a:latin typeface="Segoe UI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800">
                <a:latin typeface="Segoe UI"/>
                <a:cs typeface="Segoe UI"/>
              </a:rPr>
              <a:t>Atomic Numbers (z):</a:t>
            </a:r>
            <a:r>
              <a:rPr lang="en-US" sz="1800" b="0">
                <a:latin typeface="Segoe UI"/>
                <a:cs typeface="Segoe UI"/>
              </a:rPr>
              <a:t> Atom types.</a:t>
            </a:r>
            <a:endParaRPr lang="en-US" sz="1800" b="0">
              <a:solidFill>
                <a:srgbClr val="000000"/>
              </a:solidFill>
              <a:latin typeface="Segoe UI"/>
              <a:cs typeface="Segoe UI"/>
            </a:endParaRPr>
          </a:p>
          <a:p>
            <a:endParaRPr lang="en-US" sz="1800" b="0"/>
          </a:p>
          <a:p>
            <a:endParaRPr lang="en-US" sz="1800" b="0"/>
          </a:p>
          <a:p>
            <a:endParaRPr lang="en-US" sz="1800" b="0"/>
          </a:p>
          <a:p>
            <a:pPr indent="0"/>
            <a:endParaRPr lang="en-US" sz="1600" b="0"/>
          </a:p>
          <a:p>
            <a:endParaRPr lang="en-US"/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A56A8A-B1A5-FEA7-774B-E2DBB2FC8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00" y="2935409"/>
            <a:ext cx="8663599" cy="31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3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8C7E4-A4BF-C0ED-E66B-32C129C57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904350"/>
            <a:ext cx="9169400" cy="4740215"/>
          </a:xfrm>
        </p:spPr>
        <p:txBody>
          <a:bodyPr vert="horz" lIns="0" tIns="45720" rIns="91440" bIns="45720" anchor="t"/>
          <a:lstStyle/>
          <a:p>
            <a:pPr indent="0" algn="ctr"/>
            <a:r>
              <a:rPr lang="en-US" sz="2800">
                <a:latin typeface="Segoe UI"/>
                <a:cs typeface="Segoe UI"/>
              </a:rPr>
              <a:t>Graph Neural Networks (GNNs)</a:t>
            </a:r>
            <a:endParaRPr lang="en-US"/>
          </a:p>
          <a:p>
            <a:pPr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Advanced machine learning models for graph-structured data.</a:t>
            </a:r>
          </a:p>
          <a:p>
            <a:pPr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Combine </a:t>
            </a:r>
            <a:r>
              <a:rPr lang="en-US" sz="1800">
                <a:latin typeface="Segoe UI"/>
                <a:cs typeface="Segoe UI"/>
              </a:rPr>
              <a:t>node features</a:t>
            </a:r>
            <a:r>
              <a:rPr lang="en-US" sz="1800" b="0">
                <a:latin typeface="Segoe UI"/>
                <a:cs typeface="Segoe UI"/>
              </a:rPr>
              <a:t> and </a:t>
            </a:r>
            <a:r>
              <a:rPr lang="en-US" sz="1800">
                <a:latin typeface="Segoe UI"/>
                <a:cs typeface="Segoe UI"/>
              </a:rPr>
              <a:t>graph topology</a:t>
            </a:r>
            <a:r>
              <a:rPr lang="en-US" sz="1800" b="0">
                <a:latin typeface="Segoe UI"/>
                <a:cs typeface="Segoe UI"/>
              </a:rPr>
              <a:t> to make predictions.</a:t>
            </a:r>
            <a:endParaRPr lang="en-US" sz="1800"/>
          </a:p>
          <a:p>
            <a:pPr indent="0"/>
            <a:endParaRPr lang="en-US" b="0">
              <a:latin typeface="Segoe UI"/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5DE8-C072-9C80-ABDC-82A887548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Introduction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5AB7-8700-0E67-CA2B-9FEE1BE42E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Sharma, A., et al. (2024)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6C5D-3B9D-43F9-772E-7976B21FB5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3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62F63-6B66-E2B5-B416-ACFC00A349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70F86-3E35-22DE-31BF-8190CD6787DC}"/>
              </a:ext>
            </a:extLst>
          </p:cNvPr>
          <p:cNvSpPr txBox="1"/>
          <p:nvPr/>
        </p:nvSpPr>
        <p:spPr>
          <a:xfrm>
            <a:off x="4590588" y="5328231"/>
            <a:ext cx="325418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Figure 1: A simple GCN model</a:t>
            </a:r>
          </a:p>
        </p:txBody>
      </p:sp>
      <p:pic>
        <p:nvPicPr>
          <p:cNvPr id="8" name="Picture 7" descr="A diagram of a network&#10;&#10;AI-generated content may be incorrect.">
            <a:extLst>
              <a:ext uri="{FF2B5EF4-FFF2-40B4-BE49-F238E27FC236}">
                <a16:creationId xmlns:a16="http://schemas.microsoft.com/office/drawing/2014/main" id="{4CF953A6-A4B9-027C-3EAF-19AC854B8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538" y="2655715"/>
            <a:ext cx="6545384" cy="23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66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CCAD54-8EDF-DACF-72A6-DF1EDAAFE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pPr algn="ctr"/>
            <a:r>
              <a:rPr lang="en-US">
                <a:latin typeface="Segoe UI"/>
                <a:cs typeface="Segoe UI"/>
              </a:rPr>
              <a:t>Preprocessing</a:t>
            </a:r>
          </a:p>
          <a:p>
            <a:pPr marL="285750" indent="-285750">
              <a:buFont typeface="Arial"/>
              <a:buChar char="•"/>
            </a:pPr>
            <a:r>
              <a:rPr lang="en-US" sz="1800">
                <a:latin typeface="Segoe UI"/>
                <a:cs typeface="Segoe UI"/>
              </a:rPr>
              <a:t>Ring Classification:</a:t>
            </a:r>
            <a:r>
              <a:rPr lang="en-US" sz="1800" b="0">
                <a:latin typeface="Segoe UI"/>
                <a:cs typeface="Segoe UI"/>
              </a:rPr>
              <a:t> Classifies rings as homocyclic (0) or heterocyclic (1) from SMILES.</a:t>
            </a:r>
            <a:endParaRPr lang="en-US" sz="1800" b="0"/>
          </a:p>
          <a:p>
            <a:pPr marL="285750" indent="-285750">
              <a:buFont typeface="Arial"/>
              <a:buChar char="•"/>
            </a:pPr>
            <a:r>
              <a:rPr lang="en-US" sz="1800">
                <a:latin typeface="Segoe UI"/>
                <a:cs typeface="Segoe UI"/>
              </a:rPr>
              <a:t>Dataset &amp; Metrics:</a:t>
            </a:r>
            <a:r>
              <a:rPr lang="en-US" sz="1800" b="0">
                <a:latin typeface="Segoe UI"/>
                <a:cs typeface="Segoe UI"/>
              </a:rPr>
              <a:t> Adds ring type to the dataset.</a:t>
            </a:r>
            <a:endParaRPr lang="en-US" sz="1800" b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D49CD-AA29-CA37-86CD-F20C0E2440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Overview of </a:t>
            </a:r>
            <a:r>
              <a:rPr lang="en-US" err="1">
                <a:latin typeface="Segoe UI"/>
                <a:cs typeface="Segoe UI"/>
              </a:rPr>
              <a:t>Jupyter</a:t>
            </a:r>
            <a:r>
              <a:rPr lang="en-US">
                <a:latin typeface="Segoe UI"/>
                <a:cs typeface="Segoe UI"/>
              </a:rPr>
              <a:t> Notebook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46686-F767-62ED-1557-4BCEF946CA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de-DE" sz="1600" err="1">
                <a:latin typeface="Segoe UI"/>
                <a:cs typeface="Segoe UI"/>
              </a:rPr>
              <a:t>Landrum</a:t>
            </a:r>
            <a:r>
              <a:rPr lang="de-DE" sz="1600">
                <a:latin typeface="Segoe UI"/>
                <a:cs typeface="Segoe UI"/>
              </a:rPr>
              <a:t>, G. A. (2006)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BE368-C0A9-B310-61A7-FFD61F9E69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30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1313C0-4592-A366-A787-C7D124D81E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8" name="Picture 7" descr="A diagram of a molecule&#10;&#10;AI-generated content may be incorrect.">
            <a:extLst>
              <a:ext uri="{FF2B5EF4-FFF2-40B4-BE49-F238E27FC236}">
                <a16:creationId xmlns:a16="http://schemas.microsoft.com/office/drawing/2014/main" id="{DEEA3786-05B2-4CDC-9460-CE00DAADA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10" y="2747719"/>
            <a:ext cx="2876550" cy="2867025"/>
          </a:xfrm>
          <a:prstGeom prst="rect">
            <a:avLst/>
          </a:prstGeom>
        </p:spPr>
      </p:pic>
      <p:pic>
        <p:nvPicPr>
          <p:cNvPr id="9" name="Picture 8" descr="A diagram of a molecule&#10;&#10;AI-generated content may be incorrect.">
            <a:extLst>
              <a:ext uri="{FF2B5EF4-FFF2-40B4-BE49-F238E27FC236}">
                <a16:creationId xmlns:a16="http://schemas.microsoft.com/office/drawing/2014/main" id="{C4E17904-B450-6C6A-41BB-286B713D6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006" y="2752237"/>
            <a:ext cx="2838450" cy="2838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397044-B8EB-CD78-3958-79B391C429B0}"/>
              </a:ext>
            </a:extLst>
          </p:cNvPr>
          <p:cNvSpPr txBox="1"/>
          <p:nvPr/>
        </p:nvSpPr>
        <p:spPr>
          <a:xfrm>
            <a:off x="1805353" y="5474676"/>
            <a:ext cx="373966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Figure 11a: Molecule labelled as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C84F76-D277-C10B-6D01-84A618B19D64}"/>
              </a:ext>
            </a:extLst>
          </p:cNvPr>
          <p:cNvSpPr txBox="1"/>
          <p:nvPr/>
        </p:nvSpPr>
        <p:spPr>
          <a:xfrm>
            <a:off x="7332783" y="5509845"/>
            <a:ext cx="373966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Figure 11b: Molecule labelled as 0 </a:t>
            </a:r>
          </a:p>
        </p:txBody>
      </p:sp>
    </p:spTree>
    <p:extLst>
      <p:ext uri="{BB962C8B-B14F-4D97-AF65-F5344CB8AC3E}">
        <p14:creationId xmlns:p14="http://schemas.microsoft.com/office/powerpoint/2010/main" val="3987130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8BE653-8F80-9C8D-989E-5785E2FCA4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1338325"/>
            <a:ext cx="9216292" cy="4695092"/>
          </a:xfrm>
        </p:spPr>
        <p:txBody>
          <a:bodyPr vert="horz" lIns="0" tIns="45720" rIns="91440" bIns="45720" anchor="t"/>
          <a:lstStyle/>
          <a:p>
            <a:pPr algn="ctr"/>
            <a:r>
              <a:rPr lang="en-US">
                <a:latin typeface="Segoe UI"/>
                <a:cs typeface="Segoe UI"/>
              </a:rPr>
              <a:t>Training Progress and Confusion Matrix (GCN)</a:t>
            </a:r>
            <a:endParaRPr lang="en-US"/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53A53-A054-A2A4-51CD-BD4E88BA3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Overview of </a:t>
            </a:r>
            <a:r>
              <a:rPr lang="en-US" err="1">
                <a:latin typeface="Segoe UI"/>
                <a:cs typeface="Segoe UI"/>
              </a:rPr>
              <a:t>Jupyter</a:t>
            </a:r>
            <a:r>
              <a:rPr lang="en-US">
                <a:latin typeface="Segoe UI"/>
                <a:cs typeface="Segoe UI"/>
              </a:rPr>
              <a:t> Notebook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324F8-1F95-8C57-ABE1-3AD19BC8FC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/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6B8FE-7069-D1C4-1B4A-7E0E434B0A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31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902CA63-654F-5312-C8BF-D69B047C73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8" name="Picture 7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C1595069-BC0C-9AC2-CA6F-D0AD1CCA0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76" y="2270016"/>
            <a:ext cx="5521570" cy="3050661"/>
          </a:xfrm>
          <a:prstGeom prst="rect">
            <a:avLst/>
          </a:prstGeom>
        </p:spPr>
      </p:pic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CDEAA932-91F5-C93E-BB86-51E014C40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481" y="2215662"/>
            <a:ext cx="3513993" cy="31535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B47D4E-9532-FD4E-7A79-C21C74BDFBC2}"/>
              </a:ext>
            </a:extLst>
          </p:cNvPr>
          <p:cNvSpPr txBox="1"/>
          <p:nvPr/>
        </p:nvSpPr>
        <p:spPr>
          <a:xfrm>
            <a:off x="1676399" y="5369169"/>
            <a:ext cx="52167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Figure 12a: </a:t>
            </a:r>
            <a:r>
              <a:rPr lang="en-US" sz="1600">
                <a:ea typeface="+mn-lt"/>
                <a:cs typeface="+mn-lt"/>
              </a:rPr>
              <a:t>Training and Validation Loss vs. Epochs</a:t>
            </a:r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12309-A9B1-8DF9-D9C1-7D0B20D5DF48}"/>
              </a:ext>
            </a:extLst>
          </p:cNvPr>
          <p:cNvSpPr txBox="1"/>
          <p:nvPr/>
        </p:nvSpPr>
        <p:spPr>
          <a:xfrm>
            <a:off x="7174521" y="5369168"/>
            <a:ext cx="52167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Figure 12b: </a:t>
            </a:r>
            <a:r>
              <a:rPr lang="en-US" sz="1600">
                <a:ea typeface="+mn-lt"/>
                <a:cs typeface="+mn-lt"/>
              </a:rPr>
              <a:t>Confusion Matrix of Model Predictions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58627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F70A78-B521-2424-6BFC-C0BB7D141D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1291433"/>
            <a:ext cx="9134231" cy="4777153"/>
          </a:xfrm>
        </p:spPr>
        <p:txBody>
          <a:bodyPr vert="horz" lIns="0" tIns="45720" rIns="91440" bIns="45720" anchor="t"/>
          <a:lstStyle/>
          <a:p>
            <a:pPr algn="ctr"/>
            <a:r>
              <a:rPr lang="en-US" sz="2400" b="1" baseline="0">
                <a:solidFill>
                  <a:srgbClr val="004877"/>
                </a:solidFill>
                <a:latin typeface="Segoe UI"/>
                <a:cs typeface="Segoe UI"/>
              </a:rPr>
              <a:t>Training Progress and Confusion Matrix (</a:t>
            </a:r>
            <a:r>
              <a:rPr lang="en-US">
                <a:solidFill>
                  <a:srgbClr val="004877"/>
                </a:solidFill>
                <a:latin typeface="Segoe UI"/>
                <a:cs typeface="Segoe UI"/>
              </a:rPr>
              <a:t>GAT</a:t>
            </a:r>
            <a:r>
              <a:rPr lang="en-US" sz="2400" b="1" baseline="0">
                <a:solidFill>
                  <a:srgbClr val="004877"/>
                </a:solidFill>
                <a:latin typeface="Segoe UI"/>
                <a:cs typeface="Segoe UI"/>
              </a:rPr>
              <a:t>)</a:t>
            </a:r>
            <a:r>
              <a:rPr lang="en-US" sz="2400">
                <a:latin typeface="Segoe UI"/>
                <a:ea typeface="Segoe UI"/>
                <a:cs typeface="Segoe UI"/>
              </a:rPr>
              <a:t>​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A76E5-2767-00A9-0069-41261F499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Overview of </a:t>
            </a:r>
            <a:r>
              <a:rPr lang="en-US" err="1">
                <a:latin typeface="Segoe UI"/>
                <a:cs typeface="Segoe UI"/>
              </a:rPr>
              <a:t>Jupyter</a:t>
            </a:r>
            <a:r>
              <a:rPr lang="en-US">
                <a:latin typeface="Segoe UI"/>
                <a:cs typeface="Segoe UI"/>
              </a:rPr>
              <a:t> Notebook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637F1-F9D6-A4A1-B9BA-9788B7798B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/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0287E-7F46-505A-55E0-22D77ED193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32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65C2BC7-1CF3-CD8C-49A5-581F0BD62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7" name="Picture 6" descr="A graph with lines and numbers on it&#10;&#10;AI-generated content may be incorrect.">
            <a:extLst>
              <a:ext uri="{FF2B5EF4-FFF2-40B4-BE49-F238E27FC236}">
                <a16:creationId xmlns:a16="http://schemas.microsoft.com/office/drawing/2014/main" id="{E3EB4BD0-A723-34BD-90AE-BAF91E7E6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098" y="2178294"/>
            <a:ext cx="4651376" cy="2954705"/>
          </a:xfrm>
          <a:prstGeom prst="rect">
            <a:avLst/>
          </a:prstGeom>
        </p:spPr>
      </p:pic>
      <p:pic>
        <p:nvPicPr>
          <p:cNvPr id="11" name="Picture 10" descr="A diagram of a confusion matrix&#10;&#10;AI-generated content may be incorrect.">
            <a:extLst>
              <a:ext uri="{FF2B5EF4-FFF2-40B4-BE49-F238E27FC236}">
                <a16:creationId xmlns:a16="http://schemas.microsoft.com/office/drawing/2014/main" id="{C444C19B-C052-D731-D8D0-0ADC077F1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847" y="2180491"/>
            <a:ext cx="3547261" cy="28369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B2F0F5-9C4C-DD12-4B0D-339400C1FD71}"/>
              </a:ext>
            </a:extLst>
          </p:cNvPr>
          <p:cNvSpPr txBox="1"/>
          <p:nvPr/>
        </p:nvSpPr>
        <p:spPr>
          <a:xfrm>
            <a:off x="1735015" y="5228491"/>
            <a:ext cx="52167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Figure 13a: </a:t>
            </a:r>
            <a:r>
              <a:rPr lang="en-US" sz="1600">
                <a:ea typeface="+mn-lt"/>
                <a:cs typeface="+mn-lt"/>
              </a:rPr>
              <a:t>Training and Validation Loss vs. Epochs</a:t>
            </a:r>
            <a:endParaRPr 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E15A77-0477-8633-7B2B-8BAA924413ED}"/>
              </a:ext>
            </a:extLst>
          </p:cNvPr>
          <p:cNvSpPr txBox="1"/>
          <p:nvPr/>
        </p:nvSpPr>
        <p:spPr>
          <a:xfrm>
            <a:off x="6646983" y="5228491"/>
            <a:ext cx="52167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Figure 13b: </a:t>
            </a:r>
            <a:r>
              <a:rPr lang="en-US" sz="1600">
                <a:ea typeface="+mn-lt"/>
                <a:cs typeface="+mn-lt"/>
              </a:rPr>
              <a:t>Confusion Matrix of Model Predictions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73478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F70962-5F87-BF3E-F36F-C133F4D20D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1174202"/>
            <a:ext cx="9169400" cy="4671646"/>
          </a:xfrm>
        </p:spPr>
        <p:txBody>
          <a:bodyPr vert="horz" lIns="0" tIns="45720" rIns="91440" bIns="45720" anchor="t"/>
          <a:lstStyle/>
          <a:p>
            <a:pPr algn="ctr"/>
            <a:r>
              <a:rPr lang="en-US" err="1">
                <a:latin typeface="Segoe UI"/>
                <a:cs typeface="Segoe UI"/>
              </a:rPr>
              <a:t>GNNExplainer</a:t>
            </a:r>
            <a:r>
              <a:rPr lang="en-US">
                <a:latin typeface="Segoe UI"/>
                <a:cs typeface="Segoe UI"/>
              </a:rPr>
              <a:t>: Generate Explanations (GCN)</a:t>
            </a:r>
          </a:p>
          <a:p>
            <a:endParaRPr lang="en-US">
              <a:latin typeface="Segoe UI"/>
              <a:cs typeface="Segoe UI"/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13658-C3BC-0BBF-E22C-391F43160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Overview of </a:t>
            </a:r>
            <a:r>
              <a:rPr lang="en-US" err="1">
                <a:latin typeface="Segoe UI"/>
                <a:cs typeface="Segoe UI"/>
              </a:rPr>
              <a:t>Jupyter</a:t>
            </a:r>
            <a:r>
              <a:rPr lang="en-US">
                <a:latin typeface="Segoe UI"/>
                <a:cs typeface="Segoe UI"/>
              </a:rPr>
              <a:t> Notebook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01F37-F3F8-ED90-FF01-DE42724686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/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C5714-2AE1-8880-41D5-1DE175990B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33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0CCEF4-0E9E-99D7-EA63-6361667B4B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8" name="Picture 7" descr="A graph with blue bars and white text&#10;&#10;AI-generated content may be incorrect.">
            <a:extLst>
              <a:ext uri="{FF2B5EF4-FFF2-40B4-BE49-F238E27FC236}">
                <a16:creationId xmlns:a16="http://schemas.microsoft.com/office/drawing/2014/main" id="{2AC62AF2-C986-EB36-3490-321C800F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3" y="1930645"/>
            <a:ext cx="5945799" cy="35242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F50842-7BE0-1C52-D367-9AC545A7A4E6}"/>
              </a:ext>
            </a:extLst>
          </p:cNvPr>
          <p:cNvSpPr txBox="1"/>
          <p:nvPr/>
        </p:nvSpPr>
        <p:spPr>
          <a:xfrm>
            <a:off x="3505200" y="5697414"/>
            <a:ext cx="52167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Figure 14: Important node features</a:t>
            </a:r>
            <a:endParaRPr lang="en-US" sz="1600">
              <a:solidFill>
                <a:srgbClr val="004877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71938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F70962-5F87-BF3E-F36F-C133F4D20D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1174202"/>
            <a:ext cx="9169400" cy="4671646"/>
          </a:xfrm>
        </p:spPr>
        <p:txBody>
          <a:bodyPr vert="horz" lIns="0" tIns="45720" rIns="91440" bIns="45720" anchor="t"/>
          <a:lstStyle/>
          <a:p>
            <a:pPr algn="ctr"/>
            <a:r>
              <a:rPr lang="en-US" err="1">
                <a:latin typeface="Segoe UI"/>
                <a:cs typeface="Segoe UI"/>
              </a:rPr>
              <a:t>GNNExplainer</a:t>
            </a:r>
            <a:r>
              <a:rPr lang="en-US">
                <a:latin typeface="Segoe UI"/>
                <a:cs typeface="Segoe UI"/>
              </a:rPr>
              <a:t>: Visualize Results (GCN)</a:t>
            </a:r>
          </a:p>
          <a:p>
            <a:endParaRPr lang="en-US">
              <a:latin typeface="Segoe UI"/>
              <a:cs typeface="Segoe UI"/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13658-C3BC-0BBF-E22C-391F43160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Overview of </a:t>
            </a:r>
            <a:r>
              <a:rPr lang="en-US" err="1">
                <a:latin typeface="Segoe UI"/>
                <a:cs typeface="Segoe UI"/>
              </a:rPr>
              <a:t>Jupyter</a:t>
            </a:r>
            <a:r>
              <a:rPr lang="en-US">
                <a:latin typeface="Segoe UI"/>
                <a:cs typeface="Segoe UI"/>
              </a:rPr>
              <a:t> Notebook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01F37-F3F8-ED90-FF01-DE42724686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/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C5714-2AE1-8880-41D5-1DE175990B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34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0CCEF4-0E9E-99D7-EA63-6361667B4B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14" name="Picture 13" descr="A diagram of a molecule&#10;&#10;AI-generated content may be incorrect.">
            <a:extLst>
              <a:ext uri="{FF2B5EF4-FFF2-40B4-BE49-F238E27FC236}">
                <a16:creationId xmlns:a16="http://schemas.microsoft.com/office/drawing/2014/main" id="{6B055081-AB0C-8CC4-260D-714A11F5B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25" y="2259257"/>
            <a:ext cx="2876550" cy="2867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772FE7-2439-EE99-05CB-6FCEE0C08456}"/>
              </a:ext>
            </a:extLst>
          </p:cNvPr>
          <p:cNvSpPr txBox="1"/>
          <p:nvPr/>
        </p:nvSpPr>
        <p:spPr>
          <a:xfrm>
            <a:off x="2492188" y="5181599"/>
            <a:ext cx="2779058" cy="5737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EBFCB4-7F66-73FB-B218-3DCFCC349C7E}"/>
              </a:ext>
            </a:extLst>
          </p:cNvPr>
          <p:cNvSpPr txBox="1"/>
          <p:nvPr/>
        </p:nvSpPr>
        <p:spPr>
          <a:xfrm>
            <a:off x="2593730" y="5284177"/>
            <a:ext cx="40512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Figure 15a: Heterocyclic molecule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F27E5-5494-7E63-68E4-1A27CDD9B60B}"/>
              </a:ext>
            </a:extLst>
          </p:cNvPr>
          <p:cNvSpPr txBox="1"/>
          <p:nvPr/>
        </p:nvSpPr>
        <p:spPr>
          <a:xfrm>
            <a:off x="7028960" y="5295900"/>
            <a:ext cx="44616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Figure 15b: </a:t>
            </a:r>
            <a:r>
              <a:rPr lang="en-US" sz="1600" err="1"/>
              <a:t>Explanantion</a:t>
            </a:r>
            <a:r>
              <a:rPr lang="en-US" sz="1600"/>
              <a:t> by </a:t>
            </a:r>
            <a:r>
              <a:rPr lang="en-US" sz="1600" err="1"/>
              <a:t>GNNExplainer</a:t>
            </a:r>
            <a:endParaRPr lang="en-US" sz="1600"/>
          </a:p>
        </p:txBody>
      </p:sp>
      <p:pic>
        <p:nvPicPr>
          <p:cNvPr id="7" name="Picture 6" descr="A diagram of a molecule&#10;&#10;AI-generated content may be incorrect.">
            <a:extLst>
              <a:ext uri="{FF2B5EF4-FFF2-40B4-BE49-F238E27FC236}">
                <a16:creationId xmlns:a16="http://schemas.microsoft.com/office/drawing/2014/main" id="{CA30975C-F14B-58DE-5E95-4DB94A13B1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20" r="34033" b="6265"/>
          <a:stretch/>
        </p:blipFill>
        <p:spPr>
          <a:xfrm>
            <a:off x="7800562" y="1826268"/>
            <a:ext cx="2266691" cy="3205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8E1F05-C310-83A8-7856-435174755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6537" y="1836616"/>
            <a:ext cx="1026157" cy="329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31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F70962-5F87-BF3E-F36F-C133F4D20D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1174202"/>
            <a:ext cx="9169400" cy="4671646"/>
          </a:xfrm>
        </p:spPr>
        <p:txBody>
          <a:bodyPr vert="horz" lIns="0" tIns="45720" rIns="91440" bIns="45720" anchor="t"/>
          <a:lstStyle/>
          <a:p>
            <a:pPr algn="ctr"/>
            <a:r>
              <a:rPr lang="en-US" err="1">
                <a:latin typeface="Segoe UI"/>
                <a:cs typeface="Segoe UI"/>
              </a:rPr>
              <a:t>GNNExplainer</a:t>
            </a:r>
            <a:r>
              <a:rPr lang="en-US">
                <a:latin typeface="Segoe UI"/>
                <a:cs typeface="Segoe UI"/>
              </a:rPr>
              <a:t>: Visualize Results (GCN)</a:t>
            </a:r>
          </a:p>
          <a:p>
            <a:endParaRPr lang="en-US">
              <a:latin typeface="Segoe UI"/>
              <a:cs typeface="Segoe UI"/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13658-C3BC-0BBF-E22C-391F43160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Overview of </a:t>
            </a:r>
            <a:r>
              <a:rPr lang="en-US" err="1">
                <a:latin typeface="Segoe UI"/>
                <a:cs typeface="Segoe UI"/>
              </a:rPr>
              <a:t>Jupyter</a:t>
            </a:r>
            <a:r>
              <a:rPr lang="en-US">
                <a:latin typeface="Segoe UI"/>
                <a:cs typeface="Segoe UI"/>
              </a:rPr>
              <a:t> Notebook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01F37-F3F8-ED90-FF01-DE42724686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/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C5714-2AE1-8880-41D5-1DE175990B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35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0CCEF4-0E9E-99D7-EA63-6361667B4B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772FE7-2439-EE99-05CB-6FCEE0C08456}"/>
              </a:ext>
            </a:extLst>
          </p:cNvPr>
          <p:cNvSpPr txBox="1"/>
          <p:nvPr/>
        </p:nvSpPr>
        <p:spPr>
          <a:xfrm>
            <a:off x="2492188" y="5181599"/>
            <a:ext cx="2779058" cy="5737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EBFCB4-7F66-73FB-B218-3DCFCC349C7E}"/>
              </a:ext>
            </a:extLst>
          </p:cNvPr>
          <p:cNvSpPr txBox="1"/>
          <p:nvPr/>
        </p:nvSpPr>
        <p:spPr>
          <a:xfrm>
            <a:off x="2171699" y="5295900"/>
            <a:ext cx="40512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Figure 16a: Homocyclic molecule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F27E5-5494-7E63-68E4-1A27CDD9B60B}"/>
              </a:ext>
            </a:extLst>
          </p:cNvPr>
          <p:cNvSpPr txBox="1"/>
          <p:nvPr/>
        </p:nvSpPr>
        <p:spPr>
          <a:xfrm>
            <a:off x="6618653" y="5295900"/>
            <a:ext cx="52822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Figure 16b: Explanation by </a:t>
            </a:r>
            <a:r>
              <a:rPr lang="en-US" sz="1600" err="1"/>
              <a:t>GNNExplainer</a:t>
            </a:r>
            <a:endParaRPr lang="en-US" sz="1600"/>
          </a:p>
        </p:txBody>
      </p:sp>
      <p:pic>
        <p:nvPicPr>
          <p:cNvPr id="8" name="Picture 7" descr="A diagram of a molecule&#10;&#10;AI-generated content may be incorrect.">
            <a:extLst>
              <a:ext uri="{FF2B5EF4-FFF2-40B4-BE49-F238E27FC236}">
                <a16:creationId xmlns:a16="http://schemas.microsoft.com/office/drawing/2014/main" id="{70323F54-361A-79CF-58AE-255D74751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621" y="2205160"/>
            <a:ext cx="2838450" cy="2838450"/>
          </a:xfrm>
          <a:prstGeom prst="rect">
            <a:avLst/>
          </a:prstGeom>
        </p:spPr>
      </p:pic>
      <p:pic>
        <p:nvPicPr>
          <p:cNvPr id="7" name="Picture 6" descr="A diagram of a network&#10;&#10;AI-generated content may be incorrect.">
            <a:extLst>
              <a:ext uri="{FF2B5EF4-FFF2-40B4-BE49-F238E27FC236}">
                <a16:creationId xmlns:a16="http://schemas.microsoft.com/office/drawing/2014/main" id="{D6619E15-D147-D074-5880-1606203FE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764" y="1778000"/>
            <a:ext cx="2312091" cy="3458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FBDE94-DB55-2B75-A64A-9B2071C5F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8386" y="1778001"/>
            <a:ext cx="969845" cy="347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67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EB198E-F792-9487-384A-F5F235E989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1252356"/>
            <a:ext cx="9169400" cy="4593492"/>
          </a:xfrm>
        </p:spPr>
        <p:txBody>
          <a:bodyPr vert="horz" lIns="0" tIns="45720" rIns="91440" bIns="45720" anchor="t"/>
          <a:lstStyle/>
          <a:p>
            <a:pPr algn="ctr"/>
            <a:r>
              <a:rPr lang="en-US">
                <a:latin typeface="Segoe UI"/>
                <a:cs typeface="Segoe UI"/>
              </a:rPr>
              <a:t>Attention Explainer: Visualize Results (GAT)</a:t>
            </a:r>
            <a:endParaRPr lang="en-US" b="0">
              <a:solidFill>
                <a:srgbClr val="000000"/>
              </a:solidFill>
              <a:latin typeface="Segoe UI"/>
              <a:cs typeface="Segoe UI"/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5DD79-3094-AAA6-BE83-D4B4498FA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Overview of </a:t>
            </a:r>
            <a:r>
              <a:rPr lang="en-US" err="1">
                <a:latin typeface="Segoe UI"/>
                <a:cs typeface="Segoe UI"/>
              </a:rPr>
              <a:t>Jupyter</a:t>
            </a:r>
            <a:r>
              <a:rPr lang="en-US">
                <a:latin typeface="Segoe UI"/>
                <a:cs typeface="Segoe UI"/>
              </a:rPr>
              <a:t> Notebook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D6539-6841-037A-6BB1-8997786293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/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AB4F4-E93C-39AD-9511-A2A0BFCE0E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36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AD0850-0448-527B-C6B0-77C14C5D6A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8" name="Picture 7" descr="A diagram of a molecule&#10;&#10;AI-generated content may be incorrect.">
            <a:extLst>
              <a:ext uri="{FF2B5EF4-FFF2-40B4-BE49-F238E27FC236}">
                <a16:creationId xmlns:a16="http://schemas.microsoft.com/office/drawing/2014/main" id="{E953163A-D50D-A240-3EED-9E7230046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56" y="2161565"/>
            <a:ext cx="2876550" cy="2867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D0518A-09B0-AC71-6F1E-944B4D924760}"/>
              </a:ext>
            </a:extLst>
          </p:cNvPr>
          <p:cNvSpPr txBox="1"/>
          <p:nvPr/>
        </p:nvSpPr>
        <p:spPr>
          <a:xfrm>
            <a:off x="1116622" y="5256823"/>
            <a:ext cx="40512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Figure 17a: Heterocyclic molecule</a:t>
            </a:r>
          </a:p>
        </p:txBody>
      </p:sp>
      <p:pic>
        <p:nvPicPr>
          <p:cNvPr id="11" name="Picture 10" descr="A diagram of a molecule&#10;&#10;AI-generated content may be incorrect.">
            <a:extLst>
              <a:ext uri="{FF2B5EF4-FFF2-40B4-BE49-F238E27FC236}">
                <a16:creationId xmlns:a16="http://schemas.microsoft.com/office/drawing/2014/main" id="{D99D6110-D099-E3ED-FCAF-649FF2B22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058" y="2162298"/>
            <a:ext cx="3770192" cy="28753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875F6B-A66A-E79A-F87E-9B947D6E9FB6}"/>
              </a:ext>
            </a:extLst>
          </p:cNvPr>
          <p:cNvSpPr txBox="1"/>
          <p:nvPr/>
        </p:nvSpPr>
        <p:spPr>
          <a:xfrm>
            <a:off x="6655776" y="5254870"/>
            <a:ext cx="52236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Figure 17b: Explanation by Attention Explainer</a:t>
            </a:r>
          </a:p>
        </p:txBody>
      </p:sp>
    </p:spTree>
    <p:extLst>
      <p:ext uri="{BB962C8B-B14F-4D97-AF65-F5344CB8AC3E}">
        <p14:creationId xmlns:p14="http://schemas.microsoft.com/office/powerpoint/2010/main" val="4004394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EB198E-F792-9487-384A-F5F235E989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1252356"/>
            <a:ext cx="9169400" cy="4593492"/>
          </a:xfrm>
        </p:spPr>
        <p:txBody>
          <a:bodyPr vert="horz" lIns="0" tIns="45720" rIns="91440" bIns="45720" anchor="t"/>
          <a:lstStyle/>
          <a:p>
            <a:pPr algn="ctr"/>
            <a:r>
              <a:rPr lang="en-US">
                <a:latin typeface="Segoe UI"/>
                <a:cs typeface="Segoe UI"/>
              </a:rPr>
              <a:t>Attention Explainer: Visualize Results (GAT)</a:t>
            </a:r>
            <a:endParaRPr lang="en-US" b="0">
              <a:solidFill>
                <a:srgbClr val="000000"/>
              </a:solidFill>
              <a:latin typeface="Segoe UI"/>
              <a:cs typeface="Segoe UI"/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5DD79-3094-AAA6-BE83-D4B4498FA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Overview of </a:t>
            </a:r>
            <a:r>
              <a:rPr lang="en-US" err="1">
                <a:latin typeface="Segoe UI"/>
                <a:cs typeface="Segoe UI"/>
              </a:rPr>
              <a:t>Jupyter</a:t>
            </a:r>
            <a:r>
              <a:rPr lang="en-US">
                <a:latin typeface="Segoe UI"/>
                <a:cs typeface="Segoe UI"/>
              </a:rPr>
              <a:t> Notebook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D6539-6841-037A-6BB1-8997786293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AB4F4-E93C-39AD-9511-A2A0BFCE0E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37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AD0850-0448-527B-C6B0-77C14C5D6A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0518A-09B0-AC71-6F1E-944B4D924760}"/>
              </a:ext>
            </a:extLst>
          </p:cNvPr>
          <p:cNvSpPr txBox="1"/>
          <p:nvPr/>
        </p:nvSpPr>
        <p:spPr>
          <a:xfrm>
            <a:off x="1468314" y="5256823"/>
            <a:ext cx="40512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Figure 18a: Homocyclic molecule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875F6B-A66A-E79A-F87E-9B947D6E9FB6}"/>
              </a:ext>
            </a:extLst>
          </p:cNvPr>
          <p:cNvSpPr txBox="1"/>
          <p:nvPr/>
        </p:nvSpPr>
        <p:spPr>
          <a:xfrm>
            <a:off x="6821853" y="5256824"/>
            <a:ext cx="52236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Figure 18b: Explanation by Attention Explainer</a:t>
            </a:r>
          </a:p>
        </p:txBody>
      </p:sp>
      <p:pic>
        <p:nvPicPr>
          <p:cNvPr id="9" name="Picture 8" descr="A diagram of a molecule&#10;&#10;AI-generated content may be incorrect.">
            <a:extLst>
              <a:ext uri="{FF2B5EF4-FFF2-40B4-BE49-F238E27FC236}">
                <a16:creationId xmlns:a16="http://schemas.microsoft.com/office/drawing/2014/main" id="{5D070CB5-DFD6-DAB5-E5C5-F3CBD898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006" y="2175853"/>
            <a:ext cx="2838450" cy="2838450"/>
          </a:xfrm>
          <a:prstGeom prst="rect">
            <a:avLst/>
          </a:prstGeom>
        </p:spPr>
      </p:pic>
      <p:pic>
        <p:nvPicPr>
          <p:cNvPr id="12" name="Picture 11" descr="A diagram of a molecule&#10;&#10;AI-generated content may be incorrect.">
            <a:extLst>
              <a:ext uri="{FF2B5EF4-FFF2-40B4-BE49-F238E27FC236}">
                <a16:creationId xmlns:a16="http://schemas.microsoft.com/office/drawing/2014/main" id="{F690B9AB-BABA-FCC9-4151-E8595D1B9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918" y="2172676"/>
            <a:ext cx="3598473" cy="28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21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DEB256-C08E-2854-0409-2B328B11A2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45720" rIns="91440" bIns="45720" anchor="t"/>
          <a:lstStyle/>
          <a:p>
            <a:pPr>
              <a:buFont typeface="Arial"/>
              <a:buChar char="•"/>
            </a:pPr>
            <a:r>
              <a:rPr lang="en-US" sz="1400" b="0" dirty="0">
                <a:latin typeface="Segoe UI"/>
                <a:cs typeface="Segoe UI"/>
              </a:rPr>
              <a:t>Ying, R., Bourgeois, D., You, J., Zitnik, M., &amp; Leskovec, J. (2019). </a:t>
            </a:r>
            <a:r>
              <a:rPr lang="en-US" sz="1400" b="0" dirty="0" err="1">
                <a:latin typeface="Segoe UI"/>
                <a:cs typeface="Segoe UI"/>
              </a:rPr>
              <a:t>GNNExplainer</a:t>
            </a:r>
            <a:r>
              <a:rPr lang="en-US" sz="1400" b="0" dirty="0">
                <a:latin typeface="Segoe UI"/>
                <a:cs typeface="Segoe UI"/>
              </a:rPr>
              <a:t>: Generating explanations for graph neural networks. </a:t>
            </a:r>
            <a:r>
              <a:rPr lang="en-US" sz="1400" b="0" i="1" dirty="0">
                <a:latin typeface="Segoe UI"/>
                <a:cs typeface="Segoe UI"/>
              </a:rPr>
              <a:t>Advances in Neural Information Processing Systems (</a:t>
            </a:r>
            <a:r>
              <a:rPr lang="en-US" sz="1400" b="0" i="1" dirty="0" err="1">
                <a:latin typeface="Segoe UI"/>
                <a:cs typeface="Segoe UI"/>
              </a:rPr>
              <a:t>NeurIPS</a:t>
            </a:r>
            <a:r>
              <a:rPr lang="en-US" sz="1400" b="0" i="1" dirty="0">
                <a:latin typeface="Segoe UI"/>
                <a:cs typeface="Segoe UI"/>
              </a:rPr>
              <a:t>), 32</a:t>
            </a:r>
            <a:r>
              <a:rPr lang="en-US" sz="1400" b="0" dirty="0">
                <a:latin typeface="Segoe UI"/>
                <a:cs typeface="Segoe UI"/>
              </a:rPr>
              <a:t>. Retrieved from </a:t>
            </a:r>
            <a:r>
              <a:rPr lang="en-US" sz="1400" b="0" dirty="0">
                <a:latin typeface="Segoe UI"/>
                <a:cs typeface="Segoe UI"/>
                <a:hlinkClick r:id="rId2"/>
              </a:rPr>
              <a:t>https://arxiv.org/abs/1903.03894</a:t>
            </a:r>
            <a:endParaRPr lang="en-US" sz="1400" b="0" dirty="0">
              <a:latin typeface="Segoe UI"/>
              <a:cs typeface="Segoe UI"/>
            </a:endParaRPr>
          </a:p>
          <a:p>
            <a:pPr>
              <a:buFont typeface="Arial"/>
              <a:buChar char="•"/>
            </a:pPr>
            <a:r>
              <a:rPr lang="en-US" sz="1400" b="0" dirty="0">
                <a:latin typeface="Segoe UI"/>
                <a:cs typeface="Segoe UI"/>
              </a:rPr>
              <a:t>Ramakrishnan, R., </a:t>
            </a:r>
            <a:r>
              <a:rPr lang="en-US" sz="1400" b="0" dirty="0" err="1">
                <a:latin typeface="Segoe UI"/>
                <a:cs typeface="Segoe UI"/>
              </a:rPr>
              <a:t>Dral</a:t>
            </a:r>
            <a:r>
              <a:rPr lang="en-US" sz="1400" b="0" dirty="0">
                <a:latin typeface="Segoe UI"/>
                <a:cs typeface="Segoe UI"/>
              </a:rPr>
              <a:t>, P. O., Rupp, M., &amp; von Lilienfeld, O. A. (2014). Quantum chemistry structures and properties of 134 kilo molecules. </a:t>
            </a:r>
            <a:r>
              <a:rPr lang="en-US" sz="1400" b="0" i="1" dirty="0">
                <a:latin typeface="Segoe UI"/>
                <a:cs typeface="Segoe UI"/>
              </a:rPr>
              <a:t>Scientific Data, 1</a:t>
            </a:r>
            <a:r>
              <a:rPr lang="en-US" sz="1400" b="0" dirty="0">
                <a:latin typeface="Segoe UI"/>
                <a:cs typeface="Segoe UI"/>
              </a:rPr>
              <a:t>(1), 140022. </a:t>
            </a:r>
            <a:r>
              <a:rPr lang="en-US" sz="1400" b="0" dirty="0">
                <a:latin typeface="Segoe UI"/>
                <a:cs typeface="Segoe UI"/>
                <a:hlinkClick r:id="rId3"/>
              </a:rPr>
              <a:t>https://doi.org/10.1038/sdata.2014.22</a:t>
            </a:r>
            <a:endParaRPr lang="en-US" sz="1400" b="0" dirty="0">
              <a:latin typeface="Segoe UI"/>
              <a:cs typeface="Segoe UI"/>
            </a:endParaRPr>
          </a:p>
          <a:p>
            <a:pPr>
              <a:buFont typeface="Arial"/>
              <a:buChar char="•"/>
            </a:pPr>
            <a:r>
              <a:rPr lang="en-US" sz="1400" b="0" dirty="0">
                <a:latin typeface="Segoe UI"/>
                <a:cs typeface="Segoe UI"/>
              </a:rPr>
              <a:t>Landrum, G. A. (2006). </a:t>
            </a:r>
            <a:r>
              <a:rPr lang="en-US" sz="1400" b="0" dirty="0" err="1">
                <a:latin typeface="Segoe UI"/>
                <a:cs typeface="Segoe UI"/>
              </a:rPr>
              <a:t>RDKit</a:t>
            </a:r>
            <a:r>
              <a:rPr lang="en-US" sz="1400" b="0" dirty="0">
                <a:latin typeface="Segoe UI"/>
                <a:cs typeface="Segoe UI"/>
              </a:rPr>
              <a:t>: Open-source cheminformatics. Retrieved from </a:t>
            </a:r>
            <a:r>
              <a:rPr lang="en-US" sz="1400" b="0" dirty="0">
                <a:latin typeface="Segoe UI"/>
                <a:cs typeface="Segoe UI"/>
                <a:hlinkClick r:id="rId4"/>
              </a:rPr>
              <a:t>http://www.rdkit.org</a:t>
            </a:r>
            <a:endParaRPr lang="en-US" sz="1400" b="0" dirty="0">
              <a:latin typeface="Segoe UI"/>
              <a:cs typeface="Segoe UI"/>
            </a:endParaRPr>
          </a:p>
          <a:p>
            <a:pPr>
              <a:buFont typeface="Arial"/>
              <a:buChar char="•"/>
            </a:pPr>
            <a:r>
              <a:rPr lang="en-US" sz="1400" b="0" dirty="0">
                <a:latin typeface="Segoe UI"/>
                <a:cs typeface="Segoe UI"/>
              </a:rPr>
              <a:t>Longa, A., </a:t>
            </a:r>
            <a:r>
              <a:rPr lang="en-US" sz="1400" b="0" dirty="0" err="1">
                <a:latin typeface="Segoe UI"/>
                <a:cs typeface="Segoe UI"/>
              </a:rPr>
              <a:t>Azzolin</a:t>
            </a:r>
            <a:r>
              <a:rPr lang="en-US" sz="1400" b="0" dirty="0">
                <a:latin typeface="Segoe UI"/>
                <a:cs typeface="Segoe UI"/>
              </a:rPr>
              <a:t>, S., Santin, G., </a:t>
            </a:r>
            <a:r>
              <a:rPr lang="en-US" sz="1400" b="0" dirty="0" err="1">
                <a:latin typeface="Segoe UI"/>
                <a:cs typeface="Segoe UI"/>
              </a:rPr>
              <a:t>Cencetti</a:t>
            </a:r>
            <a:r>
              <a:rPr lang="en-US" sz="1400" b="0" dirty="0">
                <a:latin typeface="Segoe UI"/>
                <a:cs typeface="Segoe UI"/>
              </a:rPr>
              <a:t>, G., </a:t>
            </a:r>
            <a:r>
              <a:rPr lang="en-US" sz="1400" b="0" dirty="0" err="1">
                <a:latin typeface="Segoe UI"/>
                <a:cs typeface="Segoe UI"/>
              </a:rPr>
              <a:t>Liò</a:t>
            </a:r>
            <a:r>
              <a:rPr lang="en-US" sz="1400" b="0" dirty="0">
                <a:latin typeface="Segoe UI"/>
                <a:cs typeface="Segoe UI"/>
              </a:rPr>
              <a:t>, P., Lepri, B., &amp; Passerini, A. (2024). Explaining the explainers in graph neural networks: A comparative study. </a:t>
            </a:r>
            <a:r>
              <a:rPr lang="en-US" sz="1400" b="0" i="1" dirty="0">
                <a:latin typeface="Segoe UI"/>
                <a:cs typeface="Segoe UI"/>
              </a:rPr>
              <a:t>ACM Computing Surveys, 57</a:t>
            </a:r>
            <a:r>
              <a:rPr lang="en-US" sz="1400" b="0" dirty="0">
                <a:latin typeface="Segoe UI"/>
                <a:cs typeface="Segoe UI"/>
              </a:rPr>
              <a:t>(5), Article 97. </a:t>
            </a:r>
            <a:r>
              <a:rPr lang="en-US" sz="1400" b="0" dirty="0">
                <a:latin typeface="Segoe UI"/>
                <a:cs typeface="Segoe UI"/>
                <a:hlinkClick r:id="rId5"/>
              </a:rPr>
              <a:t>https://doi.org/10.1145/3696444</a:t>
            </a:r>
            <a:endParaRPr lang="en-US" sz="1400" b="0" dirty="0">
              <a:latin typeface="Segoe UI"/>
              <a:cs typeface="Segoe UI"/>
            </a:endParaRPr>
          </a:p>
          <a:p>
            <a:pPr>
              <a:buFont typeface="Arial"/>
              <a:buChar char="•"/>
            </a:pPr>
            <a:r>
              <a:rPr lang="en-US" sz="1400" b="0" dirty="0">
                <a:latin typeface="Segoe UI"/>
                <a:cs typeface="Segoe UI"/>
              </a:rPr>
              <a:t>Sharma, A., Sharma, A., </a:t>
            </a:r>
            <a:r>
              <a:rPr lang="en-US" sz="1400" b="0" dirty="0" err="1">
                <a:latin typeface="Segoe UI"/>
                <a:cs typeface="Segoe UI"/>
              </a:rPr>
              <a:t>Tselykh</a:t>
            </a:r>
            <a:r>
              <a:rPr lang="en-US" sz="1400" b="0" dirty="0">
                <a:latin typeface="Segoe UI"/>
                <a:cs typeface="Segoe UI"/>
              </a:rPr>
              <a:t>, A., &amp; </a:t>
            </a:r>
            <a:r>
              <a:rPr lang="en-US" sz="1400" b="0" dirty="0" err="1">
                <a:latin typeface="Segoe UI"/>
                <a:cs typeface="Segoe UI"/>
              </a:rPr>
              <a:t>Bozhenyuk</a:t>
            </a:r>
            <a:r>
              <a:rPr lang="en-US" sz="1400" b="0" dirty="0">
                <a:latin typeface="Segoe UI"/>
                <a:cs typeface="Segoe UI"/>
              </a:rPr>
              <a:t>, A. (2024). Image and video analysis using graph neural network for Internet of Medical Things and computer vision applications. </a:t>
            </a:r>
            <a:r>
              <a:rPr lang="en-US" sz="1400" b="0" i="1" dirty="0">
                <a:latin typeface="Segoe UI"/>
                <a:cs typeface="Segoe UI"/>
              </a:rPr>
              <a:t>CAAI Transactions on Intelligence Technology</a:t>
            </a:r>
            <a:r>
              <a:rPr lang="en-US" sz="1400" b="0" dirty="0">
                <a:latin typeface="Segoe UI"/>
                <a:cs typeface="Segoe UI"/>
              </a:rPr>
              <a:t>. </a:t>
            </a:r>
            <a:r>
              <a:rPr lang="en-US" sz="1400" b="0" dirty="0">
                <a:latin typeface="Segoe UI"/>
                <a:cs typeface="Segoe UI"/>
                <a:hlinkClick r:id="rId6"/>
              </a:rPr>
              <a:t>https://doi.org/10.1049/cit2.12306</a:t>
            </a:r>
            <a:endParaRPr lang="en-US" sz="1400" b="0" dirty="0">
              <a:hlinkClick r:id="rId6"/>
            </a:endParaRPr>
          </a:p>
          <a:p>
            <a:pPr>
              <a:buFont typeface="Arial"/>
              <a:buChar char="•"/>
            </a:pPr>
            <a:r>
              <a:rPr lang="en-US" sz="1400" b="0" dirty="0">
                <a:latin typeface="Segoe UI"/>
                <a:cs typeface="Segoe UI"/>
              </a:rPr>
              <a:t>Yeung, R. W. </a:t>
            </a:r>
            <a:r>
              <a:rPr lang="en-US" sz="1400" b="0" i="1" dirty="0">
                <a:latin typeface="Segoe UI"/>
                <a:cs typeface="Segoe UI"/>
              </a:rPr>
              <a:t>A First Course in Information Theory</a:t>
            </a:r>
            <a:r>
              <a:rPr lang="en-US" sz="1400" b="0" dirty="0">
                <a:latin typeface="Segoe UI"/>
                <a:cs typeface="Segoe UI"/>
              </a:rPr>
              <a:t>. Norwell, MA/New York: Kluwer/Plenum, 2002.</a:t>
            </a:r>
          </a:p>
          <a:p>
            <a:pPr>
              <a:buFont typeface="Arial"/>
              <a:buChar char="•"/>
            </a:pPr>
            <a:endParaRPr lang="en-US" sz="1600" b="0"/>
          </a:p>
          <a:p>
            <a:pPr indent="0"/>
            <a:endParaRPr lang="en-US" sz="1600" b="0"/>
          </a:p>
          <a:p>
            <a:pPr>
              <a:buFont typeface="Arial"/>
              <a:buChar char="•"/>
            </a:pPr>
            <a:endParaRPr lang="en-US" sz="1600" b="0"/>
          </a:p>
          <a:p>
            <a:pPr>
              <a:buFont typeface="Arial"/>
              <a:buChar char="•"/>
            </a:pPr>
            <a:endParaRPr lang="en-US" sz="1400" b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F6565-4358-B400-56E2-47C34FC500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References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2E795-3B4E-09FC-37DF-B46C468F3B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/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8DF3F-A06A-9047-A9DA-80E2F941D4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38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A2688B-CECA-4506-F2C3-FE96B36B58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32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8C7E4-A4BF-C0ED-E66B-32C129C57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904350"/>
            <a:ext cx="9169400" cy="4740215"/>
          </a:xfrm>
        </p:spPr>
        <p:txBody>
          <a:bodyPr vert="horz" lIns="0" tIns="45720" rIns="91440" bIns="45720" anchor="t"/>
          <a:lstStyle/>
          <a:p>
            <a:pPr algn="ctr"/>
            <a:r>
              <a:rPr lang="en-US" sz="2800">
                <a:latin typeface="Segoe UI"/>
                <a:cs typeface="Segoe UI"/>
              </a:rPr>
              <a:t>Key Operations in GNNs</a:t>
            </a:r>
            <a:endParaRPr lang="en-US" sz="2800" b="0">
              <a:solidFill>
                <a:srgbClr val="000000"/>
              </a:solidFill>
              <a:latin typeface="Segoe UI"/>
              <a:cs typeface="Segoe UI"/>
            </a:endParaRPr>
          </a:p>
          <a:p>
            <a:r>
              <a:rPr lang="en-US" sz="1800" b="0">
                <a:latin typeface="Segoe UI"/>
                <a:cs typeface="Segoe UI"/>
              </a:rPr>
              <a:t>At each layer   , GNNs perform three computations:</a:t>
            </a:r>
            <a:endParaRPr lang="en-US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1800">
                <a:latin typeface="Segoe UI"/>
                <a:cs typeface="Segoe UI"/>
              </a:rPr>
              <a:t>Message Passing</a:t>
            </a:r>
            <a:r>
              <a:rPr lang="en-US" sz="1800" b="0">
                <a:latin typeface="Segoe UI"/>
                <a:cs typeface="Segoe UI"/>
              </a:rPr>
              <a:t>:</a:t>
            </a:r>
            <a:endParaRPr lang="en-US">
              <a:latin typeface="Segoe U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latin typeface="Segoe UI"/>
                <a:cs typeface="Segoe UI"/>
              </a:rPr>
              <a:t>For a node pair           :</a:t>
            </a:r>
          </a:p>
          <a:p>
            <a:pPr lvl="1"/>
            <a:endParaRPr lang="en-US">
              <a:latin typeface="Segoe U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>
              <a:latin typeface="Segoe U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latin typeface="Segoe UI"/>
                <a:cs typeface="Segoe UI"/>
              </a:rPr>
              <a:t>Where             are the representations from the previous layer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latin typeface="Segoe UI"/>
                <a:cs typeface="Segoe UI"/>
              </a:rPr>
              <a:t>       captures the relationship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800">
                <a:latin typeface="Segoe UI"/>
                <a:cs typeface="Segoe UI"/>
              </a:rPr>
              <a:t>Aggregation</a:t>
            </a:r>
            <a:r>
              <a:rPr lang="en-US" sz="1800" b="0">
                <a:latin typeface="Segoe UI"/>
                <a:cs typeface="Segoe UI"/>
              </a:rPr>
              <a:t>:</a:t>
            </a:r>
            <a:endParaRPr lang="en-US">
              <a:latin typeface="Segoe U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latin typeface="Segoe UI"/>
                <a:cs typeface="Segoe UI"/>
              </a:rPr>
              <a:t>Combines messages from a node's neighborhood: </a:t>
            </a:r>
          </a:p>
          <a:p>
            <a:pPr lvl="1"/>
            <a:endParaRPr lang="en-US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1800" b="0"/>
          </a:p>
          <a:p>
            <a:pPr indent="0"/>
            <a:endParaRPr lang="en-US" sz="1800" b="0"/>
          </a:p>
          <a:p>
            <a:pPr indent="0"/>
            <a:endParaRPr lang="en-US" b="0">
              <a:latin typeface="Segoe UI"/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5DE8-C072-9C80-ABDC-82A887548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Introduction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5AB7-8700-0E67-CA2B-9FEE1BE42E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6C5D-3B9D-43F9-772E-7976B21FB5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4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62F63-6B66-E2B5-B416-ACFC00A349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380508-6B48-70C9-08EC-10F9E0438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3223" y="2681561"/>
            <a:ext cx="3169318" cy="36946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B74630-354C-62C5-0187-EF23C7F29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6544" y="5126157"/>
            <a:ext cx="3197704" cy="28628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1179817-1F93-A28E-D826-60D84732D8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87792" y="3512636"/>
            <a:ext cx="638175" cy="24782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FA70DFB-0E9D-4865-729E-EA60D0EFB2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81620" y="3872507"/>
            <a:ext cx="276943" cy="21008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5ABAAAB-993A-E406-3150-240ABFBED7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08821" y="2509787"/>
            <a:ext cx="533938" cy="18097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A8B710F-5684-8D5B-8A24-DF02889CBC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23634" y="1710742"/>
            <a:ext cx="47625" cy="21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1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8C7E4-A4BF-C0ED-E66B-32C129C57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904350"/>
            <a:ext cx="9169400" cy="4740215"/>
          </a:xfrm>
        </p:spPr>
        <p:txBody>
          <a:bodyPr vert="horz" lIns="0" tIns="45720" rIns="91440" bIns="45720" anchor="t"/>
          <a:lstStyle/>
          <a:p>
            <a:pPr algn="ctr"/>
            <a:r>
              <a:rPr lang="en-US" sz="2800">
                <a:latin typeface="Segoe UI"/>
                <a:cs typeface="Segoe UI"/>
              </a:rPr>
              <a:t>Key Operations in GNNs</a:t>
            </a:r>
            <a:endParaRPr lang="en-US" sz="2800" b="0">
              <a:solidFill>
                <a:srgbClr val="000000"/>
              </a:solidFill>
              <a:latin typeface="Segoe UI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800">
                <a:latin typeface="Segoe UI"/>
                <a:cs typeface="Segoe UI"/>
              </a:rPr>
              <a:t>Update</a:t>
            </a:r>
            <a:r>
              <a:rPr lang="en-US" sz="1800" b="0">
                <a:latin typeface="Segoe UI"/>
                <a:cs typeface="Segoe UI"/>
              </a:rPr>
              <a:t>:</a:t>
            </a:r>
            <a:endParaRPr lang="en-US" sz="1800" b="0">
              <a:solidFill>
                <a:srgbClr val="000000"/>
              </a:solidFill>
              <a:latin typeface="Segoe UI"/>
              <a:cs typeface="Segoe U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Segoe UI"/>
                <a:cs typeface="Segoe UI"/>
              </a:rPr>
              <a:t>Updates the node's representation: </a:t>
            </a:r>
            <a:endParaRPr lang="en-US" sz="1800" b="0">
              <a:solidFill>
                <a:srgbClr val="000000"/>
              </a:solidFill>
              <a:latin typeface="Segoe UI"/>
              <a:cs typeface="Segoe UI"/>
            </a:endParaRPr>
          </a:p>
          <a:p>
            <a:pPr>
              <a:buFont typeface="Arial"/>
              <a:buChar char="•"/>
            </a:pPr>
            <a:endParaRPr lang="en-US" sz="1800" b="0"/>
          </a:p>
          <a:p>
            <a:pPr algn="ctr"/>
            <a:endParaRPr lang="en-US" sz="1800">
              <a:latin typeface="Segoe UI"/>
              <a:cs typeface="Segoe UI"/>
            </a:endParaRPr>
          </a:p>
          <a:p>
            <a:r>
              <a:rPr lang="en-US" sz="1800">
                <a:latin typeface="Segoe UI"/>
                <a:cs typeface="Segoe UI"/>
              </a:rPr>
              <a:t>Final Embedding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After    layers, each node's embedding is:</a:t>
            </a:r>
            <a:endParaRPr lang="en-US" sz="1800"/>
          </a:p>
          <a:p>
            <a:pPr indent="0"/>
            <a:endParaRPr lang="en-US" sz="1800" b="0">
              <a:latin typeface="Segoe UI"/>
              <a:cs typeface="Segoe UI"/>
            </a:endParaRPr>
          </a:p>
          <a:p>
            <a:pPr indent="0"/>
            <a:endParaRPr lang="en-US" b="0">
              <a:latin typeface="Segoe UI"/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5DE8-C072-9C80-ABDC-82A887548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Introduction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5AB7-8700-0E67-CA2B-9FEE1BE42E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6C5D-3B9D-43F9-772E-7976B21FB5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5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62F63-6B66-E2B5-B416-ACFC00A349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8" name="Graphic 10">
            <a:extLst>
              <a:ext uri="{FF2B5EF4-FFF2-40B4-BE49-F238E27FC236}">
                <a16:creationId xmlns:a16="http://schemas.microsoft.com/office/drawing/2014/main" id="{23A69A79-A223-82E2-57BF-B9DECABBA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4879" y="2615237"/>
            <a:ext cx="2500042" cy="32942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95001E6-B49E-19D0-7134-CF6C7C5CD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0569" y="3716410"/>
            <a:ext cx="124828" cy="16443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7BE0ED0-8ED9-8E15-6D35-F8AC427FDA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43562" y="4276223"/>
            <a:ext cx="904875" cy="33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0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8C7E4-A4BF-C0ED-E66B-32C129C57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904350"/>
            <a:ext cx="9169400" cy="4740215"/>
          </a:xfrm>
        </p:spPr>
        <p:txBody>
          <a:bodyPr vert="horz" lIns="0" tIns="45720" rIns="91440" bIns="45720" anchor="t"/>
          <a:lstStyle/>
          <a:p>
            <a:pPr algn="ctr"/>
            <a:r>
              <a:rPr lang="en-US">
                <a:latin typeface="Segoe UI"/>
                <a:cs typeface="Segoe UI"/>
              </a:rPr>
              <a:t>Motivation</a:t>
            </a:r>
            <a:endParaRPr lang="en-US">
              <a:solidFill>
                <a:srgbClr val="004877"/>
              </a:solidFill>
              <a:latin typeface="Segoe UI"/>
              <a:cs typeface="Segoe UI"/>
            </a:endParaRPr>
          </a:p>
          <a:p>
            <a:pPr>
              <a:buFont typeface="Arial"/>
              <a:buChar char="•"/>
            </a:pPr>
            <a:r>
              <a:rPr lang="en-US" sz="1800">
                <a:latin typeface="Segoe UI"/>
                <a:cs typeface="Segoe UI"/>
              </a:rPr>
              <a:t>Subgraph</a:t>
            </a:r>
            <a:r>
              <a:rPr lang="en-US" sz="1800" b="0">
                <a:latin typeface="Segoe UI"/>
                <a:cs typeface="Segoe UI"/>
              </a:rPr>
              <a:t> (     ) critical to node level prediction (  )</a:t>
            </a:r>
            <a:endParaRPr lang="en-US" sz="1800" b="0"/>
          </a:p>
          <a:p>
            <a:pPr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Important </a:t>
            </a:r>
            <a:r>
              <a:rPr lang="en-US" sz="1800">
                <a:latin typeface="Segoe UI"/>
                <a:cs typeface="Segoe UI"/>
              </a:rPr>
              <a:t>features</a:t>
            </a:r>
            <a:r>
              <a:rPr lang="en-US" sz="1800" b="0">
                <a:latin typeface="Segoe UI"/>
                <a:cs typeface="Segoe UI"/>
              </a:rPr>
              <a:t> (    ) within the subgraph</a:t>
            </a:r>
            <a:endParaRPr lang="en-US" sz="1800" b="0"/>
          </a:p>
          <a:p>
            <a:pPr indent="0"/>
            <a:endParaRPr lang="en-US" sz="1800" b="0">
              <a:solidFill>
                <a:srgbClr val="004877"/>
              </a:solidFill>
              <a:latin typeface="Segoe UI"/>
              <a:cs typeface="Segoe UI"/>
            </a:endParaRPr>
          </a:p>
          <a:p>
            <a:pPr indent="0"/>
            <a:endParaRPr lang="en-US" sz="1800" b="0"/>
          </a:p>
          <a:p>
            <a:pPr marL="285750" indent="-285750">
              <a:buFont typeface="Arial"/>
              <a:buChar char="•"/>
            </a:pPr>
            <a:endParaRPr lang="en-US" sz="1800" b="0"/>
          </a:p>
          <a:p>
            <a:endParaRPr lang="en-US" sz="1800" b="0"/>
          </a:p>
          <a:p>
            <a:pPr indent="0"/>
            <a:endParaRPr lang="en-US" b="0">
              <a:latin typeface="Segoe UI"/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5DE8-C072-9C80-ABDC-82A887548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Introduction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5AB7-8700-0E67-CA2B-9FEE1BE42E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6C5D-3B9D-43F9-772E-7976B21FB5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6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62F63-6B66-E2B5-B416-ACFC00A349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B108A86-6A95-6AC9-A7A0-1D987F69F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6863" y="2081601"/>
            <a:ext cx="296007" cy="1355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E0C7081-C61B-81E4-85A3-59793082B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1969" y="1678862"/>
            <a:ext cx="95250" cy="1333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2AFC3F4-1FF4-5901-A98F-65ACFA195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4375" y="1662973"/>
            <a:ext cx="276914" cy="143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FC196A-5816-111A-FB66-B924FB0337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2829" y="3134079"/>
            <a:ext cx="7639050" cy="2000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2FE43A-3C9E-B131-C6A8-DD19ACAF7D5B}"/>
              </a:ext>
            </a:extLst>
          </p:cNvPr>
          <p:cNvSpPr txBox="1"/>
          <p:nvPr/>
        </p:nvSpPr>
        <p:spPr>
          <a:xfrm>
            <a:off x="2748229" y="5301170"/>
            <a:ext cx="69305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Figure 2: </a:t>
            </a:r>
            <a:r>
              <a:rPr lang="en-US" sz="1600" err="1">
                <a:ea typeface="+mn-lt"/>
                <a:cs typeface="+mn-lt"/>
              </a:rPr>
              <a:t>GNNExplainer</a:t>
            </a:r>
            <a:r>
              <a:rPr lang="en-US" sz="1600">
                <a:ea typeface="+mn-lt"/>
                <a:cs typeface="+mn-lt"/>
              </a:rPr>
              <a:t> highlights subgraphs and features influencing predictions, e.g., "Basketball" or "Sailing."</a:t>
            </a:r>
            <a:endParaRPr 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63E774-F463-C3AA-0321-5FFCA0C46423}"/>
              </a:ext>
            </a:extLst>
          </p:cNvPr>
          <p:cNvSpPr txBox="1"/>
          <p:nvPr/>
        </p:nvSpPr>
        <p:spPr>
          <a:xfrm>
            <a:off x="2855793" y="2704520"/>
            <a:ext cx="37640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Trained GNN and its predictions</a:t>
            </a:r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7F710-EEE3-AD5D-DA5D-39426D1D5D77}"/>
              </a:ext>
            </a:extLst>
          </p:cNvPr>
          <p:cNvSpPr txBox="1"/>
          <p:nvPr/>
        </p:nvSpPr>
        <p:spPr>
          <a:xfrm>
            <a:off x="7323984" y="2704519"/>
            <a:ext cx="29470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Explaining GNN’s predictions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276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8C7E4-A4BF-C0ED-E66B-32C129C57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904350"/>
            <a:ext cx="9169400" cy="4740215"/>
          </a:xfrm>
        </p:spPr>
        <p:txBody>
          <a:bodyPr vert="horz" lIns="0" tIns="45720" rIns="91440" bIns="45720" anchor="t"/>
          <a:lstStyle/>
          <a:p>
            <a:pPr algn="ctr"/>
            <a:r>
              <a:rPr lang="en-US">
                <a:latin typeface="Segoe UI"/>
                <a:cs typeface="Segoe UI"/>
              </a:rPr>
              <a:t>Mathematical Foundations of Mutual Information</a:t>
            </a:r>
            <a:endParaRPr lang="en-US"/>
          </a:p>
          <a:p>
            <a:pPr indent="0"/>
            <a:r>
              <a:rPr lang="en-US" sz="1800">
                <a:latin typeface="Segoe UI"/>
                <a:cs typeface="Segoe UI"/>
              </a:rPr>
              <a:t>Mutual Information (MI)</a:t>
            </a:r>
            <a:r>
              <a:rPr lang="en-US" sz="1800" b="0">
                <a:latin typeface="Segoe UI"/>
                <a:cs typeface="Segoe UI"/>
              </a:rPr>
              <a:t> is a measure of the amount of information that one random variable contains about another.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Between two random variables:</a:t>
            </a:r>
            <a:endParaRPr lang="en-US" sz="1800" b="0"/>
          </a:p>
          <a:p>
            <a:pPr indent="0"/>
            <a:endParaRPr lang="en-US" sz="1800"/>
          </a:p>
          <a:p>
            <a:pPr marL="285750" indent="-285750">
              <a:buFont typeface="Arial"/>
              <a:buChar char="•"/>
            </a:pPr>
            <a:endParaRPr lang="en-US" sz="1800" b="0"/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              : Joint probability ,                     : marginal probabilities</a:t>
            </a:r>
            <a:endParaRPr lang="en-US" sz="1800" b="0"/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In terms of </a:t>
            </a:r>
            <a:r>
              <a:rPr lang="en-US" sz="1800">
                <a:latin typeface="Segoe UI"/>
                <a:cs typeface="Segoe UI"/>
              </a:rPr>
              <a:t>entropy:</a:t>
            </a:r>
            <a:endParaRPr lang="en-US" sz="1800"/>
          </a:p>
          <a:p>
            <a:pPr marL="285750" indent="-285750">
              <a:buFont typeface="Arial"/>
              <a:buChar char="•"/>
            </a:pP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 b="0">
                <a:latin typeface="Segoe UI"/>
                <a:cs typeface="Segoe UI"/>
              </a:rPr>
              <a:t>                     : individual entropies,                  : Joint entropy </a:t>
            </a:r>
            <a:endParaRPr lang="en-US" sz="1800" b="0"/>
          </a:p>
          <a:p>
            <a:pPr indent="0"/>
            <a:endParaRPr lang="en-US" sz="1800"/>
          </a:p>
          <a:p>
            <a:pPr indent="0"/>
            <a:endParaRPr lang="en-US" sz="1800"/>
          </a:p>
          <a:p>
            <a:pPr indent="0"/>
            <a:endParaRPr lang="en-US" sz="1800"/>
          </a:p>
          <a:p>
            <a:pPr indent="0"/>
            <a:endParaRPr lang="en-US" sz="1800"/>
          </a:p>
          <a:p>
            <a:pPr indent="0"/>
            <a:endParaRPr lang="en-US" sz="1800" b="0"/>
          </a:p>
          <a:p>
            <a:pPr marL="285750" indent="-285750">
              <a:buFont typeface="Arial"/>
              <a:buChar char="•"/>
            </a:pPr>
            <a:endParaRPr lang="en-US" sz="1800" b="0"/>
          </a:p>
          <a:p>
            <a:pPr indent="0"/>
            <a:endParaRPr lang="en-US" b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5DE8-C072-9C80-ABDC-82A887548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5AB7-8700-0E67-CA2B-9FEE1BE42E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6C5D-3B9D-43F9-772E-7976B21FB5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7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62F63-6B66-E2B5-B416-ACFC00A349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1E0C41D-70BF-00E9-0121-FFADE7885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1120" y="3675428"/>
            <a:ext cx="739530" cy="23983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656F91A-07A6-CA87-2CEF-EA07FA45A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8077" y="3675429"/>
            <a:ext cx="1162539" cy="23983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36BABD9-B579-775B-73D6-882B4E29DE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1485" y="4896582"/>
            <a:ext cx="1256567" cy="24960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ED7040D-A5CE-ECA0-4BBB-248AC7DCC1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46969" y="4896582"/>
            <a:ext cx="883138" cy="24960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CA182FF-0D13-858F-6072-BD546B6E28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9726" y="2863484"/>
            <a:ext cx="3501780" cy="5644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5509A52-96F2-A423-32FA-3DBE4ADDA9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47282" y="4505813"/>
            <a:ext cx="3506665" cy="2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F6E704-B494-364A-7FFA-E0A0948CD9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933996"/>
            <a:ext cx="9169400" cy="4888004"/>
          </a:xfrm>
        </p:spPr>
        <p:txBody>
          <a:bodyPr vert="horz" lIns="0" tIns="45720" rIns="91440" bIns="45720" anchor="t"/>
          <a:lstStyle/>
          <a:p>
            <a:pPr indent="0" algn="ctr"/>
            <a:r>
              <a:rPr lang="en-US" dirty="0">
                <a:latin typeface="Segoe UI"/>
                <a:cs typeface="Segoe UI"/>
              </a:rPr>
              <a:t>Insights into Joint and Conditional Entropies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1800" dirty="0">
                <a:latin typeface="Segoe UI"/>
                <a:cs typeface="Segoe UI"/>
              </a:rPr>
              <a:t>Joint Entropy </a:t>
            </a:r>
            <a:r>
              <a:rPr lang="en-US" sz="1800" b="0" dirty="0">
                <a:latin typeface="Segoe UI"/>
                <a:cs typeface="Segoe UI"/>
              </a:rPr>
              <a:t>can be expressed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>
              <a:latin typeface="Segoe UI"/>
              <a:cs typeface="Segoe UI"/>
            </a:endParaRPr>
          </a:p>
          <a:p>
            <a:pPr indent="0"/>
            <a:r>
              <a:rPr lang="en-US" sz="1800" b="0" dirty="0">
                <a:latin typeface="Segoe UI"/>
                <a:cs typeface="Segoe UI"/>
              </a:rPr>
              <a:t>                                   : conditional entropies</a:t>
            </a:r>
          </a:p>
          <a:p>
            <a:pPr>
              <a:buFont typeface="Arial"/>
              <a:buChar char="•"/>
            </a:pPr>
            <a:r>
              <a:rPr lang="en-US" sz="1800" dirty="0">
                <a:latin typeface="Segoe UI"/>
                <a:cs typeface="Segoe UI"/>
              </a:rPr>
              <a:t>Conditional entropy</a:t>
            </a:r>
            <a:r>
              <a:rPr lang="en-US" sz="1800" b="0" dirty="0">
                <a:latin typeface="Segoe UI"/>
                <a:cs typeface="Segoe UI"/>
              </a:rPr>
              <a:t> measures the uncertainty</a:t>
            </a:r>
            <a:endParaRPr lang="en-US" dirty="0"/>
          </a:p>
          <a:p>
            <a:pPr indent="0"/>
            <a:r>
              <a:rPr lang="en-US" sz="1800" b="0" dirty="0">
                <a:latin typeface="Segoe UI"/>
                <a:cs typeface="Segoe UI"/>
              </a:rPr>
              <a:t> in </a:t>
            </a:r>
            <a:r>
              <a:rPr lang="en-US" sz="1800" b="0" dirty="0">
                <a:solidFill>
                  <a:schemeClr val="tx1"/>
                </a:solidFill>
                <a:latin typeface="Segoe UI"/>
                <a:cs typeface="Segoe UI"/>
              </a:rPr>
              <a:t>Y</a:t>
            </a:r>
            <a:r>
              <a:rPr lang="en-US" sz="1800" b="0" dirty="0">
                <a:latin typeface="Segoe UI"/>
                <a:cs typeface="Segoe UI"/>
              </a:rPr>
              <a:t> given </a:t>
            </a:r>
            <a:r>
              <a:rPr lang="en-US" sz="1800" b="0" dirty="0">
                <a:solidFill>
                  <a:schemeClr val="tx1"/>
                </a:solidFill>
                <a:latin typeface="Segoe UI"/>
                <a:cs typeface="Segoe UI"/>
              </a:rPr>
              <a:t>X:</a:t>
            </a:r>
            <a:endParaRPr lang="en-US" sz="1800" b="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b="0">
              <a:latin typeface="Segoe UI"/>
              <a:cs typeface="Segoe U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b="0">
              <a:latin typeface="Segoe UI"/>
              <a:cs typeface="Segoe 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>
                <a:latin typeface="Segoe UI"/>
                <a:cs typeface="Segoe UI"/>
              </a:rPr>
              <a:t>From Venn diagram, we can say: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1800" b="0">
              <a:latin typeface="Segoe UI"/>
              <a:cs typeface="Segoe U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b="0">
              <a:latin typeface="Segoe UI"/>
              <a:cs typeface="Segoe U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>
              <a:latin typeface="Segoe UI"/>
              <a:cs typeface="Segoe U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>
              <a:latin typeface="Segoe UI"/>
              <a:cs typeface="Segoe U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>
              <a:latin typeface="Segoe UI"/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F790B-BFCB-8838-0063-9CE86BDED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00AEF-1C71-69BF-CF4F-BB863DC498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 dirty="0">
                <a:latin typeface="Segoe UI"/>
                <a:cs typeface="Segoe UI"/>
              </a:rPr>
              <a:t>Yeung, R. W. et al. 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3E485-C33F-EB80-EC2C-061BF463A2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8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CC3313-BEFC-B065-BA71-949FEA57086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7" name="Picture 6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A23E1416-33C5-2B8A-F332-3E78588AB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916" y="2861545"/>
            <a:ext cx="4211760" cy="296520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73CB19E-11E9-4482-E05A-BF68BC2BC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6303" y="5213106"/>
            <a:ext cx="4457211" cy="21052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2427A5B-9068-EB4E-753A-7EDD34923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2873" y="2139706"/>
            <a:ext cx="4348528" cy="19489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0BB68E4-1F29-BC75-6583-94B281ED2B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0537" y="2475768"/>
            <a:ext cx="1851512" cy="20661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FA303F8-1FF8-6001-FFD3-8D4523333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77269" y="3783093"/>
            <a:ext cx="3237767" cy="560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32C070-813D-05DE-FB2B-8E09742A3607}"/>
              </a:ext>
            </a:extLst>
          </p:cNvPr>
          <p:cNvSpPr txBox="1"/>
          <p:nvPr/>
        </p:nvSpPr>
        <p:spPr>
          <a:xfrm>
            <a:off x="7731369" y="5435600"/>
            <a:ext cx="3505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Figure 3: </a:t>
            </a:r>
            <a:r>
              <a:rPr lang="en-US" sz="1600">
                <a:ea typeface="+mn-lt"/>
                <a:cs typeface="+mn-lt"/>
              </a:rPr>
              <a:t>Venn Diagram of Entropies and Mutual Information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5494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8C7E4-A4BF-C0ED-E66B-32C129C57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0030" y="904350"/>
            <a:ext cx="9169400" cy="4740215"/>
          </a:xfrm>
        </p:spPr>
        <p:txBody>
          <a:bodyPr vert="horz" lIns="0" tIns="45720" rIns="91440" bIns="45720" anchor="t"/>
          <a:lstStyle/>
          <a:p>
            <a:pPr algn="ctr"/>
            <a:r>
              <a:rPr lang="en-US" dirty="0">
                <a:latin typeface="Segoe UI"/>
                <a:cs typeface="Segoe UI"/>
              </a:rPr>
              <a:t>Identifying Important Subgraphs and Features</a:t>
            </a:r>
            <a:endParaRPr lang="en-US" dirty="0"/>
          </a:p>
          <a:p>
            <a:pPr indent="0"/>
            <a:r>
              <a:rPr lang="en-US" sz="1800" dirty="0">
                <a:latin typeface="Segoe UI"/>
                <a:cs typeface="Segoe UI"/>
              </a:rPr>
              <a:t>Objective Function:</a:t>
            </a:r>
            <a:endParaRPr lang="en-US" sz="1800" b="0" dirty="0">
              <a:latin typeface="Segoe UI"/>
              <a:cs typeface="Segoe UI"/>
            </a:endParaRPr>
          </a:p>
          <a:p>
            <a:pPr indent="0"/>
            <a:endParaRPr lang="en-US" sz="1800" b="0">
              <a:latin typeface="Segoe UI"/>
              <a:cs typeface="Segoe UI"/>
            </a:endParaRPr>
          </a:p>
          <a:p>
            <a:pPr>
              <a:buFont typeface="Arial"/>
              <a:buChar char="•"/>
            </a:pPr>
            <a:r>
              <a:rPr lang="en-US" sz="1800" b="0" dirty="0">
                <a:latin typeface="Segoe UI"/>
                <a:cs typeface="Segoe UI"/>
              </a:rPr>
              <a:t>Maximizes mutual information between the prediction (  ) and the explanation (        )</a:t>
            </a:r>
            <a:endParaRPr lang="en-US" dirty="0">
              <a:latin typeface="Segoe UI"/>
              <a:cs typeface="Segoe UI"/>
            </a:endParaRPr>
          </a:p>
          <a:p>
            <a:pPr indent="0"/>
            <a:r>
              <a:rPr lang="en-US" sz="1800" dirty="0">
                <a:latin typeface="Segoe UI"/>
                <a:cs typeface="Segoe UI"/>
              </a:rPr>
              <a:t>Mutual Information (MI):</a:t>
            </a:r>
            <a:endParaRPr lang="en-US" dirty="0">
              <a:latin typeface="Segoe UI"/>
              <a:cs typeface="Segoe UI"/>
            </a:endParaRPr>
          </a:p>
          <a:p>
            <a:pPr>
              <a:buFont typeface="Arial"/>
              <a:buChar char="•"/>
            </a:pPr>
            <a:r>
              <a:rPr lang="en-US" sz="1800" b="0" dirty="0">
                <a:latin typeface="Segoe UI"/>
                <a:cs typeface="Segoe UI"/>
              </a:rPr>
              <a:t>Measures how the identified subgraph (     ) and features (      ) influence </a:t>
            </a:r>
            <a:endParaRPr lang="en-US" dirty="0">
              <a:latin typeface="Segoe UI"/>
              <a:cs typeface="Segoe UI"/>
            </a:endParaRPr>
          </a:p>
          <a:p>
            <a:pPr indent="0"/>
            <a:r>
              <a:rPr lang="en-US" sz="1800" b="0" dirty="0">
                <a:latin typeface="Segoe UI"/>
                <a:cs typeface="Segoe UI"/>
              </a:rPr>
              <a:t>     the prediction (  ).</a:t>
            </a:r>
            <a:endParaRPr lang="en-US" dirty="0">
              <a:latin typeface="Segoe UI"/>
              <a:cs typeface="Segoe UI"/>
            </a:endParaRPr>
          </a:p>
          <a:p>
            <a:pPr indent="0"/>
            <a:r>
              <a:rPr lang="en-US" sz="1800" dirty="0">
                <a:latin typeface="Segoe UI"/>
                <a:cs typeface="Segoe UI"/>
              </a:rPr>
              <a:t>Conditional entropy</a:t>
            </a:r>
            <a:r>
              <a:rPr lang="en-US" sz="1800" b="0" dirty="0">
                <a:latin typeface="Segoe UI"/>
                <a:cs typeface="Segoe UI"/>
              </a:rPr>
              <a:t> of     given          and        represents the uncertainty in      after knowing           and        :</a:t>
            </a:r>
          </a:p>
          <a:p>
            <a:pPr indent="0"/>
            <a:endParaRPr lang="en-US" sz="1800" b="0"/>
          </a:p>
          <a:p>
            <a:pPr indent="0"/>
            <a:endParaRPr lang="en-US" b="0">
              <a:latin typeface="Segoe UI"/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5DE8-C072-9C80-ABDC-82A887548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anchor="t"/>
          <a:lstStyle/>
          <a:p>
            <a:r>
              <a:rPr lang="en-US">
                <a:latin typeface="Segoe UI"/>
                <a:cs typeface="Segoe UI"/>
              </a:rPr>
              <a:t>Method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5AB7-8700-0E67-CA2B-9FEE1BE42E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sz="1600">
                <a:latin typeface="Segoe UI"/>
                <a:cs typeface="Segoe UI"/>
              </a:rPr>
              <a:t>Rex Ying, Dylan Bourgeois, et al.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86C5D-3B9D-43F9-772E-7976B21FB5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2C501EE-CD04-41E7-B440-C3B3477471E4}" type="slidenum">
              <a:rPr lang="de-DE" altLang="de-DE"/>
              <a:pPr>
                <a:defRPr/>
              </a:pPr>
              <a:t>9</a:t>
            </a:fld>
            <a:endParaRPr lang="de-DE" alt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962F63-6B66-E2B5-B416-ACFC00A349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F39FB96C-9DBC-46E6-B2D0-D7242DB7E2D5}" type="datetime1">
              <a:rPr lang="de-DE"/>
              <a:pPr>
                <a:defRPr/>
              </a:pPr>
              <a:t>02.02.2025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3B741F7-4B08-B737-6215-7985AD6B0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4316" y="2011851"/>
            <a:ext cx="4423751" cy="26694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6CEDA0A-1951-55B5-ACA1-CEDF2D4A2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8937" y="2486381"/>
            <a:ext cx="95250" cy="13335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1E36BF1-CF1B-010E-4857-0C29F190F7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5850" y="2511960"/>
            <a:ext cx="504825" cy="152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218C3DD-EE58-EBE0-5A37-ECA8E067AC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70762" y="3332670"/>
            <a:ext cx="331176" cy="147271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A997442-DA0C-756E-EBDE-0751876CC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8278" y="3751088"/>
            <a:ext cx="95250" cy="1333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83DFA8D-20A3-FAD1-910C-0E1E2AF95C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06010" y="5134952"/>
            <a:ext cx="2219325" cy="2095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DEB587D-A48A-19B4-C789-F4A3B9AE82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19239" y="4141561"/>
            <a:ext cx="401514" cy="170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A2B2508-17F9-35DF-EB7F-694D76909C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0491" y="4116582"/>
            <a:ext cx="347252" cy="19011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C0F4B8A-C303-3328-11F9-9825BCC7B3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09549" y="4120172"/>
            <a:ext cx="229332" cy="19636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433E23E-1565-CDC1-A6D1-6312685426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72884" y="4098354"/>
            <a:ext cx="229332" cy="196361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C4918E6C-102B-75FA-641B-A7726EF1AC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3362" y="4524514"/>
            <a:ext cx="401514" cy="17071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7BB81F5-99D5-98B5-1094-D9F95632E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63581" y="4519074"/>
            <a:ext cx="347252" cy="190112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150BB473-6126-7FDB-9106-45D4718B70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15504" y="3272520"/>
            <a:ext cx="347252" cy="19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840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1_Office-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1_Office-Design</vt:lpstr>
      <vt:lpstr>GNNExplainer: Generating Explanations for Graph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121</cp:revision>
  <dcterms:created xsi:type="dcterms:W3CDTF">2024-11-23T10:37:31Z</dcterms:created>
  <dcterms:modified xsi:type="dcterms:W3CDTF">2025-02-02T17:27:41Z</dcterms:modified>
</cp:coreProperties>
</file>