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7" r:id="rId2"/>
    <p:sldId id="342" r:id="rId3"/>
    <p:sldId id="338" r:id="rId4"/>
    <p:sldId id="339" r:id="rId5"/>
    <p:sldId id="376" r:id="rId6"/>
    <p:sldId id="355" r:id="rId7"/>
    <p:sldId id="358" r:id="rId8"/>
    <p:sldId id="359" r:id="rId9"/>
    <p:sldId id="360" r:id="rId10"/>
    <p:sldId id="363" r:id="rId11"/>
    <p:sldId id="344" r:id="rId12"/>
    <p:sldId id="348" r:id="rId13"/>
    <p:sldId id="341" r:id="rId14"/>
    <p:sldId id="362" r:id="rId15"/>
    <p:sldId id="364" r:id="rId16"/>
    <p:sldId id="365" r:id="rId17"/>
    <p:sldId id="366" r:id="rId18"/>
    <p:sldId id="367" r:id="rId19"/>
    <p:sldId id="368" r:id="rId20"/>
    <p:sldId id="369" r:id="rId21"/>
    <p:sldId id="346" r:id="rId22"/>
    <p:sldId id="349" r:id="rId23"/>
    <p:sldId id="350" r:id="rId24"/>
    <p:sldId id="351" r:id="rId25"/>
    <p:sldId id="356" r:id="rId26"/>
    <p:sldId id="370" r:id="rId27"/>
    <p:sldId id="354" r:id="rId28"/>
    <p:sldId id="353" r:id="rId29"/>
    <p:sldId id="357" r:id="rId30"/>
    <p:sldId id="371" r:id="rId31"/>
    <p:sldId id="372" r:id="rId32"/>
    <p:sldId id="373" r:id="rId33"/>
    <p:sldId id="361" r:id="rId34"/>
    <p:sldId id="375" r:id="rId35"/>
    <p:sldId id="37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9806F-A610-BC0C-82FD-BFAB6C34257D}" v="10" dt="2025-02-03T17:49:13.935"/>
    <p1510:client id="{FA1C9FB4-D0F1-4D92-5E1D-A884EA40F04B}" v="3" dt="2025-02-03T17:57:06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5"/>
          <a:stretch>
            <a:fillRect/>
          </a:stretch>
        </p:blipFill>
        <p:spPr bwMode="auto">
          <a:xfrm>
            <a:off x="0" y="19050"/>
            <a:ext cx="3024188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413" y="433388"/>
            <a:ext cx="990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63818" y="2511726"/>
            <a:ext cx="7008779" cy="143752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63818" y="3951886"/>
            <a:ext cx="7008779" cy="163735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3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5-Aufzähl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6097588" y="1349375"/>
            <a:ext cx="6089650" cy="490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5392" y="1345199"/>
            <a:ext cx="5049839" cy="4913312"/>
          </a:xfrm>
          <a:prstGeom prst="rect">
            <a:avLst/>
          </a:prstGeom>
        </p:spPr>
        <p:txBody>
          <a:bodyPr lIns="0" tIns="4680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93CF4DE-E7B9-4A39-85BA-CD29C9A6864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4" name="Datumsplatzhalter 17"/>
          <p:cNvSpPr>
            <a:spLocks noGrp="1"/>
          </p:cNvSpPr>
          <p:nvPr>
            <p:ph type="dt" sz="half" idx="13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8537778B-738C-43FF-A2C4-5D339B60B481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Platzierung zweit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15"/>
          <p:cNvCxnSpPr/>
          <p:nvPr userDrawn="1"/>
        </p:nvCxnSpPr>
        <p:spPr>
          <a:xfrm rot="5400000">
            <a:off x="10156825" y="593725"/>
            <a:ext cx="522288" cy="1588"/>
          </a:xfrm>
          <a:prstGeom prst="line">
            <a:avLst/>
          </a:prstGeom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7714291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6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630030" y="1350048"/>
            <a:ext cx="9163384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D1FB83-203C-41EE-8C47-FF8D51B47D5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4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2135F4D-23CC-4BAA-8889-F01A349FB3F8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6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2740"/>
            <a:ext cx="12192000" cy="6262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2745414"/>
            <a:ext cx="12203113" cy="695618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rgbClr val="0128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7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9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9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9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21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96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rgbClr val="0128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9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21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70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4 - Eule angeschnitten positiv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87501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2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3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7" b="54561"/>
          <a:stretch>
            <a:fillRect/>
          </a:stretch>
        </p:blipFill>
        <p:spPr bwMode="auto">
          <a:xfrm>
            <a:off x="3718823" y="3871866"/>
            <a:ext cx="4758853" cy="238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55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629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ß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774825"/>
            <a:ext cx="398621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0" y="3957214"/>
            <a:ext cx="12192000" cy="576064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458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e Folie /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7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62EB75-4C20-4EC2-9A16-D7EB18C274D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9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4BF2EA3-4E8F-440F-8837-71BDD9AC507C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630030" y="1350048"/>
            <a:ext cx="9163384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2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630030" y="1350048"/>
            <a:ext cx="9169400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ts val="24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630363" y="1345199"/>
            <a:ext cx="9154784" cy="4913312"/>
          </a:xfrm>
          <a:prstGeom prst="rect">
            <a:avLst/>
          </a:prstGeom>
        </p:spPr>
        <p:txBody>
          <a:bodyPr lIns="0" tIns="46800"/>
          <a:lstStyle>
            <a:lvl1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/ Logo Eule / Streifen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4DCBD55-91F0-45C8-9EAD-31C5FB32C79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2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3AEF513-E395-4A3D-8E58-0206060B0C19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48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6350" y="44450"/>
            <a:ext cx="6089650" cy="6210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6768766" y="1350048"/>
            <a:ext cx="5049838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5EB353-52B3-4C59-974B-DBFB9536EF7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C9CF090C-F802-4A98-AB4C-52BD67E56E9F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6350" y="1349375"/>
            <a:ext cx="6089650" cy="490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4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6768766" y="1350048"/>
            <a:ext cx="5049838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F903EA1-EC3C-48FB-AFDC-0715A5E8F6B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5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3A8E30D-A6B4-490F-BBF6-DF3C9C86279C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6097588" y="1349375"/>
            <a:ext cx="6089650" cy="490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4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90205" y="1350048"/>
            <a:ext cx="4891732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49EA074-14BF-4C08-ABA0-19844DC6C37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5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12A146F-698B-4B8A-A12B-173EE3126FD6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35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4-Aufzähl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6350" y="1349375"/>
            <a:ext cx="6089650" cy="490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768765" y="1345199"/>
            <a:ext cx="5049839" cy="4913312"/>
          </a:xfrm>
          <a:prstGeom prst="rect">
            <a:avLst/>
          </a:prstGeom>
        </p:spPr>
        <p:txBody>
          <a:bodyPr lIns="0" tIns="4680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6E317D-C892-416C-87E1-03B7D17D298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4" name="Datumsplatzhalter 17"/>
          <p:cNvSpPr>
            <a:spLocks noGrp="1"/>
          </p:cNvSpPr>
          <p:nvPr>
            <p:ph type="dt" sz="half" idx="13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C70085A-81E6-4373-A188-F16A72336CA3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80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67" r:id="rId12"/>
    <p:sldLayoutId id="2147483874" r:id="rId13"/>
    <p:sldLayoutId id="2147483877" r:id="rId14"/>
    <p:sldLayoutId id="2147483876" r:id="rId15"/>
    <p:sldLayoutId id="2147483878" r:id="rId16"/>
    <p:sldLayoutId id="2147483875" r:id="rId17"/>
    <p:sldLayoutId id="2147483879" r:id="rId18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els.2019.03.006" TargetMode="External"/><Relationship Id="rId2" Type="http://schemas.openxmlformats.org/officeDocument/2006/relationships/hyperlink" Target="https://doi.org/10.1101/2021.09.03.458873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4451022" y="2820355"/>
            <a:ext cx="7056587" cy="10247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2800">
                <a:latin typeface="Segoe UI"/>
                <a:cs typeface="Segoe UI"/>
              </a:rPr>
              <a:t>Protein </a:t>
            </a:r>
            <a:r>
              <a:rPr lang="de-DE" sz="2800" err="1">
                <a:latin typeface="Segoe UI"/>
                <a:cs typeface="Segoe UI"/>
              </a:rPr>
              <a:t>Structure</a:t>
            </a:r>
            <a:r>
              <a:rPr lang="de-DE" sz="2800">
                <a:latin typeface="Segoe UI"/>
                <a:cs typeface="Segoe UI"/>
              </a:rPr>
              <a:t> </a:t>
            </a:r>
            <a:r>
              <a:rPr lang="de-DE" sz="2800" err="1">
                <a:latin typeface="Segoe UI"/>
                <a:cs typeface="Segoe UI"/>
              </a:rPr>
              <a:t>Prediction</a:t>
            </a:r>
            <a:r>
              <a:rPr lang="de-DE" sz="2800">
                <a:latin typeface="Segoe UI"/>
                <a:cs typeface="Segoe UI"/>
              </a:rPr>
              <a:t> </a:t>
            </a:r>
            <a:r>
              <a:rPr lang="de-DE" sz="2800" err="1">
                <a:latin typeface="Segoe UI"/>
                <a:cs typeface="Segoe UI"/>
              </a:rPr>
              <a:t>Using</a:t>
            </a:r>
            <a:r>
              <a:rPr lang="de-DE" sz="2800">
                <a:latin typeface="Segoe UI"/>
                <a:cs typeface="Segoe UI"/>
              </a:rPr>
              <a:t> a</a:t>
            </a:r>
            <a:endParaRPr lang="en-US" sz="2800"/>
          </a:p>
          <a:p>
            <a:pPr algn="ctr"/>
            <a:r>
              <a:rPr lang="de-DE" sz="2800">
                <a:latin typeface="Segoe UI"/>
                <a:cs typeface="Segoe UI"/>
              </a:rPr>
              <a:t>Maximum </a:t>
            </a:r>
            <a:r>
              <a:rPr lang="de-DE" sz="2800" err="1">
                <a:latin typeface="Segoe UI"/>
                <a:cs typeface="Segoe UI"/>
              </a:rPr>
              <a:t>Likelihood</a:t>
            </a:r>
            <a:r>
              <a:rPr lang="de-DE" sz="2800">
                <a:latin typeface="Segoe UI"/>
                <a:cs typeface="Segoe UI"/>
              </a:rPr>
              <a:t> </a:t>
            </a:r>
            <a:r>
              <a:rPr lang="de-DE" sz="2800" err="1">
                <a:latin typeface="Segoe UI"/>
                <a:cs typeface="Segoe UI"/>
              </a:rPr>
              <a:t>Formulation</a:t>
            </a:r>
            <a:r>
              <a:rPr lang="de-DE" sz="2800">
                <a:latin typeface="Segoe UI"/>
                <a:cs typeface="Segoe UI"/>
              </a:rPr>
              <a:t> </a:t>
            </a:r>
            <a:r>
              <a:rPr lang="de-DE" sz="2800" err="1">
                <a:latin typeface="Segoe UI"/>
                <a:cs typeface="Segoe UI"/>
              </a:rPr>
              <a:t>of</a:t>
            </a:r>
            <a:r>
              <a:rPr lang="de-DE" sz="2800">
                <a:latin typeface="Segoe UI"/>
                <a:cs typeface="Segoe UI"/>
              </a:rPr>
              <a:t> a</a:t>
            </a:r>
            <a:endParaRPr lang="de-DE" sz="2800"/>
          </a:p>
          <a:p>
            <a:pPr algn="ctr"/>
            <a:r>
              <a:rPr lang="de-DE" sz="2800" err="1">
                <a:latin typeface="Segoe UI"/>
                <a:cs typeface="Segoe UI"/>
              </a:rPr>
              <a:t>Recurrent</a:t>
            </a:r>
            <a:r>
              <a:rPr lang="de-DE" sz="2800">
                <a:latin typeface="Segoe UI"/>
                <a:cs typeface="Segoe UI"/>
              </a:rPr>
              <a:t> </a:t>
            </a:r>
            <a:r>
              <a:rPr lang="de-DE" sz="2800" err="1">
                <a:latin typeface="Segoe UI"/>
                <a:cs typeface="Segoe UI"/>
              </a:rPr>
              <a:t>Geometric</a:t>
            </a:r>
            <a:r>
              <a:rPr lang="de-DE" sz="2800">
                <a:latin typeface="Segoe UI"/>
                <a:cs typeface="Segoe UI"/>
              </a:rPr>
              <a:t> Network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17E18-5FB5-6170-0F4C-CAD35BB1A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5867" y="4470858"/>
            <a:ext cx="7356160" cy="1637355"/>
          </a:xfrm>
        </p:spPr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 sz="1800" dirty="0">
                <a:latin typeface="Segoe UI"/>
                <a:cs typeface="Segoe UI"/>
              </a:rPr>
              <a:t>Authors: Guowei Qi, Mallory R. Tollefson, Rose A. Gogal, </a:t>
            </a:r>
            <a:r>
              <a:rPr lang="en-US" sz="1800" i="1" dirty="0">
                <a:latin typeface="Segoe UI"/>
                <a:cs typeface="Segoe UI"/>
              </a:rPr>
              <a:t>et al.</a:t>
            </a:r>
            <a:endParaRPr lang="en-US" sz="1800"/>
          </a:p>
          <a:p>
            <a:pPr marL="342900" indent="-342900">
              <a:buChar char="•"/>
            </a:pPr>
            <a:r>
              <a:rPr lang="en-US" sz="1800" dirty="0">
                <a:latin typeface="Segoe UI"/>
                <a:cs typeface="Segoe UI"/>
              </a:rPr>
              <a:t>Presenter: Muhammad Usman</a:t>
            </a:r>
          </a:p>
          <a:p>
            <a:pPr marL="342900" indent="-342900">
              <a:buChar char="•"/>
            </a:pPr>
            <a:r>
              <a:rPr lang="en-US" sz="1800" dirty="0">
                <a:latin typeface="Segoe UI"/>
                <a:cs typeface="Segoe UI"/>
              </a:rPr>
              <a:t>Seminar</a:t>
            </a:r>
            <a:endParaRPr lang="en-US" sz="16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058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5A1F03-8C82-05B7-9DD3-E1B237E0B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Dataset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1D11F-185D-6000-4297-872246B829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 b="1" err="1">
                <a:latin typeface="Segoe UI"/>
                <a:cs typeface="Segoe UI"/>
              </a:rPr>
              <a:t>ProteinNetX</a:t>
            </a:r>
            <a:r>
              <a:rPr lang="en-US" b="1">
                <a:latin typeface="Segoe UI"/>
                <a:cs typeface="Segoe UI"/>
              </a:rPr>
              <a:t>: Augmented Dataset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Used </a:t>
            </a:r>
            <a:r>
              <a:rPr lang="en-US" b="1" err="1">
                <a:latin typeface="Segoe UI"/>
                <a:cs typeface="Segoe UI"/>
              </a:rPr>
              <a:t>BioJava</a:t>
            </a:r>
            <a:r>
              <a:rPr lang="en-US">
                <a:latin typeface="Segoe UI"/>
                <a:cs typeface="Segoe UI"/>
              </a:rPr>
              <a:t> to extract structural data from RCSB PDB.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Added </a:t>
            </a:r>
            <a:r>
              <a:rPr lang="en-US" b="1">
                <a:latin typeface="Segoe UI"/>
                <a:cs typeface="Segoe UI"/>
              </a:rPr>
              <a:t>B-factors</a:t>
            </a:r>
            <a:r>
              <a:rPr lang="en-US">
                <a:latin typeface="Segoe UI"/>
                <a:cs typeface="Segoe UI"/>
              </a:rPr>
              <a:t> (X-ray) and </a:t>
            </a:r>
            <a:r>
              <a:rPr lang="en-US" b="1">
                <a:latin typeface="Segoe UI"/>
                <a:cs typeface="Segoe UI"/>
              </a:rPr>
              <a:t>NMR displacement parameters</a:t>
            </a:r>
            <a:r>
              <a:rPr lang="en-US">
                <a:latin typeface="Segoe UI"/>
                <a:cs typeface="Segoe UI"/>
              </a:rPr>
              <a:t> (multi-model NMR).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Created </a:t>
            </a:r>
            <a:r>
              <a:rPr lang="en-US" b="1" err="1">
                <a:latin typeface="Segoe UI"/>
                <a:cs typeface="Segoe UI"/>
              </a:rPr>
              <a:t>ProteinNetX</a:t>
            </a:r>
            <a:r>
              <a:rPr lang="en-US">
                <a:latin typeface="Segoe UI"/>
                <a:cs typeface="Segoe UI"/>
              </a:rPr>
              <a:t> by combining augmented data with CASP12 </a:t>
            </a:r>
            <a:r>
              <a:rPr lang="en-US" err="1">
                <a:latin typeface="Segoe UI"/>
                <a:cs typeface="Segoe UI"/>
              </a:rPr>
              <a:t>ProteinNet</a:t>
            </a:r>
            <a:r>
              <a:rPr lang="en-US">
                <a:latin typeface="Segoe UI"/>
                <a:cs typeface="Segoe UI"/>
              </a:rPr>
              <a:t>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EA25-CC9F-023F-9E59-8C6DF841F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4E700-24D8-7620-0A0E-3E84214515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ED927F-06CE-5C69-B573-D4B8854E13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2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D3A14-94C3-9550-E2AA-ACDA6D485F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Dataset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0EA85-3330-C389-2834-A336739D1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de-DE" sz="1600">
              <a:solidFill>
                <a:srgbClr val="000000"/>
              </a:solidFill>
              <a:latin typeface="Segoe UI"/>
              <a:cs typeface="Segoe UI"/>
            </a:endParaRPr>
          </a:p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00E5C-1A6A-3AD4-F5BB-0A9ECE64F7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360B6A-20BC-3E92-A8E7-A875CC8A165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09E86-9989-85F0-F63E-3F2991AC88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63772" y="1037992"/>
            <a:ext cx="10125276" cy="4769083"/>
          </a:xfrm>
          <a:prstGeom prst="rect">
            <a:avLst/>
          </a:prstGeom>
        </p:spPr>
        <p:txBody>
          <a:bodyPr vert="horz" lIns="0" tIns="45720" rIns="91440" bIns="45720" anchor="t"/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tx2"/>
                </a:solidFill>
                <a:latin typeface="Segoe UI"/>
                <a:cs typeface="Segoe UI"/>
              </a:rPr>
              <a:t>ProteinNetX</a:t>
            </a:r>
            <a:r>
              <a:rPr lang="en-US" sz="2400" b="1" dirty="0">
                <a:solidFill>
                  <a:schemeClr val="tx2"/>
                </a:solidFill>
                <a:latin typeface="Segoe UI"/>
                <a:cs typeface="Segoe UI"/>
              </a:rPr>
              <a:t>: Augmented Dataset</a:t>
            </a:r>
          </a:p>
          <a:p>
            <a:pPr marL="0" indent="0" algn="ctr">
              <a:buNone/>
            </a:pPr>
            <a:endParaRPr lang="en-US" sz="2400" b="1">
              <a:solidFill>
                <a:schemeClr val="tx2"/>
              </a:solidFill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Arial"/>
                <a:cs typeface="Arial"/>
              </a:rPr>
              <a:t>Composition: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UI"/>
                <a:cs typeface="Segoe UI"/>
              </a:rPr>
              <a:t>Covers </a:t>
            </a:r>
            <a:r>
              <a:rPr lang="en-US" sz="2400" b="1" dirty="0">
                <a:solidFill>
                  <a:schemeClr val="tx2"/>
                </a:solidFill>
                <a:latin typeface="Segoe UI"/>
                <a:cs typeface="Segoe UI"/>
              </a:rPr>
              <a:t>94.8%</a:t>
            </a:r>
            <a:r>
              <a:rPr lang="en-US" sz="2400" dirty="0">
                <a:solidFill>
                  <a:schemeClr val="tx2"/>
                </a:solidFill>
                <a:latin typeface="Segoe UI"/>
                <a:cs typeface="Segoe UI"/>
              </a:rPr>
              <a:t> of CASP12 </a:t>
            </a:r>
            <a:r>
              <a:rPr lang="en-US" sz="2400" dirty="0" err="1">
                <a:solidFill>
                  <a:schemeClr val="tx2"/>
                </a:solidFill>
                <a:latin typeface="Segoe UI"/>
                <a:cs typeface="Segoe UI"/>
              </a:rPr>
              <a:t>ProteinNet</a:t>
            </a:r>
            <a:r>
              <a:rPr lang="en-US" sz="2400" dirty="0">
                <a:solidFill>
                  <a:schemeClr val="tx2"/>
                </a:solidFill>
                <a:latin typeface="Segoe UI"/>
                <a:cs typeface="Segoe UI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2"/>
                </a:solidFill>
                <a:latin typeface="Segoe UI"/>
                <a:cs typeface="Segoe UI"/>
              </a:rPr>
              <a:t>    structures including:</a:t>
            </a:r>
            <a:endParaRPr lang="en-US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Segoe UI"/>
                <a:cs typeface="Segoe UI"/>
              </a:rPr>
              <a:t>X-ray crystallography</a:t>
            </a:r>
            <a:r>
              <a:rPr lang="en-US" sz="1800" dirty="0">
                <a:solidFill>
                  <a:schemeClr val="tx2"/>
                </a:solidFill>
                <a:latin typeface="Segoe UI"/>
                <a:cs typeface="Segoe UI"/>
              </a:rPr>
              <a:t> (experimental B-factors)</a:t>
            </a:r>
          </a:p>
          <a:p>
            <a:pPr marL="1200150" lvl="2" indent="-285750">
              <a:buFont typeface="Arial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Segoe UI"/>
                <a:cs typeface="Segoe UI"/>
              </a:rPr>
              <a:t>Multi-model NMR</a:t>
            </a:r>
            <a:r>
              <a:rPr lang="en-US" sz="1800" dirty="0">
                <a:solidFill>
                  <a:schemeClr val="tx2"/>
                </a:solidFill>
                <a:latin typeface="Segoe UI"/>
                <a:cs typeface="Segoe UI"/>
              </a:rPr>
              <a:t> (atomic displacement parameters)</a:t>
            </a: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Segoe UI"/>
                <a:cs typeface="Segoe UI"/>
              </a:rPr>
              <a:t>Filtering: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UI"/>
                <a:cs typeface="Segoe UI"/>
              </a:rPr>
              <a:t>Filtered at </a:t>
            </a:r>
            <a:r>
              <a:rPr lang="en-US" sz="2400" b="1" dirty="0">
                <a:solidFill>
                  <a:schemeClr val="tx2"/>
                </a:solidFill>
                <a:latin typeface="Segoe UI"/>
                <a:cs typeface="Segoe UI"/>
              </a:rPr>
              <a:t>90% sequence identity</a:t>
            </a:r>
            <a:r>
              <a:rPr lang="en-US" sz="2400" dirty="0">
                <a:solidFill>
                  <a:schemeClr val="tx2"/>
                </a:solidFill>
                <a:latin typeface="Segoe UI"/>
                <a:cs typeface="Segoe UI"/>
              </a:rPr>
              <a:t> to ensure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2"/>
                </a:solidFill>
                <a:latin typeface="Segoe UI"/>
                <a:cs typeface="Segoe UI"/>
              </a:rPr>
              <a:t>non-redundancy.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sz="1800" b="0"/>
          </a:p>
          <a:p>
            <a:pPr marL="0" indent="0" algn="ctr">
              <a:buNone/>
            </a:pPr>
            <a:endParaRPr lang="en-US">
              <a:cs typeface="Arial" panose="020B0604020202020204" pitchFamily="34" charset="0"/>
            </a:endParaRPr>
          </a:p>
          <a:p>
            <a:pPr algn="ctr"/>
            <a:endParaRPr lang="en-US">
              <a:latin typeface="Segoe UI"/>
              <a:cs typeface="Segoe UI"/>
            </a:endParaRPr>
          </a:p>
          <a:p>
            <a:endParaRPr lang="en-US"/>
          </a:p>
        </p:txBody>
      </p:sp>
      <p:pic>
        <p:nvPicPr>
          <p:cNvPr id="8" name="Picture 7" descr="A graph with numbers and a black background&#10;&#10;Description automatically generated">
            <a:extLst>
              <a:ext uri="{FF2B5EF4-FFF2-40B4-BE49-F238E27FC236}">
                <a16:creationId xmlns:a16="http://schemas.microsoft.com/office/drawing/2014/main" id="{3C2DE917-3BEF-F77B-BEEF-3ED2FC41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1" b="12245"/>
          <a:stretch/>
        </p:blipFill>
        <p:spPr>
          <a:xfrm>
            <a:off x="7824788" y="2057400"/>
            <a:ext cx="3701771" cy="2407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E97194-FBCA-BD51-180A-583A0CECCE28}"/>
              </a:ext>
            </a:extLst>
          </p:cNvPr>
          <p:cNvSpPr txBox="1"/>
          <p:nvPr/>
        </p:nvSpPr>
        <p:spPr>
          <a:xfrm>
            <a:off x="8467911" y="4979147"/>
            <a:ext cx="33169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Calibri"/>
                <a:cs typeface="Calibri"/>
              </a:rPr>
              <a:t>Figure 4a: </a:t>
            </a:r>
            <a:r>
              <a:rPr lang="en-US" sz="1400">
                <a:ea typeface="+mn-lt"/>
                <a:cs typeface="+mn-lt"/>
              </a:rPr>
              <a:t>Dataset: </a:t>
            </a:r>
            <a:r>
              <a:rPr lang="en-US" sz="1400" err="1">
                <a:ea typeface="+mn-lt"/>
                <a:cs typeface="+mn-lt"/>
              </a:rPr>
              <a:t>ProteinNet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ProteinNetX</a:t>
            </a:r>
            <a:r>
              <a:rPr lang="en-US" sz="1400">
                <a:ea typeface="+mn-lt"/>
                <a:cs typeface="+mn-lt"/>
              </a:rPr>
              <a:t> (X-ray), </a:t>
            </a:r>
            <a:r>
              <a:rPr lang="en-US" sz="1400" err="1">
                <a:ea typeface="+mn-lt"/>
                <a:cs typeface="+mn-lt"/>
              </a:rPr>
              <a:t>ProteinNetX</a:t>
            </a:r>
            <a:r>
              <a:rPr lang="en-US" sz="1400">
                <a:ea typeface="+mn-lt"/>
                <a:cs typeface="+mn-lt"/>
              </a:rPr>
              <a:t> (X-ray + NMR).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BBB41-4A9A-6DA9-EA4B-6390F5F17A17}"/>
              </a:ext>
            </a:extLst>
          </p:cNvPr>
          <p:cNvSpPr txBox="1"/>
          <p:nvPr/>
        </p:nvSpPr>
        <p:spPr>
          <a:xfrm>
            <a:off x="8463615" y="4471520"/>
            <a:ext cx="11579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err="1"/>
              <a:t>ProteinNet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0E2BA-26D0-7963-24EB-299B17B557D4}"/>
              </a:ext>
            </a:extLst>
          </p:cNvPr>
          <p:cNvSpPr txBox="1"/>
          <p:nvPr/>
        </p:nvSpPr>
        <p:spPr>
          <a:xfrm>
            <a:off x="9427321" y="4452469"/>
            <a:ext cx="10570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ProteinNetX</a:t>
            </a:r>
            <a:r>
              <a:rPr lang="en-US" sz="1200"/>
              <a:t> (X-ray only)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A74C0-DDAA-18A8-9081-6039CC2CB4ED}"/>
              </a:ext>
            </a:extLst>
          </p:cNvPr>
          <p:cNvSpPr txBox="1"/>
          <p:nvPr/>
        </p:nvSpPr>
        <p:spPr>
          <a:xfrm>
            <a:off x="10481233" y="4452469"/>
            <a:ext cx="14268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ProteinNetX</a:t>
            </a:r>
            <a:r>
              <a:rPr lang="en-US" sz="1200"/>
              <a:t> </a:t>
            </a:r>
          </a:p>
          <a:p>
            <a:r>
              <a:rPr lang="en-US" sz="1200"/>
              <a:t>(X-ray + NMR)</a:t>
            </a:r>
          </a:p>
        </p:txBody>
      </p:sp>
    </p:spTree>
    <p:extLst>
      <p:ext uri="{BB962C8B-B14F-4D97-AF65-F5344CB8AC3E}">
        <p14:creationId xmlns:p14="http://schemas.microsoft.com/office/powerpoint/2010/main" val="169772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CC038C-CB2F-2068-2807-1564CA3B7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Dataset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99245-54CD-FFB5-60CD-FCFE767BAD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E1D46-7A7B-5A6A-785F-E2F2DAB2C0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12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613D65-83FA-7123-58D0-A1EF920B46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8" name="Picture 7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C6D33362-3CC0-407C-9107-32037326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5" r="5475" b="5394"/>
          <a:stretch/>
        </p:blipFill>
        <p:spPr>
          <a:xfrm>
            <a:off x="254653" y="1849811"/>
            <a:ext cx="3682439" cy="2516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C95366-174E-03EE-5B43-9625DF39C7B9}"/>
              </a:ext>
            </a:extLst>
          </p:cNvPr>
          <p:cNvSpPr txBox="1"/>
          <p:nvPr/>
        </p:nvSpPr>
        <p:spPr>
          <a:xfrm>
            <a:off x="1615274" y="4387823"/>
            <a:ext cx="12881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B-Factor (</a:t>
            </a:r>
            <a:r>
              <a:rPr lang="en-US" sz="1400">
                <a:ea typeface="+mn-lt"/>
                <a:cs typeface="+mn-lt"/>
              </a:rPr>
              <a:t>Å²</a:t>
            </a:r>
            <a:r>
              <a:rPr lang="en-US" sz="1400"/>
              <a:t>)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18BFEC-216E-A093-0E74-8F2EC477C030}"/>
              </a:ext>
            </a:extLst>
          </p:cNvPr>
          <p:cNvSpPr txBox="1">
            <a:spLocks/>
          </p:cNvSpPr>
          <p:nvPr/>
        </p:nvSpPr>
        <p:spPr>
          <a:xfrm>
            <a:off x="853701" y="1227231"/>
            <a:ext cx="10042898" cy="4775947"/>
          </a:xfrm>
          <a:prstGeom prst="rect">
            <a:avLst/>
          </a:prstGeom>
        </p:spPr>
        <p:txBody>
          <a:bodyPr vert="horz" lIns="0" tIns="45720" rIns="91440" bIns="45720" anchor="t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err="1">
                <a:solidFill>
                  <a:schemeClr val="tx2"/>
                </a:solidFill>
                <a:latin typeface="Segoe UI"/>
                <a:cs typeface="Segoe UI"/>
              </a:rPr>
              <a:t>ProteinNetX</a:t>
            </a:r>
            <a:r>
              <a:rPr lang="en-US" sz="2400" b="1">
                <a:solidFill>
                  <a:schemeClr val="tx2"/>
                </a:solidFill>
                <a:latin typeface="Segoe UI"/>
                <a:cs typeface="Segoe UI"/>
              </a:rPr>
              <a:t>: Augmented Dataset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A667D-0F0B-60F9-CF28-2D713B138E2D}"/>
              </a:ext>
            </a:extLst>
          </p:cNvPr>
          <p:cNvSpPr txBox="1"/>
          <p:nvPr/>
        </p:nvSpPr>
        <p:spPr>
          <a:xfrm>
            <a:off x="728914" y="4697291"/>
            <a:ext cx="3064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Calibri"/>
                <a:cs typeface="Calibri"/>
              </a:rPr>
              <a:t>Figure 4b: </a:t>
            </a:r>
            <a:r>
              <a:rPr lang="en-US" sz="1400"/>
              <a:t>Distribution of crystallographic B-factors</a:t>
            </a:r>
          </a:p>
        </p:txBody>
      </p:sp>
      <p:pic>
        <p:nvPicPr>
          <p:cNvPr id="16" name="Picture 15" descr="A graph of a person&#10;&#10;Description automatically generated">
            <a:extLst>
              <a:ext uri="{FF2B5EF4-FFF2-40B4-BE49-F238E27FC236}">
                <a16:creationId xmlns:a16="http://schemas.microsoft.com/office/drawing/2014/main" id="{0F4273E9-4E83-A97D-7EAF-C4563622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73" y="1866340"/>
            <a:ext cx="3476625" cy="2476500"/>
          </a:xfrm>
          <a:prstGeom prst="rect">
            <a:avLst/>
          </a:prstGeom>
        </p:spPr>
      </p:pic>
      <p:pic>
        <p:nvPicPr>
          <p:cNvPr id="18" name="Picture 17" descr="A black and white graph&#10;&#10;Description automatically generated">
            <a:extLst>
              <a:ext uri="{FF2B5EF4-FFF2-40B4-BE49-F238E27FC236}">
                <a16:creationId xmlns:a16="http://schemas.microsoft.com/office/drawing/2014/main" id="{B57A41DA-ACC1-84D4-76E9-625C23D1D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326" y="1866340"/>
            <a:ext cx="3657600" cy="2476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41CC3E-0C9D-D07D-40A6-2CE37013834F}"/>
              </a:ext>
            </a:extLst>
          </p:cNvPr>
          <p:cNvSpPr txBox="1"/>
          <p:nvPr/>
        </p:nvSpPr>
        <p:spPr>
          <a:xfrm>
            <a:off x="9467795" y="4406873"/>
            <a:ext cx="12881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B-Factor (</a:t>
            </a:r>
            <a:r>
              <a:rPr lang="en-US" sz="1400">
                <a:ea typeface="+mn-lt"/>
                <a:cs typeface="+mn-lt"/>
              </a:rPr>
              <a:t>Å²</a:t>
            </a:r>
            <a:r>
              <a:rPr lang="en-US" sz="140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C32844-FF13-DA94-884E-AD9AE7AF82E5}"/>
              </a:ext>
            </a:extLst>
          </p:cNvPr>
          <p:cNvSpPr txBox="1"/>
          <p:nvPr/>
        </p:nvSpPr>
        <p:spPr>
          <a:xfrm>
            <a:off x="4536112" y="4783576"/>
            <a:ext cx="3064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Calibri"/>
                <a:cs typeface="Calibri"/>
              </a:rPr>
              <a:t>Figure 4c: </a:t>
            </a:r>
            <a:r>
              <a:rPr lang="en-US" sz="1400"/>
              <a:t>Distribution of NMR B-factors equivalents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E41024-71A5-EC57-64A7-E9CC19C0C00D}"/>
              </a:ext>
            </a:extLst>
          </p:cNvPr>
          <p:cNvSpPr txBox="1"/>
          <p:nvPr/>
        </p:nvSpPr>
        <p:spPr>
          <a:xfrm>
            <a:off x="8520235" y="4768979"/>
            <a:ext cx="309489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Calibri"/>
                <a:cs typeface="Calibri"/>
              </a:rPr>
              <a:t>Figure 4d: </a:t>
            </a:r>
            <a:r>
              <a:rPr lang="en-US" sz="1400">
                <a:ea typeface="+mn-lt"/>
                <a:cs typeface="+mn-lt"/>
              </a:rPr>
              <a:t>Distribution of all atomic displacement parameters (X-rays + NMR)</a:t>
            </a:r>
            <a:endParaRPr 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FA2A0-D573-C781-E409-D2A4B60CACE2}"/>
              </a:ext>
            </a:extLst>
          </p:cNvPr>
          <p:cNvSpPr txBox="1"/>
          <p:nvPr/>
        </p:nvSpPr>
        <p:spPr>
          <a:xfrm>
            <a:off x="5310973" y="4406872"/>
            <a:ext cx="12881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B-Factor (</a:t>
            </a:r>
            <a:r>
              <a:rPr lang="en-US" sz="1400">
                <a:ea typeface="+mn-lt"/>
                <a:cs typeface="+mn-lt"/>
              </a:rPr>
              <a:t>Å²</a:t>
            </a:r>
            <a:r>
              <a:rPr 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39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8C115D-74BB-747D-C537-35BA1ABEC3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Stages of Protein Structure Prediction in RGN</a:t>
            </a:r>
            <a:endParaRPr lang="en-US"/>
          </a:p>
          <a:p>
            <a:endParaRPr lang="en-US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1FDE-2689-304D-EA2A-0F26A53B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80E59-AEE9-2E07-43DF-8B52160F25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de-DE" sz="1600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CB397-1C31-C34D-DC56-17B50B8288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13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7BDF30-F2A0-979E-F7E7-9C47FE6E20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BEF581-FBE5-2AB0-5288-4463A442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047875"/>
            <a:ext cx="4400550" cy="2486025"/>
          </a:xfrm>
          <a:prstGeom prst="rect">
            <a:avLst/>
          </a:prstGeom>
        </p:spPr>
      </p:pic>
      <p:pic>
        <p:nvPicPr>
          <p:cNvPr id="11" name="Picture 10" descr="A green and blue molecule&#10;&#10;Description automatically generated">
            <a:extLst>
              <a:ext uri="{FF2B5EF4-FFF2-40B4-BE49-F238E27FC236}">
                <a16:creationId xmlns:a16="http://schemas.microsoft.com/office/drawing/2014/main" id="{157F2381-E492-EC5E-9FAA-CD72ED43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2181225"/>
            <a:ext cx="2095500" cy="2209800"/>
          </a:xfrm>
          <a:prstGeom prst="rect">
            <a:avLst/>
          </a:prstGeom>
        </p:spPr>
      </p:pic>
      <p:pic>
        <p:nvPicPr>
          <p:cNvPr id="12" name="Picture 11" descr="A black screen with red text&#10;&#10;Description automatically generated">
            <a:extLst>
              <a:ext uri="{FF2B5EF4-FFF2-40B4-BE49-F238E27FC236}">
                <a16:creationId xmlns:a16="http://schemas.microsoft.com/office/drawing/2014/main" id="{52CAECEA-F4EE-C009-D2F0-6EBC9B8E9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52675"/>
            <a:ext cx="3486150" cy="1743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B33E4F-479D-60DB-C202-8F082A8E6E06}"/>
              </a:ext>
            </a:extLst>
          </p:cNvPr>
          <p:cNvSpPr txBox="1"/>
          <p:nvPr/>
        </p:nvSpPr>
        <p:spPr>
          <a:xfrm>
            <a:off x="593724" y="4776881"/>
            <a:ext cx="311523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Figure 1: Protein sequence converted into a Position Specific Scoring Matrix (PSSM)</a:t>
            </a:r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41787-140C-E508-40E6-371A14A913D3}"/>
              </a:ext>
            </a:extLst>
          </p:cNvPr>
          <p:cNvSpPr txBox="1"/>
          <p:nvPr/>
        </p:nvSpPr>
        <p:spPr>
          <a:xfrm>
            <a:off x="4832349" y="4776881"/>
            <a:ext cx="311523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Calibri"/>
                <a:cs typeface="Calibri"/>
              </a:rPr>
              <a:t>Figure 2: </a:t>
            </a:r>
            <a:r>
              <a:rPr lang="en-US" sz="1400">
                <a:ea typeface="+mn-lt"/>
                <a:cs typeface="+mn-lt"/>
              </a:rPr>
              <a:t>Predicts torsion angles (ϕ, ψ, ω) to construct the backbone step-by-step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78D5A-2779-1EC7-7ABF-A96B7C51A9A9}"/>
              </a:ext>
            </a:extLst>
          </p:cNvPr>
          <p:cNvSpPr txBox="1"/>
          <p:nvPr/>
        </p:nvSpPr>
        <p:spPr>
          <a:xfrm>
            <a:off x="8385174" y="4776881"/>
            <a:ext cx="322001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Calibri"/>
                <a:ea typeface="Calibri"/>
                <a:cs typeface="Calibri"/>
              </a:rPr>
              <a:t>Figure 3: </a:t>
            </a:r>
            <a:r>
              <a:rPr lang="en-US" sz="1400">
                <a:ea typeface="+mn-lt"/>
                <a:cs typeface="+mn-lt"/>
              </a:rPr>
              <a:t>Generates the final 3D backbone structure and compares predicted vs. experimental structure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17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CF7DAB-6E5A-83B0-3B15-F6FAEFE351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BF07-C2F5-297C-A05D-FAAB7E2D12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Maximum Likelihood Loss in Likelihood-RGN</a:t>
            </a:r>
            <a:endParaRPr lang="en-US" b="1"/>
          </a:p>
          <a:p>
            <a:r>
              <a:rPr lang="en-US">
                <a:latin typeface="Segoe UI"/>
                <a:cs typeface="Segoe UI"/>
              </a:rPr>
              <a:t>Electron Density of an Atom</a:t>
            </a:r>
          </a:p>
          <a:p>
            <a:endParaRPr lang="en-US"/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  : Atomic center coordinates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 : Isotropic crystallographic B-factor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  ,    : Gaussian form factor parameters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90CD-45FE-73AF-4348-1B4E47B8DC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AE68A-D8FF-B33F-F60B-DC4AD6722F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14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FB99EB-C3D2-6267-5D41-DF7A02C02E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1103D1-0A17-8B12-840B-574E0B3C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025" y="2986087"/>
            <a:ext cx="4714875" cy="609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FE04DB-2559-A1C9-D253-D42A993A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4987" y="4090987"/>
            <a:ext cx="247650" cy="2095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FD1F753-F412-A1A7-45E0-E6516620B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3075" y="4691062"/>
            <a:ext cx="247650" cy="2381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EF0A8E0-7F0A-3AE7-5197-C3AD4461A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4987" y="5310187"/>
            <a:ext cx="247650" cy="2571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0C2B8AC-D28A-0C98-AE2E-9A92881E1E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76462" y="5291137"/>
            <a:ext cx="228600" cy="276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36ABE-77FC-433E-4497-FC5F76015608}"/>
              </a:ext>
            </a:extLst>
          </p:cNvPr>
          <p:cNvSpPr txBox="1"/>
          <p:nvPr/>
        </p:nvSpPr>
        <p:spPr>
          <a:xfrm>
            <a:off x="8792322" y="3108324"/>
            <a:ext cx="1822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Equation 4</a:t>
            </a:r>
          </a:p>
        </p:txBody>
      </p:sp>
    </p:spTree>
    <p:extLst>
      <p:ext uri="{BB962C8B-B14F-4D97-AF65-F5344CB8AC3E}">
        <p14:creationId xmlns:p14="http://schemas.microsoft.com/office/powerpoint/2010/main" val="107350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CF7DAB-6E5A-83B0-3B15-F6FAEFE351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BF07-C2F5-297C-A05D-FAAB7E2D12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Maximum Likelihood Loss in Likelihood-RGN</a:t>
            </a:r>
            <a:endParaRPr lang="en-US" b="1"/>
          </a:p>
          <a:p>
            <a:pPr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Taking the limit as the </a:t>
            </a:r>
            <a:r>
              <a:rPr lang="en-US" b="1">
                <a:latin typeface="Segoe UI"/>
                <a:cs typeface="Segoe UI"/>
              </a:rPr>
              <a:t>Gaussian width</a:t>
            </a:r>
            <a:r>
              <a:rPr lang="en-US">
                <a:latin typeface="Segoe UI"/>
                <a:cs typeface="Segoe UI"/>
              </a:rPr>
              <a:t> approaches zero (i.e., all     electron density is concentrated at the atomic center).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Setting amplitude     =1, the electron density simplifies to a </a:t>
            </a:r>
            <a:r>
              <a:rPr lang="en-US" b="1">
                <a:latin typeface="Segoe UI"/>
                <a:cs typeface="Segoe UI"/>
              </a:rPr>
              <a:t>probability density </a:t>
            </a:r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</a:rPr>
              <a:t>                                                                                                                       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90CD-45FE-73AF-4348-1B4E47B8DC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AE68A-D8FF-B33F-F60B-DC4AD6722F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15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FB99EB-C3D2-6267-5D41-DF7A02C02E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EF0A8E0-7F0A-3AE7-5197-C3AD4461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6768" y="3426264"/>
            <a:ext cx="228600" cy="2667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4653F8D-53E7-4D61-FF5F-21EE50681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5750" y="4643437"/>
            <a:ext cx="4229100" cy="64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381E11-EDFA-40AB-9D64-872BA22A0069}"/>
              </a:ext>
            </a:extLst>
          </p:cNvPr>
          <p:cNvSpPr txBox="1"/>
          <p:nvPr/>
        </p:nvSpPr>
        <p:spPr>
          <a:xfrm>
            <a:off x="9106647" y="4698999"/>
            <a:ext cx="1822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Equation 5</a:t>
            </a:r>
          </a:p>
        </p:txBody>
      </p:sp>
    </p:spTree>
    <p:extLst>
      <p:ext uri="{BB962C8B-B14F-4D97-AF65-F5344CB8AC3E}">
        <p14:creationId xmlns:p14="http://schemas.microsoft.com/office/powerpoint/2010/main" val="274578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5288B-2BB8-9485-B27B-C3D5B3112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94E93-9C8D-038F-546C-924AABB13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Maximum Likelihood Loss in Likelihood-RGN</a:t>
            </a:r>
            <a:endParaRPr lang="en-US">
              <a:solidFill>
                <a:srgbClr val="000000"/>
              </a:solidFill>
              <a:latin typeface="Segoe UI"/>
              <a:cs typeface="Segoe UI"/>
            </a:endParaRPr>
          </a:p>
          <a:p>
            <a:r>
              <a:rPr lang="en-US" b="1">
                <a:latin typeface="Segoe UI"/>
                <a:cs typeface="Segoe UI"/>
              </a:rPr>
              <a:t>3D Normal Distribution: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Modeled with equivalent standard deviations </a:t>
            </a:r>
          </a:p>
          <a:p>
            <a:pPr indent="0"/>
            <a:endParaRPr lang="en-US" b="1">
              <a:latin typeface="Segoe UI"/>
              <a:cs typeface="Segoe UI"/>
            </a:endParaRPr>
          </a:p>
          <a:p>
            <a:pPr indent="0"/>
            <a:r>
              <a:rPr lang="en-US" b="1">
                <a:latin typeface="Segoe UI"/>
                <a:cs typeface="Segoe UI"/>
              </a:rPr>
              <a:t>Variance Relationship: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Comparing equation 5 and 6, the variance is: </a:t>
            </a:r>
          </a:p>
          <a:p>
            <a:pPr indent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36E9-19D8-0EF0-031A-EAEF58A5C6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Guowei Qi, Mallory R. Tollefson, Rose A. Gogal, </a:t>
            </a:r>
            <a:r>
              <a:rPr lang="en-US" sz="1600" i="1"/>
              <a:t>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89C6-E848-4BDC-0C73-53A9D1B57A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16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1B96D-B938-CF35-ACA8-1C06D18C1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AD682C4-7597-4B57-3433-0996A89F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1962" y="2852737"/>
            <a:ext cx="1943100" cy="2571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3CB461C-8BD7-CB01-BB15-81CD44F8B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1012" y="3228975"/>
            <a:ext cx="3848100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C3B09-CB5D-C776-7885-7404183D2A02}"/>
              </a:ext>
            </a:extLst>
          </p:cNvPr>
          <p:cNvSpPr txBox="1"/>
          <p:nvPr/>
        </p:nvSpPr>
        <p:spPr>
          <a:xfrm>
            <a:off x="8703235" y="3287059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Equation 6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56CEBFE-F805-7410-8618-7C0280397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6437" y="5110162"/>
            <a:ext cx="1095375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8AA0AD-459B-699E-5AF9-D8E0D9CE5637}"/>
              </a:ext>
            </a:extLst>
          </p:cNvPr>
          <p:cNvSpPr txBox="1"/>
          <p:nvPr/>
        </p:nvSpPr>
        <p:spPr>
          <a:xfrm>
            <a:off x="8703235" y="5232252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Equation 7</a:t>
            </a:r>
          </a:p>
        </p:txBody>
      </p:sp>
    </p:spTree>
    <p:extLst>
      <p:ext uri="{BB962C8B-B14F-4D97-AF65-F5344CB8AC3E}">
        <p14:creationId xmlns:p14="http://schemas.microsoft.com/office/powerpoint/2010/main" val="145157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B0171B-C7C9-7D59-60B8-89E2E88AB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906F6-C5C5-F39B-1200-9AB0DE4F3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68130" y="1254798"/>
            <a:ext cx="9163384" cy="4495800"/>
          </a:xfrm>
        </p:spPr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Maximum Likelihood Loss in Likelihood-RGN</a:t>
            </a:r>
            <a:endParaRPr lang="en-US">
              <a:solidFill>
                <a:srgbClr val="000000"/>
              </a:solidFill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To mirror the </a:t>
            </a:r>
            <a:r>
              <a:rPr lang="en-US" err="1">
                <a:latin typeface="Segoe UI"/>
                <a:cs typeface="Segoe UI"/>
              </a:rPr>
              <a:t>dRMSD</a:t>
            </a:r>
            <a:r>
              <a:rPr lang="en-US">
                <a:latin typeface="Segoe UI"/>
                <a:cs typeface="Segoe UI"/>
              </a:rPr>
              <a:t> target, consider an atom j with measured position and variance: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giving the probability density function:</a:t>
            </a:r>
            <a:endParaRPr lang="en-US"/>
          </a:p>
          <a:p>
            <a:pPr indent="0"/>
            <a:endParaRPr lang="en-US"/>
          </a:p>
          <a:p>
            <a:pPr indent="0"/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FB41C-87B9-433A-3EEA-476AEAD190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0DD36-E08E-EE02-9737-48B221EA86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17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823257-61A9-8E8C-A146-C3E12A1255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B1EAFC-CA7D-0E5C-735A-21783A42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487" y="3252787"/>
            <a:ext cx="2533650" cy="504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A18A6EF-6914-D3E4-E137-201FD031B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0025" y="4629150"/>
            <a:ext cx="3467100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D0A16-7631-9680-6753-407FFBBD81AF}"/>
              </a:ext>
            </a:extLst>
          </p:cNvPr>
          <p:cNvSpPr txBox="1"/>
          <p:nvPr/>
        </p:nvSpPr>
        <p:spPr>
          <a:xfrm>
            <a:off x="8398435" y="3239434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Equation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4D8B6-2F87-659D-07B4-BAA99BF4B22A}"/>
              </a:ext>
            </a:extLst>
          </p:cNvPr>
          <p:cNvSpPr txBox="1"/>
          <p:nvPr/>
        </p:nvSpPr>
        <p:spPr>
          <a:xfrm>
            <a:off x="8455585" y="4630084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Equation 9</a:t>
            </a:r>
          </a:p>
        </p:txBody>
      </p:sp>
    </p:spTree>
    <p:extLst>
      <p:ext uri="{BB962C8B-B14F-4D97-AF65-F5344CB8AC3E}">
        <p14:creationId xmlns:p14="http://schemas.microsoft.com/office/powerpoint/2010/main" val="36144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576FE-FCF7-208B-A047-0972BDB87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FF4A-B0F2-588B-52E6-08AE00F80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Maximum Likelihood Loss in Likelihood-RGN</a:t>
            </a:r>
            <a:endParaRPr lang="en-US">
              <a:solidFill>
                <a:srgbClr val="000000"/>
              </a:solidFill>
              <a:latin typeface="Segoe UI"/>
              <a:cs typeface="Segoe UI"/>
            </a:endParaRPr>
          </a:p>
          <a:p>
            <a:r>
              <a:rPr lang="en-US" b="1">
                <a:latin typeface="Segoe UI"/>
                <a:cs typeface="Segoe UI"/>
              </a:rPr>
              <a:t>Overall Likelihood: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Product of interatomic distance likelihoods for backbone coordinates: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indent="0"/>
            <a:r>
              <a:rPr lang="en-US" sz="2000">
                <a:latin typeface="Segoe UI"/>
                <a:cs typeface="Segoe UI"/>
              </a:rPr>
              <a:t>where      = Predicted atomic separation between </a:t>
            </a:r>
            <a:r>
              <a:rPr lang="en-US" sz="2000">
                <a:solidFill>
                  <a:schemeClr val="tx1"/>
                </a:solidFill>
                <a:latin typeface="Segoe UI"/>
                <a:cs typeface="Segoe UI"/>
              </a:rPr>
              <a:t>Cα </a:t>
            </a:r>
            <a:r>
              <a:rPr lang="en-US" sz="2000">
                <a:latin typeface="Segoe UI"/>
                <a:cs typeface="Segoe UI"/>
              </a:rPr>
              <a:t>atoms of residues </a:t>
            </a:r>
            <a:r>
              <a:rPr lang="en-US" sz="2000" err="1">
                <a:solidFill>
                  <a:schemeClr val="tx1"/>
                </a:solidFill>
                <a:latin typeface="Segoe UI"/>
                <a:cs typeface="Segoe UI"/>
              </a:rPr>
              <a:t>i</a:t>
            </a:r>
            <a:r>
              <a:rPr lang="en-US" sz="200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lang="en-US" sz="2000">
                <a:latin typeface="Segoe UI"/>
                <a:cs typeface="Segoe UI"/>
              </a:rPr>
              <a:t>and </a:t>
            </a:r>
            <a:r>
              <a:rPr lang="en-US" sz="2000">
                <a:solidFill>
                  <a:schemeClr val="tx1"/>
                </a:solidFill>
                <a:latin typeface="Segoe UI"/>
                <a:cs typeface="Segoe UI"/>
              </a:rPr>
              <a:t>j</a:t>
            </a:r>
            <a:r>
              <a:rPr lang="en-US" sz="2000">
                <a:latin typeface="Segoe UI"/>
                <a:cs typeface="Segoe UI"/>
              </a:rPr>
              <a:t>,</a:t>
            </a:r>
            <a:endParaRPr lang="en-US" sz="2000"/>
          </a:p>
          <a:p>
            <a:pPr indent="0"/>
            <a:r>
              <a:rPr lang="en-US" sz="2000">
                <a:latin typeface="Segoe UI"/>
                <a:cs typeface="Segoe UI"/>
              </a:rPr>
              <a:t>and </a:t>
            </a:r>
            <a:r>
              <a:rPr lang="en-US" sz="2000">
                <a:solidFill>
                  <a:schemeClr val="tx1"/>
                </a:solidFill>
                <a:latin typeface="Segoe UI"/>
                <a:cs typeface="Segoe UI"/>
              </a:rPr>
              <a:t>n</a:t>
            </a:r>
            <a:r>
              <a:rPr lang="en-US" sz="2000">
                <a:latin typeface="Segoe UI"/>
                <a:cs typeface="Segoe UI"/>
              </a:rPr>
              <a:t>= total residues</a:t>
            </a:r>
          </a:p>
          <a:p>
            <a:pPr indent="0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34F9B-5665-482E-3D6A-09065A2796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5062E-3BB9-0BF1-B6BD-E3045D33F1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18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6DA19C-2C1A-7EB1-786F-0E8FF237F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DCB8595-E529-C39F-1F9F-78F03384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7334" y="3877796"/>
            <a:ext cx="2793066" cy="615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8F2AB-3122-E400-5753-01B51DDF651E}"/>
              </a:ext>
            </a:extLst>
          </p:cNvPr>
          <p:cNvSpPr txBox="1"/>
          <p:nvPr/>
        </p:nvSpPr>
        <p:spPr>
          <a:xfrm>
            <a:off x="8522820" y="4002555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Equation 10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F1C2EA7-9AAD-380E-FA43-93E3C32A0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0897" y="4575922"/>
            <a:ext cx="268941" cy="2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4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D1F52C-922F-2432-663D-5F181764A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0E5FE-FA8C-1BFB-C36E-D131673A7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Maximum Likelihood Loss in Likelihood-RGN</a:t>
            </a:r>
          </a:p>
          <a:p>
            <a:r>
              <a:rPr lang="en-US" b="1">
                <a:latin typeface="Segoe UI"/>
                <a:cs typeface="Segoe UI"/>
              </a:rPr>
              <a:t>Maximum Likelihood Loss: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Negative log-likelihood to minimize during training: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73482-6B09-9ED3-CAA2-ABFB304142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9F8B0-25D1-839B-2392-E4C187D6CA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19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C77D39-D6B4-D2F3-E3F9-6D833D7AE4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A43B1F0-04AC-6084-416E-FBD8D292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1706" y="3421975"/>
            <a:ext cx="4832838" cy="866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59F2-A8E6-A6CD-99BA-71919B6EA99E}"/>
              </a:ext>
            </a:extLst>
          </p:cNvPr>
          <p:cNvSpPr txBox="1"/>
          <p:nvPr/>
        </p:nvSpPr>
        <p:spPr>
          <a:xfrm>
            <a:off x="8640051" y="3603970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Equation 11</a:t>
            </a:r>
          </a:p>
        </p:txBody>
      </p:sp>
    </p:spTree>
    <p:extLst>
      <p:ext uri="{BB962C8B-B14F-4D97-AF65-F5344CB8AC3E}">
        <p14:creationId xmlns:p14="http://schemas.microsoft.com/office/powerpoint/2010/main" val="6597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ACE7A7-E556-4B8D-921E-C9873C57BC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Introduction</a:t>
            </a:r>
            <a:endParaRPr lang="en-US" sz="2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solidFill>
                  <a:srgbClr val="004877"/>
                </a:solidFill>
                <a:latin typeface="Segoe UI"/>
                <a:cs typeface="Segoe UI"/>
              </a:rPr>
              <a:t>Dataset</a:t>
            </a: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Methods</a:t>
            </a:r>
            <a:endParaRPr lang="en-US" sz="2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Results</a:t>
            </a:r>
            <a:endParaRPr lang="en-US" sz="2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Discussion</a:t>
            </a:r>
            <a:endParaRPr lang="en-US" sz="2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0"/>
              <a:t>Future Work</a:t>
            </a: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References</a:t>
            </a:r>
            <a:endParaRPr lang="en-US" sz="28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8964-7EF2-15BB-A2DC-FD6B1AF0D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Contents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D72B7-B0BF-3B5C-52EF-8570F25554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724D7-4BA9-4C44-11F1-97A99D0461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3D0670-335D-7559-60C8-28AE00756E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7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B8EFA5-C855-CE16-6C4B-621E02F0A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EBB33-3AD5-5B36-1928-3E413096D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r>
              <a:rPr lang="en-US" b="1">
                <a:latin typeface="Segoe UI"/>
                <a:cs typeface="Segoe UI"/>
              </a:rPr>
              <a:t>Evaluation Metrics: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3200">
                <a:latin typeface="Segoe UI"/>
                <a:cs typeface="Segoe UI"/>
              </a:rPr>
              <a:t>Likelihood-RGN outperformed RGN in: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latin typeface="Segoe UI"/>
                <a:cs typeface="Segoe UI"/>
              </a:rPr>
              <a:t>RMSD:</a:t>
            </a:r>
            <a:r>
              <a:rPr lang="en-US" sz="2400">
                <a:latin typeface="Segoe UI"/>
                <a:cs typeface="Segoe UI"/>
              </a:rPr>
              <a:t> Root Mean Square Deviation of backbone atoms.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latin typeface="Segoe UI"/>
                <a:cs typeface="Segoe UI"/>
              </a:rPr>
              <a:t>GDT/GDT-HA:</a:t>
            </a:r>
            <a:r>
              <a:rPr lang="en-US" sz="2400">
                <a:latin typeface="Segoe UI"/>
                <a:cs typeface="Segoe UI"/>
              </a:rPr>
              <a:t> Global Distance Test.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latin typeface="Segoe UI"/>
                <a:cs typeface="Segoe UI"/>
              </a:rPr>
              <a:t>TM-Score:</a:t>
            </a:r>
            <a:r>
              <a:rPr lang="en-US" sz="2400">
                <a:latin typeface="Segoe UI"/>
                <a:cs typeface="Segoe UI"/>
              </a:rPr>
              <a:t> Template Modeling Score.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latin typeface="Segoe UI"/>
                <a:cs typeface="Segoe UI"/>
              </a:rPr>
              <a:t>Torsion Angles:</a:t>
            </a:r>
            <a:r>
              <a:rPr lang="en-US" sz="2400">
                <a:latin typeface="Segoe UI"/>
                <a:cs typeface="Segoe UI"/>
              </a:rPr>
              <a:t> Favored backbone torsions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2B9FC-B631-2AF3-FE56-17BE296123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2FCDE-04C6-91D7-78FB-19FDDFA6A0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20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62746C-53B9-6EAF-95E9-394CEC54DB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14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44CC74-BD5A-0166-1663-C2B2AFFE1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EF10-4F46-C746-6560-F4906B7591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7580" y="826173"/>
            <a:ext cx="9163384" cy="4695825"/>
          </a:xfrm>
        </p:spPr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Model Training with </a:t>
            </a:r>
            <a:r>
              <a:rPr lang="en-US" b="1" err="1">
                <a:latin typeface="Segoe UI"/>
                <a:cs typeface="Segoe UI"/>
              </a:rPr>
              <a:t>ProteinNetX</a:t>
            </a:r>
            <a:endParaRPr lang="en-US" b="1" err="1"/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Segoe UI"/>
                <a:cs typeface="Segoe UI"/>
              </a:rPr>
              <a:t>Design:</a:t>
            </a:r>
            <a:r>
              <a:rPr lang="en-US" sz="1800">
                <a:latin typeface="Segoe UI"/>
                <a:cs typeface="Segoe UI"/>
              </a:rPr>
              <a:t> 5 model pairs; compared Least-Squares vs. Maximum Likelihood Loss.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Segoe UI"/>
                <a:cs typeface="Segoe UI"/>
              </a:rPr>
              <a:t>Training:</a:t>
            </a:r>
            <a:r>
              <a:rPr lang="en-US" sz="1800">
                <a:latin typeface="Segoe UI"/>
                <a:cs typeface="Segoe UI"/>
              </a:rPr>
              <a:t> 1.5M iterations + 10K fine-tuning.</a:t>
            </a:r>
            <a:endParaRPr lang="en-US" sz="1800"/>
          </a:p>
          <a:p>
            <a:pPr indent="0"/>
            <a:endParaRPr lang="en-US" sz="1600" b="1"/>
          </a:p>
          <a:p>
            <a:endParaRPr lang="en-US" sz="1600" b="1"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CE752-E8D4-B37E-7778-14DCCC48B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de-DE" sz="1600">
              <a:solidFill>
                <a:srgbClr val="000000"/>
              </a:solidFill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14AFF-3F59-C15B-252F-182E808D22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21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8A401B-3E9C-F961-54FF-C826958135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90A6C-8D12-0E45-8159-DD237392C560}"/>
              </a:ext>
            </a:extLst>
          </p:cNvPr>
          <p:cNvSpPr txBox="1"/>
          <p:nvPr/>
        </p:nvSpPr>
        <p:spPr>
          <a:xfrm>
            <a:off x="2860186" y="5416794"/>
            <a:ext cx="11019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Iteration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F00B7-C232-2A6F-6E3A-100C536F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2914650"/>
            <a:ext cx="3486150" cy="238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3800AA-C4EA-E3BF-E4DC-1355D23A5F1D}"/>
              </a:ext>
            </a:extLst>
          </p:cNvPr>
          <p:cNvSpPr txBox="1"/>
          <p:nvPr/>
        </p:nvSpPr>
        <p:spPr>
          <a:xfrm>
            <a:off x="7965585" y="5416793"/>
            <a:ext cx="11019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Iteration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71EA6-0CE8-F9CC-A809-A018C259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914650"/>
            <a:ext cx="3676650" cy="2505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D53BF8-94E3-864A-6D06-94CBBF3C1C51}"/>
              </a:ext>
            </a:extLst>
          </p:cNvPr>
          <p:cNvSpPr txBox="1"/>
          <p:nvPr/>
        </p:nvSpPr>
        <p:spPr>
          <a:xfrm>
            <a:off x="1707661" y="5673237"/>
            <a:ext cx="460277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ea typeface="+mn-lt"/>
                <a:cs typeface="+mn-lt"/>
              </a:rPr>
              <a:t>Figure 5a: 400K (X-ray) - Smoother with Maximum Likelihood (Blue)</a:t>
            </a:r>
            <a:endParaRPr lang="en-US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25B3E-2B49-7D7D-CDDC-2B096592EDC8}"/>
              </a:ext>
            </a:extLst>
          </p:cNvPr>
          <p:cNvSpPr txBox="1"/>
          <p:nvPr/>
        </p:nvSpPr>
        <p:spPr>
          <a:xfrm>
            <a:off x="6536835" y="5673236"/>
            <a:ext cx="4898048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ea typeface="+mn-lt"/>
                <a:cs typeface="+mn-lt"/>
              </a:rPr>
              <a:t>Figure 5b: 1.5M (X-ray) - Lower loss, Maximum Likelihood (Blue)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5385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47151-776F-5EBF-5BFE-B7F60305D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D6BD-7FC4-1230-414A-D95A61FB2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235748"/>
            <a:ext cx="9163384" cy="4495800"/>
          </a:xfrm>
        </p:spPr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Model Training with </a:t>
            </a:r>
            <a:r>
              <a:rPr lang="en-US" b="1" err="1">
                <a:latin typeface="Segoe UI"/>
                <a:cs typeface="Segoe UI"/>
              </a:rPr>
              <a:t>ProteinNetX</a:t>
            </a:r>
            <a:endParaRPr lang="en-US" err="1">
              <a:latin typeface="Segoe UI"/>
              <a:cs typeface="Segoe U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EC2FE-6592-4FE7-3446-5940443776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de-DE" sz="160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6DC35-52D8-7F4A-A4FE-BF4440C5BC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22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2B1AE0-660A-82AA-240F-7C42AB1E44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Picture 6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AE91E097-C49F-8632-BCEF-67015960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176463"/>
            <a:ext cx="3867150" cy="2619375"/>
          </a:xfrm>
          <a:prstGeom prst="rect">
            <a:avLst/>
          </a:prstGeom>
        </p:spPr>
      </p:pic>
      <p:pic>
        <p:nvPicPr>
          <p:cNvPr id="8" name="Picture 7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C7C26A24-7FFD-518A-5DD5-FBDEA5F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176463"/>
            <a:ext cx="3867150" cy="2619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EDB109-1291-8DC5-29B9-279B48C9C455}"/>
              </a:ext>
            </a:extLst>
          </p:cNvPr>
          <p:cNvSpPr txBox="1"/>
          <p:nvPr/>
        </p:nvSpPr>
        <p:spPr>
          <a:xfrm>
            <a:off x="2879236" y="4769094"/>
            <a:ext cx="11019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53D59A-2A16-531B-C526-790C2518C3A0}"/>
              </a:ext>
            </a:extLst>
          </p:cNvPr>
          <p:cNvSpPr txBox="1"/>
          <p:nvPr/>
        </p:nvSpPr>
        <p:spPr>
          <a:xfrm>
            <a:off x="7984635" y="4769093"/>
            <a:ext cx="11019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Iteration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9D19C-FD80-6686-B403-A4CF92119DFA}"/>
              </a:ext>
            </a:extLst>
          </p:cNvPr>
          <p:cNvSpPr txBox="1"/>
          <p:nvPr/>
        </p:nvSpPr>
        <p:spPr>
          <a:xfrm>
            <a:off x="1510078" y="5025537"/>
            <a:ext cx="4059848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ea typeface="+mn-lt"/>
                <a:cs typeface="+mn-lt"/>
              </a:rPr>
              <a:t>Figure 5c: 400K (X-ray + NMR) - Stable with Maximum Likelihood (Blue)</a:t>
            </a:r>
            <a:endParaRPr 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EE195-EBBB-03D4-9719-6D588EF5D18E}"/>
              </a:ext>
            </a:extLst>
          </p:cNvPr>
          <p:cNvSpPr txBox="1"/>
          <p:nvPr/>
        </p:nvSpPr>
        <p:spPr>
          <a:xfrm>
            <a:off x="6936885" y="5025536"/>
            <a:ext cx="3907448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ea typeface="+mn-lt"/>
                <a:cs typeface="+mn-lt"/>
              </a:rPr>
              <a:t>Figure 5d: 1.5M (X-ray + NMR): Better convergence (Blue)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617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83377A-40B1-D8A0-D599-F2AD5995E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703B-884F-DDD5-41F8-EF5BAD4225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9555" y="940473"/>
            <a:ext cx="9163384" cy="4495800"/>
          </a:xfrm>
        </p:spPr>
        <p:txBody>
          <a:bodyPr vert="horz" lIns="0" tIns="45720" rIns="91440" bIns="45720" anchor="t"/>
          <a:lstStyle/>
          <a:p>
            <a:r>
              <a:rPr lang="en-US" b="1">
                <a:latin typeface="Segoe UI"/>
                <a:cs typeface="Segoe UI"/>
              </a:rPr>
              <a:t>Likelihood-RGN: Improved Protein Structure Prediction</a:t>
            </a:r>
          </a:p>
          <a:p>
            <a:pPr>
              <a:buFont typeface="Arial"/>
              <a:buChar char="•"/>
            </a:pPr>
            <a:r>
              <a:rPr lang="en-US" sz="1600" b="1">
                <a:latin typeface="Segoe UI"/>
                <a:cs typeface="Segoe UI"/>
              </a:rPr>
              <a:t>Evaluation:</a:t>
            </a:r>
            <a:r>
              <a:rPr lang="en-US" sz="1600">
                <a:latin typeface="Segoe UI"/>
                <a:cs typeface="Segoe UI"/>
              </a:rPr>
              <a:t> Predicted 63 CASP12 structures.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 b="1">
                <a:latin typeface="Segoe UI"/>
                <a:cs typeface="Segoe UI"/>
              </a:rPr>
              <a:t>Performance:</a:t>
            </a:r>
            <a:r>
              <a:rPr lang="en-US" sz="1600">
                <a:latin typeface="Segoe UI"/>
                <a:cs typeface="Segoe UI"/>
              </a:rPr>
              <a:t> Likelihood-RGN outperformed RGN.</a:t>
            </a:r>
            <a:endParaRPr lang="en-US"/>
          </a:p>
          <a:p>
            <a:pPr>
              <a:buFont typeface="Arial"/>
              <a:buChar char="•"/>
            </a:pPr>
            <a:r>
              <a:rPr lang="en-US" sz="1600" b="1">
                <a:latin typeface="Segoe UI"/>
                <a:cs typeface="Segoe UI"/>
              </a:rPr>
              <a:t>Structure:</a:t>
            </a:r>
            <a:r>
              <a:rPr lang="en-US" sz="1600">
                <a:latin typeface="Segoe UI"/>
                <a:cs typeface="Segoe UI"/>
              </a:rPr>
              <a:t> Better helices, sheets, and downstream suitability.</a:t>
            </a:r>
            <a:endParaRPr lang="en-US"/>
          </a:p>
          <a:p>
            <a:pPr>
              <a:buFont typeface="Arial"/>
              <a:buChar char="•"/>
            </a:pPr>
            <a:r>
              <a:rPr lang="en-US" sz="1600" b="1">
                <a:latin typeface="Segoe UI"/>
                <a:cs typeface="Segoe UI"/>
              </a:rPr>
              <a:t>Observation:</a:t>
            </a:r>
            <a:r>
              <a:rPr lang="en-US" sz="1600">
                <a:latin typeface="Segoe UI"/>
                <a:cs typeface="Segoe UI"/>
              </a:rPr>
              <a:t> NMR improved local but reduced global metrics; full ensembles may help.</a:t>
            </a:r>
            <a:endParaRPr lang="en-US"/>
          </a:p>
          <a:p>
            <a:pPr indent="0"/>
            <a:endParaRPr lang="en-US" sz="1600"/>
          </a:p>
          <a:p>
            <a:endParaRPr lang="en-US" sz="1800">
              <a:latin typeface="Segoe UI"/>
              <a:cs typeface="Segoe U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8687-A1E7-7AF6-7E5A-9F3A8A3296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de-DE" sz="1600">
              <a:solidFill>
                <a:srgbClr val="000000"/>
              </a:solidFill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E48-7EC4-CBFB-FE00-EF0DE59BE4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23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3918F4-4969-829A-A39F-06C9257B92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72B191-690F-2520-0708-6AFD66A1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94539"/>
              </p:ext>
            </p:extLst>
          </p:nvPr>
        </p:nvGraphicFramePr>
        <p:xfrm>
          <a:off x="1695450" y="3286125"/>
          <a:ext cx="9052156" cy="214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20">
                  <a:extLst>
                    <a:ext uri="{9D8B030D-6E8A-4147-A177-3AD203B41FA5}">
                      <a16:colId xmlns:a16="http://schemas.microsoft.com/office/drawing/2014/main" val="2307224303"/>
                    </a:ext>
                  </a:extLst>
                </a:gridCol>
                <a:gridCol w="1026020">
                  <a:extLst>
                    <a:ext uri="{9D8B030D-6E8A-4147-A177-3AD203B41FA5}">
                      <a16:colId xmlns:a16="http://schemas.microsoft.com/office/drawing/2014/main" val="2908610595"/>
                    </a:ext>
                  </a:extLst>
                </a:gridCol>
                <a:gridCol w="1026020">
                  <a:extLst>
                    <a:ext uri="{9D8B030D-6E8A-4147-A177-3AD203B41FA5}">
                      <a16:colId xmlns:a16="http://schemas.microsoft.com/office/drawing/2014/main" val="417693329"/>
                    </a:ext>
                  </a:extLst>
                </a:gridCol>
                <a:gridCol w="1026020">
                  <a:extLst>
                    <a:ext uri="{9D8B030D-6E8A-4147-A177-3AD203B41FA5}">
                      <a16:colId xmlns:a16="http://schemas.microsoft.com/office/drawing/2014/main" val="488808094"/>
                    </a:ext>
                  </a:extLst>
                </a:gridCol>
                <a:gridCol w="1026020">
                  <a:extLst>
                    <a:ext uri="{9D8B030D-6E8A-4147-A177-3AD203B41FA5}">
                      <a16:colId xmlns:a16="http://schemas.microsoft.com/office/drawing/2014/main" val="2267928826"/>
                    </a:ext>
                  </a:extLst>
                </a:gridCol>
                <a:gridCol w="896469">
                  <a:extLst>
                    <a:ext uri="{9D8B030D-6E8A-4147-A177-3AD203B41FA5}">
                      <a16:colId xmlns:a16="http://schemas.microsoft.com/office/drawing/2014/main" val="1425289915"/>
                    </a:ext>
                  </a:extLst>
                </a:gridCol>
                <a:gridCol w="799352">
                  <a:extLst>
                    <a:ext uri="{9D8B030D-6E8A-4147-A177-3AD203B41FA5}">
                      <a16:colId xmlns:a16="http://schemas.microsoft.com/office/drawing/2014/main" val="2425591188"/>
                    </a:ext>
                  </a:extLst>
                </a:gridCol>
                <a:gridCol w="1053353">
                  <a:extLst>
                    <a:ext uri="{9D8B030D-6E8A-4147-A177-3AD203B41FA5}">
                      <a16:colId xmlns:a16="http://schemas.microsoft.com/office/drawing/2014/main" val="27622599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622807736"/>
                    </a:ext>
                  </a:extLst>
                </a:gridCol>
              </a:tblGrid>
              <a:tr h="6798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Training</a:t>
                      </a:r>
                      <a:endParaRPr lang="en-US" b="0" i="0"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Model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Model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FFFFFF"/>
                          </a:solidFill>
                          <a:latin typeface="Arial"/>
                        </a:rPr>
                        <a:t>dRMSD</a:t>
                      </a: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RMSD 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GDT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GDT-HA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TM-Score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Outlier Torsions</a:t>
                      </a:r>
                      <a:endParaRPr lang="en-US" b="0" i="0">
                        <a:latin typeface="Arial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Favored Torsions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97483"/>
                  </a:ext>
                </a:extLst>
              </a:tr>
              <a:tr h="300064">
                <a:tc rowSpan="2">
                  <a:txBody>
                    <a:bodyPr/>
                    <a:lstStyle/>
                    <a:p>
                      <a:r>
                        <a:rPr lang="en-US" b="0"/>
                        <a:t>X-Ray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RGN</a:t>
                      </a:r>
                      <a:endParaRPr lang="en-US" b="0" i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8.87</a:t>
                      </a:r>
                      <a:endParaRPr lang="en-US" b="0" i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14.14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0.32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52.7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23.9</a:t>
                      </a:r>
                      <a:endParaRPr lang="en-US" b="0" i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9225"/>
                  </a:ext>
                </a:extLst>
              </a:tr>
              <a:tr h="324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L-RGN</a:t>
                      </a:r>
                      <a:endParaRPr lang="en-US" b="0" i="0">
                        <a:latin typeface="Arial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8.61</a:t>
                      </a:r>
                      <a:endParaRPr lang="en-US" b="0" i="0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13.66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0.21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0.10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0.33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42.6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40.8</a:t>
                      </a:r>
                      <a:endParaRPr lang="en-US" b="0" i="0">
                        <a:latin typeface="Arial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89696"/>
                  </a:ext>
                </a:extLst>
              </a:tr>
              <a:tr h="300064">
                <a:tc rowSpan="2">
                  <a:txBody>
                    <a:bodyPr/>
                    <a:lstStyle/>
                    <a:p>
                      <a:r>
                        <a:rPr lang="en-US" b="0"/>
                        <a:t>X-Ray + NMR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RGN</a:t>
                      </a:r>
                      <a:endParaRPr lang="en-US" b="0" i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9.24</a:t>
                      </a:r>
                      <a:endParaRPr lang="en-US" b="0" i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16.53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23.3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48.1</a:t>
                      </a:r>
                      <a:endParaRPr lang="en-US" b="0" i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806490"/>
                  </a:ext>
                </a:extLst>
              </a:tr>
              <a:tr h="324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L-RGN</a:t>
                      </a:r>
                      <a:endParaRPr lang="en-US" b="0" i="0">
                        <a:latin typeface="Arial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8.81</a:t>
                      </a:r>
                      <a:endParaRPr lang="en-US" b="0" i="0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14.68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0.30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6.6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77.8</a:t>
                      </a:r>
                      <a:endParaRPr lang="en-US" b="0" i="0">
                        <a:latin typeface="Arial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436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6B25B8-00E1-4EC3-E11D-AA78A5ED427C}"/>
              </a:ext>
            </a:extLst>
          </p:cNvPr>
          <p:cNvSpPr txBox="1"/>
          <p:nvPr/>
        </p:nvSpPr>
        <p:spPr>
          <a:xfrm>
            <a:off x="3860799" y="5635624"/>
            <a:ext cx="446502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Table 1: </a:t>
            </a:r>
            <a:r>
              <a:rPr lang="en-US" sz="1050">
                <a:ea typeface="+mn-lt"/>
                <a:cs typeface="+mn-lt"/>
              </a:rPr>
              <a:t>Average scores: RGN vs. Likelihood-RGN on X-ray and full </a:t>
            </a:r>
            <a:r>
              <a:rPr lang="en-US" sz="1050" err="1">
                <a:ea typeface="+mn-lt"/>
                <a:cs typeface="+mn-lt"/>
              </a:rPr>
              <a:t>ProteinNetX</a:t>
            </a:r>
            <a:endParaRPr lang="en-US" sz="1050" err="1"/>
          </a:p>
        </p:txBody>
      </p:sp>
    </p:spTree>
    <p:extLst>
      <p:ext uri="{BB962C8B-B14F-4D97-AF65-F5344CB8AC3E}">
        <p14:creationId xmlns:p14="http://schemas.microsoft.com/office/powerpoint/2010/main" val="176297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7E42A3-3DC7-0B4C-D791-1B2C15A01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BE79C-FCA8-7573-ACDC-5D11FE00D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6705" y="1035723"/>
            <a:ext cx="9163384" cy="4495800"/>
          </a:xfrm>
        </p:spPr>
        <p:txBody>
          <a:bodyPr vert="horz" lIns="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CASP12 Target Structures: Likelihood-RGN vs. RGN Performance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B5011-7EB6-AC14-4D2A-3096C6B227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de-DE" sz="1600">
              <a:solidFill>
                <a:srgbClr val="000000"/>
              </a:solidFill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10E15-732C-F572-6EDD-2CD1499567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24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4D5DF8-7A6E-F305-17E0-735671591E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4BFFF-5448-24AA-5B1A-2DD9B6BB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776413"/>
            <a:ext cx="5467350" cy="3295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A69B0D-A5DC-4E82-FCBE-76D1CB459CF1}"/>
              </a:ext>
            </a:extLst>
          </p:cNvPr>
          <p:cNvSpPr txBox="1"/>
          <p:nvPr/>
        </p:nvSpPr>
        <p:spPr>
          <a:xfrm>
            <a:off x="3210413" y="5306646"/>
            <a:ext cx="547296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aseline="0">
                <a:latin typeface="Calibri"/>
              </a:rPr>
              <a:t>Figure 6: CASP12 targets: Experimental (green), RGN (blue), and Likelihood-RGN (orange) structures with RMSD comparison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4436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EA7C4B-6D7F-C97D-5C2D-5BD1EA494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717C-5969-BC12-1B8E-004E37E5B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035723"/>
            <a:ext cx="9163384" cy="4495800"/>
          </a:xfrm>
        </p:spPr>
        <p:txBody>
          <a:bodyPr vert="horz" lIns="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CASP12 Target Structures: Likelihood-RGN vs. RGN Performance</a:t>
            </a:r>
            <a:endParaRPr lang="en-US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61B6C-214E-5CD8-32FA-877C1B7D84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98770-0C9F-69F8-E40A-632D5EB8AD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25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836A35-52FF-C08B-6CEA-1AA83FAFE5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D4E9F-AF1F-330A-DC67-51D19B76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824038"/>
            <a:ext cx="6067425" cy="354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527B05-3A92-8EE2-A257-0A23401EA4FC}"/>
              </a:ext>
            </a:extLst>
          </p:cNvPr>
          <p:cNvSpPr txBox="1"/>
          <p:nvPr/>
        </p:nvSpPr>
        <p:spPr>
          <a:xfrm>
            <a:off x="3048488" y="5468571"/>
            <a:ext cx="547296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aseline="0">
                <a:latin typeface="Calibri"/>
              </a:rPr>
              <a:t>Figure </a:t>
            </a:r>
            <a:r>
              <a:rPr lang="en-US" sz="1050">
                <a:latin typeface="Calibri"/>
              </a:rPr>
              <a:t>7</a:t>
            </a:r>
            <a:r>
              <a:rPr lang="en-US" sz="1050" baseline="0">
                <a:latin typeface="Calibri"/>
              </a:rPr>
              <a:t>: CASP12 targets: Experimental (green), RGN (blue), and Likelihood-RGN (orange) structures with RMSD comparison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4319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FA24D9-14DD-9631-A77C-BB2769EB2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524D-F828-DB45-6360-6B66FB6218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9055" y="1178598"/>
            <a:ext cx="9163384" cy="4495800"/>
          </a:xfrm>
        </p:spPr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Physics-Based Optimization of Predicted Backbones</a:t>
            </a:r>
          </a:p>
          <a:p>
            <a:r>
              <a:rPr lang="en-US" b="1">
                <a:latin typeface="Segoe UI"/>
                <a:cs typeface="Segoe UI"/>
              </a:rPr>
              <a:t>Optimization Process: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 b="1">
                <a:latin typeface="Segoe UI"/>
                <a:cs typeface="Segoe UI"/>
              </a:rPr>
              <a:t>Force Fields: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 b="1">
                <a:latin typeface="Segoe UI"/>
                <a:cs typeface="Segoe UI"/>
              </a:rPr>
              <a:t>Amber:</a:t>
            </a:r>
            <a:r>
              <a:rPr lang="en-US" sz="2000">
                <a:latin typeface="Segoe UI"/>
                <a:cs typeface="Segoe UI"/>
              </a:rPr>
              <a:t> Initial minimization (fixed-charge).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 b="1">
                <a:latin typeface="Segoe UI"/>
                <a:cs typeface="Segoe UI"/>
              </a:rPr>
              <a:t>AMOEBA:</a:t>
            </a:r>
            <a:r>
              <a:rPr lang="en-US" sz="2000">
                <a:latin typeface="Segoe UI"/>
                <a:cs typeface="Segoe UI"/>
              </a:rPr>
              <a:t> Refinement (polarizable).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b="1">
                <a:latin typeface="Segoe UI"/>
                <a:cs typeface="Segoe UI"/>
              </a:rPr>
              <a:t>Protocol: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Amber: RMS gradient 0.1 kcal/mol/A˚.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AMOEBA: Reduces steric clashes, refines torsions.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b="1">
                <a:latin typeface="Segoe UI"/>
                <a:cs typeface="Segoe UI"/>
              </a:rPr>
              <a:t>Purpose: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1600">
                <a:latin typeface="Segoe UI"/>
                <a:cs typeface="Segoe UI"/>
              </a:rPr>
              <a:t>Relaxes backbones for simulations (e.g., dynamics, side-chain optimization).</a:t>
            </a:r>
            <a:endParaRPr lang="en-US" sz="1600"/>
          </a:p>
          <a:p>
            <a:pPr marL="285750" indent="-285750">
              <a:buFont typeface="Arial"/>
              <a:buChar char="•"/>
            </a:pPr>
            <a:endParaRPr lang="en-US" b="1"/>
          </a:p>
          <a:p>
            <a:endParaRPr lang="en-US">
              <a:latin typeface="Segoe UI"/>
              <a:cs typeface="Segoe U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7721-54E2-8924-4EEC-24A08CECCA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1B005-6044-387B-4837-A4AD648350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26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363671-25ED-82C2-3665-2444689154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50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130CE-4E66-7FBE-A085-77625285B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18ED-6850-576A-654F-682161E5C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505" y="1350048"/>
            <a:ext cx="9268159" cy="4495800"/>
          </a:xfrm>
        </p:spPr>
        <p:txBody>
          <a:bodyPr vert="horz" lIns="0" tIns="45720" rIns="91440" bIns="45720" anchor="t"/>
          <a:lstStyle/>
          <a:p>
            <a:pPr indent="0"/>
            <a:r>
              <a:rPr lang="en-US" b="1">
                <a:latin typeface="Segoe UI"/>
                <a:cs typeface="Segoe UI"/>
              </a:rPr>
              <a:t>Impact:</a:t>
            </a:r>
            <a:r>
              <a:rPr lang="en-US">
                <a:latin typeface="Segoe UI"/>
                <a:cs typeface="Segoe UI"/>
              </a:rPr>
              <a:t> Slight RMSD increase; Likelihood-RGN outperforms RGN </a:t>
            </a:r>
          </a:p>
          <a:p>
            <a:pPr indent="0"/>
            <a:endParaRPr lang="en-US" b="1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2B98F-B7B8-1851-EBAE-E6729005AF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CF8AD-E601-C70F-8245-C9CAAD8E42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27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0D4DDD-7C35-F31C-7A34-5A284633A3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325435-C486-90DA-3769-5A09B3F6B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27951"/>
              </p:ext>
            </p:extLst>
          </p:nvPr>
        </p:nvGraphicFramePr>
        <p:xfrm>
          <a:off x="1631016" y="2372285"/>
          <a:ext cx="9034183" cy="245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6">
                  <a:extLst>
                    <a:ext uri="{9D8B030D-6E8A-4147-A177-3AD203B41FA5}">
                      <a16:colId xmlns:a16="http://schemas.microsoft.com/office/drawing/2014/main" val="2307224303"/>
                    </a:ext>
                  </a:extLst>
                </a:gridCol>
                <a:gridCol w="1476343">
                  <a:extLst>
                    <a:ext uri="{9D8B030D-6E8A-4147-A177-3AD203B41FA5}">
                      <a16:colId xmlns:a16="http://schemas.microsoft.com/office/drawing/2014/main" val="2908610595"/>
                    </a:ext>
                  </a:extLst>
                </a:gridCol>
                <a:gridCol w="968164">
                  <a:extLst>
                    <a:ext uri="{9D8B030D-6E8A-4147-A177-3AD203B41FA5}">
                      <a16:colId xmlns:a16="http://schemas.microsoft.com/office/drawing/2014/main" val="417693329"/>
                    </a:ext>
                  </a:extLst>
                </a:gridCol>
                <a:gridCol w="814315">
                  <a:extLst>
                    <a:ext uri="{9D8B030D-6E8A-4147-A177-3AD203B41FA5}">
                      <a16:colId xmlns:a16="http://schemas.microsoft.com/office/drawing/2014/main" val="488808094"/>
                    </a:ext>
                  </a:extLst>
                </a:gridCol>
                <a:gridCol w="947847">
                  <a:extLst>
                    <a:ext uri="{9D8B030D-6E8A-4147-A177-3AD203B41FA5}">
                      <a16:colId xmlns:a16="http://schemas.microsoft.com/office/drawing/2014/main" val="2267928826"/>
                    </a:ext>
                  </a:extLst>
                </a:gridCol>
                <a:gridCol w="996146">
                  <a:extLst>
                    <a:ext uri="{9D8B030D-6E8A-4147-A177-3AD203B41FA5}">
                      <a16:colId xmlns:a16="http://schemas.microsoft.com/office/drawing/2014/main" val="1425289915"/>
                    </a:ext>
                  </a:extLst>
                </a:gridCol>
                <a:gridCol w="1430096">
                  <a:extLst>
                    <a:ext uri="{9D8B030D-6E8A-4147-A177-3AD203B41FA5}">
                      <a16:colId xmlns:a16="http://schemas.microsoft.com/office/drawing/2014/main" val="2425591188"/>
                    </a:ext>
                  </a:extLst>
                </a:gridCol>
                <a:gridCol w="1430096">
                  <a:extLst>
                    <a:ext uri="{9D8B030D-6E8A-4147-A177-3AD203B41FA5}">
                      <a16:colId xmlns:a16="http://schemas.microsoft.com/office/drawing/2014/main" val="1591329974"/>
                    </a:ext>
                  </a:extLst>
                </a:gridCol>
              </a:tblGrid>
              <a:tr h="91888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Model </a:t>
                      </a:r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Optimization</a:t>
                      </a:r>
                      <a:endParaRPr lang="en-US" sz="1800" b="0" i="0" u="none" strike="noStrike" noProof="0">
                        <a:latin typeface="Arial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RMSD</a:t>
                      </a:r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GDT</a:t>
                      </a:r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GDT-HA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TM-Score</a:t>
                      </a:r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Outlier Torsions</a:t>
                      </a:r>
                      <a:endParaRPr lang="en-US" b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Favored Torsions</a:t>
                      </a:r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97483"/>
                  </a:ext>
                </a:extLst>
              </a:tr>
              <a:tr h="395941">
                <a:tc rowSpan="2">
                  <a:txBody>
                    <a:bodyPr/>
                    <a:lstStyle/>
                    <a:p>
                      <a:r>
                        <a:rPr lang="en-US" b="0"/>
                        <a:t>RGN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None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16.53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23.3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48.1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922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17.45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0.12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0.06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20.5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49.3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89696"/>
                  </a:ext>
                </a:extLst>
              </a:tr>
              <a:tr h="358066">
                <a:tc rowSpan="2">
                  <a:txBody>
                    <a:bodyPr/>
                    <a:lstStyle/>
                    <a:p>
                      <a:r>
                        <a:rPr lang="en-US" b="0"/>
                        <a:t>L-RGN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14.68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6.6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77.8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806490"/>
                  </a:ext>
                </a:extLst>
              </a:tr>
              <a:tr h="395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15.52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0.17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0.28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11.8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68.3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436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AD5A6A-6595-F643-7871-7E363E9FBC2B}"/>
              </a:ext>
            </a:extLst>
          </p:cNvPr>
          <p:cNvSpPr txBox="1"/>
          <p:nvPr/>
        </p:nvSpPr>
        <p:spPr>
          <a:xfrm>
            <a:off x="3780304" y="5151344"/>
            <a:ext cx="50673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alibri"/>
              </a:rPr>
              <a:t>Table 2: Performance Metrics: RGN vs. Likelihood-RGN Before and After Optimization </a:t>
            </a:r>
            <a:r>
              <a:rPr lang="en-US" sz="1100">
                <a:latin typeface="Calibri"/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9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32AA0-24FB-3225-4248-997C6BE7C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F8A9-7661-D072-76C5-12AB773DA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15730" y="902373"/>
            <a:ext cx="9163384" cy="4495800"/>
          </a:xfrm>
        </p:spPr>
        <p:txBody>
          <a:bodyPr vert="horz" lIns="0" tIns="45720" rIns="91440" bIns="45720" anchor="t"/>
          <a:lstStyle/>
          <a:p>
            <a:pPr indent="0"/>
            <a:r>
              <a:rPr lang="en-US" b="1">
                <a:latin typeface="Segoe UI"/>
                <a:cs typeface="Segoe UI"/>
              </a:rPr>
              <a:t>Ramachandran Plots:</a:t>
            </a:r>
            <a:endParaRPr lang="en-US">
              <a:latin typeface="Segoe U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>
                <a:latin typeface="Segoe UI"/>
                <a:cs typeface="Segoe UI"/>
              </a:rPr>
              <a:t>Likelihood-RGN:</a:t>
            </a:r>
            <a:r>
              <a:rPr lang="en-US">
                <a:latin typeface="Segoe UI"/>
                <a:cs typeface="Segoe UI"/>
              </a:rPr>
              <a:t> Fewer torsion outliers, realistic dispersion, and improved structural quality for analyses.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C8445-7B32-68F4-E8EA-37DE820BA3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BB6A-B642-BD2B-1B77-E09B117413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28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7BE08F-5C9D-606F-36A1-527B7ABBB7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0C404-883C-414C-25F4-3B4FD9BB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2247900"/>
            <a:ext cx="8848725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51EA0B-BA77-10E0-83FA-B777239E6E9A}"/>
              </a:ext>
            </a:extLst>
          </p:cNvPr>
          <p:cNvSpPr txBox="1"/>
          <p:nvPr/>
        </p:nvSpPr>
        <p:spPr>
          <a:xfrm>
            <a:off x="4470400" y="5462953"/>
            <a:ext cx="42828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alibri"/>
                <a:ea typeface="Calibri"/>
                <a:cs typeface="Calibri"/>
              </a:rPr>
              <a:t>Figure 8: </a:t>
            </a:r>
            <a:r>
              <a:rPr lang="en-US" sz="1100">
                <a:ea typeface="+mn-lt"/>
                <a:cs typeface="+mn-lt"/>
              </a:rPr>
              <a:t>Ramachandran plots highlighting torsional improvements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DE6D37-ABBB-6063-EA18-638CD4BB8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8DFD7-089A-2962-B245-68CAD840A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r>
              <a:rPr lang="en-US" b="1">
                <a:latin typeface="Segoe UI"/>
                <a:cs typeface="Segoe UI"/>
              </a:rPr>
              <a:t>Ramachandran Plots:</a:t>
            </a:r>
          </a:p>
          <a:p>
            <a:endParaRPr lang="en-US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67D0-DCAD-504F-BDC6-E404569A61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8524C-F7CA-AE7C-B3B7-3F94EFF35A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29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5DCBE5-5ECD-F8A7-FA08-8B4F83C2AA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98C74-B4DD-86B8-18DF-75C29038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8" y="2047875"/>
            <a:ext cx="8658225" cy="3105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F0E503-4099-66B3-FE42-BA807F2EA28B}"/>
              </a:ext>
            </a:extLst>
          </p:cNvPr>
          <p:cNvSpPr txBox="1"/>
          <p:nvPr/>
        </p:nvSpPr>
        <p:spPr>
          <a:xfrm>
            <a:off x="4070350" y="5482003"/>
            <a:ext cx="42828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alibri"/>
                <a:ea typeface="Calibri"/>
                <a:cs typeface="Calibri"/>
              </a:rPr>
              <a:t>Figure 9: </a:t>
            </a:r>
            <a:r>
              <a:rPr lang="en-US" sz="1100">
                <a:ea typeface="+mn-lt"/>
                <a:cs typeface="+mn-lt"/>
              </a:rPr>
              <a:t>Ramachandran plots highlighting torsional improvements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indent="0" algn="ctr"/>
            <a:r>
              <a:rPr lang="en-US" sz="2800">
                <a:latin typeface="Segoe UI"/>
                <a:cs typeface="Segoe UI"/>
              </a:rPr>
              <a:t>Challenges in Protein Structure Prediction</a:t>
            </a:r>
          </a:p>
          <a:p>
            <a:r>
              <a:rPr lang="en-US">
                <a:latin typeface="Segoe UI"/>
                <a:cs typeface="Segoe UI"/>
              </a:rPr>
              <a:t>Structural Coverage Gaps</a:t>
            </a: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60% of the human proteome is unresolved.</a:t>
            </a:r>
            <a:endParaRPr lang="en-US"/>
          </a:p>
          <a:p>
            <a:pPr indent="0"/>
            <a:r>
              <a:rPr lang="en-US">
                <a:latin typeface="Segoe UI"/>
                <a:cs typeface="Segoe UI"/>
              </a:rPr>
              <a:t>Importance of Protein Folding</a:t>
            </a: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Proper 3D structure is vital for protein function and drug interaction.</a:t>
            </a:r>
            <a:endParaRPr lang="en-US" sz="1800"/>
          </a:p>
          <a:p>
            <a:pPr indent="0"/>
            <a:r>
              <a:rPr lang="en-US">
                <a:latin typeface="Segoe UI"/>
                <a:cs typeface="Segoe UI"/>
              </a:rPr>
              <a:t>Limitations of Traditional Methods</a:t>
            </a: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High computational costs.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Cannot simulate folding at biological timescales.</a:t>
            </a:r>
            <a:endParaRPr lang="en-US"/>
          </a:p>
          <a:p>
            <a:pPr indent="0"/>
            <a:endParaRPr lang="en-US" sz="1800"/>
          </a:p>
          <a:p>
            <a:pPr>
              <a:buFont typeface="Arial"/>
              <a:buChar char="•"/>
            </a:pPr>
            <a:endParaRPr lang="en-US" b="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Introduction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6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4DBDB-E476-23FC-9263-77E8DF650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37CA-EF89-626C-50DC-F693C650E5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34780" y="1178598"/>
            <a:ext cx="9163384" cy="4495800"/>
          </a:xfrm>
        </p:spPr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Side-Chain Optimization with Many-Body Algorithm</a:t>
            </a:r>
            <a:endParaRPr lang="en-US" b="1"/>
          </a:p>
          <a:p>
            <a:r>
              <a:rPr lang="en-US" b="1">
                <a:latin typeface="Segoe UI"/>
                <a:cs typeface="Segoe UI"/>
              </a:rPr>
              <a:t>Optimization Process: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Segoe UI"/>
                <a:cs typeface="Segoe UI"/>
              </a:rPr>
              <a:t>Algorithm:</a:t>
            </a:r>
            <a:r>
              <a:rPr lang="en-US">
                <a:latin typeface="Segoe UI"/>
                <a:cs typeface="Segoe UI"/>
              </a:rPr>
              <a:t> GPU-accelerated many-body optimization builds side-chain atoms.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Segoe UI"/>
                <a:cs typeface="Segoe UI"/>
              </a:rPr>
              <a:t>Force Field:</a:t>
            </a:r>
            <a:r>
              <a:rPr lang="en-US">
                <a:latin typeface="Segoe UI"/>
                <a:cs typeface="Segoe UI"/>
              </a:rPr>
              <a:t> AMOEBA with generalized Kirkwood implicit solvent.</a:t>
            </a:r>
          </a:p>
          <a:p>
            <a:pPr indent="0"/>
            <a:r>
              <a:rPr lang="en-US" b="1">
                <a:latin typeface="Segoe UI"/>
                <a:cs typeface="Segoe UI"/>
              </a:rPr>
              <a:t>Evaluation metric:</a:t>
            </a:r>
            <a:endParaRPr lang="en-US">
              <a:latin typeface="Segoe UI"/>
              <a:cs typeface="Segoe UI"/>
            </a:endParaRPr>
          </a:p>
          <a:p>
            <a:pPr marL="34290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 </a:t>
            </a:r>
            <a:r>
              <a:rPr lang="en-US" err="1">
                <a:latin typeface="Segoe UI"/>
                <a:cs typeface="Segoe UI"/>
              </a:rPr>
              <a:t>MolProbity</a:t>
            </a:r>
            <a:r>
              <a:rPr lang="en-US">
                <a:latin typeface="Segoe UI"/>
                <a:cs typeface="Segoe UI"/>
              </a:rPr>
              <a:t> scores evaluate steric clashes and side-chain/backbone conformations.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515B5-9887-0DC0-EDB7-9AA955356F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5BFBB-0983-DDD1-8933-832C25AAC7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30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142035-4A3A-75EC-C1F0-C85496149F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40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C2C2-92B2-5C5C-97DD-7F6C46ACA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9F694-FECB-4717-5D76-4B01BB7245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Side-Chain Optimization with Many-Body Algorithm</a:t>
            </a:r>
            <a:endParaRPr lang="en-US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EF4C8-B9F3-663D-68CD-9E492F921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Guowei Qi, Mallory R. Tollefson, Rose A. Gogal, </a:t>
            </a:r>
            <a:r>
              <a:rPr lang="en-US" sz="1600" i="1"/>
              <a:t>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D0D65-2CD0-9F40-9B5B-2DA10750EA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31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A41D4C-AF79-E1D8-B0E6-C0DCE38684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23E6DC-A61C-6990-35A3-DA260256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5058"/>
              </p:ext>
            </p:extLst>
          </p:nvPr>
        </p:nvGraphicFramePr>
        <p:xfrm>
          <a:off x="2028825" y="2295525"/>
          <a:ext cx="836985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70">
                  <a:extLst>
                    <a:ext uri="{9D8B030D-6E8A-4147-A177-3AD203B41FA5}">
                      <a16:colId xmlns:a16="http://schemas.microsoft.com/office/drawing/2014/main" val="230722430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2908610595"/>
                    </a:ext>
                  </a:extLst>
                </a:gridCol>
                <a:gridCol w="1297748">
                  <a:extLst>
                    <a:ext uri="{9D8B030D-6E8A-4147-A177-3AD203B41FA5}">
                      <a16:colId xmlns:a16="http://schemas.microsoft.com/office/drawing/2014/main" val="417693329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488808094"/>
                    </a:ext>
                  </a:extLst>
                </a:gridCol>
                <a:gridCol w="1043300">
                  <a:extLst>
                    <a:ext uri="{9D8B030D-6E8A-4147-A177-3AD203B41FA5}">
                      <a16:colId xmlns:a16="http://schemas.microsoft.com/office/drawing/2014/main" val="2267928826"/>
                    </a:ext>
                  </a:extLst>
                </a:gridCol>
                <a:gridCol w="1096465">
                  <a:extLst>
                    <a:ext uri="{9D8B030D-6E8A-4147-A177-3AD203B41FA5}">
                      <a16:colId xmlns:a16="http://schemas.microsoft.com/office/drawing/2014/main" val="1425289915"/>
                    </a:ext>
                  </a:extLst>
                </a:gridCol>
                <a:gridCol w="1574109">
                  <a:extLst>
                    <a:ext uri="{9D8B030D-6E8A-4147-A177-3AD203B41FA5}">
                      <a16:colId xmlns:a16="http://schemas.microsoft.com/office/drawing/2014/main" val="2425591188"/>
                    </a:ext>
                  </a:extLst>
                </a:gridCol>
              </a:tblGrid>
              <a:tr h="7626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Model </a:t>
                      </a:r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Optimization</a:t>
                      </a:r>
                      <a:endParaRPr lang="en-US" sz="1800" b="0" i="0" u="none" strike="noStrike" noProof="0">
                        <a:latin typeface="Arial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FFFFFF"/>
                          </a:solidFill>
                        </a:rPr>
                        <a:t>MolProbity</a:t>
                      </a: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</a:rPr>
                        <a:t> Score</a:t>
                      </a:r>
                      <a:endParaRPr lang="en-US" sz="1800" b="0" i="0" u="none" strike="noStrike" noProof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Clash Score</a:t>
                      </a:r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Favored Torsions</a:t>
                      </a:r>
                      <a:endParaRPr lang="en-US" sz="1800" b="1" i="0" u="none" strike="noStrike" noProof="0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</a:rPr>
                        <a:t>Rotamer Outliers</a:t>
                      </a:r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Torsion Outliers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97483"/>
                  </a:ext>
                </a:extLst>
              </a:tr>
              <a:tr h="303822">
                <a:tc rowSpan="2">
                  <a:txBody>
                    <a:bodyPr/>
                    <a:lstStyle/>
                    <a:p>
                      <a:r>
                        <a:rPr lang="en-US" b="0"/>
                        <a:t>RGN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Minimize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4.1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158.1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49.3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16.7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20.5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9225"/>
                  </a:ext>
                </a:extLst>
              </a:tr>
              <a:tr h="341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Sidechains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3.4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74.4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52.9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9.9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9.9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89696"/>
                  </a:ext>
                </a:extLst>
              </a:tr>
              <a:tr h="303822">
                <a:tc rowSpan="2">
                  <a:txBody>
                    <a:bodyPr/>
                    <a:lstStyle/>
                    <a:p>
                      <a:r>
                        <a:rPr lang="en-US" b="0"/>
                        <a:t>L-RGN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Minimize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3.3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84.5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68.3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10.2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11.8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806490"/>
                  </a:ext>
                </a:extLst>
              </a:tr>
              <a:tr h="341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Sidechains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2.9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69.9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6.6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10.6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43658"/>
                  </a:ext>
                </a:extLst>
              </a:tr>
            </a:tbl>
          </a:graphicData>
        </a:graphic>
      </p:graphicFrame>
      <p:sp>
        <p:nvSpPr>
          <p:cNvPr id="9" name="TextBox 10">
            <a:extLst>
              <a:ext uri="{FF2B5EF4-FFF2-40B4-BE49-F238E27FC236}">
                <a16:creationId xmlns:a16="http://schemas.microsoft.com/office/drawing/2014/main" id="{79607E18-59DA-02B2-2C8E-31A4CCF3203D}"/>
              </a:ext>
            </a:extLst>
          </p:cNvPr>
          <p:cNvSpPr txBox="1"/>
          <p:nvPr/>
        </p:nvSpPr>
        <p:spPr>
          <a:xfrm>
            <a:off x="3783867" y="4999159"/>
            <a:ext cx="7004538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Calibri"/>
                <a:ea typeface="Calibri"/>
                <a:cs typeface="Calibri"/>
              </a:rPr>
              <a:t>Table 2: </a:t>
            </a:r>
            <a:r>
              <a:rPr lang="en-US" sz="1100">
                <a:ea typeface="+mn-lt"/>
                <a:cs typeface="+mn-lt"/>
              </a:rPr>
              <a:t>Performance Metrics: RGN vs. Likelihood-RGN Before and After Optimization</a:t>
            </a:r>
            <a:r>
              <a:rPr lang="en-US" sz="1100">
                <a:latin typeface="Calibri"/>
                <a:ea typeface="Calibri"/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70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78DF4-7F44-A2A6-ACD4-F14188FF6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Discussion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D4C0-2CBB-5219-E069-58B0EF940F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r>
              <a:rPr lang="en-US" b="1"/>
              <a:t>Contributions: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Developed </a:t>
            </a:r>
            <a:r>
              <a:rPr lang="en-US" sz="2000" b="1" err="1">
                <a:latin typeface="Segoe UI"/>
                <a:cs typeface="Segoe UI"/>
              </a:rPr>
              <a:t>ProteinNetX</a:t>
            </a:r>
            <a:r>
              <a:rPr lang="en-US" sz="2000">
                <a:latin typeface="Segoe UI"/>
                <a:cs typeface="Segoe UI"/>
              </a:rPr>
              <a:t> with B-factors and NMR parameters.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Reformulated RGN loss to </a:t>
            </a:r>
            <a:r>
              <a:rPr lang="en-US" sz="2000" b="1">
                <a:latin typeface="Segoe UI"/>
                <a:cs typeface="Segoe UI"/>
              </a:rPr>
              <a:t>maximum likelihood</a:t>
            </a:r>
            <a:r>
              <a:rPr lang="en-US" sz="2000">
                <a:latin typeface="Segoe UI"/>
                <a:cs typeface="Segoe UI"/>
              </a:rPr>
              <a:t>, integrating experimental uncertainties.</a:t>
            </a:r>
          </a:p>
          <a:p>
            <a:pPr indent="0"/>
            <a:r>
              <a:rPr lang="en-US" b="1"/>
              <a:t>Impact: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Segoe UI"/>
                <a:cs typeface="Segoe UI"/>
              </a:rPr>
              <a:t>Improved Training:</a:t>
            </a:r>
            <a:r>
              <a:rPr lang="en-US" sz="2000">
                <a:latin typeface="Segoe UI"/>
                <a:cs typeface="Segoe UI"/>
              </a:rPr>
              <a:t> Better stability, convergence, and accuracy.</a:t>
            </a: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Segoe UI"/>
                <a:cs typeface="Segoe UI"/>
              </a:rPr>
              <a:t>Optimizations:</a:t>
            </a:r>
            <a:r>
              <a:rPr lang="en-US" sz="2000">
                <a:latin typeface="Segoe UI"/>
                <a:cs typeface="Segoe UI"/>
              </a:rPr>
              <a:t> Likelihood-RGN structures retained folds better and enabled efficient simulations.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65BB0-DCFB-9C19-DA90-C0F73586A0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Guowei Qi, Mallory R. Tollefson, Rose A. Gogal, </a:t>
            </a:r>
            <a:r>
              <a:rPr lang="en-US" sz="1600" i="1"/>
              <a:t>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28B82-F0DD-9388-88BE-E1F3A5C893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32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22E12E-008B-4282-656F-F308224A1E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856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221762-BCC0-B11E-2AFE-08B3DAB168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Future Works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7796-51EF-0763-B4BA-D4FBCB192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r>
              <a:rPr lang="en-US" b="1">
                <a:latin typeface="Segoe UI"/>
                <a:cs typeface="Segoe UI"/>
              </a:rPr>
              <a:t>Goals: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Enhance NMR uncertainty in </a:t>
            </a:r>
            <a:r>
              <a:rPr lang="en-US" sz="2000" err="1">
                <a:latin typeface="Segoe UI"/>
                <a:cs typeface="Segoe UI"/>
              </a:rPr>
              <a:t>ProteinNetX</a:t>
            </a:r>
            <a:r>
              <a:rPr lang="en-US" sz="2000">
                <a:latin typeface="Segoe UI"/>
                <a:cs typeface="Segoe U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Compute atomic displacement for single-model NMR and cryo-EM.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Train networks to predict </a:t>
            </a:r>
            <a:r>
              <a:rPr lang="en-US" sz="2000" b="1">
                <a:latin typeface="Segoe UI"/>
                <a:cs typeface="Segoe UI"/>
              </a:rPr>
              <a:t>B-factors</a:t>
            </a:r>
            <a:r>
              <a:rPr lang="en-US" sz="2000">
                <a:latin typeface="Segoe UI"/>
                <a:cs typeface="Segoe UI"/>
              </a:rPr>
              <a:t> for uncertainty quantification.</a:t>
            </a:r>
          </a:p>
          <a:p>
            <a:pPr indent="0"/>
            <a:r>
              <a:rPr lang="en-US" b="1">
                <a:latin typeface="Segoe UI"/>
                <a:cs typeface="Segoe UI"/>
              </a:rPr>
              <a:t>Implications: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Extend to advanced DL models (e.g., RGN2, AlphaFold2).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Refine datasets, loss functions, and procedures for protein folding solutions.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3D157-DFF3-23F6-4EA0-4EDAA04425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C37D9-3104-CBD4-0019-D7F7E5091E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33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7C7752-935D-0FAE-B084-0A305CF7D6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765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0C376D-0B68-053F-4BF2-21D9EE91F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References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061A-EFE3-C74A-59AE-790429E2FF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just">
              <a:buFont typeface="Arial"/>
              <a:buChar char="•"/>
            </a:pPr>
            <a:r>
              <a:rPr lang="en-US" sz="1600" dirty="0">
                <a:solidFill>
                  <a:srgbClr val="004877"/>
                </a:solidFill>
                <a:latin typeface="Segoe UI"/>
                <a:cs typeface="Segoe UI"/>
              </a:rPr>
              <a:t>Qi, G., Tollefson, M. R., Gogal, R. A., Smith, R. J. H., </a:t>
            </a:r>
            <a:r>
              <a:rPr lang="en-US" sz="1600" dirty="0" err="1">
                <a:solidFill>
                  <a:srgbClr val="004877"/>
                </a:solidFill>
                <a:latin typeface="Segoe UI"/>
                <a:cs typeface="Segoe UI"/>
              </a:rPr>
              <a:t>AlQuraishi</a:t>
            </a:r>
            <a:r>
              <a:rPr lang="en-US" sz="1600" dirty="0">
                <a:solidFill>
                  <a:srgbClr val="004877"/>
                </a:solidFill>
                <a:latin typeface="Segoe UI"/>
                <a:cs typeface="Segoe UI"/>
              </a:rPr>
              <a:t>, M., &amp; Schnieders, M. J. (2021). Protein structure prediction using a maximum likelihood formulation of a recurrent geometric network. </a:t>
            </a:r>
            <a:r>
              <a:rPr lang="en-US" sz="1600" i="1" dirty="0" err="1">
                <a:solidFill>
                  <a:srgbClr val="004877"/>
                </a:solidFill>
                <a:latin typeface="Segoe UI"/>
                <a:cs typeface="Segoe UI"/>
              </a:rPr>
              <a:t>bioRxiv</a:t>
            </a:r>
            <a:r>
              <a:rPr lang="en-US" sz="1600" dirty="0">
                <a:solidFill>
                  <a:srgbClr val="004877"/>
                </a:solidFill>
                <a:latin typeface="Segoe UI"/>
                <a:cs typeface="Segoe UI"/>
              </a:rPr>
              <a:t>. </a:t>
            </a:r>
            <a:r>
              <a:rPr lang="en-US" sz="1600" dirty="0">
                <a:solidFill>
                  <a:srgbClr val="004877"/>
                </a:solidFill>
                <a:latin typeface="Segoe UI"/>
                <a:cs typeface="Segoe UI"/>
                <a:hlinkClick r:id="rId2"/>
              </a:rPr>
              <a:t>https://doi.org/10.1101/2021.09.03.458873</a:t>
            </a:r>
            <a:endParaRPr lang="en-US" sz="1600" dirty="0">
              <a:solidFill>
                <a:srgbClr val="004877"/>
              </a:solidFill>
              <a:latin typeface="Segoe UI"/>
              <a:cs typeface="Segoe UI"/>
            </a:endParaRPr>
          </a:p>
          <a:p>
            <a:pPr algn="just">
              <a:buFont typeface="Arial"/>
              <a:buChar char="•"/>
            </a:pPr>
            <a:r>
              <a:rPr lang="en-US" sz="1600" dirty="0" err="1">
                <a:solidFill>
                  <a:srgbClr val="004877"/>
                </a:solidFill>
                <a:latin typeface="Segoe UI"/>
                <a:cs typeface="Segoe UI"/>
              </a:rPr>
              <a:t>AlQuraishi</a:t>
            </a:r>
            <a:r>
              <a:rPr lang="en-US" sz="1600" dirty="0">
                <a:solidFill>
                  <a:srgbClr val="004877"/>
                </a:solidFill>
                <a:latin typeface="Segoe UI"/>
                <a:cs typeface="Segoe UI"/>
              </a:rPr>
              <a:t>, M. (2019). End-to-end differentiable learning of protein structure. </a:t>
            </a:r>
            <a:r>
              <a:rPr lang="en-US" sz="1600" i="1" dirty="0">
                <a:solidFill>
                  <a:srgbClr val="004877"/>
                </a:solidFill>
                <a:latin typeface="Segoe UI"/>
                <a:cs typeface="Segoe UI"/>
              </a:rPr>
              <a:t>Cell Systems</a:t>
            </a:r>
            <a:r>
              <a:rPr lang="en-US" sz="1600" dirty="0">
                <a:solidFill>
                  <a:srgbClr val="004877"/>
                </a:solidFill>
                <a:latin typeface="Segoe UI"/>
                <a:cs typeface="Segoe UI"/>
              </a:rPr>
              <a:t>, 8(4), 292–301. </a:t>
            </a:r>
            <a:r>
              <a:rPr lang="en-US" sz="1600" dirty="0">
                <a:solidFill>
                  <a:srgbClr val="004877"/>
                </a:solidFill>
                <a:latin typeface="Segoe UI"/>
                <a:cs typeface="Segoe UI"/>
                <a:hlinkClick r:id="rId3"/>
              </a:rPr>
              <a:t>https://doi.org/10.1016/j.cels.2019.03.006</a:t>
            </a:r>
            <a:endParaRPr lang="en-US">
              <a:latin typeface="Segoe UI"/>
              <a:cs typeface="Segoe UI"/>
            </a:endParaRPr>
          </a:p>
          <a:p>
            <a:pPr algn="just">
              <a:buFont typeface="Arial"/>
              <a:buChar char="•"/>
            </a:pPr>
            <a:endParaRPr lang="en-US" sz="1600" dirty="0">
              <a:solidFill>
                <a:srgbClr val="004877"/>
              </a:solidFill>
            </a:endParaRPr>
          </a:p>
          <a:p>
            <a:pPr algn="just"/>
            <a:endParaRPr lang="en-US" sz="1600" dirty="0"/>
          </a:p>
          <a:p>
            <a:pPr algn="just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11552-F619-A940-2DA5-9A9F905B96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5E92C-1145-0AD0-C699-BD6768A17C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34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1B338D-0676-4260-B7D0-C60368EF56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77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8CD612-2B56-25DB-4C8D-B175E05FFE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Thanks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566DC-B7A0-87A1-BDA3-A4B38221457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BECB6-1F2F-CD13-B864-426EC3FB2B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35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A93EDD-3B39-7FAE-7180-D9781B64524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36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1892-BC8B-9640-3446-9B8B2DF23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Introduction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F4060-9B5F-947F-3CDF-D7AFF59AE3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9B617-F758-8A6E-7B3A-2F383BFEB4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3027C6-BC18-FE16-3D38-58A25F70BE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FFDF3ED-CB3E-C614-D3B3-D2B4A2D1E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 dirty="0">
                <a:latin typeface="Segoe UI"/>
                <a:cs typeface="Segoe UI"/>
              </a:rPr>
              <a:t>Advances in Deep Learning for Protein Structure Prediction</a:t>
            </a: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Segoe UI"/>
                <a:cs typeface="Segoe UI"/>
              </a:rPr>
              <a:t>Revolutionizing Protein Folding:</a:t>
            </a:r>
            <a:br>
              <a:rPr lang="en-US" sz="2000" dirty="0"/>
            </a:br>
            <a:r>
              <a:rPr lang="en-US" sz="2000" b="0" dirty="0">
                <a:latin typeface="Segoe UI"/>
                <a:cs typeface="Segoe UI"/>
              </a:rPr>
              <a:t>DL predicts structures faster using 3D data and MSAs, even without experimental data.</a:t>
            </a:r>
            <a:endParaRPr lang="en-US" sz="2000" b="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Segoe UI"/>
                <a:cs typeface="Segoe UI"/>
              </a:rPr>
              <a:t>Major Breakthroughs:</a:t>
            </a:r>
            <a:endParaRPr lang="en-US" sz="2000" b="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000" dirty="0">
                <a:latin typeface="Segoe UI"/>
                <a:cs typeface="Segoe UI"/>
              </a:rPr>
              <a:t>AlphaFold2: 92.4 GDT at CASP14; 98.5% of the human proteome predicted.</a:t>
            </a:r>
            <a:endParaRPr lang="en-US" sz="20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000" dirty="0">
                <a:latin typeface="Segoe UI"/>
                <a:cs typeface="Segoe UI"/>
              </a:rPr>
              <a:t>RGN2: Single-sequence predictions; 10</a:t>
            </a:r>
            <a:r>
              <a:rPr lang="en-US" sz="2000" baseline="30000" dirty="0">
                <a:latin typeface="Segoe UI"/>
                <a:cs typeface="Segoe UI"/>
              </a:rPr>
              <a:t>6</a:t>
            </a:r>
            <a:r>
              <a:rPr lang="en-US" sz="2000" dirty="0">
                <a:latin typeface="Segoe UI"/>
                <a:cs typeface="Segoe UI"/>
              </a:rPr>
              <a:t>x faster and excels with orphan proteins. </a:t>
            </a:r>
            <a:endParaRPr lang="en-US" sz="2000" dirty="0">
              <a:solidFill>
                <a:srgbClr val="004877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endParaRPr lang="en-US" sz="2000" b="0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7E8A15-783A-BCF8-E669-99AA8EB697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Maximum Likelihood in Structural Prediction</a:t>
            </a:r>
          </a:p>
          <a:p>
            <a:r>
              <a:rPr lang="en-US" sz="2000">
                <a:latin typeface="Segoe UI"/>
                <a:cs typeface="Segoe UI"/>
              </a:rPr>
              <a:t>Significance in Structural Biology: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0">
                <a:latin typeface="Segoe UI"/>
                <a:cs typeface="Segoe UI"/>
              </a:rPr>
              <a:t>Used in </a:t>
            </a:r>
            <a:r>
              <a:rPr lang="en-US" sz="2000">
                <a:latin typeface="Segoe UI"/>
                <a:cs typeface="Segoe UI"/>
              </a:rPr>
              <a:t>X-ray crystallography</a:t>
            </a:r>
            <a:r>
              <a:rPr lang="en-US" sz="2000" b="0">
                <a:latin typeface="Segoe UI"/>
                <a:cs typeface="Segoe UI"/>
              </a:rPr>
              <a:t>, </a:t>
            </a:r>
            <a:r>
              <a:rPr lang="en-US" sz="2000">
                <a:latin typeface="Segoe UI"/>
                <a:cs typeface="Segoe UI"/>
              </a:rPr>
              <a:t>molecular replacement</a:t>
            </a:r>
            <a:r>
              <a:rPr lang="en-US" sz="2000" b="0">
                <a:latin typeface="Segoe UI"/>
                <a:cs typeface="Segoe UI"/>
              </a:rPr>
              <a:t>, and </a:t>
            </a:r>
            <a:r>
              <a:rPr lang="en-US" sz="2000">
                <a:latin typeface="Segoe UI"/>
                <a:cs typeface="Segoe UI"/>
              </a:rPr>
              <a:t>NMR refinement</a:t>
            </a:r>
            <a:r>
              <a:rPr lang="en-US" sz="2000" b="0">
                <a:latin typeface="Segoe UI"/>
                <a:cs typeface="Segoe UI"/>
              </a:rPr>
              <a:t>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0">
                <a:latin typeface="Segoe UI"/>
                <a:cs typeface="Segoe UI"/>
              </a:rPr>
              <a:t>Outperforms least-squares by addressing </a:t>
            </a:r>
            <a:r>
              <a:rPr lang="en-US" sz="2000">
                <a:latin typeface="Segoe UI"/>
                <a:cs typeface="Segoe UI"/>
              </a:rPr>
              <a:t>coordinate uncertainties</a:t>
            </a:r>
            <a:r>
              <a:rPr lang="en-US" sz="2000" b="0">
                <a:latin typeface="Segoe UI"/>
                <a:cs typeface="Segoe UI"/>
              </a:rPr>
              <a:t>.</a:t>
            </a:r>
            <a:endParaRPr lang="en-US" sz="2000"/>
          </a:p>
          <a:p>
            <a:pPr indent="0"/>
            <a:r>
              <a:rPr lang="en-US" sz="2000">
                <a:latin typeface="Segoe UI"/>
                <a:cs typeface="Segoe UI"/>
              </a:rPr>
              <a:t>Application in Likelihood-RGN: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0">
                <a:latin typeface="Segoe UI"/>
                <a:cs typeface="Segoe UI"/>
              </a:rPr>
              <a:t>Reformulated loss as </a:t>
            </a:r>
            <a:r>
              <a:rPr lang="en-US" sz="2000">
                <a:latin typeface="Segoe UI"/>
                <a:cs typeface="Segoe UI"/>
              </a:rPr>
              <a:t>maximum likelihood</a:t>
            </a:r>
            <a:r>
              <a:rPr lang="en-US" sz="2000" b="0">
                <a:latin typeface="Segoe UI"/>
                <a:cs typeface="Segoe UI"/>
              </a:rPr>
              <a:t>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0">
                <a:latin typeface="Segoe UI"/>
                <a:cs typeface="Segoe UI"/>
              </a:rPr>
              <a:t>Integrated </a:t>
            </a:r>
            <a:r>
              <a:rPr lang="en-US" sz="2000">
                <a:latin typeface="Segoe UI"/>
                <a:cs typeface="Segoe UI"/>
              </a:rPr>
              <a:t>B-factors</a:t>
            </a:r>
            <a:r>
              <a:rPr lang="en-US" sz="2000" b="0">
                <a:latin typeface="Segoe UI"/>
                <a:cs typeface="Segoe UI"/>
              </a:rPr>
              <a:t> (X-ray) and </a:t>
            </a:r>
            <a:r>
              <a:rPr lang="en-US" sz="2000">
                <a:latin typeface="Segoe UI"/>
                <a:cs typeface="Segoe UI"/>
              </a:rPr>
              <a:t>NMR parameters</a:t>
            </a:r>
            <a:r>
              <a:rPr lang="en-US" sz="2000" b="0">
                <a:latin typeface="Segoe UI"/>
                <a:cs typeface="Segoe UI"/>
              </a:rPr>
              <a:t>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0">
                <a:latin typeface="Segoe UI"/>
                <a:cs typeface="Segoe UI"/>
              </a:rPr>
              <a:t>Focused on </a:t>
            </a:r>
            <a:r>
              <a:rPr lang="en-US" sz="2000">
                <a:latin typeface="Segoe UI"/>
                <a:cs typeface="Segoe UI"/>
              </a:rPr>
              <a:t>high-certainty regions</a:t>
            </a:r>
            <a:r>
              <a:rPr lang="en-US" sz="2000" b="0">
                <a:latin typeface="Segoe UI"/>
                <a:cs typeface="Segoe UI"/>
              </a:rPr>
              <a:t>, reducing disordered noise.</a:t>
            </a:r>
            <a:endParaRPr lang="en-US" sz="2000"/>
          </a:p>
          <a:p>
            <a:endParaRPr lang="en-US" b="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1E40E-EE3D-DA56-5F4F-8276B5ECA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Introduction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E33D-1EFF-AB0D-82F3-3F0BF60B41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 dirty="0">
                <a:latin typeface="Segoe UI"/>
                <a:cs typeface="Segoe UI"/>
              </a:rPr>
              <a:t>Guowei Qi, Mallory R. Tollefson, Rose A. Gogal, </a:t>
            </a:r>
            <a:r>
              <a:rPr lang="en-US" sz="1600" i="1" dirty="0">
                <a:latin typeface="Segoe UI"/>
                <a:cs typeface="Segoe UI"/>
              </a:rPr>
              <a:t>et al.</a:t>
            </a:r>
            <a:endParaRPr lang="de-DE" sz="16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E5C42-06E5-D534-2A74-8D39BD985A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420FFD-BA94-CE28-D4B5-DBB3461819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2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F34146-3D72-2797-5AFD-6F0D03C20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9418869" cy="685800"/>
          </a:xfrm>
        </p:spPr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D8E29-2D32-3B1B-D474-4E8D382261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1467" y="911455"/>
            <a:ext cx="9136631" cy="5397923"/>
          </a:xfrm>
        </p:spPr>
        <p:txBody>
          <a:bodyPr vert="horz" lIns="0" tIns="45720" rIns="91440" bIns="45720" anchor="t"/>
          <a:lstStyle/>
          <a:p>
            <a:pPr indent="0" algn="ctr"/>
            <a:r>
              <a:rPr lang="en-US" b="1" err="1">
                <a:latin typeface="Segoe UI"/>
                <a:cs typeface="Segoe UI"/>
              </a:rPr>
              <a:t>ProteinNet</a:t>
            </a:r>
            <a:endParaRPr lang="en-US" b="1" err="1"/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Segoe UI"/>
                <a:cs typeface="Segoe UI"/>
              </a:rPr>
              <a:t>Standardized Dataset:</a:t>
            </a:r>
            <a:endParaRPr lang="en-US" sz="200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Contains protein sequences, structures, and evolutionary data for ML methods.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Includes six datasets aligned with CASP7–12 competitions.</a:t>
            </a:r>
          </a:p>
          <a:p>
            <a:pPr indent="0"/>
            <a:endParaRPr lang="en-US" sz="1800" b="1">
              <a:latin typeface="Segoe UI"/>
              <a:cs typeface="Segoe UI"/>
            </a:endParaRPr>
          </a:p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77016-125F-285C-BF05-DE13A8B17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7ED74-E951-FEB3-1A23-ADA492F61A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6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364869-BC3B-4EA1-76EE-F52D83FDECF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ADF795-A897-BC4A-55ED-7A74C89CAE01}"/>
              </a:ext>
            </a:extLst>
          </p:cNvPr>
          <p:cNvSpPr/>
          <p:nvPr/>
        </p:nvSpPr>
        <p:spPr>
          <a:xfrm>
            <a:off x="1832162" y="3825855"/>
            <a:ext cx="1885950" cy="9144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419B69-A365-EC3E-9C75-FADAD30F293D}"/>
              </a:ext>
            </a:extLst>
          </p:cNvPr>
          <p:cNvSpPr/>
          <p:nvPr/>
        </p:nvSpPr>
        <p:spPr>
          <a:xfrm>
            <a:off x="5003986" y="3825855"/>
            <a:ext cx="1885950" cy="9144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Validation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F34376-454F-3D58-05D7-71C8D9026188}"/>
              </a:ext>
            </a:extLst>
          </p:cNvPr>
          <p:cNvSpPr/>
          <p:nvPr/>
        </p:nvSpPr>
        <p:spPr>
          <a:xfrm>
            <a:off x="8328211" y="3825855"/>
            <a:ext cx="1885950" cy="9144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49425-7977-FAA9-44E8-06ED7821D553}"/>
              </a:ext>
            </a:extLst>
          </p:cNvPr>
          <p:cNvSpPr txBox="1"/>
          <p:nvPr/>
        </p:nvSpPr>
        <p:spPr>
          <a:xfrm>
            <a:off x="1710951" y="5085769"/>
            <a:ext cx="2119966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ea typeface="+mn-lt"/>
                <a:cs typeface="+mn-lt"/>
              </a:rPr>
              <a:t>PDB structures pre-CASP; filtered for quality and redundancy</a:t>
            </a:r>
            <a:endParaRPr 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7B541-A716-DC6A-FDA0-C1046A4B4A4A}"/>
              </a:ext>
            </a:extLst>
          </p:cNvPr>
          <p:cNvSpPr txBox="1"/>
          <p:nvPr/>
        </p:nvSpPr>
        <p:spPr>
          <a:xfrm>
            <a:off x="4882776" y="5087234"/>
            <a:ext cx="2119966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ea typeface="+mn-lt"/>
                <a:cs typeface="+mn-lt"/>
              </a:rPr>
              <a:t>Clusters matching testing difficulty; sequence identity-based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4F740-1775-2B53-2D4E-2973E678022E}"/>
              </a:ext>
            </a:extLst>
          </p:cNvPr>
          <p:cNvSpPr txBox="1"/>
          <p:nvPr/>
        </p:nvSpPr>
        <p:spPr>
          <a:xfrm>
            <a:off x="8207001" y="5085769"/>
            <a:ext cx="2119966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ea typeface="+mn-lt"/>
                <a:cs typeface="+mn-lt"/>
              </a:rPr>
              <a:t>Target sequences and structures from CASP7–12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B6B803-8E77-C494-3598-BEE1F5E4D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Dataset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6B159-B817-2D14-4F06-D4A307AB53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indent="0" algn="ctr"/>
            <a:r>
              <a:rPr lang="en-US" b="1">
                <a:latin typeface="Segoe UI"/>
                <a:cs typeface="Segoe UI"/>
              </a:rPr>
              <a:t>Atomic Displacement Parameters and Dataset Augmentation</a:t>
            </a:r>
            <a:endParaRPr lang="en-US" b="1"/>
          </a:p>
          <a:p>
            <a:pPr indent="0"/>
            <a:r>
              <a:rPr lang="en-US" b="1">
                <a:latin typeface="Segoe UI"/>
                <a:cs typeface="Segoe UI"/>
              </a:rPr>
              <a:t>X-ray B-Factors: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Indicate atomic vibration and uncertainty in coordinates</a:t>
            </a:r>
          </a:p>
          <a:p>
            <a:pPr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Smaller B-factor: rigid regions</a:t>
            </a:r>
          </a:p>
          <a:p>
            <a:pPr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Larger B-factor: flexible regions</a:t>
            </a:r>
          </a:p>
          <a:p>
            <a:pPr indent="0"/>
            <a:endParaRPr lang="en-US" sz="2000"/>
          </a:p>
          <a:p>
            <a:pPr indent="0"/>
            <a:endParaRPr lang="en-US" sz="2000"/>
          </a:p>
          <a:p>
            <a:pPr indent="0"/>
            <a:r>
              <a:rPr lang="en-US" sz="2000">
                <a:latin typeface="Segoe UI"/>
                <a:cs typeface="Segoe UI"/>
              </a:rPr>
              <a:t>where     is the </a:t>
            </a:r>
            <a:r>
              <a:rPr lang="en-US" sz="2000" b="1">
                <a:latin typeface="Segoe UI"/>
                <a:cs typeface="Segoe UI"/>
              </a:rPr>
              <a:t>mean squared displacement</a:t>
            </a:r>
            <a:r>
              <a:rPr lang="en-US" sz="2000">
                <a:latin typeface="Segoe UI"/>
                <a:cs typeface="Segoe UI"/>
              </a:rPr>
              <a:t> of the atom</a:t>
            </a:r>
            <a:endParaRPr lang="en-US" sz="2000" baseline="30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2DFB4-B6C2-93D3-AD35-846E69BB45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Guowei Qi, Mallory R. Tollefson, Rose A. Gogal, </a:t>
            </a:r>
            <a:r>
              <a:rPr lang="en-US" sz="1600" i="1">
                <a:latin typeface="Segoe UI"/>
                <a:cs typeface="Segoe UI"/>
              </a:rPr>
              <a:t>et al.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02A56-E311-A06A-D22E-D7E4FAD30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8FD073-AA50-2103-1626-610BFC287D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531CE4-C5E3-250E-DDF1-E7E8C16A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214" y="4150938"/>
            <a:ext cx="2347072" cy="96538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08D11ED-880C-750D-B05A-4E8D155C5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1445" y="5269006"/>
            <a:ext cx="243728" cy="309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794717-6B3C-71F6-28B8-3DF46B852D81}"/>
              </a:ext>
            </a:extLst>
          </p:cNvPr>
          <p:cNvSpPr txBox="1"/>
          <p:nvPr/>
        </p:nvSpPr>
        <p:spPr>
          <a:xfrm>
            <a:off x="8792322" y="4352177"/>
            <a:ext cx="1822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Equation 1</a:t>
            </a:r>
          </a:p>
        </p:txBody>
      </p:sp>
    </p:spTree>
    <p:extLst>
      <p:ext uri="{BB962C8B-B14F-4D97-AF65-F5344CB8AC3E}">
        <p14:creationId xmlns:p14="http://schemas.microsoft.com/office/powerpoint/2010/main" val="411478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77848D-EDC8-513E-2955-B8320C09D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A45AD-438F-0EFF-F1E6-CCCC448B7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Atomic Displacement Parameters and Dataset Augmentation</a:t>
            </a:r>
            <a:endParaRPr lang="en-US" b="1">
              <a:solidFill>
                <a:srgbClr val="000000"/>
              </a:solidFill>
            </a:endParaRPr>
          </a:p>
          <a:p>
            <a:r>
              <a:rPr lang="en-US" b="1">
                <a:latin typeface="Segoe UI"/>
                <a:cs typeface="Segoe UI"/>
              </a:rPr>
              <a:t>NMR Displacement Parameters: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Derived using RMSF from multi-model ensembles.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Flexible regions show higher RMSF values.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Segoe UI"/>
                <a:cs typeface="Segoe UI"/>
              </a:rPr>
              <a:t>Converted to B-factor equivalents:</a:t>
            </a:r>
            <a:endParaRPr lang="en-US">
              <a:latin typeface="Segoe UI"/>
              <a:cs typeface="Segoe UI"/>
            </a:endParaRPr>
          </a:p>
          <a:p>
            <a:pPr indent="0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06B9C-4E47-02B1-4320-7F85CA8EE5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Guowei Qi, Mallory R. Tollefson, Rose A. Gogal, </a:t>
            </a:r>
            <a:r>
              <a:rPr lang="en-US" sz="1600" i="1"/>
              <a:t>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4BD32-5F38-0FC1-D724-6214B768BA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0B37FC-2A64-C921-CBAE-29FF855643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944FFF-418D-571A-57FE-A6E913C3E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654" y="4713474"/>
            <a:ext cx="2924175" cy="666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2B4A9-E8F6-D196-625E-E24DF254B0F7}"/>
              </a:ext>
            </a:extLst>
          </p:cNvPr>
          <p:cNvSpPr txBox="1"/>
          <p:nvPr/>
        </p:nvSpPr>
        <p:spPr>
          <a:xfrm>
            <a:off x="8725087" y="4856441"/>
            <a:ext cx="1822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Equation 2</a:t>
            </a:r>
          </a:p>
        </p:txBody>
      </p:sp>
    </p:spTree>
    <p:extLst>
      <p:ext uri="{BB962C8B-B14F-4D97-AF65-F5344CB8AC3E}">
        <p14:creationId xmlns:p14="http://schemas.microsoft.com/office/powerpoint/2010/main" val="95957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368E63-FB5C-9AA8-B535-9549250B5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BAE9D-06D5-75CA-399A-54917D7A3F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3166" y="1034265"/>
            <a:ext cx="9170248" cy="4811583"/>
          </a:xfrm>
        </p:spPr>
        <p:txBody>
          <a:bodyPr vert="horz" lIns="0" tIns="45720" rIns="91440" bIns="45720" anchor="t"/>
          <a:lstStyle/>
          <a:p>
            <a:pPr algn="ctr"/>
            <a:r>
              <a:rPr lang="en-US" b="1">
                <a:latin typeface="Segoe UI"/>
                <a:cs typeface="Segoe UI"/>
              </a:rPr>
              <a:t>Deriving Experimental Uncertainties for NMR Structures</a:t>
            </a:r>
          </a:p>
          <a:p>
            <a:pPr indent="0"/>
            <a:r>
              <a:rPr lang="en-US" b="1">
                <a:latin typeface="Segoe UI"/>
                <a:cs typeface="Segoe UI"/>
              </a:rPr>
              <a:t>RMSF Calculation: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Root Mean Square Fluctuation (RMSF) quantifies per-atom positional variability in multi-model NMR ensembles</a:t>
            </a:r>
            <a:endParaRPr lang="en-US" sz="1800"/>
          </a:p>
          <a:p>
            <a:pPr indent="0"/>
            <a:endParaRPr lang="en-US" sz="1800" b="1"/>
          </a:p>
          <a:p>
            <a:pPr indent="0"/>
            <a:endParaRPr lang="en-US" sz="1800" b="1">
              <a:latin typeface="Segoe U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1400">
              <a:latin typeface="Segoe U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Segoe UI"/>
                <a:cs typeface="Segoe UI"/>
              </a:rPr>
              <a:t>     : Position of atom </a:t>
            </a:r>
            <a:r>
              <a:rPr lang="en-US" sz="1400" err="1">
                <a:latin typeface="Segoe UI"/>
                <a:cs typeface="Segoe UI"/>
              </a:rPr>
              <a:t>i</a:t>
            </a:r>
            <a:r>
              <a:rPr lang="en-US" sz="1400">
                <a:latin typeface="Segoe UI"/>
                <a:cs typeface="Segoe UI"/>
              </a:rPr>
              <a:t> in the k-</a:t>
            </a:r>
            <a:r>
              <a:rPr lang="en-US" sz="1400" err="1">
                <a:latin typeface="Segoe UI"/>
                <a:cs typeface="Segoe UI"/>
              </a:rPr>
              <a:t>th</a:t>
            </a:r>
            <a:r>
              <a:rPr lang="en-US" sz="1400">
                <a:latin typeface="Segoe UI"/>
                <a:cs typeface="Segoe UI"/>
              </a:rPr>
              <a:t> model.</a:t>
            </a:r>
            <a:endParaRPr lang="en-US" sz="1400"/>
          </a:p>
          <a:p>
            <a:pPr lvl="1"/>
            <a:endParaRPr lang="en-US" sz="1400">
              <a:latin typeface="Segoe U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Segoe UI"/>
                <a:cs typeface="Segoe UI"/>
              </a:rPr>
              <a:t>                         : Average position of atom </a:t>
            </a:r>
            <a:r>
              <a:rPr lang="en-US" sz="1400" err="1">
                <a:latin typeface="Segoe UI"/>
                <a:cs typeface="Segoe UI"/>
              </a:rPr>
              <a:t>i</a:t>
            </a:r>
            <a:r>
              <a:rPr lang="en-US" sz="1400">
                <a:latin typeface="Segoe UI"/>
                <a:cs typeface="Segoe UI"/>
              </a:rPr>
              <a:t> across m-models.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Segoe UI"/>
                <a:cs typeface="Segoe UI"/>
              </a:rPr>
              <a:t>Lower RMSF:</a:t>
            </a:r>
            <a:r>
              <a:rPr lang="en-US" sz="1800">
                <a:latin typeface="Segoe UI"/>
                <a:cs typeface="Segoe UI"/>
              </a:rPr>
              <a:t> Found in defined secondary structures (e.g., helices, sheets).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Segoe UI"/>
                <a:cs typeface="Segoe UI"/>
              </a:rPr>
              <a:t>Higher RMSF:</a:t>
            </a:r>
            <a:r>
              <a:rPr lang="en-US" sz="1800">
                <a:latin typeface="Segoe UI"/>
                <a:cs typeface="Segoe UI"/>
              </a:rPr>
              <a:t> Found in flexible, disordered regions (e.g., loops).</a:t>
            </a:r>
            <a:endParaRPr lang="en-US" sz="1800"/>
          </a:p>
          <a:p>
            <a:endParaRPr lang="en-US" b="1">
              <a:latin typeface="Segoe UI"/>
              <a:cs typeface="Segoe U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BCA6C-3845-13D9-6B48-7B2A4388E4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Guowei Qi, Mallory R. Tollefson, Rose A. Gogal, </a:t>
            </a:r>
            <a:r>
              <a:rPr lang="en-US" sz="1600" i="1"/>
              <a:t>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93CE4-2600-8A4F-A47D-508F00E9BF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432318-F6DA-DCC5-5336-2D1C9CA1A2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03.02.2025</a:t>
            </a:fld>
            <a:endParaRPr lang="de-D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ED71BF-4C77-5D44-4538-9EB6CE3EF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850" y="4405312"/>
            <a:ext cx="323850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211BD2-3E6D-3019-AE11-2FCB3A0BB559}"/>
              </a:ext>
            </a:extLst>
          </p:cNvPr>
          <p:cNvSpPr txBox="1"/>
          <p:nvPr/>
        </p:nvSpPr>
        <p:spPr>
          <a:xfrm>
            <a:off x="9106647" y="3323477"/>
            <a:ext cx="1822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Equation 3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C909145-75BE-B256-24A9-D63B51104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1596" y="4712343"/>
            <a:ext cx="1268970" cy="460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AEA7C54-27C3-2597-805A-E27AD0D2B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2065" y="3320320"/>
            <a:ext cx="2854410" cy="5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759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1_Office-Design</vt:lpstr>
      <vt:lpstr>Protein Structure Prediction Using a Maximum Likelihood Formulation of a Recurrent Geometric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107</cp:revision>
  <dcterms:created xsi:type="dcterms:W3CDTF">2024-11-23T10:37:31Z</dcterms:created>
  <dcterms:modified xsi:type="dcterms:W3CDTF">2025-02-03T17:57:17Z</dcterms:modified>
</cp:coreProperties>
</file>