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169FB0-5B73-4091-A679-F2809EA33F5B}">
  <a:tblStyle styleId="{51169FB0-5B73-4091-A679-F2809EA33F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/>
        </p:nvSpPr>
        <p:spPr>
          <a:xfrm>
            <a:off x="1143000" y="694980"/>
            <a:ext cx="4572001" cy="342958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275" lIns="90550" spcFirstLastPara="1" rIns="90550" wrap="square" tIns="45275">
            <a:noAutofit/>
          </a:bodyPr>
          <a:lstStyle/>
          <a:p>
            <a: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2" y="4344771"/>
            <a:ext cx="5483225" cy="4113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-12741275" y="-6472238"/>
            <a:ext cx="25482550" cy="143351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c40ebbb05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c40ebbb0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c40ebbb05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c453e8ed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1c453e8ed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1c453e8ed1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c40ebbb05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1c40ebbb0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c40ebbb05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40ebbb0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1c40ebbb0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1c40ebbb05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d732dc39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1d732dc39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1d732dc39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d732dc396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1d732dc396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1d732dc396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d91e4179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1d91e4179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1d91e41797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959649" y="4824987"/>
            <a:ext cx="85443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Presented By: </a:t>
            </a:r>
            <a:r>
              <a:rPr b="1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2021-CS-118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24001" y="558642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Set-Theoretic IR Models</a:t>
            </a:r>
            <a:endParaRPr b="0" i="0" sz="4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24000" y="5396989"/>
            <a:ext cx="9143999" cy="755844"/>
          </a:xfrm>
          <a:prstGeom prst="rect">
            <a:avLst/>
          </a:prstGeom>
          <a:noFill/>
          <a:ln>
            <a:noFill/>
          </a:ln>
        </p:spPr>
        <p:txBody>
          <a:bodyPr anchorCtr="0" anchor="t" bIns="41525" lIns="83100" spcFirstLastPara="1" rIns="83100" wrap="square" tIns="41525">
            <a:noAutofit/>
          </a:bodyPr>
          <a:lstStyle/>
          <a:p>
            <a:pPr indent="-255445" lvl="0" marL="331935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1434000"/>
            <a:ext cx="882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Assignment #5 - Presentation</a:t>
            </a:r>
            <a:endParaRPr/>
          </a:p>
        </p:txBody>
      </p:sp>
      <p:pic>
        <p:nvPicPr>
          <p:cNvPr descr="uet lahore Logo Download png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9" y="210950"/>
            <a:ext cx="1323991" cy="1328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et lahore Logo Download png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814" y="217600"/>
            <a:ext cx="1323991" cy="132841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681950" y="2176450"/>
            <a:ext cx="882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Boolean Extended Information Retrieval (IR)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713495" y="517090"/>
            <a:ext cx="105156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mbria"/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Thank You!</a:t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721575" y="1152775"/>
            <a:ext cx="8544300" cy="20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-3937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Steps in development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flow diagram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❖"/>
            </a:pPr>
            <a:r>
              <a:rPr lang="en-US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Understanding with example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21725" y="316000"/>
            <a:ext cx="914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Agenda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838200" y="1673225"/>
            <a:ext cx="106998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 Boolean Extended Information Retrieval (IR) Model represents an advanced approach to document retrieval that leverages Boolean algebra principles to process and match user queries against document collections.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1520825"/>
            <a:ext cx="106998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 goal is 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To choose a Set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Theoretic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model - Boolean Extended Model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Enable complex query processing through AND, OR, and NOT operations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Implement a scalable search mechanism without relying on external libraries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rPr>
              <a:t>Steps in development</a:t>
            </a:r>
            <a:endParaRPr sz="4000">
              <a:solidFill>
                <a:srgbClr val="00206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838200" y="1444625"/>
            <a:ext cx="10699800" cy="1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1: Document Preprocessing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2: Query Processing Architecture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3: Mathematical Representation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just"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Step 4: Boolean Algebraic Operations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With Example</a:t>
            </a:r>
            <a:endParaRPr sz="4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457200" y="1216025"/>
            <a:ext cx="108966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Step 1: Documents: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Document 1:   "algorithm optimization sorting",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Document 2:   "algorithm dynamic graph theory",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 Document 3:   "optimization dynamic programming"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Preprocessing: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['algorithm', 'dynamic', 'graph', 'optimization', 'programming', 'sorting', 'theory']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Step 2: </a:t>
            </a: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Binary Term-document Matrix 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552225" y="494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{51169FB0-5B73-4091-A679-F2809EA33F5B}</a:tableStyleId>
              </a:tblPr>
              <a:tblGrid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  <a:gridCol w="1285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dynamic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programming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theory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With Example</a:t>
            </a:r>
            <a:endParaRPr sz="4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457200" y="1216025"/>
            <a:ext cx="10896600" cy="5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Step 1: algorithm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Result vector: [1, 1, 0]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Document 1: Contains algorithm → 1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Document 2: Contains algorithm → 1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Document 3: Does not contain algorithm → 0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Step 2: optimization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Result vector: [1, 0, 1]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Document 1: Contains optimization → 1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Document 2: Does not contain optimization → 0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Document 3: Contains optimization → 1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Step 3: AND (algorithm AND optimization)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[1, 1, 0] AND [1, 0, 1] = [1, 0, 0]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Only Document 1 satisfies both conditions (algorithm AND optimization).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With Example</a:t>
            </a:r>
            <a:endParaRPr sz="4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457200" y="1216025"/>
            <a:ext cx="10896600" cy="55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Step 4: NOT dynamic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Vector for dynamic: [0, 1, 1]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Document 1: Does not contain dynamic → 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Document 2: Contains dynamic → 1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Document 3: Contains dynamic → 1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NOT [0, 1, 1] = [1, 0, 0]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Document 1: Does not contain dynamic → 1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Document 2: Contains dynamic → 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Document 3: Contains dynamic → 0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Step 5: Final AND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Now combine: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Result of algorithm AND optimization: [1, 0, 0]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Result of NOT dynamic: [1, 0, 0]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Final AND ([1, 0, 0] AND [1, 0, 0]):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[1, 0, 0] AND [1, 0, 0] = [1, 0, 0]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30425" y="95525"/>
            <a:ext cx="106998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sz="4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163" y="1431150"/>
            <a:ext cx="8524314" cy="44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