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1143000" y="694980"/>
            <a:ext cx="4572001" cy="342958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275" lIns="90550" spcFirstLastPara="1" rIns="90550" wrap="square" tIns="45275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2" y="4344771"/>
            <a:ext cx="5483225" cy="4113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-12741275" y="-6472238"/>
            <a:ext cx="25482550" cy="143351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/>
        </p:nvSpPr>
        <p:spPr>
          <a:xfrm>
            <a:off x="1143000" y="694980"/>
            <a:ext cx="4572001" cy="342958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275" lIns="90550" spcFirstLastPara="1" rIns="90550" wrap="square" tIns="45275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2" y="4344771"/>
            <a:ext cx="5483225" cy="4113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-12741275" y="-6472238"/>
            <a:ext cx="25482550" cy="143351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9d2dfb8b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09d2dfb8b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09d2dfb8b4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6409d9787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d6409d9787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d6409d9787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6409d9787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d6409d9787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d6409d9787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6409d9787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d6409d9787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d6409d9787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6409d9787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d6409d9787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d6409d9787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959649" y="3453387"/>
            <a:ext cx="8544297" cy="2051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Presented By: </a:t>
            </a:r>
            <a:r>
              <a:rPr b="1"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2021-CS-118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524001" y="558642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SEARCH ENGINE</a:t>
            </a:r>
            <a:endParaRPr b="0" i="0" sz="4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24000" y="5396989"/>
            <a:ext cx="9143999" cy="755844"/>
          </a:xfrm>
          <a:prstGeom prst="rect">
            <a:avLst/>
          </a:prstGeom>
          <a:noFill/>
          <a:ln>
            <a:noFill/>
          </a:ln>
        </p:spPr>
        <p:txBody>
          <a:bodyPr anchorCtr="0" anchor="t" bIns="41525" lIns="83100" spcFirstLastPara="1" rIns="83100" wrap="square" tIns="41525">
            <a:noAutofit/>
          </a:bodyPr>
          <a:lstStyle/>
          <a:p>
            <a:pPr indent="-255445" lvl="0" marL="33193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524000" y="1434000"/>
            <a:ext cx="882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Assignment #1 - Presentation</a:t>
            </a:r>
            <a:endParaRPr/>
          </a:p>
        </p:txBody>
      </p:sp>
      <p:pic>
        <p:nvPicPr>
          <p:cNvPr descr="uet lahore Logo Download png"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39" y="210950"/>
            <a:ext cx="1323991" cy="1328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et lahore Logo Download png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9814" y="217600"/>
            <a:ext cx="1323991" cy="1328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721575" y="1669000"/>
            <a:ext cx="85443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215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ambria"/>
              <a:buChar char="❖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Probabilistic Retrieval Model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215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ambria"/>
              <a:buChar char="❖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Non Overlapped List Model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215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ambria"/>
              <a:buChar char="❖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Proximal Nodes Model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21725" y="468400"/>
            <a:ext cx="914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838200" y="1673225"/>
            <a:ext cx="106998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b="1" lang="en-US" sz="2700">
                <a:latin typeface="Cambria"/>
                <a:ea typeface="Cambria"/>
                <a:cs typeface="Cambria"/>
                <a:sym typeface="Cambria"/>
              </a:rPr>
              <a:t>Probabilistic</a:t>
            </a:r>
            <a:r>
              <a:rPr b="1" lang="en-US" sz="2700">
                <a:latin typeface="Cambria"/>
                <a:ea typeface="Cambria"/>
                <a:cs typeface="Cambria"/>
                <a:sym typeface="Cambria"/>
              </a:rPr>
              <a:t> Retrieval Model:</a:t>
            </a:r>
            <a:r>
              <a:rPr lang="en-US" sz="2700">
                <a:latin typeface="Cambria"/>
                <a:ea typeface="Cambria"/>
                <a:cs typeface="Cambria"/>
                <a:sym typeface="Cambria"/>
              </a:rPr>
              <a:t> To retrieve and rank documents using a probabilistic approach and present the top-K most relevant documents.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SzPts val="2700"/>
              <a:buFont typeface="Cambria"/>
              <a:buAutoNum type="arabicPeriod"/>
            </a:pPr>
            <a:r>
              <a:rPr b="1" lang="en-US" sz="2700">
                <a:latin typeface="Cambria"/>
                <a:ea typeface="Cambria"/>
                <a:cs typeface="Cambria"/>
                <a:sym typeface="Cambria"/>
              </a:rPr>
              <a:t>Non-Overlapped List Model: </a:t>
            </a:r>
            <a:r>
              <a:rPr lang="en-US" sz="2700">
                <a:latin typeface="Cambria"/>
                <a:ea typeface="Cambria"/>
                <a:cs typeface="Cambria"/>
                <a:sym typeface="Cambria"/>
              </a:rPr>
              <a:t>To combine document lists for different terms using a union operation, avoiding redundancy. Make use of the Link List data Structure. 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SzPts val="2700"/>
              <a:buFont typeface="Cambria"/>
              <a:buAutoNum type="arabicPeriod"/>
            </a:pPr>
            <a:r>
              <a:rPr b="1" lang="en-US" sz="2700">
                <a:latin typeface="Cambria"/>
                <a:ea typeface="Cambria"/>
                <a:cs typeface="Cambria"/>
                <a:sym typeface="Cambria"/>
              </a:rPr>
              <a:t>Proximal Nodes Model: </a:t>
            </a:r>
            <a:r>
              <a:rPr lang="en-US" sz="2700">
                <a:latin typeface="Cambria"/>
                <a:ea typeface="Cambria"/>
                <a:cs typeface="Cambria"/>
                <a:sym typeface="Cambria"/>
              </a:rPr>
              <a:t>To identify and retrieve documents related to the query by leveraging graph connections.</a:t>
            </a:r>
            <a:endParaRPr sz="2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30425" y="-36167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Probabilistic Retrieval Model: BIM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25" y="651050"/>
            <a:ext cx="9034794" cy="61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Probabilistic Retrieval Model: BIM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838200" y="1292225"/>
            <a:ext cx="10699800" cy="5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Cambria"/>
                <a:ea typeface="Cambria"/>
                <a:cs typeface="Cambria"/>
                <a:sym typeface="Cambria"/>
              </a:rPr>
              <a:t>Given documents: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Doc1: "The quick brown fox jumps over the lazy dog."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Doc 2: "Never jump over the lazy dog quickly."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Doc 3: "A fox is quick and a dog is lazy."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Cambria"/>
                <a:ea typeface="Cambria"/>
                <a:cs typeface="Cambria"/>
                <a:sym typeface="Cambria"/>
              </a:rPr>
              <a:t>Query: "quick fox"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Vocabulary: ['a', 'brown', 'dog', 'fox', 'is', 'jump', 'lazy', 'never', 'over', 'quick', 'the']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Query vector: [0, 0, 0, 1, 0, 0, 0, 0, 0, 1, 0]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 Document vectors: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Doc 1: [0, 1, 1, 1, 0, 1, 1, 0, 1, 1, 1]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Doc 2: [0, 0, 1, 0, 0, 1, 1, 1, 1, 1, 1]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Doc 3: [1, 0, 1, 1, 1, 0, 1, 0, 0, 1, 0]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Similarity Scores using the dice coefficient b/w documents and Query: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Doc 1: 0.67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Doc 2: 0.5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●"/>
            </a:pP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Doc 3: 0.75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Ranked results: Doc 3, Doc 1, Doc 2</a:t>
            </a:r>
            <a:r>
              <a:rPr lang="en-US" sz="17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33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30425" y="-36167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Non Overlapped List Model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725" y="640427"/>
            <a:ext cx="9398944" cy="61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30425" y="-36167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Proximal Nodes Model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75" y="803250"/>
            <a:ext cx="10232861" cy="55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13495" y="517090"/>
            <a:ext cx="105156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Thank You!</a:t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