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C7432B-3090-4D7E-BEE1-E4DDA26565A2}">
  <a:tblStyle styleId="{09C7432B-3090-4D7E-BEE1-E4DDA26565A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1143000" y="694980"/>
            <a:ext cx="4572001" cy="342958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275" lIns="90550" spcFirstLastPara="1" rIns="90550" wrap="square" tIns="452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2" y="4344771"/>
            <a:ext cx="5483225" cy="4113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-12741275" y="-6472238"/>
            <a:ext cx="25482550" cy="143351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a8148413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1a8148413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1a8148413a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a8148413a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1a8148413a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1a8148413a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a8148413a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1a8148413a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1a8148413a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6fd73ec67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16fd73ec67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16fd73ec67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a8148413a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1a8148413a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1a8148413a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/>
        </p:nvSpPr>
        <p:spPr>
          <a:xfrm>
            <a:off x="1143000" y="694980"/>
            <a:ext cx="4572001" cy="342958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275" lIns="90550" spcFirstLastPara="1" rIns="90550" wrap="square" tIns="452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2" y="4344771"/>
            <a:ext cx="5483225" cy="4113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-12741275" y="-6472238"/>
            <a:ext cx="25482550" cy="143351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9d2dfb8b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09d2dfb8b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09d2dfb8b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4a8d51712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14a8d5171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14a8d51712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4a8d5171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14a8d5171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14a8d51712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6fd73ec67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16fd73ec67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6fd73ec67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a8148413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1a8148413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1a8148413a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6fd73ec67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16fd73ec67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16fd73ec67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6fd73ec67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16fd73ec67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16fd73ec67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959649" y="3453387"/>
            <a:ext cx="8544297" cy="2051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Presented By: </a:t>
            </a:r>
            <a:r>
              <a:rPr b="1"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2021-CS-118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524001" y="558642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TF-IDF SEARCH ENGINE</a:t>
            </a:r>
            <a:endParaRPr b="0" i="0" sz="4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24000" y="5396989"/>
            <a:ext cx="9143999" cy="755844"/>
          </a:xfrm>
          <a:prstGeom prst="rect">
            <a:avLst/>
          </a:prstGeom>
          <a:noFill/>
          <a:ln>
            <a:noFill/>
          </a:ln>
        </p:spPr>
        <p:txBody>
          <a:bodyPr anchorCtr="0" anchor="t" bIns="41525" lIns="83100" spcFirstLastPara="1" rIns="83100" wrap="square" tIns="41525">
            <a:noAutofit/>
          </a:bodyPr>
          <a:lstStyle/>
          <a:p>
            <a:pPr indent="-255445" lvl="0" marL="33193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524000" y="1434000"/>
            <a:ext cx="882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Assignment #2 - Presentation</a:t>
            </a:r>
            <a:endParaRPr/>
          </a:p>
        </p:txBody>
      </p:sp>
      <p:pic>
        <p:nvPicPr>
          <p:cNvPr descr="uet lahore Logo Download png"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39" y="210950"/>
            <a:ext cx="1323991" cy="1328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et lahore Logo Download png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9814" y="217600"/>
            <a:ext cx="1323991" cy="1328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2"/>
          <p:cNvSpPr txBox="1"/>
          <p:nvPr>
            <p:ph type="title"/>
          </p:nvPr>
        </p:nvSpPr>
        <p:spPr>
          <a:xfrm>
            <a:off x="373125" y="187550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Query Handling and Ranking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57100" y="1318100"/>
            <a:ext cx="107967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Cosine Similarity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know the query tf-idf vector is = [0.36, 0.36, 0.36]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we already have the document tf-idf vectors: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1 = [0.18, 0.18, 0.18]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2 = [0, 0, 0]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3 = [0, 0, 0]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75" y="4295000"/>
            <a:ext cx="8504328" cy="19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373125" y="187550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Query Handling and Ranking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409775"/>
            <a:ext cx="89535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00" y="4322075"/>
            <a:ext cx="8305800" cy="253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373125" y="187550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Display Result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90" name="Google Shape;190;p24"/>
          <p:cNvGraphicFramePr/>
          <p:nvPr/>
        </p:nvGraphicFramePr>
        <p:xfrm>
          <a:off x="3132900" y="144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{09C7432B-3090-4D7E-BEE1-E4DDA26565A2}</a:tableStyleId>
              </a:tblPr>
              <a:tblGrid>
                <a:gridCol w="3009900"/>
                <a:gridCol w="30099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0.9575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050" y="3479800"/>
            <a:ext cx="89535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373125" y="187550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Steps to create System: </a:t>
            </a: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User Interface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6654" l="0" r="0" t="2560"/>
          <a:stretch/>
        </p:blipFill>
        <p:spPr>
          <a:xfrm>
            <a:off x="1294425" y="1793774"/>
            <a:ext cx="8857200" cy="41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373125" y="187550"/>
            <a:ext cx="35811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DFD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450" y="76200"/>
            <a:ext cx="4323883" cy="67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713495" y="517090"/>
            <a:ext cx="105156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Thank You!</a:t>
            </a:r>
            <a:endParaRPr/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721575" y="1059400"/>
            <a:ext cx="8544300" cy="51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Steps to find TF-IDF of documents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Load Documents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Clean data and Tokenize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Find TF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Find IDF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Find TF-IDF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Query Handling and Ranking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Preprocessing and Query TF-IDF Vector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Calculate Cosine Similarity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User Interface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DFD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21725" y="316000"/>
            <a:ext cx="91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838200" y="1673225"/>
            <a:ext cx="106998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The objective of this assignment is to design and implement a document ranking system using the TF-IDF method. Main objective to this assignment to me is: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How to find meaning of sentences and documents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Steps to find TF-IDF of documents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38200" y="1139825"/>
            <a:ext cx="10699800" cy="5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Steps to find the TF-IDF of document are below: 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-400050" lvl="0" marL="914400" rtl="0" algn="just">
              <a:spcBef>
                <a:spcPts val="0"/>
              </a:spcBef>
              <a:spcAft>
                <a:spcPts val="0"/>
              </a:spcAft>
              <a:buSzPts val="2700"/>
              <a:buFont typeface="Cambria"/>
              <a:buAutoNum type="arabicPeriod"/>
            </a:pP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Clean data / Preprocessing: Normalize data (all lower case)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-400050" lvl="0" marL="914400" rtl="0" algn="just">
              <a:spcBef>
                <a:spcPts val="0"/>
              </a:spcBef>
              <a:spcAft>
                <a:spcPts val="0"/>
              </a:spcAft>
              <a:buSzPts val="2700"/>
              <a:buFont typeface="Cambria"/>
              <a:buAutoNum type="arabicPeriod"/>
            </a:pP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Tokenize words with frequency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-400050" lvl="0" marL="914400" rtl="0" algn="just">
              <a:spcBef>
                <a:spcPts val="0"/>
              </a:spcBef>
              <a:spcAft>
                <a:spcPts val="0"/>
              </a:spcAft>
              <a:buSzPts val="2700"/>
              <a:buFont typeface="Cambria"/>
              <a:buAutoNum type="arabicPeriod"/>
            </a:pP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Find TF for words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-400050" lvl="0" marL="914400" rtl="0" algn="just">
              <a:spcBef>
                <a:spcPts val="0"/>
              </a:spcBef>
              <a:spcAft>
                <a:spcPts val="0"/>
              </a:spcAft>
              <a:buSzPts val="2700"/>
              <a:buFont typeface="Cambria"/>
              <a:buAutoNum type="arabicPeriod"/>
            </a:pP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Find IDF for words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-400050" lvl="0" marL="914400" rtl="0" algn="just">
              <a:spcBef>
                <a:spcPts val="0"/>
              </a:spcBef>
              <a:spcAft>
                <a:spcPts val="0"/>
              </a:spcAft>
              <a:buSzPts val="2700"/>
              <a:buFont typeface="Cambria"/>
              <a:buAutoNum type="arabicPeriod"/>
            </a:pP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Vectorize vocab by finding TF-IDF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Let’s cover an example of 3 documents: 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-400050" lvl="0" marL="914400" rtl="0" algn="just">
              <a:spcBef>
                <a:spcPts val="0"/>
              </a:spcBef>
              <a:spcAft>
                <a:spcPts val="0"/>
              </a:spcAft>
              <a:buSzPts val="2700"/>
              <a:buFont typeface="Cambria"/>
              <a:buChar char="•"/>
            </a:pPr>
            <a:r>
              <a:rPr b="1" lang="en-US" sz="2700">
                <a:latin typeface="Cambria"/>
                <a:ea typeface="Cambria"/>
                <a:cs typeface="Cambria"/>
                <a:sym typeface="Cambria"/>
              </a:rPr>
              <a:t>Document 1</a:t>
            </a: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 It is going to rain today. 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-400050" lvl="0" marL="914400" rtl="0" algn="just">
              <a:spcBef>
                <a:spcPts val="0"/>
              </a:spcBef>
              <a:spcAft>
                <a:spcPts val="0"/>
              </a:spcAft>
              <a:buSzPts val="2700"/>
              <a:buFont typeface="Cambria"/>
              <a:buChar char="•"/>
            </a:pPr>
            <a:r>
              <a:rPr b="1" lang="en-US" sz="2700">
                <a:latin typeface="Cambria"/>
                <a:ea typeface="Cambria"/>
                <a:cs typeface="Cambria"/>
                <a:sym typeface="Cambria"/>
              </a:rPr>
              <a:t>Document 2 </a:t>
            </a: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Today I am not going outside. 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-400050" lvl="0" marL="914400" rtl="0" algn="just">
              <a:spcBef>
                <a:spcPts val="0"/>
              </a:spcBef>
              <a:spcAft>
                <a:spcPts val="0"/>
              </a:spcAft>
              <a:buSzPts val="2700"/>
              <a:buFont typeface="Cambria"/>
              <a:buChar char="•"/>
            </a:pPr>
            <a:r>
              <a:rPr b="1" lang="en-US" sz="2700">
                <a:latin typeface="Cambria"/>
                <a:ea typeface="Cambria"/>
                <a:cs typeface="Cambria"/>
                <a:sym typeface="Cambria"/>
              </a:rPr>
              <a:t>Document 3</a:t>
            </a: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 I am going to watch the season premiere. 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To find TF-IDF we need to perform the steps we laid out above, let’s get to it.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30425" y="95525"/>
            <a:ext cx="102693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Clean data and Tokenize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7" name="Google Shape;127;p17"/>
          <p:cNvGraphicFramePr/>
          <p:nvPr/>
        </p:nvGraphicFramePr>
        <p:xfrm>
          <a:off x="2813075" y="128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{09C7432B-3090-4D7E-BEE1-E4DDA26565A2}</a:tableStyleId>
              </a:tblPr>
              <a:tblGrid>
                <a:gridCol w="2752000"/>
                <a:gridCol w="2752000"/>
              </a:tblGrid>
              <a:tr h="525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today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30425" y="95525"/>
            <a:ext cx="102693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Find TF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2402775" y="189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{09C7432B-3090-4D7E-BEE1-E4DDA26565A2}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going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today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18"/>
          <p:cNvSpPr txBox="1"/>
          <p:nvPr/>
        </p:nvSpPr>
        <p:spPr>
          <a:xfrm>
            <a:off x="859650" y="1146825"/>
            <a:ext cx="110034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 = (Number of repetitions of word in a document) / (Total number of words in a document)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30425" y="95525"/>
            <a:ext cx="102693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Find IDF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4" name="Google Shape;144;p19"/>
          <p:cNvGraphicFramePr/>
          <p:nvPr/>
        </p:nvGraphicFramePr>
        <p:xfrm>
          <a:off x="3014663" y="162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{09C7432B-3090-4D7E-BEE1-E4DDA26565A2}</a:tableStyleId>
              </a:tblPr>
              <a:tblGrid>
                <a:gridCol w="2095500"/>
                <a:gridCol w="2095500"/>
                <a:gridCol w="19716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IDF Value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IDF Value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going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log(3/3)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log(3/2)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today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log(3/2)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log(3/2)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log(3/2)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log(3/1)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log(3/1)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log(3/1)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19"/>
          <p:cNvSpPr txBox="1"/>
          <p:nvPr/>
        </p:nvSpPr>
        <p:spPr>
          <a:xfrm>
            <a:off x="1066800" y="1066800"/>
            <a:ext cx="1058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IDF =Log[(Number of documents) / (Number of documents containing the word + 1)]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430425" y="-209275"/>
            <a:ext cx="102693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Find TF-IDF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3" name="Google Shape;153;p20"/>
          <p:cNvGraphicFramePr/>
          <p:nvPr/>
        </p:nvGraphicFramePr>
        <p:xfrm>
          <a:off x="2581275" y="187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{09C7432B-3090-4D7E-BEE1-E4DDA26565A2}</a:tableStyleId>
              </a:tblPr>
              <a:tblGrid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going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today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20"/>
          <p:cNvSpPr txBox="1"/>
          <p:nvPr/>
        </p:nvSpPr>
        <p:spPr>
          <a:xfrm>
            <a:off x="1897800" y="822475"/>
            <a:ext cx="9456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= TF * IDF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TF-IDF to compare results and use table to ask questions.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30425" y="4529125"/>
            <a:ext cx="109233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easily see using this table that words like “it”, “is”, “rain” are important for document 1 but not for document 2 and document 3 which means Document 1 and 2&amp;3 are different w.r.t talking about rain.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also say that Document 1 and 2 talk about something ‘today’, and document 2 and 3 discuss something about the writer because of the word ‘I’.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table helps us to find similarities and non-similarities btw documents, words and more much better than any other approach.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373125" y="187550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Query </a:t>
            </a: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Handling</a:t>
            </a: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and Ranking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557100" y="1318100"/>
            <a:ext cx="107967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consider a query 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“It will Rain”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And let’s see how can we compute a Query Handling and Ranking.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and Query TF-IDF Vector</a:t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4" name="Google Shape;164;p21"/>
          <p:cNvGraphicFramePr/>
          <p:nvPr/>
        </p:nvGraphicFramePr>
        <p:xfrm>
          <a:off x="2133600" y="313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{09C7432B-3090-4D7E-BEE1-E4DDA26565A2}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 TF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IDF value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 TF-IDF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