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60" r:id="rId3"/>
    <p:sldId id="557" r:id="rId4"/>
    <p:sldId id="258" r:id="rId5"/>
    <p:sldId id="269" r:id="rId6"/>
    <p:sldId id="558" r:id="rId7"/>
    <p:sldId id="270" r:id="rId8"/>
    <p:sldId id="259" r:id="rId9"/>
    <p:sldId id="559" r:id="rId10"/>
    <p:sldId id="261" r:id="rId11"/>
    <p:sldId id="262" r:id="rId12"/>
    <p:sldId id="263" r:id="rId13"/>
    <p:sldId id="560" r:id="rId14"/>
    <p:sldId id="265" r:id="rId15"/>
    <p:sldId id="266" r:id="rId16"/>
    <p:sldId id="267" r:id="rId17"/>
    <p:sldId id="268" r:id="rId18"/>
    <p:sldId id="271" r:id="rId19"/>
    <p:sldId id="272" r:id="rId20"/>
    <p:sldId id="274" r:id="rId21"/>
    <p:sldId id="275" r:id="rId22"/>
    <p:sldId id="561" r:id="rId23"/>
    <p:sldId id="277" r:id="rId24"/>
    <p:sldId id="383" r:id="rId25"/>
    <p:sldId id="475" r:id="rId26"/>
    <p:sldId id="470" r:id="rId27"/>
    <p:sldId id="477" r:id="rId28"/>
    <p:sldId id="542" r:id="rId29"/>
    <p:sldId id="476" r:id="rId30"/>
    <p:sldId id="4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364753412274123E-2"/>
          <c:y val="0.12032072585324684"/>
          <c:w val="0.84418741559992416"/>
          <c:h val="0.70529461412670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A3-4653-92AC-278ECFB23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058784"/>
        <c:axId val="1788497727"/>
      </c:scatterChart>
      <c:valAx>
        <c:axId val="30205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497727"/>
        <c:crosses val="autoZero"/>
        <c:crossBetween val="midCat"/>
      </c:valAx>
      <c:valAx>
        <c:axId val="178849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05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AEF1F-FC99-47BA-A8D1-72D3C724DFB8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3F7939D-D273-4CA8-88C1-0533B8FA4B3C}">
      <dgm:prSet/>
      <dgm:spPr/>
      <dgm:t>
        <a:bodyPr/>
        <a:lstStyle/>
        <a:p>
          <a:r>
            <a:rPr lang="en-GB"/>
            <a:t>A </a:t>
          </a:r>
          <a:r>
            <a:rPr lang="en-GB" b="1"/>
            <a:t>semantic tree </a:t>
          </a:r>
          <a:r>
            <a:rPr lang="en-GB"/>
            <a:t>is a semantic net with special links, called </a:t>
          </a:r>
          <a:r>
            <a:rPr lang="en-GB" b="1"/>
            <a:t>branches </a:t>
          </a:r>
          <a:r>
            <a:rPr lang="en-GB"/>
            <a:t>each of which connects two nodes. </a:t>
          </a:r>
          <a:endParaRPr lang="en-US"/>
        </a:p>
      </dgm:t>
    </dgm:pt>
    <dgm:pt modelId="{EA7CC534-7AD8-41B5-9A96-6DD4C14E059F}" type="parTrans" cxnId="{AD2226AF-3C6E-4901-99C7-D09545C0CEC4}">
      <dgm:prSet/>
      <dgm:spPr/>
      <dgm:t>
        <a:bodyPr/>
        <a:lstStyle/>
        <a:p>
          <a:endParaRPr lang="en-US"/>
        </a:p>
      </dgm:t>
    </dgm:pt>
    <dgm:pt modelId="{67DD4982-FE74-4E0C-BC45-B61A38BEA245}" type="sibTrans" cxnId="{AD2226AF-3C6E-4901-99C7-D09545C0CEC4}">
      <dgm:prSet/>
      <dgm:spPr/>
      <dgm:t>
        <a:bodyPr/>
        <a:lstStyle/>
        <a:p>
          <a:endParaRPr lang="en-US"/>
        </a:p>
      </dgm:t>
    </dgm:pt>
    <dgm:pt modelId="{D2529CD6-3D10-4606-A48A-99142A8AC94E}">
      <dgm:prSet/>
      <dgm:spPr/>
      <dgm:t>
        <a:bodyPr/>
        <a:lstStyle/>
        <a:p>
          <a:r>
            <a:rPr lang="en-GB"/>
            <a:t>A semantic tree is a </a:t>
          </a:r>
          <a:r>
            <a:rPr lang="en-GB" b="1"/>
            <a:t>representation</a:t>
          </a:r>
          <a:endParaRPr lang="en-US"/>
        </a:p>
      </dgm:t>
    </dgm:pt>
    <dgm:pt modelId="{1539C56E-762F-40DA-B505-4AC6F0977A4F}" type="parTrans" cxnId="{0D60E6E9-E654-4F11-8F3F-1EA81604272A}">
      <dgm:prSet/>
      <dgm:spPr/>
      <dgm:t>
        <a:bodyPr/>
        <a:lstStyle/>
        <a:p>
          <a:endParaRPr lang="en-US"/>
        </a:p>
      </dgm:t>
    </dgm:pt>
    <dgm:pt modelId="{5AA9770F-9FF7-4416-96EA-835E9301B543}" type="sibTrans" cxnId="{0D60E6E9-E654-4F11-8F3F-1EA81604272A}">
      <dgm:prSet/>
      <dgm:spPr/>
      <dgm:t>
        <a:bodyPr/>
        <a:lstStyle/>
        <a:p>
          <a:endParaRPr lang="en-US"/>
        </a:p>
      </dgm:t>
    </dgm:pt>
    <dgm:pt modelId="{DCCD304F-6274-49B6-996A-369D09BF780C}">
      <dgm:prSet/>
      <dgm:spPr/>
      <dgm:t>
        <a:bodyPr/>
        <a:lstStyle/>
        <a:p>
          <a:r>
            <a:rPr lang="en-GB"/>
            <a:t>Links are called </a:t>
          </a:r>
          <a:r>
            <a:rPr lang="en-GB" b="1"/>
            <a:t>braches</a:t>
          </a:r>
          <a:endParaRPr lang="en-US"/>
        </a:p>
      </dgm:t>
    </dgm:pt>
    <dgm:pt modelId="{E0B1CD8B-08CE-44B0-9B8F-64FD552CF1B8}" type="parTrans" cxnId="{D165F11E-095A-488F-BD5B-6B856522C4E0}">
      <dgm:prSet/>
      <dgm:spPr/>
      <dgm:t>
        <a:bodyPr/>
        <a:lstStyle/>
        <a:p>
          <a:endParaRPr lang="en-US"/>
        </a:p>
      </dgm:t>
    </dgm:pt>
    <dgm:pt modelId="{CDA17C96-E6F3-4EC7-8AF0-34C9F7C50C4C}" type="sibTrans" cxnId="{D165F11E-095A-488F-BD5B-6B856522C4E0}">
      <dgm:prSet/>
      <dgm:spPr/>
      <dgm:t>
        <a:bodyPr/>
        <a:lstStyle/>
        <a:p>
          <a:endParaRPr lang="en-US"/>
        </a:p>
      </dgm:t>
    </dgm:pt>
    <dgm:pt modelId="{BE36E88E-05A7-4A85-A293-605899F9D3CC}">
      <dgm:prSet/>
      <dgm:spPr/>
      <dgm:t>
        <a:bodyPr/>
        <a:lstStyle/>
        <a:p>
          <a:r>
            <a:rPr lang="en-GB"/>
            <a:t>Head node – </a:t>
          </a:r>
          <a:r>
            <a:rPr lang="en-GB" b="1"/>
            <a:t>parent node</a:t>
          </a:r>
          <a:endParaRPr lang="en-US"/>
        </a:p>
      </dgm:t>
    </dgm:pt>
    <dgm:pt modelId="{B4ABAD67-D27C-477A-9701-B24C361AB191}" type="parTrans" cxnId="{00042565-82F5-4E20-ABA0-6760BF5F555F}">
      <dgm:prSet/>
      <dgm:spPr/>
      <dgm:t>
        <a:bodyPr/>
        <a:lstStyle/>
        <a:p>
          <a:endParaRPr lang="en-US"/>
        </a:p>
      </dgm:t>
    </dgm:pt>
    <dgm:pt modelId="{525D60C8-EA89-490D-A2EA-6475B4ECC944}" type="sibTrans" cxnId="{00042565-82F5-4E20-ABA0-6760BF5F555F}">
      <dgm:prSet/>
      <dgm:spPr/>
      <dgm:t>
        <a:bodyPr/>
        <a:lstStyle/>
        <a:p>
          <a:endParaRPr lang="en-US"/>
        </a:p>
      </dgm:t>
    </dgm:pt>
    <dgm:pt modelId="{490D5BDB-6E28-4A6B-A525-105F21D1BB1B}">
      <dgm:prSet/>
      <dgm:spPr/>
      <dgm:t>
        <a:bodyPr/>
        <a:lstStyle/>
        <a:p>
          <a:r>
            <a:rPr lang="en-GB" dirty="0"/>
            <a:t>Tail node – </a:t>
          </a:r>
          <a:r>
            <a:rPr lang="en-GB" b="1" dirty="0"/>
            <a:t>child node</a:t>
          </a:r>
          <a:endParaRPr lang="en-US" dirty="0"/>
        </a:p>
      </dgm:t>
    </dgm:pt>
    <dgm:pt modelId="{D38CE19A-8CD0-41CD-94F2-26805B775B9C}" type="parTrans" cxnId="{B9CA4CCA-C126-40E7-B297-8307726F6FC4}">
      <dgm:prSet/>
      <dgm:spPr/>
      <dgm:t>
        <a:bodyPr/>
        <a:lstStyle/>
        <a:p>
          <a:endParaRPr lang="en-US"/>
        </a:p>
      </dgm:t>
    </dgm:pt>
    <dgm:pt modelId="{6A08F236-A7B4-4C04-8369-CAC1E9E84A82}" type="sibTrans" cxnId="{B9CA4CCA-C126-40E7-B297-8307726F6FC4}">
      <dgm:prSet/>
      <dgm:spPr/>
      <dgm:t>
        <a:bodyPr/>
        <a:lstStyle/>
        <a:p>
          <a:endParaRPr lang="en-US"/>
        </a:p>
      </dgm:t>
    </dgm:pt>
    <dgm:pt modelId="{8FBE6392-5352-4299-B49B-0E2CC772D3A3}">
      <dgm:prSet/>
      <dgm:spPr/>
      <dgm:t>
        <a:bodyPr/>
        <a:lstStyle/>
        <a:p>
          <a:r>
            <a:rPr lang="en-GB"/>
            <a:t>If node has no parent then it is called </a:t>
          </a:r>
          <a:r>
            <a:rPr lang="en-GB" b="1"/>
            <a:t>root node</a:t>
          </a:r>
          <a:endParaRPr lang="en-US"/>
        </a:p>
      </dgm:t>
    </dgm:pt>
    <dgm:pt modelId="{E9FDC056-6916-4E72-B49D-7E04A9042325}" type="parTrans" cxnId="{CD0789CA-05F8-4435-A823-8F8FEB5A8521}">
      <dgm:prSet/>
      <dgm:spPr/>
      <dgm:t>
        <a:bodyPr/>
        <a:lstStyle/>
        <a:p>
          <a:endParaRPr lang="en-US"/>
        </a:p>
      </dgm:t>
    </dgm:pt>
    <dgm:pt modelId="{A629A9BC-E6A2-42BA-B654-0EFFF4334E1D}" type="sibTrans" cxnId="{CD0789CA-05F8-4435-A823-8F8FEB5A8521}">
      <dgm:prSet/>
      <dgm:spPr/>
      <dgm:t>
        <a:bodyPr/>
        <a:lstStyle/>
        <a:p>
          <a:endParaRPr lang="en-US"/>
        </a:p>
      </dgm:t>
    </dgm:pt>
    <dgm:pt modelId="{B0E41DE8-6253-40D6-969D-FDA6528D92A2}">
      <dgm:prSet/>
      <dgm:spPr/>
      <dgm:t>
        <a:bodyPr/>
        <a:lstStyle/>
        <a:p>
          <a:r>
            <a:rPr lang="en-GB"/>
            <a:t>Node with no children – </a:t>
          </a:r>
          <a:r>
            <a:rPr lang="en-GB" b="1"/>
            <a:t>Leaf nodes</a:t>
          </a:r>
          <a:endParaRPr lang="en-US"/>
        </a:p>
      </dgm:t>
    </dgm:pt>
    <dgm:pt modelId="{DD2A7934-86BA-472C-BA34-198232B1B756}" type="parTrans" cxnId="{94C5D916-0B03-4D75-8483-5C19D29EE96A}">
      <dgm:prSet/>
      <dgm:spPr/>
      <dgm:t>
        <a:bodyPr/>
        <a:lstStyle/>
        <a:p>
          <a:endParaRPr lang="en-US"/>
        </a:p>
      </dgm:t>
    </dgm:pt>
    <dgm:pt modelId="{65AD8B92-7240-4E0C-A1AF-85C4ECDE227A}" type="sibTrans" cxnId="{94C5D916-0B03-4D75-8483-5C19D29EE96A}">
      <dgm:prSet/>
      <dgm:spPr/>
      <dgm:t>
        <a:bodyPr/>
        <a:lstStyle/>
        <a:p>
          <a:endParaRPr lang="en-US"/>
        </a:p>
      </dgm:t>
    </dgm:pt>
    <dgm:pt modelId="{5F619A1D-1548-4EC1-B52D-E8C929963E2C}">
      <dgm:prSet/>
      <dgm:spPr/>
      <dgm:t>
        <a:bodyPr/>
        <a:lstStyle/>
        <a:p>
          <a:r>
            <a:rPr lang="en-GB" dirty="0"/>
            <a:t>When two nodes are connected to each other by a chain of two or more branches, one is said to be the </a:t>
          </a:r>
          <a:r>
            <a:rPr lang="en-GB" b="1" dirty="0"/>
            <a:t>ancestor; </a:t>
          </a:r>
          <a:r>
            <a:rPr lang="en-GB" dirty="0"/>
            <a:t>the other is said to be the </a:t>
          </a:r>
          <a:r>
            <a:rPr lang="en-GB" b="1" dirty="0"/>
            <a:t>descendant</a:t>
          </a:r>
          <a:endParaRPr lang="en-US" dirty="0"/>
        </a:p>
      </dgm:t>
    </dgm:pt>
    <dgm:pt modelId="{CD3F1103-4025-443E-80C8-29C951FA530C}" type="parTrans" cxnId="{C873FDFE-4125-401A-869E-7C6BA57B8B1A}">
      <dgm:prSet/>
      <dgm:spPr/>
      <dgm:t>
        <a:bodyPr/>
        <a:lstStyle/>
        <a:p>
          <a:endParaRPr lang="en-US"/>
        </a:p>
      </dgm:t>
    </dgm:pt>
    <dgm:pt modelId="{3C322ACA-9C21-4CF3-9BF0-CDD36B4DC3B9}" type="sibTrans" cxnId="{C873FDFE-4125-401A-869E-7C6BA57B8B1A}">
      <dgm:prSet/>
      <dgm:spPr/>
      <dgm:t>
        <a:bodyPr/>
        <a:lstStyle/>
        <a:p>
          <a:endParaRPr lang="en-US"/>
        </a:p>
      </dgm:t>
    </dgm:pt>
    <dgm:pt modelId="{14EBF055-681B-46D2-BED5-B4BA137F0A18}" type="pres">
      <dgm:prSet presAssocID="{038AEF1F-FC99-47BA-A8D1-72D3C724DFB8}" presName="linear" presStyleCnt="0">
        <dgm:presLayoutVars>
          <dgm:animLvl val="lvl"/>
          <dgm:resizeHandles val="exact"/>
        </dgm:presLayoutVars>
      </dgm:prSet>
      <dgm:spPr/>
    </dgm:pt>
    <dgm:pt modelId="{582DBE6A-0907-4789-83C7-FA6ED8DE3C1C}" type="pres">
      <dgm:prSet presAssocID="{23F7939D-D273-4CA8-88C1-0533B8FA4B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2EBCB19-A370-47E9-8A95-41100276F136}" type="pres">
      <dgm:prSet presAssocID="{67DD4982-FE74-4E0C-BC45-B61A38BEA245}" presName="spacer" presStyleCnt="0"/>
      <dgm:spPr/>
    </dgm:pt>
    <dgm:pt modelId="{11CC163D-F06D-4045-B3FD-BEBA299B9142}" type="pres">
      <dgm:prSet presAssocID="{D2529CD6-3D10-4606-A48A-99142A8AC94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E66F3A4-0C22-4A73-B2E6-F830913FF1D4}" type="pres">
      <dgm:prSet presAssocID="{5AA9770F-9FF7-4416-96EA-835E9301B543}" presName="spacer" presStyleCnt="0"/>
      <dgm:spPr/>
    </dgm:pt>
    <dgm:pt modelId="{1CD38B64-150E-4E0C-8463-8956A2F77FA2}" type="pres">
      <dgm:prSet presAssocID="{DCCD304F-6274-49B6-996A-369D09BF780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DBA5DCE-EFA6-48B3-9BC5-702EF8986450}" type="pres">
      <dgm:prSet presAssocID="{CDA17C96-E6F3-4EC7-8AF0-34C9F7C50C4C}" presName="spacer" presStyleCnt="0"/>
      <dgm:spPr/>
    </dgm:pt>
    <dgm:pt modelId="{80068C64-6F06-4480-9056-09EB64B58FCC}" type="pres">
      <dgm:prSet presAssocID="{BE36E88E-05A7-4A85-A293-605899F9D3C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00DB50E-B8A4-4C48-B884-5C60CBAB5809}" type="pres">
      <dgm:prSet presAssocID="{525D60C8-EA89-490D-A2EA-6475B4ECC944}" presName="spacer" presStyleCnt="0"/>
      <dgm:spPr/>
    </dgm:pt>
    <dgm:pt modelId="{7971F6D6-8B2E-4749-99FD-0B12E68E0996}" type="pres">
      <dgm:prSet presAssocID="{490D5BDB-6E28-4A6B-A525-105F21D1BB1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A2DF0D0-D10A-4B79-9345-6403BBB32C44}" type="pres">
      <dgm:prSet presAssocID="{6A08F236-A7B4-4C04-8369-CAC1E9E84A82}" presName="spacer" presStyleCnt="0"/>
      <dgm:spPr/>
    </dgm:pt>
    <dgm:pt modelId="{22B3BA6A-D24A-4409-8BE0-DE13655B517D}" type="pres">
      <dgm:prSet presAssocID="{8FBE6392-5352-4299-B49B-0E2CC772D3A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6CF27DC-9C80-4414-AC37-5FAF03CF9289}" type="pres">
      <dgm:prSet presAssocID="{A629A9BC-E6A2-42BA-B654-0EFFF4334E1D}" presName="spacer" presStyleCnt="0"/>
      <dgm:spPr/>
    </dgm:pt>
    <dgm:pt modelId="{941180D5-6427-4375-AC27-EB9A1B0CA805}" type="pres">
      <dgm:prSet presAssocID="{B0E41DE8-6253-40D6-969D-FDA6528D92A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AF84ADD-9FB8-4048-8909-DE7D79F0122A}" type="pres">
      <dgm:prSet presAssocID="{65AD8B92-7240-4E0C-A1AF-85C4ECDE227A}" presName="spacer" presStyleCnt="0"/>
      <dgm:spPr/>
    </dgm:pt>
    <dgm:pt modelId="{43630706-0515-4D16-B4B7-F6E6DD70AB29}" type="pres">
      <dgm:prSet presAssocID="{5F619A1D-1548-4EC1-B52D-E8C929963E2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4C5D916-0B03-4D75-8483-5C19D29EE96A}" srcId="{038AEF1F-FC99-47BA-A8D1-72D3C724DFB8}" destId="{B0E41DE8-6253-40D6-969D-FDA6528D92A2}" srcOrd="6" destOrd="0" parTransId="{DD2A7934-86BA-472C-BA34-198232B1B756}" sibTransId="{65AD8B92-7240-4E0C-A1AF-85C4ECDE227A}"/>
    <dgm:cxn modelId="{0D3EE41D-F942-4E5C-8021-0B5E6CBA54FB}" type="presOf" srcId="{BE36E88E-05A7-4A85-A293-605899F9D3CC}" destId="{80068C64-6F06-4480-9056-09EB64B58FCC}" srcOrd="0" destOrd="0" presId="urn:microsoft.com/office/officeart/2005/8/layout/vList2"/>
    <dgm:cxn modelId="{D165F11E-095A-488F-BD5B-6B856522C4E0}" srcId="{038AEF1F-FC99-47BA-A8D1-72D3C724DFB8}" destId="{DCCD304F-6274-49B6-996A-369D09BF780C}" srcOrd="2" destOrd="0" parTransId="{E0B1CD8B-08CE-44B0-9B8F-64FD552CF1B8}" sibTransId="{CDA17C96-E6F3-4EC7-8AF0-34C9F7C50C4C}"/>
    <dgm:cxn modelId="{8A79CB27-3D4E-4178-90CA-C2BD8E8CDC3D}" type="presOf" srcId="{B0E41DE8-6253-40D6-969D-FDA6528D92A2}" destId="{941180D5-6427-4375-AC27-EB9A1B0CA805}" srcOrd="0" destOrd="0" presId="urn:microsoft.com/office/officeart/2005/8/layout/vList2"/>
    <dgm:cxn modelId="{00042565-82F5-4E20-ABA0-6760BF5F555F}" srcId="{038AEF1F-FC99-47BA-A8D1-72D3C724DFB8}" destId="{BE36E88E-05A7-4A85-A293-605899F9D3CC}" srcOrd="3" destOrd="0" parTransId="{B4ABAD67-D27C-477A-9701-B24C361AB191}" sibTransId="{525D60C8-EA89-490D-A2EA-6475B4ECC944}"/>
    <dgm:cxn modelId="{E9776146-3AE1-483E-8161-196D281CAA61}" type="presOf" srcId="{DCCD304F-6274-49B6-996A-369D09BF780C}" destId="{1CD38B64-150E-4E0C-8463-8956A2F77FA2}" srcOrd="0" destOrd="0" presId="urn:microsoft.com/office/officeart/2005/8/layout/vList2"/>
    <dgm:cxn modelId="{F6D85C7E-738D-4A18-9428-A161F40A0956}" type="presOf" srcId="{23F7939D-D273-4CA8-88C1-0533B8FA4B3C}" destId="{582DBE6A-0907-4789-83C7-FA6ED8DE3C1C}" srcOrd="0" destOrd="0" presId="urn:microsoft.com/office/officeart/2005/8/layout/vList2"/>
    <dgm:cxn modelId="{F57ABC8D-EAF5-4B98-AA26-B53716150131}" type="presOf" srcId="{5F619A1D-1548-4EC1-B52D-E8C929963E2C}" destId="{43630706-0515-4D16-B4B7-F6E6DD70AB29}" srcOrd="0" destOrd="0" presId="urn:microsoft.com/office/officeart/2005/8/layout/vList2"/>
    <dgm:cxn modelId="{1EC57D96-D35B-4A74-B7A5-0C49EBBBD8F7}" type="presOf" srcId="{490D5BDB-6E28-4A6B-A525-105F21D1BB1B}" destId="{7971F6D6-8B2E-4749-99FD-0B12E68E0996}" srcOrd="0" destOrd="0" presId="urn:microsoft.com/office/officeart/2005/8/layout/vList2"/>
    <dgm:cxn modelId="{021952A1-9083-48B7-8109-B193C1DCC720}" type="presOf" srcId="{8FBE6392-5352-4299-B49B-0E2CC772D3A3}" destId="{22B3BA6A-D24A-4409-8BE0-DE13655B517D}" srcOrd="0" destOrd="0" presId="urn:microsoft.com/office/officeart/2005/8/layout/vList2"/>
    <dgm:cxn modelId="{AD2226AF-3C6E-4901-99C7-D09545C0CEC4}" srcId="{038AEF1F-FC99-47BA-A8D1-72D3C724DFB8}" destId="{23F7939D-D273-4CA8-88C1-0533B8FA4B3C}" srcOrd="0" destOrd="0" parTransId="{EA7CC534-7AD8-41B5-9A96-6DD4C14E059F}" sibTransId="{67DD4982-FE74-4E0C-BC45-B61A38BEA245}"/>
    <dgm:cxn modelId="{B9CA4CCA-C126-40E7-B297-8307726F6FC4}" srcId="{038AEF1F-FC99-47BA-A8D1-72D3C724DFB8}" destId="{490D5BDB-6E28-4A6B-A525-105F21D1BB1B}" srcOrd="4" destOrd="0" parTransId="{D38CE19A-8CD0-41CD-94F2-26805B775B9C}" sibTransId="{6A08F236-A7B4-4C04-8369-CAC1E9E84A82}"/>
    <dgm:cxn modelId="{CD0789CA-05F8-4435-A823-8F8FEB5A8521}" srcId="{038AEF1F-FC99-47BA-A8D1-72D3C724DFB8}" destId="{8FBE6392-5352-4299-B49B-0E2CC772D3A3}" srcOrd="5" destOrd="0" parTransId="{E9FDC056-6916-4E72-B49D-7E04A9042325}" sibTransId="{A629A9BC-E6A2-42BA-B654-0EFFF4334E1D}"/>
    <dgm:cxn modelId="{9139AFE4-9272-471D-82D4-1CD6E8A518DE}" type="presOf" srcId="{038AEF1F-FC99-47BA-A8D1-72D3C724DFB8}" destId="{14EBF055-681B-46D2-BED5-B4BA137F0A18}" srcOrd="0" destOrd="0" presId="urn:microsoft.com/office/officeart/2005/8/layout/vList2"/>
    <dgm:cxn modelId="{0D60E6E9-E654-4F11-8F3F-1EA81604272A}" srcId="{038AEF1F-FC99-47BA-A8D1-72D3C724DFB8}" destId="{D2529CD6-3D10-4606-A48A-99142A8AC94E}" srcOrd="1" destOrd="0" parTransId="{1539C56E-762F-40DA-B505-4AC6F0977A4F}" sibTransId="{5AA9770F-9FF7-4416-96EA-835E9301B543}"/>
    <dgm:cxn modelId="{8F4EB6F0-4B11-4861-A228-06ED675FC010}" type="presOf" srcId="{D2529CD6-3D10-4606-A48A-99142A8AC94E}" destId="{11CC163D-F06D-4045-B3FD-BEBA299B9142}" srcOrd="0" destOrd="0" presId="urn:microsoft.com/office/officeart/2005/8/layout/vList2"/>
    <dgm:cxn modelId="{C873FDFE-4125-401A-869E-7C6BA57B8B1A}" srcId="{038AEF1F-FC99-47BA-A8D1-72D3C724DFB8}" destId="{5F619A1D-1548-4EC1-B52D-E8C929963E2C}" srcOrd="7" destOrd="0" parTransId="{CD3F1103-4025-443E-80C8-29C951FA530C}" sibTransId="{3C322ACA-9C21-4CF3-9BF0-CDD36B4DC3B9}"/>
    <dgm:cxn modelId="{E22D23F1-4F7A-4647-91B0-C3A83C81E6C1}" type="presParOf" srcId="{14EBF055-681B-46D2-BED5-B4BA137F0A18}" destId="{582DBE6A-0907-4789-83C7-FA6ED8DE3C1C}" srcOrd="0" destOrd="0" presId="urn:microsoft.com/office/officeart/2005/8/layout/vList2"/>
    <dgm:cxn modelId="{1FADC80D-228B-49A4-9220-9B9DCD527517}" type="presParOf" srcId="{14EBF055-681B-46D2-BED5-B4BA137F0A18}" destId="{A2EBCB19-A370-47E9-8A95-41100276F136}" srcOrd="1" destOrd="0" presId="urn:microsoft.com/office/officeart/2005/8/layout/vList2"/>
    <dgm:cxn modelId="{C5D712D6-4357-48AA-8930-15D2AA462137}" type="presParOf" srcId="{14EBF055-681B-46D2-BED5-B4BA137F0A18}" destId="{11CC163D-F06D-4045-B3FD-BEBA299B9142}" srcOrd="2" destOrd="0" presId="urn:microsoft.com/office/officeart/2005/8/layout/vList2"/>
    <dgm:cxn modelId="{BDE6F425-8275-483F-8701-EEED977653F0}" type="presParOf" srcId="{14EBF055-681B-46D2-BED5-B4BA137F0A18}" destId="{BE66F3A4-0C22-4A73-B2E6-F830913FF1D4}" srcOrd="3" destOrd="0" presId="urn:microsoft.com/office/officeart/2005/8/layout/vList2"/>
    <dgm:cxn modelId="{467AAEE3-C8AA-40A1-B4EB-7C0D5CC185E1}" type="presParOf" srcId="{14EBF055-681B-46D2-BED5-B4BA137F0A18}" destId="{1CD38B64-150E-4E0C-8463-8956A2F77FA2}" srcOrd="4" destOrd="0" presId="urn:microsoft.com/office/officeart/2005/8/layout/vList2"/>
    <dgm:cxn modelId="{91A8953F-3197-44F7-9F53-08D51DFD52C8}" type="presParOf" srcId="{14EBF055-681B-46D2-BED5-B4BA137F0A18}" destId="{2DBA5DCE-EFA6-48B3-9BC5-702EF8986450}" srcOrd="5" destOrd="0" presId="urn:microsoft.com/office/officeart/2005/8/layout/vList2"/>
    <dgm:cxn modelId="{F021BF66-296E-401B-AC4B-C8A311DE5CDE}" type="presParOf" srcId="{14EBF055-681B-46D2-BED5-B4BA137F0A18}" destId="{80068C64-6F06-4480-9056-09EB64B58FCC}" srcOrd="6" destOrd="0" presId="urn:microsoft.com/office/officeart/2005/8/layout/vList2"/>
    <dgm:cxn modelId="{1F80E717-4BDE-4ECB-AB5C-C8BE4AD6F851}" type="presParOf" srcId="{14EBF055-681B-46D2-BED5-B4BA137F0A18}" destId="{500DB50E-B8A4-4C48-B884-5C60CBAB5809}" srcOrd="7" destOrd="0" presId="urn:microsoft.com/office/officeart/2005/8/layout/vList2"/>
    <dgm:cxn modelId="{DA9639AC-3EAA-4CCA-9250-587EFA8F7A6C}" type="presParOf" srcId="{14EBF055-681B-46D2-BED5-B4BA137F0A18}" destId="{7971F6D6-8B2E-4749-99FD-0B12E68E0996}" srcOrd="8" destOrd="0" presId="urn:microsoft.com/office/officeart/2005/8/layout/vList2"/>
    <dgm:cxn modelId="{C7CC7A7F-225F-49D1-BE12-57F8F102F805}" type="presParOf" srcId="{14EBF055-681B-46D2-BED5-B4BA137F0A18}" destId="{8A2DF0D0-D10A-4B79-9345-6403BBB32C44}" srcOrd="9" destOrd="0" presId="urn:microsoft.com/office/officeart/2005/8/layout/vList2"/>
    <dgm:cxn modelId="{2CAE28CD-F32F-4925-8709-3E4C82E3B41B}" type="presParOf" srcId="{14EBF055-681B-46D2-BED5-B4BA137F0A18}" destId="{22B3BA6A-D24A-4409-8BE0-DE13655B517D}" srcOrd="10" destOrd="0" presId="urn:microsoft.com/office/officeart/2005/8/layout/vList2"/>
    <dgm:cxn modelId="{A2B342A1-FE91-4A3E-8A28-E72666FC641B}" type="presParOf" srcId="{14EBF055-681B-46D2-BED5-B4BA137F0A18}" destId="{16CF27DC-9C80-4414-AC37-5FAF03CF9289}" srcOrd="11" destOrd="0" presId="urn:microsoft.com/office/officeart/2005/8/layout/vList2"/>
    <dgm:cxn modelId="{F65BD8E7-61F9-47AE-9694-37C349A8EAEB}" type="presParOf" srcId="{14EBF055-681B-46D2-BED5-B4BA137F0A18}" destId="{941180D5-6427-4375-AC27-EB9A1B0CA805}" srcOrd="12" destOrd="0" presId="urn:microsoft.com/office/officeart/2005/8/layout/vList2"/>
    <dgm:cxn modelId="{CBF9F1FA-2183-4652-B8BB-B00743D5D841}" type="presParOf" srcId="{14EBF055-681B-46D2-BED5-B4BA137F0A18}" destId="{FAF84ADD-9FB8-4048-8909-DE7D79F0122A}" srcOrd="13" destOrd="0" presId="urn:microsoft.com/office/officeart/2005/8/layout/vList2"/>
    <dgm:cxn modelId="{C29A4BF2-7646-43BB-86A1-831CEDF4923B}" type="presParOf" srcId="{14EBF055-681B-46D2-BED5-B4BA137F0A18}" destId="{43630706-0515-4D16-B4B7-F6E6DD70AB2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78C50-6012-41E3-8786-00DAFB857F3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5503B-B756-40AE-A0AE-367463649C6E}">
      <dgm:prSet/>
      <dgm:spPr/>
      <dgm:t>
        <a:bodyPr/>
        <a:lstStyle/>
        <a:p>
          <a:r>
            <a:rPr lang="en-GB"/>
            <a:t>Constructors</a:t>
          </a:r>
          <a:endParaRPr lang="en-US"/>
        </a:p>
      </dgm:t>
    </dgm:pt>
    <dgm:pt modelId="{8F079612-9DB7-449C-92AC-96481589E8EC}" type="parTrans" cxnId="{98F12D52-13AE-4CA4-9513-21F9BA0CAD0B}">
      <dgm:prSet/>
      <dgm:spPr/>
      <dgm:t>
        <a:bodyPr/>
        <a:lstStyle/>
        <a:p>
          <a:endParaRPr lang="en-US"/>
        </a:p>
      </dgm:t>
    </dgm:pt>
    <dgm:pt modelId="{C987D189-40B3-492A-846E-E7BAFF4920B1}" type="sibTrans" cxnId="{98F12D52-13AE-4CA4-9513-21F9BA0CAD0B}">
      <dgm:prSet/>
      <dgm:spPr/>
      <dgm:t>
        <a:bodyPr/>
        <a:lstStyle/>
        <a:p>
          <a:endParaRPr lang="en-US"/>
        </a:p>
      </dgm:t>
    </dgm:pt>
    <dgm:pt modelId="{E7718DB8-DC2D-454A-827A-8967967D4995}">
      <dgm:prSet/>
      <dgm:spPr/>
      <dgm:t>
        <a:bodyPr/>
        <a:lstStyle/>
        <a:p>
          <a:r>
            <a:rPr lang="en-GB"/>
            <a:t>Connect a parent node to a child node with a branch link</a:t>
          </a:r>
          <a:endParaRPr lang="en-US"/>
        </a:p>
      </dgm:t>
    </dgm:pt>
    <dgm:pt modelId="{38742CD9-1222-4791-8A6A-534BE948B151}" type="parTrans" cxnId="{83618FDA-592A-4C5E-BFC9-04C58E3DC038}">
      <dgm:prSet/>
      <dgm:spPr/>
      <dgm:t>
        <a:bodyPr/>
        <a:lstStyle/>
        <a:p>
          <a:endParaRPr lang="en-US"/>
        </a:p>
      </dgm:t>
    </dgm:pt>
    <dgm:pt modelId="{8C4E5D94-F29E-4DB8-9533-BCDC6686B284}" type="sibTrans" cxnId="{83618FDA-592A-4C5E-BFC9-04C58E3DC038}">
      <dgm:prSet/>
      <dgm:spPr/>
      <dgm:t>
        <a:bodyPr/>
        <a:lstStyle/>
        <a:p>
          <a:endParaRPr lang="en-US"/>
        </a:p>
      </dgm:t>
    </dgm:pt>
    <dgm:pt modelId="{7FF00E8B-8A18-44C0-90DF-8352B5A967F2}">
      <dgm:prSet/>
      <dgm:spPr/>
      <dgm:t>
        <a:bodyPr/>
        <a:lstStyle/>
        <a:p>
          <a:r>
            <a:rPr lang="en-GB"/>
            <a:t>Readers</a:t>
          </a:r>
          <a:endParaRPr lang="en-US"/>
        </a:p>
      </dgm:t>
    </dgm:pt>
    <dgm:pt modelId="{16660CEF-0A0E-4B71-8C31-EBFBE0AAEBCE}" type="parTrans" cxnId="{496B9874-69EC-471B-BC93-8CFDC686D566}">
      <dgm:prSet/>
      <dgm:spPr/>
      <dgm:t>
        <a:bodyPr/>
        <a:lstStyle/>
        <a:p>
          <a:endParaRPr lang="en-US"/>
        </a:p>
      </dgm:t>
    </dgm:pt>
    <dgm:pt modelId="{946D3398-BE22-4823-AA2F-6A370118AD31}" type="sibTrans" cxnId="{496B9874-69EC-471B-BC93-8CFDC686D566}">
      <dgm:prSet/>
      <dgm:spPr/>
      <dgm:t>
        <a:bodyPr/>
        <a:lstStyle/>
        <a:p>
          <a:endParaRPr lang="en-US"/>
        </a:p>
      </dgm:t>
    </dgm:pt>
    <dgm:pt modelId="{610F746D-0E2A-4587-9B43-F3C44540FB70}">
      <dgm:prSet/>
      <dgm:spPr/>
      <dgm:t>
        <a:bodyPr/>
        <a:lstStyle/>
        <a:p>
          <a:r>
            <a:rPr lang="en-GB"/>
            <a:t>Produce a list of a given node’s children</a:t>
          </a:r>
          <a:endParaRPr lang="en-US"/>
        </a:p>
      </dgm:t>
    </dgm:pt>
    <dgm:pt modelId="{EC641957-C47C-441D-8797-A6E643340CE3}" type="parTrans" cxnId="{EE5BD5BC-B738-40E8-8F0C-6542C1E808B1}">
      <dgm:prSet/>
      <dgm:spPr/>
      <dgm:t>
        <a:bodyPr/>
        <a:lstStyle/>
        <a:p>
          <a:endParaRPr lang="en-US"/>
        </a:p>
      </dgm:t>
    </dgm:pt>
    <dgm:pt modelId="{25549DFC-1F02-4E2F-A369-1812D9483B3E}" type="sibTrans" cxnId="{EE5BD5BC-B738-40E8-8F0C-6542C1E808B1}">
      <dgm:prSet/>
      <dgm:spPr/>
      <dgm:t>
        <a:bodyPr/>
        <a:lstStyle/>
        <a:p>
          <a:endParaRPr lang="en-US"/>
        </a:p>
      </dgm:t>
    </dgm:pt>
    <dgm:pt modelId="{9BFC45BB-B352-405F-8A31-36408CE9CF52}">
      <dgm:prSet/>
      <dgm:spPr/>
      <dgm:t>
        <a:bodyPr/>
        <a:lstStyle/>
        <a:p>
          <a:r>
            <a:rPr lang="en-GB"/>
            <a:t>Produce a given node’s parent</a:t>
          </a:r>
          <a:endParaRPr lang="en-US"/>
        </a:p>
      </dgm:t>
    </dgm:pt>
    <dgm:pt modelId="{E5784DBE-F160-46DB-AA26-FADC7113890F}" type="parTrans" cxnId="{44C6D5A3-0C19-4219-9E42-B1FA29F08643}">
      <dgm:prSet/>
      <dgm:spPr/>
      <dgm:t>
        <a:bodyPr/>
        <a:lstStyle/>
        <a:p>
          <a:endParaRPr lang="en-US"/>
        </a:p>
      </dgm:t>
    </dgm:pt>
    <dgm:pt modelId="{F582598B-8D7E-405C-A840-00828CDA7C89}" type="sibTrans" cxnId="{44C6D5A3-0C19-4219-9E42-B1FA29F08643}">
      <dgm:prSet/>
      <dgm:spPr/>
      <dgm:t>
        <a:bodyPr/>
        <a:lstStyle/>
        <a:p>
          <a:endParaRPr lang="en-US"/>
        </a:p>
      </dgm:t>
    </dgm:pt>
    <dgm:pt modelId="{882F9D6B-004F-45B7-B5AC-B265E7F5EF1D}" type="pres">
      <dgm:prSet presAssocID="{3F678C50-6012-41E3-8786-00DAFB857F37}" presName="linear" presStyleCnt="0">
        <dgm:presLayoutVars>
          <dgm:dir/>
          <dgm:animLvl val="lvl"/>
          <dgm:resizeHandles val="exact"/>
        </dgm:presLayoutVars>
      </dgm:prSet>
      <dgm:spPr/>
    </dgm:pt>
    <dgm:pt modelId="{EDE86542-2FAB-4931-8CEB-EFD26BACED75}" type="pres">
      <dgm:prSet presAssocID="{2125503B-B756-40AE-A0AE-367463649C6E}" presName="parentLin" presStyleCnt="0"/>
      <dgm:spPr/>
    </dgm:pt>
    <dgm:pt modelId="{0C0475FF-E4C7-4D0F-B6A2-DA64B3EDB323}" type="pres">
      <dgm:prSet presAssocID="{2125503B-B756-40AE-A0AE-367463649C6E}" presName="parentLeftMargin" presStyleLbl="node1" presStyleIdx="0" presStyleCnt="2"/>
      <dgm:spPr/>
    </dgm:pt>
    <dgm:pt modelId="{8D893305-939F-467A-BC7C-112D454042A5}" type="pres">
      <dgm:prSet presAssocID="{2125503B-B756-40AE-A0AE-367463649C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4119EB-9376-4254-B66F-B2534554C0FC}" type="pres">
      <dgm:prSet presAssocID="{2125503B-B756-40AE-A0AE-367463649C6E}" presName="negativeSpace" presStyleCnt="0"/>
      <dgm:spPr/>
    </dgm:pt>
    <dgm:pt modelId="{D4E3AE5D-8AB5-4504-9182-26B681FE73F0}" type="pres">
      <dgm:prSet presAssocID="{2125503B-B756-40AE-A0AE-367463649C6E}" presName="childText" presStyleLbl="conFgAcc1" presStyleIdx="0" presStyleCnt="2">
        <dgm:presLayoutVars>
          <dgm:bulletEnabled val="1"/>
        </dgm:presLayoutVars>
      </dgm:prSet>
      <dgm:spPr/>
    </dgm:pt>
    <dgm:pt modelId="{D41FA202-E0C2-4E9F-B1FD-3792D580EA5A}" type="pres">
      <dgm:prSet presAssocID="{C987D189-40B3-492A-846E-E7BAFF4920B1}" presName="spaceBetweenRectangles" presStyleCnt="0"/>
      <dgm:spPr/>
    </dgm:pt>
    <dgm:pt modelId="{C58DE11F-1914-4580-B94B-6B9D79EC7996}" type="pres">
      <dgm:prSet presAssocID="{7FF00E8B-8A18-44C0-90DF-8352B5A967F2}" presName="parentLin" presStyleCnt="0"/>
      <dgm:spPr/>
    </dgm:pt>
    <dgm:pt modelId="{2FB0BB93-150E-40D1-9347-4979968492DC}" type="pres">
      <dgm:prSet presAssocID="{7FF00E8B-8A18-44C0-90DF-8352B5A967F2}" presName="parentLeftMargin" presStyleLbl="node1" presStyleIdx="0" presStyleCnt="2"/>
      <dgm:spPr/>
    </dgm:pt>
    <dgm:pt modelId="{3007083A-E2C9-46B3-B174-E673754F6A2B}" type="pres">
      <dgm:prSet presAssocID="{7FF00E8B-8A18-44C0-90DF-8352B5A967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0904B6-F117-4A30-B5A8-6C28C2F635A2}" type="pres">
      <dgm:prSet presAssocID="{7FF00E8B-8A18-44C0-90DF-8352B5A967F2}" presName="negativeSpace" presStyleCnt="0"/>
      <dgm:spPr/>
    </dgm:pt>
    <dgm:pt modelId="{5B85BB91-24E6-4F1F-9D52-67349367CA2B}" type="pres">
      <dgm:prSet presAssocID="{7FF00E8B-8A18-44C0-90DF-8352B5A967F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077F20F-0894-4CCA-9E88-E33156C59491}" type="presOf" srcId="{9BFC45BB-B352-405F-8A31-36408CE9CF52}" destId="{5B85BB91-24E6-4F1F-9D52-67349367CA2B}" srcOrd="0" destOrd="1" presId="urn:microsoft.com/office/officeart/2005/8/layout/list1"/>
    <dgm:cxn modelId="{DE4A3B1C-61AD-47EA-874E-104781363711}" type="presOf" srcId="{2125503B-B756-40AE-A0AE-367463649C6E}" destId="{8D893305-939F-467A-BC7C-112D454042A5}" srcOrd="1" destOrd="0" presId="urn:microsoft.com/office/officeart/2005/8/layout/list1"/>
    <dgm:cxn modelId="{50490326-B030-4C9F-8E52-F55FB8E5DC25}" type="presOf" srcId="{2125503B-B756-40AE-A0AE-367463649C6E}" destId="{0C0475FF-E4C7-4D0F-B6A2-DA64B3EDB323}" srcOrd="0" destOrd="0" presId="urn:microsoft.com/office/officeart/2005/8/layout/list1"/>
    <dgm:cxn modelId="{98F12D52-13AE-4CA4-9513-21F9BA0CAD0B}" srcId="{3F678C50-6012-41E3-8786-00DAFB857F37}" destId="{2125503B-B756-40AE-A0AE-367463649C6E}" srcOrd="0" destOrd="0" parTransId="{8F079612-9DB7-449C-92AC-96481589E8EC}" sibTransId="{C987D189-40B3-492A-846E-E7BAFF4920B1}"/>
    <dgm:cxn modelId="{496B9874-69EC-471B-BC93-8CFDC686D566}" srcId="{3F678C50-6012-41E3-8786-00DAFB857F37}" destId="{7FF00E8B-8A18-44C0-90DF-8352B5A967F2}" srcOrd="1" destOrd="0" parTransId="{16660CEF-0A0E-4B71-8C31-EBFBE0AAEBCE}" sibTransId="{946D3398-BE22-4823-AA2F-6A370118AD31}"/>
    <dgm:cxn modelId="{6B9FDB7A-EE80-482D-9494-C19E64D634A2}" type="presOf" srcId="{3F678C50-6012-41E3-8786-00DAFB857F37}" destId="{882F9D6B-004F-45B7-B5AC-B265E7F5EF1D}" srcOrd="0" destOrd="0" presId="urn:microsoft.com/office/officeart/2005/8/layout/list1"/>
    <dgm:cxn modelId="{EAD43089-F715-4158-9BB5-79C7B965243A}" type="presOf" srcId="{7FF00E8B-8A18-44C0-90DF-8352B5A967F2}" destId="{3007083A-E2C9-46B3-B174-E673754F6A2B}" srcOrd="1" destOrd="0" presId="urn:microsoft.com/office/officeart/2005/8/layout/list1"/>
    <dgm:cxn modelId="{4230A59B-65FA-4EBF-9CA3-46093BF001CC}" type="presOf" srcId="{7FF00E8B-8A18-44C0-90DF-8352B5A967F2}" destId="{2FB0BB93-150E-40D1-9347-4979968492DC}" srcOrd="0" destOrd="0" presId="urn:microsoft.com/office/officeart/2005/8/layout/list1"/>
    <dgm:cxn modelId="{44C6D5A3-0C19-4219-9E42-B1FA29F08643}" srcId="{7FF00E8B-8A18-44C0-90DF-8352B5A967F2}" destId="{9BFC45BB-B352-405F-8A31-36408CE9CF52}" srcOrd="1" destOrd="0" parTransId="{E5784DBE-F160-46DB-AA26-FADC7113890F}" sibTransId="{F582598B-8D7E-405C-A840-00828CDA7C89}"/>
    <dgm:cxn modelId="{67DE3FAC-8E7B-4724-9086-800DE3627303}" type="presOf" srcId="{E7718DB8-DC2D-454A-827A-8967967D4995}" destId="{D4E3AE5D-8AB5-4504-9182-26B681FE73F0}" srcOrd="0" destOrd="0" presId="urn:microsoft.com/office/officeart/2005/8/layout/list1"/>
    <dgm:cxn modelId="{EE5BD5BC-B738-40E8-8F0C-6542C1E808B1}" srcId="{7FF00E8B-8A18-44C0-90DF-8352B5A967F2}" destId="{610F746D-0E2A-4587-9B43-F3C44540FB70}" srcOrd="0" destOrd="0" parTransId="{EC641957-C47C-441D-8797-A6E643340CE3}" sibTransId="{25549DFC-1F02-4E2F-A369-1812D9483B3E}"/>
    <dgm:cxn modelId="{83618FDA-592A-4C5E-BFC9-04C58E3DC038}" srcId="{2125503B-B756-40AE-A0AE-367463649C6E}" destId="{E7718DB8-DC2D-454A-827A-8967967D4995}" srcOrd="0" destOrd="0" parTransId="{38742CD9-1222-4791-8A6A-534BE948B151}" sibTransId="{8C4E5D94-F29E-4DB8-9533-BCDC6686B284}"/>
    <dgm:cxn modelId="{26CA3CF0-5AD9-4BF1-B29F-7EC6557AAA02}" type="presOf" srcId="{610F746D-0E2A-4587-9B43-F3C44540FB70}" destId="{5B85BB91-24E6-4F1F-9D52-67349367CA2B}" srcOrd="0" destOrd="0" presId="urn:microsoft.com/office/officeart/2005/8/layout/list1"/>
    <dgm:cxn modelId="{63EF3D2C-93ED-481A-AC07-94EDFC2BE54B}" type="presParOf" srcId="{882F9D6B-004F-45B7-B5AC-B265E7F5EF1D}" destId="{EDE86542-2FAB-4931-8CEB-EFD26BACED75}" srcOrd="0" destOrd="0" presId="urn:microsoft.com/office/officeart/2005/8/layout/list1"/>
    <dgm:cxn modelId="{0D2CF6A6-AB09-427A-B559-1EDB4CE2579D}" type="presParOf" srcId="{EDE86542-2FAB-4931-8CEB-EFD26BACED75}" destId="{0C0475FF-E4C7-4D0F-B6A2-DA64B3EDB323}" srcOrd="0" destOrd="0" presId="urn:microsoft.com/office/officeart/2005/8/layout/list1"/>
    <dgm:cxn modelId="{57BC73B7-3235-49D2-9122-250FFCE66AA6}" type="presParOf" srcId="{EDE86542-2FAB-4931-8CEB-EFD26BACED75}" destId="{8D893305-939F-467A-BC7C-112D454042A5}" srcOrd="1" destOrd="0" presId="urn:microsoft.com/office/officeart/2005/8/layout/list1"/>
    <dgm:cxn modelId="{DBBAACE2-11F5-417B-B8CA-A2254A856560}" type="presParOf" srcId="{882F9D6B-004F-45B7-B5AC-B265E7F5EF1D}" destId="{334119EB-9376-4254-B66F-B2534554C0FC}" srcOrd="1" destOrd="0" presId="urn:microsoft.com/office/officeart/2005/8/layout/list1"/>
    <dgm:cxn modelId="{9D2B5E9A-DBED-48B8-B8A4-6D0FDDCE0177}" type="presParOf" srcId="{882F9D6B-004F-45B7-B5AC-B265E7F5EF1D}" destId="{D4E3AE5D-8AB5-4504-9182-26B681FE73F0}" srcOrd="2" destOrd="0" presId="urn:microsoft.com/office/officeart/2005/8/layout/list1"/>
    <dgm:cxn modelId="{80CA0F17-F461-46AD-A02B-6D62CADD8E69}" type="presParOf" srcId="{882F9D6B-004F-45B7-B5AC-B265E7F5EF1D}" destId="{D41FA202-E0C2-4E9F-B1FD-3792D580EA5A}" srcOrd="3" destOrd="0" presId="urn:microsoft.com/office/officeart/2005/8/layout/list1"/>
    <dgm:cxn modelId="{19675E6B-56C6-4B70-A943-0679900F2EDA}" type="presParOf" srcId="{882F9D6B-004F-45B7-B5AC-B265E7F5EF1D}" destId="{C58DE11F-1914-4580-B94B-6B9D79EC7996}" srcOrd="4" destOrd="0" presId="urn:microsoft.com/office/officeart/2005/8/layout/list1"/>
    <dgm:cxn modelId="{08A634A3-0ECC-4DB8-9DBD-B2A81C02B3C8}" type="presParOf" srcId="{C58DE11F-1914-4580-B94B-6B9D79EC7996}" destId="{2FB0BB93-150E-40D1-9347-4979968492DC}" srcOrd="0" destOrd="0" presId="urn:microsoft.com/office/officeart/2005/8/layout/list1"/>
    <dgm:cxn modelId="{9E753C43-6736-45C8-AE35-50E64BE0767B}" type="presParOf" srcId="{C58DE11F-1914-4580-B94B-6B9D79EC7996}" destId="{3007083A-E2C9-46B3-B174-E673754F6A2B}" srcOrd="1" destOrd="0" presId="urn:microsoft.com/office/officeart/2005/8/layout/list1"/>
    <dgm:cxn modelId="{4DF93F5E-68DE-4963-88E9-FE2B96560712}" type="presParOf" srcId="{882F9D6B-004F-45B7-B5AC-B265E7F5EF1D}" destId="{730904B6-F117-4A30-B5A8-6C28C2F635A2}" srcOrd="5" destOrd="0" presId="urn:microsoft.com/office/officeart/2005/8/layout/list1"/>
    <dgm:cxn modelId="{86557A9F-3B58-4C73-9369-61DE2C03C862}" type="presParOf" srcId="{882F9D6B-004F-45B7-B5AC-B265E7F5EF1D}" destId="{5B85BB91-24E6-4F1F-9D52-67349367CA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8672F-49DD-4E39-9F6E-9970CBF52B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7C773F7-2911-4967-A2C4-1C1A40D9B559}">
      <dgm:prSet/>
      <dgm:spPr/>
      <dgm:t>
        <a:bodyPr/>
        <a:lstStyle/>
        <a:p>
          <a:pPr>
            <a:defRPr cap="all"/>
          </a:pPr>
          <a:r>
            <a:rPr lang="en-GB"/>
            <a:t>Why?</a:t>
          </a:r>
          <a:endParaRPr lang="en-US"/>
        </a:p>
      </dgm:t>
    </dgm:pt>
    <dgm:pt modelId="{D448DCEE-F3EE-41B3-8BCA-E758195EDDCE}" type="parTrans" cxnId="{1395F9E2-9C38-4078-BA93-9BBAC38DEC7A}">
      <dgm:prSet/>
      <dgm:spPr/>
      <dgm:t>
        <a:bodyPr/>
        <a:lstStyle/>
        <a:p>
          <a:endParaRPr lang="en-US"/>
        </a:p>
      </dgm:t>
    </dgm:pt>
    <dgm:pt modelId="{A8355EE2-E83F-47B9-8BBA-95D6EC4D08B8}" type="sibTrans" cxnId="{1395F9E2-9C38-4078-BA93-9BBAC38DEC7A}">
      <dgm:prSet/>
      <dgm:spPr/>
      <dgm:t>
        <a:bodyPr/>
        <a:lstStyle/>
        <a:p>
          <a:endParaRPr lang="en-US"/>
        </a:p>
      </dgm:t>
    </dgm:pt>
    <dgm:pt modelId="{AB4EA465-2C37-47CB-9880-5399F4B82D9C}">
      <dgm:prSet/>
      <dgm:spPr/>
      <dgm:t>
        <a:bodyPr/>
        <a:lstStyle/>
        <a:p>
          <a:pPr>
            <a:defRPr cap="all"/>
          </a:pPr>
          <a:r>
            <a:rPr lang="en-GB" dirty="0"/>
            <a:t>How?</a:t>
          </a:r>
          <a:endParaRPr lang="en-US" dirty="0"/>
        </a:p>
      </dgm:t>
    </dgm:pt>
    <dgm:pt modelId="{1A7086FE-D080-4B17-8AB5-AE088FB913ED}" type="parTrans" cxnId="{1AD61841-4671-4BD6-ABAE-44507C0C83B7}">
      <dgm:prSet/>
      <dgm:spPr/>
      <dgm:t>
        <a:bodyPr/>
        <a:lstStyle/>
        <a:p>
          <a:endParaRPr lang="en-US"/>
        </a:p>
      </dgm:t>
    </dgm:pt>
    <dgm:pt modelId="{8138B4EC-68E6-46CC-A95C-C71EF06BE935}" type="sibTrans" cxnId="{1AD61841-4671-4BD6-ABAE-44507C0C83B7}">
      <dgm:prSet/>
      <dgm:spPr/>
      <dgm:t>
        <a:bodyPr/>
        <a:lstStyle/>
        <a:p>
          <a:endParaRPr lang="en-US"/>
        </a:p>
      </dgm:t>
    </dgm:pt>
    <dgm:pt modelId="{265C564B-89CC-4BA5-B0EA-E4E15B6BE8AA}" type="pres">
      <dgm:prSet presAssocID="{A168672F-49DD-4E39-9F6E-9970CBF52BD7}" presName="root" presStyleCnt="0">
        <dgm:presLayoutVars>
          <dgm:dir/>
          <dgm:resizeHandles val="exact"/>
        </dgm:presLayoutVars>
      </dgm:prSet>
      <dgm:spPr/>
    </dgm:pt>
    <dgm:pt modelId="{A945984E-7F7D-41E3-8F0F-DFD721C2D43C}" type="pres">
      <dgm:prSet presAssocID="{A7C773F7-2911-4967-A2C4-1C1A40D9B559}" presName="compNode" presStyleCnt="0"/>
      <dgm:spPr/>
    </dgm:pt>
    <dgm:pt modelId="{AA17BA07-0A9D-45EB-9C61-C73488D0A61F}" type="pres">
      <dgm:prSet presAssocID="{A7C773F7-2911-4967-A2C4-1C1A40D9B559}" presName="iconBgRect" presStyleLbl="bgShp" presStyleIdx="0" presStyleCnt="2"/>
      <dgm:spPr/>
    </dgm:pt>
    <dgm:pt modelId="{4A4F9170-4633-405D-A8E9-0CE3242E5B5F}" type="pres">
      <dgm:prSet presAssocID="{A7C773F7-2911-4967-A2C4-1C1A40D9B5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A6A09BA-3DE2-4F28-910D-F56A410F2C6E}" type="pres">
      <dgm:prSet presAssocID="{A7C773F7-2911-4967-A2C4-1C1A40D9B559}" presName="spaceRect" presStyleCnt="0"/>
      <dgm:spPr/>
    </dgm:pt>
    <dgm:pt modelId="{82273B17-44DA-4F84-A59A-0D4D8976249E}" type="pres">
      <dgm:prSet presAssocID="{A7C773F7-2911-4967-A2C4-1C1A40D9B559}" presName="textRect" presStyleLbl="revTx" presStyleIdx="0" presStyleCnt="2">
        <dgm:presLayoutVars>
          <dgm:chMax val="1"/>
          <dgm:chPref val="1"/>
        </dgm:presLayoutVars>
      </dgm:prSet>
      <dgm:spPr/>
    </dgm:pt>
    <dgm:pt modelId="{395C9652-1B50-4426-86AA-CE3A4FFEB8B6}" type="pres">
      <dgm:prSet presAssocID="{A8355EE2-E83F-47B9-8BBA-95D6EC4D08B8}" presName="sibTrans" presStyleCnt="0"/>
      <dgm:spPr/>
    </dgm:pt>
    <dgm:pt modelId="{D64FF08B-28E7-48CA-9597-296FBC60C2B3}" type="pres">
      <dgm:prSet presAssocID="{AB4EA465-2C37-47CB-9880-5399F4B82D9C}" presName="compNode" presStyleCnt="0"/>
      <dgm:spPr/>
    </dgm:pt>
    <dgm:pt modelId="{5EE2D579-AE37-46F9-9C74-BBDF6386AFE9}" type="pres">
      <dgm:prSet presAssocID="{AB4EA465-2C37-47CB-9880-5399F4B82D9C}" presName="iconBgRect" presStyleLbl="bgShp" presStyleIdx="1" presStyleCnt="2"/>
      <dgm:spPr/>
    </dgm:pt>
    <dgm:pt modelId="{092F9084-820A-4ECF-9B2D-ABFA01F5D425}" type="pres">
      <dgm:prSet presAssocID="{AB4EA465-2C37-47CB-9880-5399F4B82D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D9C3762-93FD-4C71-BE6C-6EDCCC2C9D96}" type="pres">
      <dgm:prSet presAssocID="{AB4EA465-2C37-47CB-9880-5399F4B82D9C}" presName="spaceRect" presStyleCnt="0"/>
      <dgm:spPr/>
    </dgm:pt>
    <dgm:pt modelId="{D7A9FF0C-CF3D-43EF-87CB-91BBB08B53EF}" type="pres">
      <dgm:prSet presAssocID="{AB4EA465-2C37-47CB-9880-5399F4B82D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15D639-0002-4E06-A33A-9FEC1AE8BE31}" type="presOf" srcId="{A7C773F7-2911-4967-A2C4-1C1A40D9B559}" destId="{82273B17-44DA-4F84-A59A-0D4D8976249E}" srcOrd="0" destOrd="0" presId="urn:microsoft.com/office/officeart/2018/5/layout/IconCircleLabelList"/>
    <dgm:cxn modelId="{1AD61841-4671-4BD6-ABAE-44507C0C83B7}" srcId="{A168672F-49DD-4E39-9F6E-9970CBF52BD7}" destId="{AB4EA465-2C37-47CB-9880-5399F4B82D9C}" srcOrd="1" destOrd="0" parTransId="{1A7086FE-D080-4B17-8AB5-AE088FB913ED}" sibTransId="{8138B4EC-68E6-46CC-A95C-C71EF06BE935}"/>
    <dgm:cxn modelId="{43273063-4DD4-482C-BAF8-3749EE8F425D}" type="presOf" srcId="{AB4EA465-2C37-47CB-9880-5399F4B82D9C}" destId="{D7A9FF0C-CF3D-43EF-87CB-91BBB08B53EF}" srcOrd="0" destOrd="0" presId="urn:microsoft.com/office/officeart/2018/5/layout/IconCircleLabelList"/>
    <dgm:cxn modelId="{34E0AEA4-930C-4220-9A4A-62976754A949}" type="presOf" srcId="{A168672F-49DD-4E39-9F6E-9970CBF52BD7}" destId="{265C564B-89CC-4BA5-B0EA-E4E15B6BE8AA}" srcOrd="0" destOrd="0" presId="urn:microsoft.com/office/officeart/2018/5/layout/IconCircleLabelList"/>
    <dgm:cxn modelId="{1395F9E2-9C38-4078-BA93-9BBAC38DEC7A}" srcId="{A168672F-49DD-4E39-9F6E-9970CBF52BD7}" destId="{A7C773F7-2911-4967-A2C4-1C1A40D9B559}" srcOrd="0" destOrd="0" parTransId="{D448DCEE-F3EE-41B3-8BCA-E758195EDDCE}" sibTransId="{A8355EE2-E83F-47B9-8BBA-95D6EC4D08B8}"/>
    <dgm:cxn modelId="{933F9603-E472-4F2C-BDF5-AA9D18E43064}" type="presParOf" srcId="{265C564B-89CC-4BA5-B0EA-E4E15B6BE8AA}" destId="{A945984E-7F7D-41E3-8F0F-DFD721C2D43C}" srcOrd="0" destOrd="0" presId="urn:microsoft.com/office/officeart/2018/5/layout/IconCircleLabelList"/>
    <dgm:cxn modelId="{93C2DA77-2D1F-479C-8B48-673B420427D1}" type="presParOf" srcId="{A945984E-7F7D-41E3-8F0F-DFD721C2D43C}" destId="{AA17BA07-0A9D-45EB-9C61-C73488D0A61F}" srcOrd="0" destOrd="0" presId="urn:microsoft.com/office/officeart/2018/5/layout/IconCircleLabelList"/>
    <dgm:cxn modelId="{E06C3ACD-5B9B-4814-BF0B-48C6E1765E1A}" type="presParOf" srcId="{A945984E-7F7D-41E3-8F0F-DFD721C2D43C}" destId="{4A4F9170-4633-405D-A8E9-0CE3242E5B5F}" srcOrd="1" destOrd="0" presId="urn:microsoft.com/office/officeart/2018/5/layout/IconCircleLabelList"/>
    <dgm:cxn modelId="{DF78A377-AF74-4A51-B2C5-DB2636675337}" type="presParOf" srcId="{A945984E-7F7D-41E3-8F0F-DFD721C2D43C}" destId="{CA6A09BA-3DE2-4F28-910D-F56A410F2C6E}" srcOrd="2" destOrd="0" presId="urn:microsoft.com/office/officeart/2018/5/layout/IconCircleLabelList"/>
    <dgm:cxn modelId="{98C14002-2562-4117-B61A-3DF952B17219}" type="presParOf" srcId="{A945984E-7F7D-41E3-8F0F-DFD721C2D43C}" destId="{82273B17-44DA-4F84-A59A-0D4D8976249E}" srcOrd="3" destOrd="0" presId="urn:microsoft.com/office/officeart/2018/5/layout/IconCircleLabelList"/>
    <dgm:cxn modelId="{E32C58BB-C4D0-4101-830E-A0C66DD7590A}" type="presParOf" srcId="{265C564B-89CC-4BA5-B0EA-E4E15B6BE8AA}" destId="{395C9652-1B50-4426-86AA-CE3A4FFEB8B6}" srcOrd="1" destOrd="0" presId="urn:microsoft.com/office/officeart/2018/5/layout/IconCircleLabelList"/>
    <dgm:cxn modelId="{1D72802A-7199-44B2-B7E7-6727A8CFBEB0}" type="presParOf" srcId="{265C564B-89CC-4BA5-B0EA-E4E15B6BE8AA}" destId="{D64FF08B-28E7-48CA-9597-296FBC60C2B3}" srcOrd="2" destOrd="0" presId="urn:microsoft.com/office/officeart/2018/5/layout/IconCircleLabelList"/>
    <dgm:cxn modelId="{9DB58F3E-4EF3-440C-B905-F8D6CFADE56D}" type="presParOf" srcId="{D64FF08B-28E7-48CA-9597-296FBC60C2B3}" destId="{5EE2D579-AE37-46F9-9C74-BBDF6386AFE9}" srcOrd="0" destOrd="0" presId="urn:microsoft.com/office/officeart/2018/5/layout/IconCircleLabelList"/>
    <dgm:cxn modelId="{C4270A66-7442-4D8B-BBFC-FB3CFDCCA7E1}" type="presParOf" srcId="{D64FF08B-28E7-48CA-9597-296FBC60C2B3}" destId="{092F9084-820A-4ECF-9B2D-ABFA01F5D425}" srcOrd="1" destOrd="0" presId="urn:microsoft.com/office/officeart/2018/5/layout/IconCircleLabelList"/>
    <dgm:cxn modelId="{28A6567E-5CC2-4E56-9E72-AA0AE9D9E8AE}" type="presParOf" srcId="{D64FF08B-28E7-48CA-9597-296FBC60C2B3}" destId="{8D9C3762-93FD-4C71-BE6C-6EDCCC2C9D96}" srcOrd="2" destOrd="0" presId="urn:microsoft.com/office/officeart/2018/5/layout/IconCircleLabelList"/>
    <dgm:cxn modelId="{D531A498-54FF-4B29-9E39-D0AADE1AFED8}" type="presParOf" srcId="{D64FF08B-28E7-48CA-9597-296FBC60C2B3}" destId="{D7A9FF0C-CF3D-43EF-87CB-91BBB08B53EF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DBE6A-0907-4789-83C7-FA6ED8DE3C1C}">
      <dsp:nvSpPr>
        <dsp:cNvPr id="0" name=""/>
        <dsp:cNvSpPr/>
      </dsp:nvSpPr>
      <dsp:spPr>
        <a:xfrm>
          <a:off x="0" y="38354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 </a:t>
          </a:r>
          <a:r>
            <a:rPr lang="en-GB" sz="1400" b="1" kern="1200"/>
            <a:t>semantic tree </a:t>
          </a:r>
          <a:r>
            <a:rPr lang="en-GB" sz="1400" kern="1200"/>
            <a:t>is a semantic net with special links, called </a:t>
          </a:r>
          <a:r>
            <a:rPr lang="en-GB" sz="1400" b="1" kern="1200"/>
            <a:t>branches </a:t>
          </a:r>
          <a:r>
            <a:rPr lang="en-GB" sz="1400" kern="1200"/>
            <a:t>each of which connects two nodes. </a:t>
          </a:r>
          <a:endParaRPr lang="en-US" sz="1400" kern="1200"/>
        </a:p>
      </dsp:txBody>
      <dsp:txXfrm>
        <a:off x="27187" y="410730"/>
        <a:ext cx="6209266" cy="502546"/>
      </dsp:txXfrm>
    </dsp:sp>
    <dsp:sp modelId="{11CC163D-F06D-4045-B3FD-BEBA299B9142}">
      <dsp:nvSpPr>
        <dsp:cNvPr id="0" name=""/>
        <dsp:cNvSpPr/>
      </dsp:nvSpPr>
      <dsp:spPr>
        <a:xfrm>
          <a:off x="0" y="98078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 semantic tree is a </a:t>
          </a:r>
          <a:r>
            <a:rPr lang="en-GB" sz="1400" b="1" kern="1200"/>
            <a:t>representation</a:t>
          </a:r>
          <a:endParaRPr lang="en-US" sz="1400" kern="1200"/>
        </a:p>
      </dsp:txBody>
      <dsp:txXfrm>
        <a:off x="27187" y="1007970"/>
        <a:ext cx="6209266" cy="502546"/>
      </dsp:txXfrm>
    </dsp:sp>
    <dsp:sp modelId="{1CD38B64-150E-4E0C-8463-8956A2F77FA2}">
      <dsp:nvSpPr>
        <dsp:cNvPr id="0" name=""/>
        <dsp:cNvSpPr/>
      </dsp:nvSpPr>
      <dsp:spPr>
        <a:xfrm>
          <a:off x="0" y="157802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Links are called </a:t>
          </a:r>
          <a:r>
            <a:rPr lang="en-GB" sz="1400" b="1" kern="1200"/>
            <a:t>braches</a:t>
          </a:r>
          <a:endParaRPr lang="en-US" sz="1400" kern="1200"/>
        </a:p>
      </dsp:txBody>
      <dsp:txXfrm>
        <a:off x="27187" y="1605210"/>
        <a:ext cx="6209266" cy="502546"/>
      </dsp:txXfrm>
    </dsp:sp>
    <dsp:sp modelId="{80068C64-6F06-4480-9056-09EB64B58FCC}">
      <dsp:nvSpPr>
        <dsp:cNvPr id="0" name=""/>
        <dsp:cNvSpPr/>
      </dsp:nvSpPr>
      <dsp:spPr>
        <a:xfrm>
          <a:off x="0" y="217526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Head node – </a:t>
          </a:r>
          <a:r>
            <a:rPr lang="en-GB" sz="1400" b="1" kern="1200"/>
            <a:t>parent node</a:t>
          </a:r>
          <a:endParaRPr lang="en-US" sz="1400" kern="1200"/>
        </a:p>
      </dsp:txBody>
      <dsp:txXfrm>
        <a:off x="27187" y="2202450"/>
        <a:ext cx="6209266" cy="502546"/>
      </dsp:txXfrm>
    </dsp:sp>
    <dsp:sp modelId="{7971F6D6-8B2E-4749-99FD-0B12E68E0996}">
      <dsp:nvSpPr>
        <dsp:cNvPr id="0" name=""/>
        <dsp:cNvSpPr/>
      </dsp:nvSpPr>
      <dsp:spPr>
        <a:xfrm>
          <a:off x="0" y="277250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Tail node – </a:t>
          </a:r>
          <a:r>
            <a:rPr lang="en-GB" sz="1400" b="1" kern="1200" dirty="0"/>
            <a:t>child node</a:t>
          </a:r>
          <a:endParaRPr lang="en-US" sz="1400" kern="1200" dirty="0"/>
        </a:p>
      </dsp:txBody>
      <dsp:txXfrm>
        <a:off x="27187" y="2799690"/>
        <a:ext cx="6209266" cy="502546"/>
      </dsp:txXfrm>
    </dsp:sp>
    <dsp:sp modelId="{22B3BA6A-D24A-4409-8BE0-DE13655B517D}">
      <dsp:nvSpPr>
        <dsp:cNvPr id="0" name=""/>
        <dsp:cNvSpPr/>
      </dsp:nvSpPr>
      <dsp:spPr>
        <a:xfrm>
          <a:off x="0" y="336974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If node has no parent then it is called </a:t>
          </a:r>
          <a:r>
            <a:rPr lang="en-GB" sz="1400" b="1" kern="1200"/>
            <a:t>root node</a:t>
          </a:r>
          <a:endParaRPr lang="en-US" sz="1400" kern="1200"/>
        </a:p>
      </dsp:txBody>
      <dsp:txXfrm>
        <a:off x="27187" y="3396930"/>
        <a:ext cx="6209266" cy="502546"/>
      </dsp:txXfrm>
    </dsp:sp>
    <dsp:sp modelId="{941180D5-6427-4375-AC27-EB9A1B0CA805}">
      <dsp:nvSpPr>
        <dsp:cNvPr id="0" name=""/>
        <dsp:cNvSpPr/>
      </dsp:nvSpPr>
      <dsp:spPr>
        <a:xfrm>
          <a:off x="0" y="3966983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Node with no children – </a:t>
          </a:r>
          <a:r>
            <a:rPr lang="en-GB" sz="1400" b="1" kern="1200"/>
            <a:t>Leaf nodes</a:t>
          </a:r>
          <a:endParaRPr lang="en-US" sz="1400" kern="1200"/>
        </a:p>
      </dsp:txBody>
      <dsp:txXfrm>
        <a:off x="27187" y="3994170"/>
        <a:ext cx="6209266" cy="502546"/>
      </dsp:txXfrm>
    </dsp:sp>
    <dsp:sp modelId="{43630706-0515-4D16-B4B7-F6E6DD70AB29}">
      <dsp:nvSpPr>
        <dsp:cNvPr id="0" name=""/>
        <dsp:cNvSpPr/>
      </dsp:nvSpPr>
      <dsp:spPr>
        <a:xfrm>
          <a:off x="0" y="4564224"/>
          <a:ext cx="6263640" cy="556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When two nodes are connected to each other by a chain of two or more branches, one is said to be the </a:t>
          </a:r>
          <a:r>
            <a:rPr lang="en-GB" sz="1400" b="1" kern="1200" dirty="0"/>
            <a:t>ancestor; </a:t>
          </a:r>
          <a:r>
            <a:rPr lang="en-GB" sz="1400" kern="1200" dirty="0"/>
            <a:t>the other is said to be the </a:t>
          </a:r>
          <a:r>
            <a:rPr lang="en-GB" sz="1400" b="1" kern="1200" dirty="0"/>
            <a:t>descendant</a:t>
          </a:r>
          <a:endParaRPr lang="en-US" sz="1400" kern="1200" dirty="0"/>
        </a:p>
      </dsp:txBody>
      <dsp:txXfrm>
        <a:off x="27187" y="4591411"/>
        <a:ext cx="6209266" cy="50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AE5D-8AB5-4504-9182-26B681FE73F0}">
      <dsp:nvSpPr>
        <dsp:cNvPr id="0" name=""/>
        <dsp:cNvSpPr/>
      </dsp:nvSpPr>
      <dsp:spPr>
        <a:xfrm>
          <a:off x="0" y="636371"/>
          <a:ext cx="10515600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Connect a parent node to a child node with a branch link</a:t>
          </a:r>
          <a:endParaRPr lang="en-US" sz="2900" kern="1200"/>
        </a:p>
      </dsp:txBody>
      <dsp:txXfrm>
        <a:off x="0" y="636371"/>
        <a:ext cx="10515600" cy="1233225"/>
      </dsp:txXfrm>
    </dsp:sp>
    <dsp:sp modelId="{8D893305-939F-467A-BC7C-112D454042A5}">
      <dsp:nvSpPr>
        <dsp:cNvPr id="0" name=""/>
        <dsp:cNvSpPr/>
      </dsp:nvSpPr>
      <dsp:spPr>
        <a:xfrm>
          <a:off x="525780" y="208331"/>
          <a:ext cx="7360920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Constructors</a:t>
          </a:r>
          <a:endParaRPr lang="en-US" sz="2900" kern="1200"/>
        </a:p>
      </dsp:txBody>
      <dsp:txXfrm>
        <a:off x="567570" y="250121"/>
        <a:ext cx="7277340" cy="772500"/>
      </dsp:txXfrm>
    </dsp:sp>
    <dsp:sp modelId="{5B85BB91-24E6-4F1F-9D52-67349367CA2B}">
      <dsp:nvSpPr>
        <dsp:cNvPr id="0" name=""/>
        <dsp:cNvSpPr/>
      </dsp:nvSpPr>
      <dsp:spPr>
        <a:xfrm>
          <a:off x="0" y="2454237"/>
          <a:ext cx="10515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04012" rIns="81612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Produce a list of a given node’s children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Produce a given node’s parent</a:t>
          </a:r>
          <a:endParaRPr lang="en-US" sz="2900" kern="1200"/>
        </a:p>
      </dsp:txBody>
      <dsp:txXfrm>
        <a:off x="0" y="2454237"/>
        <a:ext cx="10515600" cy="1689975"/>
      </dsp:txXfrm>
    </dsp:sp>
    <dsp:sp modelId="{3007083A-E2C9-46B3-B174-E673754F6A2B}">
      <dsp:nvSpPr>
        <dsp:cNvPr id="0" name=""/>
        <dsp:cNvSpPr/>
      </dsp:nvSpPr>
      <dsp:spPr>
        <a:xfrm>
          <a:off x="525780" y="2026197"/>
          <a:ext cx="7360920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Readers</a:t>
          </a:r>
          <a:endParaRPr lang="en-US" sz="2900" kern="1200"/>
        </a:p>
      </dsp:txBody>
      <dsp:txXfrm>
        <a:off x="567570" y="2067987"/>
        <a:ext cx="7277340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7BA07-0A9D-45EB-9C61-C73488D0A61F}">
      <dsp:nvSpPr>
        <dsp:cNvPr id="0" name=""/>
        <dsp:cNvSpPr/>
      </dsp:nvSpPr>
      <dsp:spPr>
        <a:xfrm>
          <a:off x="197928" y="103104"/>
          <a:ext cx="614408" cy="6144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F9170-4633-405D-A8E9-0CE3242E5B5F}">
      <dsp:nvSpPr>
        <dsp:cNvPr id="0" name=""/>
        <dsp:cNvSpPr/>
      </dsp:nvSpPr>
      <dsp:spPr>
        <a:xfrm>
          <a:off x="328868" y="234043"/>
          <a:ext cx="352529" cy="352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73B17-44DA-4F84-A59A-0D4D8976249E}">
      <dsp:nvSpPr>
        <dsp:cNvPr id="0" name=""/>
        <dsp:cNvSpPr/>
      </dsp:nvSpPr>
      <dsp:spPr>
        <a:xfrm>
          <a:off x="1519" y="908885"/>
          <a:ext cx="1007226" cy="40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Why?</a:t>
          </a:r>
          <a:endParaRPr lang="en-US" sz="2800" kern="1200"/>
        </a:p>
      </dsp:txBody>
      <dsp:txXfrm>
        <a:off x="1519" y="908885"/>
        <a:ext cx="1007226" cy="402890"/>
      </dsp:txXfrm>
    </dsp:sp>
    <dsp:sp modelId="{5EE2D579-AE37-46F9-9C74-BBDF6386AFE9}">
      <dsp:nvSpPr>
        <dsp:cNvPr id="0" name=""/>
        <dsp:cNvSpPr/>
      </dsp:nvSpPr>
      <dsp:spPr>
        <a:xfrm>
          <a:off x="1381420" y="103104"/>
          <a:ext cx="614408" cy="6144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F9084-820A-4ECF-9B2D-ABFA01F5D425}">
      <dsp:nvSpPr>
        <dsp:cNvPr id="0" name=""/>
        <dsp:cNvSpPr/>
      </dsp:nvSpPr>
      <dsp:spPr>
        <a:xfrm>
          <a:off x="1512359" y="234043"/>
          <a:ext cx="352529" cy="352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FF0C-CF3D-43EF-87CB-91BBB08B53EF}">
      <dsp:nvSpPr>
        <dsp:cNvPr id="0" name=""/>
        <dsp:cNvSpPr/>
      </dsp:nvSpPr>
      <dsp:spPr>
        <a:xfrm>
          <a:off x="1185010" y="908885"/>
          <a:ext cx="1007226" cy="40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How?</a:t>
          </a:r>
          <a:endParaRPr lang="en-US" sz="2800" kern="1200" dirty="0"/>
        </a:p>
      </dsp:txBody>
      <dsp:txXfrm>
        <a:off x="1185010" y="908885"/>
        <a:ext cx="1007226" cy="40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B76D-3EA8-49D3-A0BF-FDCEC5805067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796AE-BBBD-4DD9-808C-2886178AD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df3b6b9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df3b6b9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https://www.google.com/url?sa=i&amp;url=http%3A%2F%2Fwww.math.bas.bg%2F~nkirov%2F2004%2FHorstman%2Fch14%2Fch14.html&amp;psig=AOvVaw2OwdFMlZwGWsW8wFWmDGwY&amp;ust=1602580587217000&amp;source=images&amp;cd=vfe&amp;ved=0CAMQjB1qFwoTCMjA9IbbruwCFQAAAAAdAAAAABAJ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BD06A-FF2B-4EAA-97D2-4E7D4A6AA9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1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8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316" marR="3426" indent="-139179">
              <a:lnSpc>
                <a:spcPct val="102000"/>
              </a:lnSpc>
              <a:spcBef>
                <a:spcPts val="61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are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now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done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with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high-</a:t>
            </a:r>
            <a:r>
              <a:rPr lang="en-US" sz="1100" spc="-40" dirty="0">
                <a:latin typeface="Trebuchet MS"/>
                <a:cs typeface="Trebuchet MS"/>
              </a:rPr>
              <a:t>level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motivation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for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class.</a:t>
            </a:r>
            <a:r>
              <a:rPr lang="en-US" sz="1100" spc="88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Let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now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dive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into</a:t>
            </a:r>
            <a:r>
              <a:rPr lang="en-US" sz="1100" spc="-34" dirty="0">
                <a:latin typeface="Trebuchet MS"/>
                <a:cs typeface="Trebuchet MS"/>
              </a:rPr>
              <a:t> some </a:t>
            </a:r>
            <a:r>
              <a:rPr lang="en-US" sz="1100" spc="-51" dirty="0">
                <a:latin typeface="Trebuchet MS"/>
                <a:cs typeface="Trebuchet MS"/>
              </a:rPr>
              <a:t>technical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details. 	</a:t>
            </a:r>
            <a:r>
              <a:rPr lang="en-US" sz="1100" dirty="0">
                <a:latin typeface="Trebuchet MS"/>
                <a:cs typeface="Trebuchet MS"/>
              </a:rPr>
              <a:t>Let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focus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inference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learning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aspect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b="1" spc="-27" dirty="0">
                <a:latin typeface="Trebuchet MS"/>
                <a:cs typeface="Trebuchet MS"/>
              </a:rPr>
              <a:t>modeling-</a:t>
            </a:r>
            <a:r>
              <a:rPr lang="en-US" sz="1100" b="1" spc="-30" dirty="0">
                <a:latin typeface="Trebuchet MS"/>
                <a:cs typeface="Trebuchet MS"/>
              </a:rPr>
              <a:t>inference-</a:t>
            </a:r>
            <a:r>
              <a:rPr lang="en-US" sz="1100" b="1" spc="-17" dirty="0">
                <a:latin typeface="Trebuchet MS"/>
                <a:cs typeface="Trebuchet MS"/>
              </a:rPr>
              <a:t>learning </a:t>
            </a:r>
            <a:r>
              <a:rPr lang="en-US" sz="1100" spc="-7" dirty="0">
                <a:latin typeface="Trebuchet MS"/>
                <a:cs typeface="Trebuchet MS"/>
              </a:rPr>
              <a:t>paradigm.</a:t>
            </a:r>
            <a:endParaRPr lang="en-US" sz="1100" dirty="0">
              <a:latin typeface="Trebuchet MS"/>
              <a:cs typeface="Trebuchet MS"/>
            </a:endParaRPr>
          </a:p>
          <a:p>
            <a:pPr marL="147316" marR="4282" indent="-139179">
              <a:lnSpc>
                <a:spcPts val="1322"/>
              </a:lnSpc>
              <a:spcBef>
                <a:spcPts val="44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will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approach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inference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learning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from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optimization </a:t>
            </a:r>
            <a:r>
              <a:rPr lang="en-US" sz="1100" spc="-44" dirty="0">
                <a:latin typeface="Trebuchet MS"/>
                <a:cs typeface="Trebuchet MS"/>
              </a:rPr>
              <a:t>perspective,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which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allows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decouple 	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mathematical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specification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what</a:t>
            </a:r>
            <a:r>
              <a:rPr lang="en-US" sz="1100" b="1" spc="-37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want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compute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from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algorithms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for </a:t>
            </a:r>
            <a:r>
              <a:rPr lang="en-US" sz="1100" b="1" dirty="0">
                <a:latin typeface="Trebuchet MS"/>
                <a:cs typeface="Trebuchet MS"/>
              </a:rPr>
              <a:t>how</a:t>
            </a:r>
            <a:r>
              <a:rPr lang="en-US" sz="1100" b="1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compute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it.</a:t>
            </a:r>
            <a:endParaRPr lang="en-US" sz="1100" dirty="0">
              <a:latin typeface="Trebuchet MS"/>
              <a:cs typeface="Trebuchet MS"/>
            </a:endParaRPr>
          </a:p>
          <a:p>
            <a:pPr marL="147744" indent="-139179">
              <a:lnSpc>
                <a:spcPts val="1268"/>
              </a:lnSpc>
              <a:buFont typeface="Meiryo UI"/>
              <a:buChar char="•"/>
              <a:tabLst>
                <a:tab pos="147744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total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generality,</a:t>
            </a:r>
            <a:r>
              <a:rPr lang="en-US" sz="1100" spc="5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optimization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problems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ask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you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find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i="1" spc="148" dirty="0">
                <a:latin typeface="Times New Roman"/>
                <a:cs typeface="Times New Roman"/>
              </a:rPr>
              <a:t>x</a:t>
            </a:r>
            <a:r>
              <a:rPr lang="en-US" sz="1100" i="1" spc="94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lives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constraint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set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C</a:t>
            </a:r>
            <a:r>
              <a:rPr lang="en-US" sz="1100" i="1" spc="154" dirty="0">
                <a:latin typeface="Times New Roman"/>
                <a:cs typeface="Times New Roman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that</a:t>
            </a:r>
            <a:endParaRPr lang="en-US" sz="1100" dirty="0">
              <a:latin typeface="Trebuchet MS"/>
              <a:cs typeface="Trebuchet MS"/>
            </a:endParaRPr>
          </a:p>
          <a:p>
            <a:pPr marL="148172">
              <a:spcBef>
                <a:spcPts val="27"/>
              </a:spcBef>
            </a:pPr>
            <a:r>
              <a:rPr lang="en-US" sz="1100" spc="-34" dirty="0">
                <a:latin typeface="Trebuchet MS"/>
                <a:cs typeface="Trebuchet MS"/>
              </a:rPr>
              <a:t>makes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function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imes New Roman"/>
                <a:cs typeface="Times New Roman"/>
              </a:rPr>
              <a:t>F</a:t>
            </a:r>
            <a:r>
              <a:rPr lang="en-US" sz="1100" i="1" spc="-118" dirty="0">
                <a:latin typeface="Times New Roman"/>
                <a:cs typeface="Times New Roman"/>
              </a:rPr>
              <a:t> </a:t>
            </a:r>
            <a:r>
              <a:rPr lang="en-US" sz="1100" spc="67" dirty="0">
                <a:latin typeface="Trebuchet MS"/>
                <a:cs typeface="Trebuchet MS"/>
              </a:rPr>
              <a:t>(</a:t>
            </a:r>
            <a:r>
              <a:rPr lang="en-US" sz="1100" i="1" spc="67" dirty="0">
                <a:latin typeface="Times New Roman"/>
                <a:cs typeface="Times New Roman"/>
              </a:rPr>
              <a:t>x</a:t>
            </a:r>
            <a:r>
              <a:rPr lang="en-US" sz="1100" spc="67" dirty="0">
                <a:latin typeface="Trebuchet MS"/>
                <a:cs typeface="Trebuchet MS"/>
              </a:rPr>
              <a:t>)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small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possible.</a:t>
            </a:r>
            <a:endParaRPr lang="en-US" sz="1100" dirty="0">
              <a:latin typeface="Trebuchet MS"/>
              <a:cs typeface="Trebuchet MS"/>
            </a:endParaRPr>
          </a:p>
          <a:p>
            <a:pPr marL="147316" marR="4282" indent="-139179" algn="just">
              <a:lnSpc>
                <a:spcPct val="102000"/>
              </a:lnSpc>
              <a:spcBef>
                <a:spcPts val="118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dirty="0">
                <a:latin typeface="Trebuchet MS"/>
                <a:cs typeface="Trebuchet MS"/>
              </a:rPr>
              <a:t>There</a:t>
            </a:r>
            <a:r>
              <a:rPr lang="en-US" sz="1100" spc="-6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are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two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types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optimization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problems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we’ll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consider: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discrete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optimization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(mostly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for 	</a:t>
            </a:r>
            <a:r>
              <a:rPr lang="en-US" sz="1100" spc="-57" dirty="0">
                <a:latin typeface="Trebuchet MS"/>
                <a:cs typeface="Trebuchet MS"/>
              </a:rPr>
              <a:t>inference)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and</a:t>
            </a:r>
            <a:r>
              <a:rPr lang="en-US" sz="1100" spc="-5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continuous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optimization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problems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(mostly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for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learning).</a:t>
            </a:r>
            <a:r>
              <a:rPr lang="en-US" sz="1100" spc="10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Both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are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backed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by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0" dirty="0">
                <a:latin typeface="Trebuchet MS"/>
                <a:cs typeface="Trebuchet MS"/>
              </a:rPr>
              <a:t> rich </a:t>
            </a:r>
            <a:r>
              <a:rPr lang="en-US" sz="1100" spc="-20" dirty="0">
                <a:latin typeface="Trebuchet MS"/>
                <a:cs typeface="Trebuchet MS"/>
              </a:rPr>
              <a:t>research 	</a:t>
            </a:r>
            <a:r>
              <a:rPr lang="en-US" sz="1100" spc="-44" dirty="0">
                <a:latin typeface="Trebuchet MS"/>
                <a:cs typeface="Trebuchet MS"/>
              </a:rPr>
              <a:t>field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are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interesting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topics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their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own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right.</a:t>
            </a:r>
            <a:r>
              <a:rPr lang="en-US" sz="1100" spc="9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For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course,</a:t>
            </a:r>
            <a:r>
              <a:rPr lang="en-US" sz="1100" spc="-34" dirty="0">
                <a:latin typeface="Trebuchet MS"/>
                <a:cs typeface="Trebuchet MS"/>
              </a:rPr>
              <a:t> we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will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most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basic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tools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from 	</a:t>
            </a:r>
            <a:r>
              <a:rPr lang="en-US" sz="1100" spc="-44" dirty="0">
                <a:latin typeface="Trebuchet MS"/>
                <a:cs typeface="Trebuchet MS"/>
              </a:rPr>
              <a:t>these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topics:</a:t>
            </a:r>
            <a:r>
              <a:rPr lang="en-US" sz="1100" spc="37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dynamic</a:t>
            </a:r>
            <a:r>
              <a:rPr lang="en-US" sz="1100" b="1" spc="-17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programming</a:t>
            </a:r>
            <a:r>
              <a:rPr lang="en-US" sz="1100" b="1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gradient</a:t>
            </a:r>
            <a:r>
              <a:rPr lang="en-US" sz="1100" b="1" spc="-17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descent</a:t>
            </a:r>
            <a:r>
              <a:rPr lang="en-US" sz="1100" spc="-7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pPr marL="147316" marR="5995" indent="-139179" algn="just">
              <a:lnSpc>
                <a:spcPct val="102000"/>
              </a:lnSpc>
              <a:spcBef>
                <a:spcPts val="57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dirty="0">
                <a:latin typeface="Trebuchet MS"/>
                <a:cs typeface="Trebuchet MS"/>
              </a:rPr>
              <a:t>Let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two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practice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problems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illustrate </a:t>
            </a:r>
            <a:r>
              <a:rPr lang="en-US" sz="1100" spc="-30" dirty="0">
                <a:latin typeface="Trebuchet MS"/>
                <a:cs typeface="Trebuchet MS"/>
              </a:rPr>
              <a:t>each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tool.</a:t>
            </a:r>
            <a:r>
              <a:rPr lang="en-US" sz="1100" spc="10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For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now, </a:t>
            </a:r>
            <a:r>
              <a:rPr lang="en-US" sz="1100" spc="-40" dirty="0">
                <a:latin typeface="Trebuchet MS"/>
                <a:cs typeface="Trebuchet MS"/>
              </a:rPr>
              <a:t>we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are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assuming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model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(</a:t>
            </a:r>
            <a:r>
              <a:rPr lang="en-US" sz="1100" spc="-7" dirty="0" err="1">
                <a:latin typeface="Trebuchet MS"/>
                <a:cs typeface="Trebuchet MS"/>
              </a:rPr>
              <a:t>opti</a:t>
            </a:r>
            <a:r>
              <a:rPr lang="en-US" sz="1100" spc="-7" dirty="0">
                <a:latin typeface="Trebuchet MS"/>
                <a:cs typeface="Trebuchet MS"/>
              </a:rPr>
              <a:t>- 	</a:t>
            </a:r>
            <a:r>
              <a:rPr lang="en-US" sz="1100" spc="-27" dirty="0" err="1">
                <a:latin typeface="Trebuchet MS"/>
                <a:cs typeface="Trebuchet MS"/>
              </a:rPr>
              <a:t>mization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problem)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given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only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focus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algorithms</a:t>
            </a:r>
            <a:r>
              <a:rPr lang="en-US" sz="1100" spc="-7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316" marR="3854" indent="-139179" algn="just">
              <a:lnSpc>
                <a:spcPct val="102000"/>
              </a:lnSpc>
              <a:spcBef>
                <a:spcPts val="61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dirty="0">
                <a:latin typeface="Trebuchet MS"/>
                <a:cs typeface="Trebuchet MS"/>
              </a:rPr>
              <a:t>Let’s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consider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formal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task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computing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edit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distance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(or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more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precisely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24" dirty="0" err="1">
                <a:latin typeface="Trebuchet MS"/>
                <a:cs typeface="Trebuchet MS"/>
              </a:rPr>
              <a:t>Levenshtein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dis- 	</a:t>
            </a:r>
            <a:r>
              <a:rPr lang="en-US" sz="1100" spc="-13" dirty="0" err="1">
                <a:latin typeface="Trebuchet MS"/>
                <a:cs typeface="Trebuchet MS"/>
              </a:rPr>
              <a:t>tance</a:t>
            </a:r>
            <a:r>
              <a:rPr lang="en-US" sz="1100" spc="-13" dirty="0">
                <a:latin typeface="Trebuchet MS"/>
                <a:cs typeface="Trebuchet MS"/>
              </a:rPr>
              <a:t>)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between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two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strings.</a:t>
            </a:r>
            <a:r>
              <a:rPr lang="en-US" sz="1100" spc="132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These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measures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dissimilarity </a:t>
            </a:r>
            <a:r>
              <a:rPr lang="en-US" sz="1100" dirty="0">
                <a:latin typeface="Trebuchet MS"/>
                <a:cs typeface="Trebuchet MS"/>
              </a:rPr>
              <a:t>have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applications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spelling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correction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and 	</a:t>
            </a:r>
            <a:r>
              <a:rPr lang="en-US" sz="1100" spc="-34" dirty="0">
                <a:latin typeface="Trebuchet MS"/>
                <a:cs typeface="Trebuchet MS"/>
              </a:rPr>
              <a:t>computational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biology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(applied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105" dirty="0">
                <a:latin typeface="Trebuchet MS"/>
                <a:cs typeface="Trebuchet MS"/>
              </a:rPr>
              <a:t>DNA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sequences).</a:t>
            </a:r>
            <a:endParaRPr lang="en-US" sz="1100" dirty="0">
              <a:latin typeface="Trebuchet MS"/>
              <a:cs typeface="Trebuchet MS"/>
            </a:endParaRPr>
          </a:p>
          <a:p>
            <a:pPr marL="147316" marR="3854" indent="-139179" algn="just">
              <a:lnSpc>
                <a:spcPct val="102000"/>
              </a:lnSpc>
              <a:spcBef>
                <a:spcPts val="57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spc="37" dirty="0">
                <a:latin typeface="Trebuchet MS"/>
                <a:cs typeface="Trebuchet MS"/>
              </a:rPr>
              <a:t>As</a:t>
            </a:r>
            <a:r>
              <a:rPr lang="en-US" sz="1100" spc="-7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first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step,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you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should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think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of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breaking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down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the </a:t>
            </a:r>
            <a:r>
              <a:rPr lang="en-US" sz="1100" spc="-51" dirty="0">
                <a:latin typeface="Trebuchet MS"/>
                <a:cs typeface="Trebuchet MS"/>
              </a:rPr>
              <a:t>problem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into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subproblems.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Observation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1:</a:t>
            </a:r>
            <a:r>
              <a:rPr lang="en-US" sz="1100" spc="6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inserting 	into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i="1" spc="101" dirty="0">
                <a:latin typeface="Cambria"/>
                <a:cs typeface="Cambria"/>
              </a:rPr>
              <a:t>s</a:t>
            </a:r>
            <a:r>
              <a:rPr lang="en-US" sz="1100" i="1" spc="54" dirty="0">
                <a:latin typeface="Cambria"/>
                <a:cs typeface="Cambria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equivalent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deleting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letter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from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Cambria"/>
                <a:cs typeface="Cambria"/>
              </a:rPr>
              <a:t>t</a:t>
            </a:r>
            <a:r>
              <a:rPr lang="en-US" sz="1100" i="1" spc="54" dirty="0">
                <a:latin typeface="Cambria"/>
                <a:cs typeface="Cambria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(ensures </a:t>
            </a:r>
            <a:r>
              <a:rPr lang="en-US" sz="1100" spc="-34" dirty="0">
                <a:latin typeface="Trebuchet MS"/>
                <a:cs typeface="Trebuchet MS"/>
              </a:rPr>
              <a:t>subproblems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get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smaller).</a:t>
            </a:r>
            <a:r>
              <a:rPr lang="en-US" sz="1100" spc="6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Observation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2:</a:t>
            </a:r>
            <a:r>
              <a:rPr lang="en-US" sz="1100" spc="6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perform 	</a:t>
            </a:r>
            <a:r>
              <a:rPr lang="en-US" sz="1100" spc="-34" dirty="0">
                <a:latin typeface="Trebuchet MS"/>
                <a:cs typeface="Trebuchet MS"/>
              </a:rPr>
              <a:t>edits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end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strings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(might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well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start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there).</a:t>
            </a:r>
            <a:endParaRPr lang="en-US" sz="1100" dirty="0">
              <a:latin typeface="Trebuchet MS"/>
              <a:cs typeface="Trebuchet MS"/>
            </a:endParaRPr>
          </a:p>
          <a:p>
            <a:pPr marL="147316" marR="3426" indent="-139179" algn="just">
              <a:lnSpc>
                <a:spcPct val="102000"/>
              </a:lnSpc>
              <a:spcBef>
                <a:spcPts val="57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spc="-13" dirty="0">
                <a:latin typeface="Trebuchet MS"/>
                <a:cs typeface="Trebuchet MS"/>
              </a:rPr>
              <a:t>Consider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last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letter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spc="101" dirty="0">
                <a:latin typeface="Cambria"/>
                <a:cs typeface="Cambria"/>
              </a:rPr>
              <a:t>s</a:t>
            </a:r>
            <a:r>
              <a:rPr lang="en-US" sz="1100" i="1" spc="61" dirty="0">
                <a:latin typeface="Cambria"/>
                <a:cs typeface="Cambria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Cambria"/>
                <a:cs typeface="Cambria"/>
              </a:rPr>
              <a:t>t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145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these</a:t>
            </a:r>
            <a:r>
              <a:rPr lang="en-US" sz="1100" spc="-24" dirty="0">
                <a:latin typeface="Trebuchet MS"/>
                <a:cs typeface="Trebuchet MS"/>
              </a:rPr>
              <a:t> are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same,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we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don’t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need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edit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these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letters,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and 	</a:t>
            </a:r>
            <a:r>
              <a:rPr lang="en-US" sz="1100" spc="-81" dirty="0">
                <a:latin typeface="Trebuchet MS"/>
                <a:cs typeface="Trebuchet MS"/>
              </a:rPr>
              <a:t>we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can</a:t>
            </a:r>
            <a:r>
              <a:rPr lang="en-US" sz="1100" spc="-7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proceed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second-</a:t>
            </a:r>
            <a:r>
              <a:rPr lang="en-US" sz="1100" spc="-44" dirty="0">
                <a:latin typeface="Trebuchet MS"/>
                <a:cs typeface="Trebuchet MS"/>
              </a:rPr>
              <a:t>to-</a:t>
            </a:r>
            <a:r>
              <a:rPr lang="en-US" sz="1100" spc="-13" dirty="0">
                <a:latin typeface="Trebuchet MS"/>
                <a:cs typeface="Trebuchet MS"/>
              </a:rPr>
              <a:t>last</a:t>
            </a:r>
            <a:r>
              <a:rPr lang="en-US" sz="1100" spc="-34" dirty="0">
                <a:latin typeface="Trebuchet MS"/>
                <a:cs typeface="Trebuchet MS"/>
              </a:rPr>
              <a:t> letters.</a:t>
            </a:r>
            <a:r>
              <a:rPr lang="en-US" sz="1100" spc="7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they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are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different,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then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81" dirty="0">
                <a:latin typeface="Trebuchet MS"/>
                <a:cs typeface="Trebuchet MS"/>
              </a:rPr>
              <a:t>we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have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three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choices.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</a:t>
            </a:r>
            <a:r>
              <a:rPr lang="en-US" sz="1100" dirty="0" err="1">
                <a:latin typeface="Trebuchet MS"/>
                <a:cs typeface="Trebuchet MS"/>
              </a:rPr>
              <a:t>i</a:t>
            </a:r>
            <a:r>
              <a:rPr lang="en-US" sz="1100" dirty="0">
                <a:latin typeface="Trebuchet MS"/>
                <a:cs typeface="Trebuchet MS"/>
              </a:rPr>
              <a:t>)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can 	</a:t>
            </a:r>
            <a:r>
              <a:rPr lang="en-US" sz="1100" spc="-30" dirty="0">
                <a:latin typeface="Trebuchet MS"/>
                <a:cs typeface="Trebuchet MS"/>
              </a:rPr>
              <a:t>substitute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the </a:t>
            </a:r>
            <a:r>
              <a:rPr lang="en-US" sz="1100" spc="-13" dirty="0">
                <a:latin typeface="Trebuchet MS"/>
                <a:cs typeface="Trebuchet MS"/>
              </a:rPr>
              <a:t>last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letter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i="1" spc="101" dirty="0">
                <a:latin typeface="Cambria"/>
                <a:cs typeface="Cambria"/>
              </a:rPr>
              <a:t>s</a:t>
            </a:r>
            <a:r>
              <a:rPr lang="en-US" sz="1100" i="1" spc="67" dirty="0">
                <a:latin typeface="Cambria"/>
                <a:cs typeface="Cambria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with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the </a:t>
            </a:r>
            <a:r>
              <a:rPr lang="en-US" sz="1100" spc="-13" dirty="0">
                <a:latin typeface="Trebuchet MS"/>
                <a:cs typeface="Trebuchet MS"/>
              </a:rPr>
              <a:t>last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letter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Cambria"/>
                <a:cs typeface="Cambria"/>
              </a:rPr>
              <a:t>t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9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(ii)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delete</a:t>
            </a:r>
            <a:r>
              <a:rPr lang="en-US" sz="1100" spc="-20" dirty="0">
                <a:latin typeface="Trebuchet MS"/>
                <a:cs typeface="Trebuchet MS"/>
              </a:rPr>
              <a:t> the </a:t>
            </a:r>
            <a:r>
              <a:rPr lang="en-US" sz="1100" spc="-13" dirty="0">
                <a:latin typeface="Trebuchet MS"/>
                <a:cs typeface="Trebuchet MS"/>
              </a:rPr>
              <a:t>last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letter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Cambria"/>
                <a:cs typeface="Cambria"/>
              </a:rPr>
              <a:t>s</a:t>
            </a:r>
            <a:r>
              <a:rPr lang="en-US" sz="1100" dirty="0">
                <a:latin typeface="Trebuchet MS"/>
                <a:cs typeface="Trebuchet MS"/>
              </a:rPr>
              <a:t>.</a:t>
            </a:r>
            <a:r>
              <a:rPr lang="en-US" sz="1100" spc="9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(iii)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can 	</a:t>
            </a:r>
            <a:r>
              <a:rPr lang="en-US" sz="1100" spc="-37" dirty="0">
                <a:latin typeface="Trebuchet MS"/>
                <a:cs typeface="Trebuchet MS"/>
              </a:rPr>
              <a:t>insert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last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letter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Cambria"/>
                <a:cs typeface="Cambria"/>
              </a:rPr>
              <a:t>t</a:t>
            </a:r>
            <a:r>
              <a:rPr lang="en-US" sz="1100" i="1" spc="54" dirty="0">
                <a:latin typeface="Cambria"/>
                <a:cs typeface="Cambria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end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i="1" spc="-17" dirty="0">
                <a:latin typeface="Cambria"/>
                <a:cs typeface="Cambria"/>
              </a:rPr>
              <a:t>s</a:t>
            </a:r>
            <a:r>
              <a:rPr lang="en-US" sz="1100" spc="-17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pPr marL="147744" indent="-139179" algn="just">
              <a:lnSpc>
                <a:spcPts val="1103"/>
              </a:lnSpc>
              <a:buFont typeface="Meiryo UI"/>
              <a:buChar char="•"/>
              <a:tabLst>
                <a:tab pos="147744" algn="l"/>
              </a:tabLst>
            </a:pP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each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those </a:t>
            </a:r>
            <a:r>
              <a:rPr lang="en-US" sz="1100" spc="-44" dirty="0">
                <a:latin typeface="Trebuchet MS"/>
                <a:cs typeface="Trebuchet MS"/>
              </a:rPr>
              <a:t>cases,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67" dirty="0">
                <a:latin typeface="Trebuchet MS"/>
                <a:cs typeface="Trebuchet MS"/>
              </a:rPr>
              <a:t>we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reduce</a:t>
            </a:r>
            <a:r>
              <a:rPr lang="en-US" sz="1100" spc="-24" dirty="0">
                <a:latin typeface="Trebuchet MS"/>
                <a:cs typeface="Trebuchet MS"/>
              </a:rPr>
              <a:t> the </a:t>
            </a:r>
            <a:r>
              <a:rPr lang="en-US" sz="1100" spc="-47" dirty="0">
                <a:latin typeface="Trebuchet MS"/>
                <a:cs typeface="Trebuchet MS"/>
              </a:rPr>
              <a:t>problem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into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smaller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problem,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but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which </a:t>
            </a:r>
            <a:r>
              <a:rPr lang="en-US" sz="1100" dirty="0">
                <a:latin typeface="Trebuchet MS"/>
                <a:cs typeface="Trebuchet MS"/>
              </a:rPr>
              <a:t>one?</a:t>
            </a:r>
            <a:r>
              <a:rPr lang="en-US" sz="1100" spc="7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simply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try</a:t>
            </a:r>
            <a:endParaRPr lang="en-US" sz="1100" dirty="0">
              <a:latin typeface="Trebuchet MS"/>
              <a:cs typeface="Trebuchet MS"/>
            </a:endParaRPr>
          </a:p>
          <a:p>
            <a:pPr marL="148172" algn="just">
              <a:spcBef>
                <a:spcPts val="27"/>
              </a:spcBef>
            </a:pPr>
            <a:r>
              <a:rPr lang="en-US" sz="1100" spc="-24" dirty="0">
                <a:latin typeface="Trebuchet MS"/>
                <a:cs typeface="Trebuchet MS"/>
              </a:rPr>
              <a:t>all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them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take</a:t>
            </a:r>
            <a:r>
              <a:rPr lang="en-US" sz="1100" spc="-51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one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that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yields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minimum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cost!</a:t>
            </a:r>
            <a:endParaRPr lang="en-US" sz="1100" dirty="0">
              <a:latin typeface="Trebuchet MS"/>
              <a:cs typeface="Trebuchet MS"/>
            </a:endParaRPr>
          </a:p>
          <a:p>
            <a:pPr marL="147316" marR="3426" indent="-139179" algn="just">
              <a:lnSpc>
                <a:spcPts val="1322"/>
              </a:lnSpc>
              <a:spcBef>
                <a:spcPts val="40"/>
              </a:spcBef>
              <a:buFont typeface="Meiryo UI"/>
              <a:buChar char="•"/>
              <a:tabLst>
                <a:tab pos="148172" algn="l"/>
              </a:tabLst>
            </a:pP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express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37" dirty="0">
                <a:latin typeface="Trebuchet MS"/>
                <a:cs typeface="Trebuchet MS"/>
              </a:rPr>
              <a:t> more </a:t>
            </a:r>
            <a:r>
              <a:rPr lang="en-US" sz="1100" spc="-40" dirty="0">
                <a:latin typeface="Trebuchet MS"/>
                <a:cs typeface="Trebuchet MS"/>
              </a:rPr>
              <a:t>formally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with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7" dirty="0">
                <a:latin typeface="Trebuchet MS"/>
                <a:cs typeface="Trebuchet MS"/>
              </a:rPr>
              <a:t> mathematical </a:t>
            </a:r>
            <a:r>
              <a:rPr lang="en-US" sz="1100" spc="-40" dirty="0">
                <a:latin typeface="Trebuchet MS"/>
                <a:cs typeface="Trebuchet MS"/>
              </a:rPr>
              <a:t>recurrence.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These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types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recurrences</a:t>
            </a:r>
            <a:r>
              <a:rPr lang="en-US" sz="1100" spc="-30" dirty="0">
                <a:latin typeface="Trebuchet MS"/>
                <a:cs typeface="Trebuchet MS"/>
              </a:rPr>
              <a:t> will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show 	</a:t>
            </a:r>
            <a:r>
              <a:rPr lang="en-US" sz="1100" dirty="0">
                <a:latin typeface="Trebuchet MS"/>
                <a:cs typeface="Trebuchet MS"/>
              </a:rPr>
              <a:t>up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throughout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course,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so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it’s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good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idea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comfortable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with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them.</a:t>
            </a:r>
            <a:r>
              <a:rPr lang="en-US" sz="1100" spc="246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Before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writing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down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	actual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recurrence,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first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step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express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quantity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that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we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wish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compute.</a:t>
            </a:r>
            <a:r>
              <a:rPr lang="en-US" sz="1100" spc="28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2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case:</a:t>
            </a:r>
            <a:r>
              <a:rPr lang="en-US" sz="1100" spc="202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let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9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569" indent="-139179" algn="just">
              <a:spcBef>
                <a:spcPts val="88"/>
              </a:spcBef>
              <a:buFont typeface="Meiryo UI"/>
              <a:buChar char="•"/>
              <a:tabLst>
                <a:tab pos="190569" algn="l"/>
              </a:tabLst>
            </a:pP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6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formal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task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this:</a:t>
            </a:r>
            <a:r>
              <a:rPr lang="en-US" sz="1100" spc="94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given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set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spc="118" dirty="0">
                <a:latin typeface="Times New Roman"/>
                <a:cs typeface="Times New Roman"/>
              </a:rPr>
              <a:t>n</a:t>
            </a:r>
            <a:r>
              <a:rPr lang="en-US" sz="1100" i="1" spc="30" dirty="0">
                <a:latin typeface="Times New Roman"/>
                <a:cs typeface="Times New Roman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two-</a:t>
            </a:r>
            <a:r>
              <a:rPr lang="en-US" sz="1100" spc="-37" dirty="0">
                <a:latin typeface="Trebuchet MS"/>
                <a:cs typeface="Trebuchet MS"/>
              </a:rPr>
              <a:t>dimensional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points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84" dirty="0">
                <a:latin typeface="Trebuchet MS"/>
                <a:cs typeface="Trebuchet MS"/>
              </a:rPr>
              <a:t>(</a:t>
            </a:r>
            <a:r>
              <a:rPr lang="en-US" sz="1100" i="1" spc="84" dirty="0">
                <a:latin typeface="Times New Roman"/>
                <a:cs typeface="Times New Roman"/>
              </a:rPr>
              <a:t>x</a:t>
            </a:r>
            <a:r>
              <a:rPr lang="en-US" sz="1200" i="1" spc="126" baseline="-12077" dirty="0">
                <a:latin typeface="Georgia"/>
                <a:cs typeface="Georgia"/>
              </a:rPr>
              <a:t>i</a:t>
            </a:r>
            <a:r>
              <a:rPr lang="en-US" sz="1100" i="1" spc="84" dirty="0">
                <a:latin typeface="Times New Roman"/>
                <a:cs typeface="Times New Roman"/>
              </a:rPr>
              <a:t>,</a:t>
            </a:r>
            <a:r>
              <a:rPr lang="en-US" sz="1100" i="1" spc="-88" dirty="0">
                <a:latin typeface="Times New Roman"/>
                <a:cs typeface="Times New Roman"/>
              </a:rPr>
              <a:t> </a:t>
            </a:r>
            <a:r>
              <a:rPr lang="en-US" sz="1100" i="1" spc="71" dirty="0" err="1">
                <a:latin typeface="Times New Roman"/>
                <a:cs typeface="Times New Roman"/>
              </a:rPr>
              <a:t>y</a:t>
            </a:r>
            <a:r>
              <a:rPr lang="en-US" sz="1200" i="1" spc="106" baseline="-12077" dirty="0" err="1">
                <a:latin typeface="Georgia"/>
                <a:cs typeface="Georgia"/>
              </a:rPr>
              <a:t>i</a:t>
            </a:r>
            <a:r>
              <a:rPr lang="en-US" sz="1100" spc="71" dirty="0">
                <a:latin typeface="Trebuchet MS"/>
                <a:cs typeface="Trebuchet MS"/>
              </a:rPr>
              <a:t>)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which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defines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imes New Roman"/>
                <a:cs typeface="Times New Roman"/>
              </a:rPr>
              <a:t>F</a:t>
            </a:r>
            <a:r>
              <a:rPr lang="en-US" sz="1100" i="1" spc="-118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</a:t>
            </a:r>
            <a:r>
              <a:rPr lang="en-US" sz="1100" i="1" dirty="0">
                <a:latin typeface="Times New Roman"/>
                <a:cs typeface="Times New Roman"/>
              </a:rPr>
              <a:t>w</a:t>
            </a:r>
            <a:r>
              <a:rPr lang="en-US" sz="1100" dirty="0">
                <a:latin typeface="Trebuchet MS"/>
                <a:cs typeface="Trebuchet MS"/>
              </a:rPr>
              <a:t>),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compute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</a:t>
            </a:r>
            <a:endParaRPr lang="en-US" sz="1100" dirty="0">
              <a:latin typeface="Trebuchet MS"/>
              <a:cs typeface="Trebuchet MS"/>
            </a:endParaRPr>
          </a:p>
          <a:p>
            <a:pPr marL="190997" algn="just">
              <a:spcBef>
                <a:spcPts val="27"/>
              </a:spcBef>
            </a:pP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40" dirty="0">
                <a:latin typeface="Times New Roman"/>
                <a:cs typeface="Times New Roman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that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minimizes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imes New Roman"/>
                <a:cs typeface="Times New Roman"/>
              </a:rPr>
              <a:t>F</a:t>
            </a:r>
            <a:r>
              <a:rPr lang="en-US" sz="1100" i="1" spc="-118" dirty="0">
                <a:latin typeface="Times New Roman"/>
                <a:cs typeface="Times New Roman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(</a:t>
            </a:r>
            <a:r>
              <a:rPr lang="en-US" sz="1100" i="1" spc="-13" dirty="0">
                <a:latin typeface="Times New Roman"/>
                <a:cs typeface="Times New Roman"/>
              </a:rPr>
              <a:t>w</a:t>
            </a:r>
            <a:r>
              <a:rPr lang="en-US" sz="1100" spc="-13" dirty="0">
                <a:latin typeface="Trebuchet MS"/>
                <a:cs typeface="Trebuchet MS"/>
              </a:rPr>
              <a:t>).</a:t>
            </a:r>
            <a:endParaRPr lang="en-US" sz="1100" dirty="0">
              <a:latin typeface="Trebuchet MS"/>
              <a:cs typeface="Trebuchet MS"/>
            </a:endParaRPr>
          </a:p>
          <a:p>
            <a:pPr marL="190140" marR="46250" indent="-139179" algn="just">
              <a:lnSpc>
                <a:spcPct val="102000"/>
              </a:lnSpc>
              <a:spcBef>
                <a:spcPts val="57"/>
              </a:spcBef>
              <a:buFont typeface="Meiryo UI"/>
              <a:buChar char="•"/>
              <a:tabLst>
                <a:tab pos="190997" algn="l"/>
              </a:tabLst>
            </a:pPr>
            <a:r>
              <a:rPr lang="en-US" sz="1100" b="1" dirty="0">
                <a:latin typeface="Trebuchet MS"/>
                <a:cs typeface="Trebuchet MS"/>
              </a:rPr>
              <a:t>Linear</a:t>
            </a:r>
            <a:r>
              <a:rPr lang="en-US" sz="1100" b="1" spc="-10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regression</a:t>
            </a:r>
            <a:r>
              <a:rPr lang="en-US" sz="1100" b="1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important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problem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machine</a:t>
            </a:r>
            <a:r>
              <a:rPr lang="en-US" sz="1100" spc="-34" dirty="0">
                <a:latin typeface="Trebuchet MS"/>
                <a:cs typeface="Trebuchet MS"/>
              </a:rPr>
              <a:t> learning,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which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we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will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come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later.</a:t>
            </a:r>
            <a:r>
              <a:rPr lang="en-US" sz="1100" spc="14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Here’s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 	</a:t>
            </a:r>
            <a:r>
              <a:rPr lang="en-US" sz="1100" spc="-27" dirty="0">
                <a:latin typeface="Trebuchet MS"/>
                <a:cs typeface="Trebuchet MS"/>
              </a:rPr>
              <a:t>motivation</a:t>
            </a:r>
            <a:r>
              <a:rPr lang="en-US" sz="1100" spc="-5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for</a:t>
            </a:r>
            <a:r>
              <a:rPr lang="en-US" sz="1100" spc="-34" dirty="0">
                <a:latin typeface="Trebuchet MS"/>
                <a:cs typeface="Trebuchet MS"/>
              </a:rPr>
              <a:t> the</a:t>
            </a:r>
            <a:r>
              <a:rPr lang="en-US" sz="1100" spc="-37" dirty="0">
                <a:latin typeface="Trebuchet MS"/>
                <a:cs typeface="Trebuchet MS"/>
              </a:rPr>
              <a:t> problem:</a:t>
            </a:r>
            <a:r>
              <a:rPr lang="en-US" sz="1100" spc="7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suppose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you’re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trying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understand </a:t>
            </a:r>
            <a:r>
              <a:rPr lang="en-US" sz="1100" spc="-30" dirty="0">
                <a:latin typeface="Trebuchet MS"/>
                <a:cs typeface="Trebuchet MS"/>
              </a:rPr>
              <a:t>how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your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exam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score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47" dirty="0">
                <a:latin typeface="Trebuchet MS"/>
                <a:cs typeface="Trebuchet MS"/>
              </a:rPr>
              <a:t>(</a:t>
            </a:r>
            <a:r>
              <a:rPr lang="en-US" sz="1100" i="1" spc="47" dirty="0">
                <a:latin typeface="Times New Roman"/>
                <a:cs typeface="Times New Roman"/>
              </a:rPr>
              <a:t>y</a:t>
            </a:r>
            <a:r>
              <a:rPr lang="en-US" sz="1100" spc="47" dirty="0">
                <a:latin typeface="Trebuchet MS"/>
                <a:cs typeface="Trebuchet MS"/>
              </a:rPr>
              <a:t>)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depends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on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 	</a:t>
            </a:r>
            <a:r>
              <a:rPr lang="en-US" sz="1100" spc="-24" dirty="0">
                <a:latin typeface="Trebuchet MS"/>
                <a:cs typeface="Trebuchet MS"/>
              </a:rPr>
              <a:t>number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13" dirty="0">
                <a:latin typeface="Trebuchet MS"/>
                <a:cs typeface="Trebuchet MS"/>
              </a:rPr>
              <a:t> hours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you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study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</a:t>
            </a:r>
            <a:r>
              <a:rPr lang="en-US" sz="1100" i="1" dirty="0">
                <a:latin typeface="Times New Roman"/>
                <a:cs typeface="Times New Roman"/>
              </a:rPr>
              <a:t>x</a:t>
            </a:r>
            <a:r>
              <a:rPr lang="en-US" sz="1100" dirty="0">
                <a:latin typeface="Trebuchet MS"/>
                <a:cs typeface="Trebuchet MS"/>
              </a:rPr>
              <a:t>).</a:t>
            </a:r>
            <a:r>
              <a:rPr lang="en-US" sz="1100" spc="91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Let’s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posit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linear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relationship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i="1" spc="57" dirty="0">
                <a:latin typeface="Times New Roman"/>
                <a:cs typeface="Times New Roman"/>
              </a:rPr>
              <a:t>y</a:t>
            </a:r>
            <a:r>
              <a:rPr lang="en-US" sz="1100" i="1" spc="24" dirty="0">
                <a:latin typeface="Times New Roman"/>
                <a:cs typeface="Times New Roman"/>
              </a:rPr>
              <a:t> </a:t>
            </a:r>
            <a:r>
              <a:rPr lang="en-US" sz="1100" spc="287" dirty="0">
                <a:latin typeface="Trebuchet MS"/>
                <a:cs typeface="Trebuchet MS"/>
              </a:rPr>
              <a:t>=</a:t>
            </a:r>
            <a:r>
              <a:rPr lang="en-US" sz="1100" spc="-67" dirty="0">
                <a:latin typeface="Trebuchet MS"/>
                <a:cs typeface="Trebuchet MS"/>
              </a:rPr>
              <a:t> </a:t>
            </a:r>
            <a:r>
              <a:rPr lang="en-US" sz="1100" i="1" spc="121" dirty="0" err="1">
                <a:latin typeface="Times New Roman"/>
                <a:cs typeface="Times New Roman"/>
              </a:rPr>
              <a:t>wx</a:t>
            </a:r>
            <a:r>
              <a:rPr lang="en-US" sz="1100" i="1" spc="4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(not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exactly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true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practice,</a:t>
            </a:r>
            <a:r>
              <a:rPr lang="en-US" sz="1100" spc="-13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but 	</a:t>
            </a:r>
            <a:r>
              <a:rPr lang="en-US" sz="1100" spc="-40" dirty="0">
                <a:latin typeface="Trebuchet MS"/>
                <a:cs typeface="Trebuchet MS"/>
              </a:rPr>
              <a:t>maybe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good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enough).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Now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91" dirty="0">
                <a:latin typeface="Trebuchet MS"/>
                <a:cs typeface="Trebuchet MS"/>
              </a:rPr>
              <a:t>we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get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set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training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examples,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each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which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77" dirty="0">
                <a:latin typeface="Trebuchet MS"/>
                <a:cs typeface="Trebuchet MS"/>
              </a:rPr>
              <a:t>(</a:t>
            </a:r>
            <a:r>
              <a:rPr lang="en-US" sz="1100" i="1" spc="77" dirty="0">
                <a:latin typeface="Times New Roman"/>
                <a:cs typeface="Times New Roman"/>
              </a:rPr>
              <a:t>x</a:t>
            </a:r>
            <a:r>
              <a:rPr lang="en-US" sz="1200" i="1" spc="116" baseline="-12077" dirty="0">
                <a:latin typeface="Georgia"/>
                <a:cs typeface="Georgia"/>
              </a:rPr>
              <a:t>i</a:t>
            </a:r>
            <a:r>
              <a:rPr lang="en-US" sz="1100" i="1" spc="77" dirty="0">
                <a:latin typeface="Times New Roman"/>
                <a:cs typeface="Times New Roman"/>
              </a:rPr>
              <a:t>,</a:t>
            </a:r>
            <a:r>
              <a:rPr lang="en-US" sz="1100" i="1" spc="-67" dirty="0">
                <a:latin typeface="Times New Roman"/>
                <a:cs typeface="Times New Roman"/>
              </a:rPr>
              <a:t> </a:t>
            </a:r>
            <a:r>
              <a:rPr lang="en-US" sz="1100" i="1" spc="71" dirty="0" err="1">
                <a:latin typeface="Times New Roman"/>
                <a:cs typeface="Times New Roman"/>
              </a:rPr>
              <a:t>y</a:t>
            </a:r>
            <a:r>
              <a:rPr lang="en-US" sz="1200" i="1" spc="106" baseline="-12077" dirty="0" err="1">
                <a:latin typeface="Georgia"/>
                <a:cs typeface="Georgia"/>
              </a:rPr>
              <a:t>i</a:t>
            </a:r>
            <a:r>
              <a:rPr lang="en-US" sz="1100" spc="71" dirty="0">
                <a:latin typeface="Trebuchet MS"/>
                <a:cs typeface="Trebuchet MS"/>
              </a:rPr>
              <a:t>)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pair.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goal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is 	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find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7" dirty="0">
                <a:latin typeface="Trebuchet MS"/>
                <a:cs typeface="Trebuchet MS"/>
              </a:rPr>
              <a:t>slope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44" dirty="0">
                <a:latin typeface="Times New Roman"/>
                <a:cs typeface="Times New Roman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best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fits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data.</a:t>
            </a:r>
            <a:endParaRPr lang="en-US" sz="1100" dirty="0">
              <a:latin typeface="Trebuchet MS"/>
              <a:cs typeface="Trebuchet MS"/>
            </a:endParaRPr>
          </a:p>
          <a:p>
            <a:pPr marL="190140" marR="46250" indent="-139179" algn="just">
              <a:lnSpc>
                <a:spcPct val="102000"/>
              </a:lnSpc>
              <a:spcBef>
                <a:spcPts val="54"/>
              </a:spcBef>
              <a:buFont typeface="Meiryo UI"/>
              <a:buChar char="•"/>
              <a:tabLst>
                <a:tab pos="190997" algn="l"/>
              </a:tabLst>
            </a:pPr>
            <a:r>
              <a:rPr lang="en-US" sz="1100" spc="3" dirty="0">
                <a:latin typeface="Trebuchet MS"/>
                <a:cs typeface="Trebuchet MS"/>
              </a:rPr>
              <a:t>Back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to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algorithms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for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this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formal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task.</a:t>
            </a:r>
            <a:r>
              <a:rPr lang="en-US" sz="1100" spc="15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We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would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like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an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algorithm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for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optimizing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general</a:t>
            </a:r>
            <a:r>
              <a:rPr lang="en-US" sz="1100" spc="1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types</a:t>
            </a:r>
            <a:r>
              <a:rPr lang="en-US" sz="1100" spc="13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20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imes New Roman"/>
                <a:cs typeface="Times New Roman"/>
              </a:rPr>
              <a:t>F</a:t>
            </a:r>
            <a:r>
              <a:rPr lang="en-US" sz="1100" i="1" spc="-118" dirty="0">
                <a:latin typeface="Times New Roman"/>
                <a:cs typeface="Times New Roman"/>
              </a:rPr>
              <a:t> </a:t>
            </a:r>
            <a:r>
              <a:rPr lang="en-US" sz="1100" spc="13" dirty="0">
                <a:latin typeface="Trebuchet MS"/>
                <a:cs typeface="Trebuchet MS"/>
              </a:rPr>
              <a:t>(</a:t>
            </a:r>
            <a:r>
              <a:rPr lang="en-US" sz="1100" i="1" spc="13" dirty="0">
                <a:latin typeface="Times New Roman"/>
                <a:cs typeface="Times New Roman"/>
              </a:rPr>
              <a:t>w</a:t>
            </a:r>
            <a:r>
              <a:rPr lang="en-US" sz="1100" spc="13" dirty="0">
                <a:latin typeface="Trebuchet MS"/>
                <a:cs typeface="Trebuchet MS"/>
              </a:rPr>
              <a:t>).</a:t>
            </a:r>
            <a:r>
              <a:rPr lang="en-US" sz="1100" spc="-81" dirty="0">
                <a:latin typeface="Trebuchet MS"/>
                <a:cs typeface="Trebuchet MS"/>
              </a:rPr>
              <a:t> 	</a:t>
            </a:r>
            <a:r>
              <a:rPr lang="en-US" sz="1100" spc="27" dirty="0">
                <a:latin typeface="Trebuchet MS"/>
                <a:cs typeface="Trebuchet MS"/>
              </a:rPr>
              <a:t>So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let’s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b="1" spc="-7" dirty="0">
                <a:latin typeface="Trebuchet MS"/>
                <a:cs typeface="Trebuchet MS"/>
              </a:rPr>
              <a:t>abstract</a:t>
            </a:r>
            <a:r>
              <a:rPr lang="en-US" sz="1100" b="1" spc="67" dirty="0">
                <a:latin typeface="Trebuchet MS"/>
                <a:cs typeface="Trebuchet MS"/>
              </a:rPr>
              <a:t> </a:t>
            </a:r>
            <a:r>
              <a:rPr lang="en-US" sz="1100" b="1" spc="-44" dirty="0">
                <a:latin typeface="Trebuchet MS"/>
                <a:cs typeface="Trebuchet MS"/>
              </a:rPr>
              <a:t>away</a:t>
            </a:r>
            <a:r>
              <a:rPr lang="en-US" sz="1100" b="1" spc="67" dirty="0">
                <a:latin typeface="Trebuchet MS"/>
                <a:cs typeface="Trebuchet MS"/>
              </a:rPr>
              <a:t> </a:t>
            </a:r>
            <a:r>
              <a:rPr lang="en-US" sz="1100" b="1" spc="-20" dirty="0">
                <a:latin typeface="Trebuchet MS"/>
                <a:cs typeface="Trebuchet MS"/>
              </a:rPr>
              <a:t>from</a:t>
            </a:r>
            <a:r>
              <a:rPr lang="en-US" sz="1100" b="1" spc="71" dirty="0">
                <a:latin typeface="Trebuchet MS"/>
                <a:cs typeface="Trebuchet MS"/>
              </a:rPr>
              <a:t> </a:t>
            </a:r>
            <a:r>
              <a:rPr lang="en-US" sz="1100" b="1" spc="-24" dirty="0">
                <a:latin typeface="Trebuchet MS"/>
                <a:cs typeface="Trebuchet MS"/>
              </a:rPr>
              <a:t>the</a:t>
            </a:r>
            <a:r>
              <a:rPr lang="en-US" sz="1100" b="1" spc="67" dirty="0">
                <a:latin typeface="Trebuchet MS"/>
                <a:cs typeface="Trebuchet MS"/>
              </a:rPr>
              <a:t> </a:t>
            </a:r>
            <a:r>
              <a:rPr lang="en-US" sz="1100" b="1" spc="-30" dirty="0">
                <a:latin typeface="Trebuchet MS"/>
                <a:cs typeface="Trebuchet MS"/>
              </a:rPr>
              <a:t>details</a:t>
            </a:r>
            <a:r>
              <a:rPr lang="en-US" sz="1100" spc="-30" dirty="0">
                <a:latin typeface="Trebuchet MS"/>
                <a:cs typeface="Trebuchet MS"/>
              </a:rPr>
              <a:t>.</a:t>
            </a:r>
            <a:r>
              <a:rPr lang="en-US" sz="1100" spc="162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Start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at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guess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118" dirty="0">
                <a:latin typeface="Times New Roman"/>
                <a:cs typeface="Times New Roman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(say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 </a:t>
            </a:r>
            <a:r>
              <a:rPr lang="en-US" sz="1100" spc="287" dirty="0">
                <a:latin typeface="Trebuchet MS"/>
                <a:cs typeface="Trebuchet MS"/>
              </a:rPr>
              <a:t>=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0),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and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then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iteratively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update</a:t>
            </a:r>
            <a:r>
              <a:rPr lang="en-US" sz="1100" spc="-34" dirty="0">
                <a:latin typeface="Trebuchet MS"/>
                <a:cs typeface="Trebuchet MS"/>
              </a:rPr>
              <a:t> 	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77" dirty="0">
                <a:latin typeface="Times New Roman"/>
                <a:cs typeface="Times New Roman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based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on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the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derivative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(gradient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7" dirty="0">
                <a:latin typeface="Trebuchet MS"/>
                <a:cs typeface="Trebuchet MS"/>
              </a:rPr>
              <a:t>if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77" dirty="0">
                <a:latin typeface="Times New Roman"/>
                <a:cs typeface="Times New Roman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is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vector)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of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i="1" spc="44" dirty="0">
                <a:latin typeface="Times New Roman"/>
                <a:cs typeface="Times New Roman"/>
              </a:rPr>
              <a:t>F</a:t>
            </a:r>
            <a:r>
              <a:rPr lang="en-US" sz="1100" i="1" spc="-118" dirty="0">
                <a:latin typeface="Times New Roman"/>
                <a:cs typeface="Times New Roman"/>
              </a:rPr>
              <a:t> </a:t>
            </a:r>
            <a:r>
              <a:rPr lang="en-US" sz="1100" spc="13" dirty="0">
                <a:latin typeface="Trebuchet MS"/>
                <a:cs typeface="Trebuchet MS"/>
              </a:rPr>
              <a:t>(</a:t>
            </a:r>
            <a:r>
              <a:rPr lang="en-US" sz="1100" i="1" spc="13" dirty="0">
                <a:latin typeface="Times New Roman"/>
                <a:cs typeface="Times New Roman"/>
              </a:rPr>
              <a:t>w</a:t>
            </a:r>
            <a:r>
              <a:rPr lang="en-US" sz="1100" spc="13" dirty="0">
                <a:latin typeface="Trebuchet MS"/>
                <a:cs typeface="Trebuchet MS"/>
              </a:rPr>
              <a:t>).</a:t>
            </a:r>
            <a:r>
              <a:rPr lang="en-US" sz="1100" spc="148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algorithm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94" dirty="0">
                <a:latin typeface="Trebuchet MS"/>
                <a:cs typeface="Trebuchet MS"/>
              </a:rPr>
              <a:t>we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4" dirty="0">
                <a:latin typeface="Trebuchet MS"/>
                <a:cs typeface="Trebuchet MS"/>
              </a:rPr>
              <a:t>will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use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is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called</a:t>
            </a:r>
            <a:r>
              <a:rPr lang="en-US" sz="1100" spc="-3" dirty="0">
                <a:latin typeface="Trebuchet MS"/>
                <a:cs typeface="Trebuchet MS"/>
              </a:rPr>
              <a:t> </a:t>
            </a:r>
            <a:r>
              <a:rPr lang="en-US" sz="1100" b="1" spc="-17" dirty="0">
                <a:latin typeface="Trebuchet MS"/>
                <a:cs typeface="Trebuchet MS"/>
              </a:rPr>
              <a:t>gradient</a:t>
            </a:r>
            <a:r>
              <a:rPr lang="en-US" sz="1100" b="1" spc="-10" dirty="0">
                <a:latin typeface="Trebuchet MS"/>
                <a:cs typeface="Trebuchet MS"/>
              </a:rPr>
              <a:t> 	</a:t>
            </a:r>
            <a:r>
              <a:rPr lang="en-US" sz="1100" b="1" spc="-34" dirty="0">
                <a:latin typeface="Trebuchet MS"/>
                <a:cs typeface="Trebuchet MS"/>
              </a:rPr>
              <a:t>descent</a:t>
            </a:r>
            <a:r>
              <a:rPr lang="en-US" sz="1100" spc="-34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pPr marL="190569" indent="-139179" algn="just">
              <a:lnSpc>
                <a:spcPts val="1167"/>
              </a:lnSpc>
              <a:buFont typeface="Meiryo UI"/>
              <a:buChar char="•"/>
              <a:tabLst>
                <a:tab pos="190569" algn="l"/>
              </a:tabLst>
            </a:pP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</a:t>
            </a:r>
            <a:r>
              <a:rPr lang="en-US" sz="1100" spc="5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derivative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i="1" spc="71" dirty="0">
                <a:latin typeface="Times New Roman"/>
                <a:cs typeface="Times New Roman"/>
              </a:rPr>
              <a:t>F</a:t>
            </a:r>
            <a:r>
              <a:rPr lang="en-US" sz="1200" i="1" spc="106" baseline="28985" dirty="0">
                <a:latin typeface="Meiryo UI"/>
                <a:cs typeface="Meiryo UI"/>
              </a:rPr>
              <a:t>t</a:t>
            </a:r>
            <a:r>
              <a:rPr lang="en-US" sz="1100" spc="71" dirty="0">
                <a:latin typeface="Trebuchet MS"/>
                <a:cs typeface="Trebuchet MS"/>
              </a:rPr>
              <a:t>(</a:t>
            </a:r>
            <a:r>
              <a:rPr lang="en-US" sz="1100" i="1" spc="71" dirty="0">
                <a:latin typeface="Times New Roman"/>
                <a:cs typeface="Times New Roman"/>
              </a:rPr>
              <a:t>w</a:t>
            </a:r>
            <a:r>
              <a:rPr lang="en-US" sz="1100" spc="71" dirty="0">
                <a:latin typeface="Trebuchet MS"/>
                <a:cs typeface="Trebuchet MS"/>
              </a:rPr>
              <a:t>)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i="1" spc="121" dirty="0">
                <a:latin typeface="Times New Roman"/>
                <a:cs typeface="Times New Roman"/>
              </a:rPr>
              <a:t>&lt;</a:t>
            </a:r>
            <a:r>
              <a:rPr lang="en-US" sz="1100" i="1" spc="108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0,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then</a:t>
            </a:r>
            <a:r>
              <a:rPr lang="en-US" sz="1100" spc="54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increase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w</a:t>
            </a:r>
            <a:r>
              <a:rPr lang="en-US" sz="1100" dirty="0">
                <a:latin typeface="Trebuchet MS"/>
                <a:cs typeface="Trebuchet MS"/>
              </a:rPr>
              <a:t>;</a:t>
            </a:r>
            <a:r>
              <a:rPr lang="en-US" sz="1100" spc="9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i="1" spc="71" dirty="0">
                <a:latin typeface="Times New Roman"/>
                <a:cs typeface="Times New Roman"/>
              </a:rPr>
              <a:t>F</a:t>
            </a:r>
            <a:r>
              <a:rPr lang="en-US" sz="1200" i="1" spc="106" baseline="28985" dirty="0">
                <a:latin typeface="Meiryo UI"/>
                <a:cs typeface="Meiryo UI"/>
              </a:rPr>
              <a:t>t</a:t>
            </a:r>
            <a:r>
              <a:rPr lang="en-US" sz="1100" spc="71" dirty="0">
                <a:latin typeface="Trebuchet MS"/>
                <a:cs typeface="Trebuchet MS"/>
              </a:rPr>
              <a:t>(</a:t>
            </a:r>
            <a:r>
              <a:rPr lang="en-US" sz="1100" i="1" spc="71" dirty="0">
                <a:latin typeface="Times New Roman"/>
                <a:cs typeface="Times New Roman"/>
              </a:rPr>
              <a:t>w</a:t>
            </a:r>
            <a:r>
              <a:rPr lang="en-US" sz="1100" spc="71" dirty="0">
                <a:latin typeface="Trebuchet MS"/>
                <a:cs typeface="Trebuchet MS"/>
              </a:rPr>
              <a:t>)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i="1" spc="121" dirty="0">
                <a:latin typeface="Times New Roman"/>
                <a:cs typeface="Times New Roman"/>
              </a:rPr>
              <a:t>&gt;</a:t>
            </a:r>
            <a:r>
              <a:rPr lang="en-US" sz="1100" i="1" spc="108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0,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decrease</a:t>
            </a:r>
            <a:r>
              <a:rPr lang="en-US" sz="1100" spc="54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w</a:t>
            </a:r>
            <a:r>
              <a:rPr lang="en-US" sz="1100" dirty="0">
                <a:latin typeface="Trebuchet MS"/>
                <a:cs typeface="Trebuchet MS"/>
              </a:rPr>
              <a:t>;</a:t>
            </a:r>
            <a:r>
              <a:rPr lang="en-US" sz="1100" spc="88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otherwise,</a:t>
            </a:r>
            <a:r>
              <a:rPr lang="en-US" sz="1100" spc="71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keep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132" dirty="0">
                <a:latin typeface="Times New Roman"/>
                <a:cs typeface="Times New Roman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still.</a:t>
            </a:r>
            <a:r>
              <a:rPr lang="en-US" sz="1100" spc="30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This</a:t>
            </a:r>
            <a:endParaRPr lang="en-US" sz="1100" dirty="0">
              <a:latin typeface="Trebuchet MS"/>
              <a:cs typeface="Trebuchet MS"/>
            </a:endParaRPr>
          </a:p>
          <a:p>
            <a:pPr marL="190997" algn="just">
              <a:spcBef>
                <a:spcPts val="27"/>
              </a:spcBef>
            </a:pPr>
            <a:r>
              <a:rPr lang="en-US" sz="1100" spc="-24" dirty="0">
                <a:latin typeface="Trebuchet MS"/>
                <a:cs typeface="Trebuchet MS"/>
              </a:rPr>
              <a:t>motivates</a:t>
            </a:r>
            <a:r>
              <a:rPr lang="en-US" sz="1100" spc="-7" dirty="0">
                <a:latin typeface="Trebuchet MS"/>
                <a:cs typeface="Trebuchet MS"/>
              </a:rPr>
              <a:t> the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following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update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rule,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which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we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perform</a:t>
            </a:r>
            <a:r>
              <a:rPr lang="en-US" sz="1100" spc="30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over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over</a:t>
            </a:r>
            <a:r>
              <a:rPr lang="en-US" sz="1100" spc="34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again:</a:t>
            </a:r>
            <a:r>
              <a:rPr lang="en-US" sz="1100" spc="196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108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Meiryo UI"/>
                <a:cs typeface="Meiryo UI"/>
              </a:rPr>
              <a:t>←</a:t>
            </a:r>
            <a:r>
              <a:rPr lang="en-US" sz="1100" i="1" spc="-13" dirty="0">
                <a:latin typeface="Meiryo UI"/>
                <a:cs typeface="Meiryo UI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-10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Meiryo UI"/>
                <a:cs typeface="Meiryo UI"/>
              </a:rPr>
              <a:t>−</a:t>
            </a:r>
            <a:r>
              <a:rPr lang="en-US" sz="1100" i="1" spc="-91" dirty="0">
                <a:latin typeface="Meiryo UI"/>
                <a:cs typeface="Meiryo UI"/>
              </a:rPr>
              <a:t> </a:t>
            </a:r>
            <a:r>
              <a:rPr lang="en-US" sz="1100" i="1" spc="44" dirty="0" err="1">
                <a:latin typeface="Times New Roman"/>
                <a:cs typeface="Times New Roman"/>
              </a:rPr>
              <a:t>ηF</a:t>
            </a:r>
            <a:r>
              <a:rPr lang="en-US" sz="1200" i="1" spc="65" baseline="31400" dirty="0" err="1">
                <a:latin typeface="Meiryo UI"/>
                <a:cs typeface="Meiryo UI"/>
              </a:rPr>
              <a:t>t</a:t>
            </a:r>
            <a:r>
              <a:rPr lang="en-US" sz="1100" spc="44" dirty="0">
                <a:latin typeface="Trebuchet MS"/>
                <a:cs typeface="Trebuchet MS"/>
              </a:rPr>
              <a:t>(</a:t>
            </a:r>
            <a:r>
              <a:rPr lang="en-US" sz="1100" i="1" spc="44" dirty="0">
                <a:latin typeface="Times New Roman"/>
                <a:cs typeface="Times New Roman"/>
              </a:rPr>
              <a:t>w</a:t>
            </a:r>
            <a:r>
              <a:rPr lang="en-US" sz="1100" spc="44" dirty="0">
                <a:latin typeface="Trebuchet MS"/>
                <a:cs typeface="Trebuchet MS"/>
              </a:rPr>
              <a:t>),</a:t>
            </a:r>
            <a:r>
              <a:rPr lang="en-US" sz="1100" spc="51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where</a:t>
            </a:r>
            <a:endParaRPr lang="en-US" sz="1100" dirty="0">
              <a:latin typeface="Trebuchet MS"/>
              <a:cs typeface="Trebuchet MS"/>
            </a:endParaRPr>
          </a:p>
          <a:p>
            <a:pPr marL="190997" algn="just">
              <a:spcBef>
                <a:spcPts val="27"/>
              </a:spcBef>
            </a:pPr>
            <a:r>
              <a:rPr lang="en-US" sz="1100" i="1" dirty="0">
                <a:latin typeface="Times New Roman"/>
                <a:cs typeface="Times New Roman"/>
              </a:rPr>
              <a:t>η</a:t>
            </a:r>
            <a:r>
              <a:rPr lang="en-US" sz="1100" i="1" spc="3" dirty="0">
                <a:latin typeface="Times New Roman"/>
                <a:cs typeface="Times New Roman"/>
              </a:rPr>
              <a:t> </a:t>
            </a:r>
            <a:r>
              <a:rPr lang="en-US" sz="1100" i="1" spc="121" dirty="0">
                <a:latin typeface="Times New Roman"/>
                <a:cs typeface="Times New Roman"/>
              </a:rPr>
              <a:t>&gt;</a:t>
            </a:r>
            <a:r>
              <a:rPr lang="en-US" sz="1100" i="1" spc="-17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0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b="1" dirty="0">
                <a:latin typeface="Trebuchet MS"/>
                <a:cs typeface="Trebuchet MS"/>
              </a:rPr>
              <a:t>step</a:t>
            </a:r>
            <a:r>
              <a:rPr lang="en-US" sz="1100" b="1" spc="10" dirty="0">
                <a:latin typeface="Trebuchet MS"/>
                <a:cs typeface="Trebuchet MS"/>
              </a:rPr>
              <a:t> </a:t>
            </a:r>
            <a:r>
              <a:rPr lang="en-US" sz="1100" b="1" spc="-13" dirty="0">
                <a:latin typeface="Trebuchet MS"/>
                <a:cs typeface="Trebuchet MS"/>
              </a:rPr>
              <a:t>size</a:t>
            </a:r>
            <a:r>
              <a:rPr lang="en-US" sz="1100" b="1" spc="-2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that</a:t>
            </a:r>
            <a:r>
              <a:rPr lang="en-US" sz="1100" spc="-24" dirty="0">
                <a:latin typeface="Trebuchet MS"/>
                <a:cs typeface="Trebuchet MS"/>
              </a:rPr>
              <a:t> controls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how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aggressively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1" dirty="0">
                <a:latin typeface="Trebuchet MS"/>
                <a:cs typeface="Trebuchet MS"/>
              </a:rPr>
              <a:t>we</a:t>
            </a:r>
            <a:r>
              <a:rPr lang="en-US" sz="1100" spc="-10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change</a:t>
            </a:r>
            <a:r>
              <a:rPr lang="en-US" sz="1100" spc="-17" dirty="0">
                <a:latin typeface="Trebuchet MS"/>
                <a:cs typeface="Trebuchet MS"/>
              </a:rPr>
              <a:t> </a:t>
            </a:r>
            <a:r>
              <a:rPr lang="en-US" sz="1100" i="1" spc="-17" dirty="0">
                <a:latin typeface="Times New Roman"/>
                <a:cs typeface="Times New Roman"/>
              </a:rPr>
              <a:t>w</a:t>
            </a:r>
            <a:r>
              <a:rPr lang="en-US" sz="1100" spc="-17" dirty="0">
                <a:latin typeface="Trebuchet MS"/>
                <a:cs typeface="Trebuchet MS"/>
              </a:rPr>
              <a:t>.</a:t>
            </a:r>
            <a:endParaRPr lang="en-US" sz="1100" dirty="0">
              <a:latin typeface="Trebuchet MS"/>
              <a:cs typeface="Trebuchet MS"/>
            </a:endParaRPr>
          </a:p>
          <a:p>
            <a:pPr marL="190140" marR="46250" indent="-139179" algn="just">
              <a:lnSpc>
                <a:spcPts val="1322"/>
              </a:lnSpc>
              <a:spcBef>
                <a:spcPts val="44"/>
              </a:spcBef>
              <a:buFont typeface="Meiryo UI"/>
              <a:buChar char="•"/>
              <a:tabLst>
                <a:tab pos="190997" algn="l"/>
              </a:tabLst>
            </a:pP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η</a:t>
            </a:r>
            <a:r>
              <a:rPr lang="en-US" sz="1100" i="1" spc="6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too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big,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54" dirty="0">
                <a:latin typeface="Times New Roman"/>
                <a:cs typeface="Times New Roman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might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bounce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around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converge.</a:t>
            </a:r>
            <a:r>
              <a:rPr lang="en-US" sz="1100" spc="8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If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η</a:t>
            </a:r>
            <a:r>
              <a:rPr lang="en-US" sz="1100" i="1" spc="57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too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small,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17" dirty="0">
                <a:latin typeface="Trebuchet MS"/>
                <a:cs typeface="Trebuchet MS"/>
              </a:rPr>
              <a:t>then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i="1" spc="64" dirty="0">
                <a:latin typeface="Times New Roman"/>
                <a:cs typeface="Times New Roman"/>
              </a:rPr>
              <a:t>w</a:t>
            </a:r>
            <a:r>
              <a:rPr lang="en-US" sz="1100" i="1" spc="54" dirty="0">
                <a:latin typeface="Times New Roman"/>
                <a:cs typeface="Times New Roman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might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not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move 	</a:t>
            </a:r>
            <a:r>
              <a:rPr lang="en-US" sz="1100" dirty="0">
                <a:latin typeface="Trebuchet MS"/>
                <a:cs typeface="Trebuchet MS"/>
              </a:rPr>
              <a:t>very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far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optimum.</a:t>
            </a:r>
            <a:r>
              <a:rPr lang="en-US" sz="1100" spc="256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Choosing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right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value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of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i="1" dirty="0">
                <a:latin typeface="Times New Roman"/>
                <a:cs typeface="Times New Roman"/>
              </a:rPr>
              <a:t>η</a:t>
            </a:r>
            <a:r>
              <a:rPr lang="en-US" sz="1100" i="1" spc="91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be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rather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tricky.</a:t>
            </a:r>
            <a:r>
              <a:rPr lang="en-US" sz="1100" spc="26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Theory</a:t>
            </a:r>
            <a:r>
              <a:rPr lang="en-US" sz="1100" spc="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can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give</a:t>
            </a:r>
            <a:r>
              <a:rPr lang="en-US" sz="1100" spc="1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rough 	</a:t>
            </a:r>
            <a:r>
              <a:rPr lang="en-US" sz="1100" spc="-44" dirty="0">
                <a:latin typeface="Trebuchet MS"/>
                <a:cs typeface="Trebuchet MS"/>
              </a:rPr>
              <a:t>guidance,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but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this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81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outside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the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scope</a:t>
            </a:r>
            <a:r>
              <a:rPr lang="en-US" sz="1100" spc="-4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of</a:t>
            </a:r>
            <a:r>
              <a:rPr lang="en-US" sz="1100" spc="-4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this</a:t>
            </a:r>
            <a:r>
              <a:rPr lang="en-US" sz="1100" spc="-61" dirty="0">
                <a:latin typeface="Trebuchet MS"/>
                <a:cs typeface="Trebuchet MS"/>
              </a:rPr>
              <a:t> </a:t>
            </a:r>
            <a:r>
              <a:rPr lang="en-US" sz="1100" spc="-13" dirty="0">
                <a:latin typeface="Trebuchet MS"/>
                <a:cs typeface="Trebuchet MS"/>
              </a:rPr>
              <a:t>class.</a:t>
            </a:r>
            <a:r>
              <a:rPr lang="en-US" sz="1100" spc="47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Empirically,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125" dirty="0">
                <a:latin typeface="Trebuchet MS"/>
                <a:cs typeface="Trebuchet MS"/>
              </a:rPr>
              <a:t>we</a:t>
            </a:r>
            <a:r>
              <a:rPr lang="en-US" sz="1100" spc="4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will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just </a:t>
            </a:r>
            <a:r>
              <a:rPr lang="en-US" sz="1100" spc="-27" dirty="0">
                <a:latin typeface="Trebuchet MS"/>
                <a:cs typeface="Trebuchet MS"/>
              </a:rPr>
              <a:t>try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77" dirty="0">
                <a:latin typeface="Trebuchet MS"/>
                <a:cs typeface="Trebuchet MS"/>
              </a:rPr>
              <a:t>few</a:t>
            </a:r>
            <a:r>
              <a:rPr lang="en-US" sz="1100" spc="-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values</a:t>
            </a:r>
            <a:r>
              <a:rPr lang="en-US" sz="1100" spc="-34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and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81" dirty="0">
                <a:latin typeface="Trebuchet MS"/>
                <a:cs typeface="Trebuchet MS"/>
              </a:rPr>
              <a:t>see</a:t>
            </a:r>
            <a:r>
              <a:rPr lang="en-US" sz="110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which 	</a:t>
            </a:r>
            <a:r>
              <a:rPr lang="en-US" sz="1100" spc="-24" dirty="0">
                <a:latin typeface="Trebuchet MS"/>
                <a:cs typeface="Trebuchet MS"/>
              </a:rPr>
              <a:t>one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30" dirty="0">
                <a:latin typeface="Trebuchet MS"/>
                <a:cs typeface="Trebuchet MS"/>
              </a:rPr>
              <a:t>works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best.</a:t>
            </a:r>
            <a:r>
              <a:rPr lang="en-US" sz="1100" spc="7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This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will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help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us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develop</a:t>
            </a:r>
            <a:r>
              <a:rPr lang="en-US" sz="1100" spc="-24" dirty="0">
                <a:latin typeface="Trebuchet MS"/>
                <a:cs typeface="Trebuchet MS"/>
              </a:rPr>
              <a:t> some</a:t>
            </a:r>
            <a:r>
              <a:rPr lang="en-US" sz="1100" spc="-27" dirty="0">
                <a:latin typeface="Trebuchet MS"/>
                <a:cs typeface="Trebuchet MS"/>
              </a:rPr>
              <a:t> intuition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in</a:t>
            </a:r>
            <a:r>
              <a:rPr lang="en-US" sz="1100" spc="-27" dirty="0">
                <a:latin typeface="Trebuchet MS"/>
                <a:cs typeface="Trebuchet MS"/>
              </a:rPr>
              <a:t> </a:t>
            </a:r>
            <a:r>
              <a:rPr lang="en-US" sz="1100" spc="-24" dirty="0">
                <a:latin typeface="Trebuchet MS"/>
                <a:cs typeface="Trebuchet MS"/>
              </a:rPr>
              <a:t>the </a:t>
            </a:r>
            <a:r>
              <a:rPr lang="en-US" sz="1100" spc="-7" dirty="0">
                <a:latin typeface="Trebuchet MS"/>
                <a:cs typeface="Trebuchet MS"/>
              </a:rPr>
              <a:t>process.</a:t>
            </a:r>
            <a:endParaRPr lang="en-US" sz="1100" dirty="0">
              <a:latin typeface="Trebuchet MS"/>
              <a:cs typeface="Trebuchet MS"/>
            </a:endParaRPr>
          </a:p>
          <a:p>
            <a:pPr marL="190569" indent="-139179" algn="just">
              <a:lnSpc>
                <a:spcPts val="1265"/>
              </a:lnSpc>
              <a:buFont typeface="Meiryo UI"/>
              <a:buChar char="•"/>
              <a:tabLst>
                <a:tab pos="190569" algn="l"/>
              </a:tabLst>
            </a:pPr>
            <a:r>
              <a:rPr lang="en-US" sz="1100" dirty="0">
                <a:latin typeface="Trebuchet MS"/>
                <a:cs typeface="Trebuchet MS"/>
              </a:rPr>
              <a:t>Now</a:t>
            </a:r>
            <a:r>
              <a:rPr lang="en-US" sz="1100" spc="-8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7" dirty="0">
                <a:latin typeface="Trebuchet MS"/>
                <a:cs typeface="Trebuchet MS"/>
              </a:rPr>
              <a:t> </a:t>
            </a:r>
            <a:r>
              <a:rPr lang="en-US" sz="1100" spc="-47" dirty="0">
                <a:latin typeface="Trebuchet MS"/>
                <a:cs typeface="Trebuchet MS"/>
              </a:rPr>
              <a:t>specialize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our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function,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94" dirty="0">
                <a:latin typeface="Trebuchet MS"/>
                <a:cs typeface="Trebuchet MS"/>
              </a:rPr>
              <a:t>we</a:t>
            </a:r>
            <a:r>
              <a:rPr lang="en-US" sz="1100" spc="3" dirty="0">
                <a:latin typeface="Trebuchet MS"/>
                <a:cs typeface="Trebuchet MS"/>
              </a:rPr>
              <a:t> </a:t>
            </a:r>
            <a:r>
              <a:rPr lang="en-US" sz="1100" spc="-37" dirty="0">
                <a:latin typeface="Trebuchet MS"/>
                <a:cs typeface="Trebuchet MS"/>
              </a:rPr>
              <a:t>just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1" dirty="0">
                <a:latin typeface="Trebuchet MS"/>
                <a:cs typeface="Trebuchet MS"/>
              </a:rPr>
              <a:t>need</a:t>
            </a:r>
            <a:r>
              <a:rPr lang="en-US" sz="1100" spc="-24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to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0" dirty="0">
                <a:latin typeface="Trebuchet MS"/>
                <a:cs typeface="Trebuchet MS"/>
              </a:rPr>
              <a:t>compute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44" dirty="0">
                <a:latin typeface="Trebuchet MS"/>
                <a:cs typeface="Trebuchet MS"/>
              </a:rPr>
              <a:t>the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51" dirty="0">
                <a:latin typeface="Trebuchet MS"/>
                <a:cs typeface="Trebuchet MS"/>
              </a:rPr>
              <a:t>derivative,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34" dirty="0">
                <a:latin typeface="Trebuchet MS"/>
                <a:cs typeface="Trebuchet MS"/>
              </a:rPr>
              <a:t>which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is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dirty="0">
                <a:latin typeface="Trebuchet MS"/>
                <a:cs typeface="Trebuchet MS"/>
              </a:rPr>
              <a:t>an</a:t>
            </a:r>
            <a:r>
              <a:rPr lang="en-US" sz="1100" spc="-30" dirty="0">
                <a:latin typeface="Trebuchet MS"/>
                <a:cs typeface="Trebuchet MS"/>
              </a:rPr>
              <a:t> </a:t>
            </a:r>
            <a:r>
              <a:rPr lang="en-US" sz="1100" spc="-64" dirty="0">
                <a:latin typeface="Trebuchet MS"/>
                <a:cs typeface="Trebuchet MS"/>
              </a:rPr>
              <a:t>elementary</a:t>
            </a:r>
            <a:r>
              <a:rPr lang="en-US" sz="1100" spc="-20" dirty="0">
                <a:latin typeface="Trebuchet MS"/>
                <a:cs typeface="Trebuchet MS"/>
              </a:rPr>
              <a:t> </a:t>
            </a:r>
            <a:r>
              <a:rPr lang="en-US" sz="1100" spc="-7" dirty="0">
                <a:latin typeface="Trebuchet MS"/>
                <a:cs typeface="Trebuchet MS"/>
              </a:rPr>
              <a:t>calculus</a:t>
            </a:r>
            <a:endParaRPr lang="en-US" sz="1100" dirty="0">
              <a:latin typeface="Trebuchet MS"/>
              <a:cs typeface="Trebuchet M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6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00CB-A15E-B9C7-F39E-782B6600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2C2E3-6552-233F-11B7-E29AD37EE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8D07-66EF-0E60-BA03-63273669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FAE5-96E0-03AA-B551-E47DE47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8540-D97F-84EA-60F1-3BE5F271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DE93-5067-B9E7-EEFA-8D1542AB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1D978-0AA5-8CCF-28E4-63AC16B2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50DA-66F0-3EB1-291D-0188358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C47A-7867-6D35-2AC7-99FE012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E724-AC5F-6128-9A40-92D30904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22141-6DCF-70D5-8125-A0F33D2CB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07C56-F218-DE88-1D95-18DF5EBC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0FFA-C515-170E-87CA-379527A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25FE-D748-E6BD-F5BB-EB022A55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EB04-C71A-EEE6-6A9C-6AEA5B6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750A-0BA8-AA0A-C63B-A3C815FF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0199-2C91-2F55-2355-7D81DBCF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FDFC-0665-CF1E-E77A-39150226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E127-6AF5-3934-4F54-7955B7C5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E233-48AE-8D4F-757F-8638B20E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0D99-CD0B-8616-23C9-3AF3166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37E6-3D4A-52F0-E6FF-24AB24D3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9EB8-E408-43D4-1E1C-CA7E6184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6FA8-FBDD-BFB5-812B-7673C7EF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1B85-ADF7-223A-A38E-DD2B56FF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79A6-934D-BBA6-45CD-B987245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9380-B1A5-678A-791E-004CB116F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D2034-284A-1B87-7CCE-E554316D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96EC-DB53-754F-96B0-DBBF12F6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56FF-BE78-7907-04DF-2911F2E6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4B40-C80E-BCBD-FB3C-8D489E98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824B-9022-0370-6769-6084B4D9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004D-4D4F-776A-1C12-2460A754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92D1-90AA-3578-1D18-E8348007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CC6AA-F755-BB29-4668-943A3ACD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38EEA-9C47-9402-1AC1-D60B8FE85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28BB3-D7DB-10EB-5960-98B48D91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192EF-F04C-C2FC-C75C-F0E84B31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76140-6CA6-FF67-E386-25F9F3D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7FDE-5A8D-A23A-2CE5-4F94301D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6EEFB-54D2-ACA1-1960-069C8FD6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628F0-62AA-2BDF-93DA-9361257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B3083-7047-1CA1-8D5E-2B5062E8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20B49-BEAF-9B4A-A484-55F0E733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37344-60E1-C6C3-3D61-6287FAF9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473E1-7DE4-173C-3AFA-C6852B09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9B3B-54C6-83C5-3750-F12FBA5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863A-5DCA-D8E9-BCB2-1D88559C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E905-9F3D-7E47-3294-95ECC2E3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A55DA-6225-2FA5-AC75-9194DEE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D8B0-158C-DC87-82D9-F08E153C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A7BE-A1CD-BABE-A919-A67082C0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203-4AE9-6088-E5EB-A0AFFD3B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1DC8C-61A4-A18B-E2E4-E5C8B592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6B44-587D-82C9-DDE6-276C8ADF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52AB8-9403-B1BA-668B-8547B90D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342D-FC3C-656D-A3A3-D915E3F4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188FE-A467-0669-7E9A-9D18AAC7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FF2FB-1E5A-B4CF-D925-13559CC2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EA7A-F64C-AF42-0A8B-6C3C18EA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93A2-99BA-18DB-6477-EF7A16939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1CA2-728D-4EF3-B64E-727CC7AA83A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EE9F-911B-6938-B765-A2FD1B4FF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2AF2-4E25-1E9F-0938-5FF617B3B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0357-BE7F-4D4C-8965-483B414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036000" y="1719333"/>
            <a:ext cx="10120000" cy="23356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Segoe UI" panose="020B0502040204020203" pitchFamily="34" charset="0"/>
                <a:ea typeface="Lato Light" panose="020F0502020204030203" pitchFamily="34" charset="0"/>
                <a:cs typeface="Segoe UI" panose="020B0502040204020203" pitchFamily="34" charset="0"/>
                <a:sym typeface="Lato Light"/>
              </a:rPr>
              <a:t>CS 371</a:t>
            </a:r>
            <a:b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ea typeface="Lato Light" panose="020F0502020204030203" pitchFamily="34" charset="0"/>
                <a:cs typeface="Segoe UI" panose="020B0502040204020203" pitchFamily="34" charset="0"/>
                <a:sym typeface="Lato Light"/>
              </a:rPr>
            </a:br>
            <a:r>
              <a:rPr lang="en-US" sz="5333" b="1" dirty="0">
                <a:solidFill>
                  <a:srgbClr val="0070C0"/>
                </a:solidFill>
                <a:latin typeface="Segoe UI" panose="020B0502040204020203" pitchFamily="34" charset="0"/>
                <a:ea typeface="Lato Light" panose="020F0502020204030203" pitchFamily="34" charset="0"/>
                <a:cs typeface="Segoe UI" panose="020B0502040204020203" pitchFamily="34" charset="0"/>
                <a:sym typeface="Lato Light"/>
              </a:rPr>
              <a:t>Artificial Intelligence</a:t>
            </a: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415600" y="47961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200" dirty="0">
                <a:solidFill>
                  <a:srgbClr val="000000"/>
                </a:solidFill>
                <a:latin typeface="Segoe UI" panose="020B0502040204020203" pitchFamily="34" charset="0"/>
                <a:ea typeface="Assistant ExtraLight"/>
                <a:cs typeface="Segoe UI" panose="020B0502040204020203" pitchFamily="34" charset="0"/>
                <a:sym typeface="Assistant ExtraLight"/>
              </a:rPr>
              <a:t>Samyan Qayyum Wahla</a:t>
            </a:r>
          </a:p>
          <a:p>
            <a:pPr>
              <a:spcBef>
                <a:spcPts val="0"/>
              </a:spcBef>
            </a:pPr>
            <a:r>
              <a:rPr lang="en-GB" sz="3200" dirty="0">
                <a:solidFill>
                  <a:srgbClr val="000000"/>
                </a:solidFill>
                <a:latin typeface="Segoe UI" panose="020B0502040204020203" pitchFamily="34" charset="0"/>
                <a:ea typeface="Assistant ExtraLight"/>
                <a:cs typeface="Segoe UI" panose="020B0502040204020203" pitchFamily="34" charset="0"/>
                <a:sym typeface="Assistant ExtraLight"/>
              </a:rPr>
              <a:t>Fall 2023</a:t>
            </a:r>
          </a:p>
          <a:p>
            <a:pPr>
              <a:spcBef>
                <a:spcPts val="0"/>
              </a:spcBef>
            </a:pPr>
            <a:endParaRPr lang="en-GB" sz="3200" dirty="0">
              <a:solidFill>
                <a:srgbClr val="000000"/>
              </a:solidFill>
              <a:latin typeface="Segoe UI" panose="020B0502040204020203" pitchFamily="34" charset="0"/>
              <a:ea typeface="Assistant ExtraLight"/>
              <a:cs typeface="Segoe UI" panose="020B0502040204020203" pitchFamily="34" charset="0"/>
              <a:sym typeface="Assistant ExtraLight"/>
            </a:endParaRPr>
          </a:p>
          <a:p>
            <a:pPr>
              <a:spcBef>
                <a:spcPts val="0"/>
              </a:spcBef>
            </a:pPr>
            <a:r>
              <a:rPr lang="en-GB" sz="3200" dirty="0">
                <a:solidFill>
                  <a:srgbClr val="000000"/>
                </a:solidFill>
                <a:latin typeface="Segoe UI" panose="020B0502040204020203" pitchFamily="34" charset="0"/>
                <a:ea typeface="Assistant ExtraLight"/>
                <a:cs typeface="Segoe UI" panose="020B0502040204020203" pitchFamily="34" charset="0"/>
                <a:sym typeface="Assistant ExtraLight"/>
              </a:rPr>
              <a:t>Course Credits: Stanford-CS221</a:t>
            </a:r>
          </a:p>
          <a:p>
            <a:pPr>
              <a:spcBef>
                <a:spcPts val="0"/>
              </a:spcBef>
            </a:pPr>
            <a:endParaRPr lang="en-GB" sz="3200" dirty="0">
              <a:solidFill>
                <a:srgbClr val="000000"/>
              </a:solidFill>
              <a:latin typeface="Segoe UI" panose="020B0502040204020203" pitchFamily="34" charset="0"/>
              <a:ea typeface="Assistant ExtraLight"/>
              <a:cs typeface="Segoe UI" panose="020B0502040204020203" pitchFamily="34" charset="0"/>
              <a:sym typeface="Assistan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E319-758B-4F40-868E-0DBD0AB5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D750-47F0-4F91-8683-80AACB83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4A3D6-0D20-4BE2-B48A-5EDFF84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6" y="819151"/>
            <a:ext cx="638175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1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7CC-6CBE-4286-8B2F-0EEE9CC7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3505495" cy="1622321"/>
          </a:xfrm>
        </p:spPr>
        <p:txBody>
          <a:bodyPr>
            <a:normAutofit/>
          </a:bodyPr>
          <a:lstStyle/>
          <a:p>
            <a:r>
              <a:rPr lang="en-GB"/>
              <a:t>MOVER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1178-4AFE-4938-8181-828E3928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505495" cy="3785419"/>
          </a:xfrm>
        </p:spPr>
        <p:txBody>
          <a:bodyPr>
            <a:normAutofit/>
          </a:bodyPr>
          <a:lstStyle/>
          <a:p>
            <a:r>
              <a:rPr lang="en-GB" sz="2000"/>
              <a:t>Mover is a procedure for planning motion sequences in the world of bricks, pyramids, balls, and of a robot hand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4FFE-ACFC-4600-80E0-477C87F3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3" y="1523764"/>
            <a:ext cx="6019331" cy="38072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405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7CC-6CBE-4286-8B2F-0EEE9CC7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1178-4AFE-4938-8181-828E3928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9" y="5086349"/>
            <a:ext cx="2446465" cy="11782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PUT BLOCK A ON BLOCK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4FFE-ACFC-4600-80E0-477C87F3B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" r="1607" b="-2"/>
          <a:stretch/>
        </p:blipFill>
        <p:spPr>
          <a:xfrm>
            <a:off x="545239" y="858525"/>
            <a:ext cx="7608304" cy="5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07CC-6CBE-4286-8B2F-0EEE9CC7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COMMAND – PUT BLOCK A ON BLOCK B</a:t>
            </a:r>
            <a:br>
              <a:rPr lang="en-US" sz="4000"/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1178-4AFE-4938-8181-828E3928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1"/>
            <a:ext cx="4053545" cy="356315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GRASP 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MOVE D TO SOME LOCATION ON THE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UNGRASP 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GRASP 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MOVE C TO SOME LOCATION ON THE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UNGRASP 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GRASP 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MOVE A TO SOME LOCATON ON 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UNGRASP 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34FFE-ACFC-4600-80E0-477C87F3B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4" r="5150" b="-3"/>
          <a:stretch/>
        </p:blipFill>
        <p:spPr>
          <a:xfrm>
            <a:off x="6098893" y="2492377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951-B795-4342-8271-13FC48A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2"/>
            <a:ext cx="4171995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Question: </a:t>
            </a:r>
            <a:r>
              <a:rPr lang="en-US" sz="6000" b="1"/>
              <a:t>HOW</a:t>
            </a:r>
            <a:r>
              <a:rPr lang="en-US" sz="600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EA90-1C46-4C27-B05A-B0C6D7FA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384" y="5227456"/>
            <a:ext cx="3876085" cy="8574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the procedures in MOVER find the appropriate sequence?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55FE2-14C3-4E67-BD05-F792A6BD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6" r="16283" b="-2"/>
          <a:stretch/>
        </p:blipFill>
        <p:spPr>
          <a:xfrm>
            <a:off x="942598" y="612554"/>
            <a:ext cx="5608831" cy="56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6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951-B795-4342-8271-13FC48A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1"/>
            <a:ext cx="10066123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Answer: </a:t>
            </a:r>
            <a:r>
              <a:rPr lang="en-US" sz="4800" b="1"/>
              <a:t>HOW</a:t>
            </a:r>
            <a:r>
              <a:rPr lang="en-US" sz="480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EA90-1C46-4C27-B05A-B0C6D7FA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9" cy="3639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PUT-ON asks GET-SPACE to identify a place for block A on top of block B</a:t>
            </a:r>
          </a:p>
          <a:p>
            <a:pPr marL="0" indent="0">
              <a:buNone/>
            </a:pPr>
            <a:r>
              <a:rPr lang="en-US" sz="2000" dirty="0"/>
              <a:t>GET-SPACE appeals to MAKE-SPACE because block D is in the way. </a:t>
            </a:r>
          </a:p>
          <a:p>
            <a:pPr marL="0" indent="0">
              <a:buNone/>
            </a:pPr>
            <a:r>
              <a:rPr lang="en-US" sz="2000" dirty="0"/>
              <a:t>MAKE-SPACE asks GET-RID-OF to help by getting rid of block D</a:t>
            </a:r>
          </a:p>
          <a:p>
            <a:pPr marL="0" indent="0">
              <a:buNone/>
            </a:pPr>
            <a:r>
              <a:rPr lang="en-US" sz="2000" dirty="0"/>
              <a:t>GET-RID-OF obliges by finding a place for block D on the table and by moving block D to that place using PUT-ON – new job PUT D on the table (</a:t>
            </a:r>
            <a:r>
              <a:rPr lang="en-US" sz="2000" b="1" dirty="0"/>
              <a:t>RECURSION)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55FE2-14C3-4E67-BD05-F792A6BD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" r="392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4C1A42-34F4-42E2-BF7C-EC75147C2C73}"/>
              </a:ext>
            </a:extLst>
          </p:cNvPr>
          <p:cNvSpPr txBox="1">
            <a:spLocks/>
          </p:cNvSpPr>
          <p:nvPr/>
        </p:nvSpPr>
        <p:spPr>
          <a:xfrm>
            <a:off x="7331384" y="2299772"/>
            <a:ext cx="3876085" cy="85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do the procedures in MOVER find the appropriate sequence?</a:t>
            </a:r>
          </a:p>
        </p:txBody>
      </p:sp>
    </p:spTree>
    <p:extLst>
      <p:ext uri="{BB962C8B-B14F-4D97-AF65-F5344CB8AC3E}">
        <p14:creationId xmlns:p14="http://schemas.microsoft.com/office/powerpoint/2010/main" val="391147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951-B795-4342-8271-13FC48A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1"/>
            <a:ext cx="10066123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Answer: </a:t>
            </a:r>
            <a:r>
              <a:rPr lang="en-US" sz="4800" b="1"/>
              <a:t>HOW</a:t>
            </a:r>
            <a:r>
              <a:rPr lang="en-US" sz="480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EA90-1C46-4C27-B05A-B0C6D7FA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9" cy="363945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With block D gone, MAKE-SPACE can find a place for block A to go on top of block B</a:t>
            </a:r>
          </a:p>
          <a:p>
            <a:pPr marL="0" indent="0">
              <a:buNone/>
            </a:pPr>
            <a:r>
              <a:rPr lang="en-US" sz="2000" dirty="0"/>
              <a:t>MAKE-SPACE was asked by GET-SPACE (to put A on B)</a:t>
            </a:r>
          </a:p>
          <a:p>
            <a:pPr marL="0" indent="0">
              <a:buNone/>
            </a:pPr>
            <a:r>
              <a:rPr lang="en-US" sz="2000" dirty="0"/>
              <a:t>PUT-ON ask GRASP for a. PUT-ON cannot grasp A because C is in the way. </a:t>
            </a:r>
          </a:p>
          <a:p>
            <a:pPr marL="0" indent="0">
              <a:buNone/>
            </a:pPr>
            <a:r>
              <a:rPr lang="en-US" sz="2000" dirty="0"/>
              <a:t>GRASP ASKS FOR CLEAR-TOP</a:t>
            </a:r>
          </a:p>
          <a:p>
            <a:pPr marL="0" indent="0">
              <a:buNone/>
            </a:pPr>
            <a:r>
              <a:rPr lang="en-US" sz="2000" dirty="0"/>
              <a:t>CLEAR-TOP asks GET-RID-OF</a:t>
            </a:r>
          </a:p>
          <a:p>
            <a:pPr marL="0" indent="0">
              <a:buNone/>
            </a:pPr>
            <a:r>
              <a:rPr lang="en-US" sz="2000" dirty="0"/>
              <a:t>GET-RID-OF arranges for block C to go on table using PUT-ON</a:t>
            </a:r>
          </a:p>
          <a:p>
            <a:pPr marL="0" indent="0">
              <a:buNone/>
            </a:pPr>
            <a:r>
              <a:rPr lang="en-US" sz="2000" dirty="0"/>
              <a:t>CLEAR-TOP finished as block A is cleared.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55FE2-14C3-4E67-BD05-F792A6BD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" r="392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4C1A42-34F4-42E2-BF7C-EC75147C2C73}"/>
              </a:ext>
            </a:extLst>
          </p:cNvPr>
          <p:cNvSpPr txBox="1">
            <a:spLocks/>
          </p:cNvSpPr>
          <p:nvPr/>
        </p:nvSpPr>
        <p:spPr>
          <a:xfrm>
            <a:off x="7331384" y="2299772"/>
            <a:ext cx="3876085" cy="85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do the procedures in MOVER find the appropriate sequence?</a:t>
            </a:r>
          </a:p>
        </p:txBody>
      </p:sp>
    </p:spTree>
    <p:extLst>
      <p:ext uri="{BB962C8B-B14F-4D97-AF65-F5344CB8AC3E}">
        <p14:creationId xmlns:p14="http://schemas.microsoft.com/office/powerpoint/2010/main" val="154214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2951-B795-4342-8271-13FC48A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1"/>
            <a:ext cx="10066123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Answer: </a:t>
            </a:r>
            <a:r>
              <a:rPr lang="en-US" sz="4800" b="1"/>
              <a:t>HOW</a:t>
            </a:r>
            <a:r>
              <a:rPr lang="en-US" sz="480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EA90-1C46-4C27-B05A-B0C6D7FA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9" cy="3639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CLEAR-TOP finished as block A is cleared. </a:t>
            </a:r>
          </a:p>
          <a:p>
            <a:pPr marL="0" indent="0">
              <a:buNone/>
            </a:pPr>
            <a:r>
              <a:rPr lang="en-US" sz="2000" dirty="0"/>
              <a:t>GRASP can now do its job</a:t>
            </a:r>
          </a:p>
          <a:p>
            <a:pPr marL="0" indent="0">
              <a:buNone/>
            </a:pPr>
            <a:r>
              <a:rPr lang="en-US" sz="2000" dirty="0"/>
              <a:t>PUT-ON can ask MOVE to move block A to the place found previously on top of block B. </a:t>
            </a:r>
          </a:p>
          <a:p>
            <a:pPr marL="0" indent="0">
              <a:buNone/>
            </a:pPr>
            <a:r>
              <a:rPr lang="en-US" sz="2000" dirty="0"/>
              <a:t>PUT-ON asks UNGRASP to let block A go.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55FE2-14C3-4E67-BD05-F792A6BD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" r="3924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4C1A42-34F4-42E2-BF7C-EC75147C2C73}"/>
              </a:ext>
            </a:extLst>
          </p:cNvPr>
          <p:cNvSpPr txBox="1">
            <a:spLocks/>
          </p:cNvSpPr>
          <p:nvPr/>
        </p:nvSpPr>
        <p:spPr>
          <a:xfrm>
            <a:off x="7331384" y="2299772"/>
            <a:ext cx="3876085" cy="85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do the procedures in MOVER find the appropriate sequence?</a:t>
            </a:r>
          </a:p>
        </p:txBody>
      </p:sp>
    </p:spTree>
    <p:extLst>
      <p:ext uri="{BB962C8B-B14F-4D97-AF65-F5344CB8AC3E}">
        <p14:creationId xmlns:p14="http://schemas.microsoft.com/office/powerpoint/2010/main" val="311065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684C-4ACA-4336-829E-9F33E303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-690586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 dirty="0"/>
              <a:t>Key Idea in Problem Reduction – </a:t>
            </a:r>
            <a:r>
              <a:rPr lang="en-GB" sz="5200" b="1" dirty="0"/>
              <a:t>Goal Tree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98FAE-539F-4EB2-BCCF-D2A8FA756C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Waterloo OpenCS - Web basics">
            <a:extLst>
              <a:ext uri="{FF2B5EF4-FFF2-40B4-BE49-F238E27FC236}">
                <a16:creationId xmlns:a16="http://schemas.microsoft.com/office/drawing/2014/main" id="{AD8BA233-C672-4ACE-8E76-8D79C08E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3" y="4080128"/>
            <a:ext cx="403434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3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606A-0135-4771-9075-5F32AD6F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Goal Tree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65F0F8-F67E-46D2-9667-E83B932071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3,045 BEST Bismillah IMAGES, STOCK PHOTOS &amp;amp; VECTORS | Adobe Stock">
            <a:extLst>
              <a:ext uri="{FF2B5EF4-FFF2-40B4-BE49-F238E27FC236}">
                <a16:creationId xmlns:a16="http://schemas.microsoft.com/office/drawing/2014/main" id="{5CDCCF2E-F4A9-411C-87C1-4E3CCFFBC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2065868"/>
            <a:ext cx="10905065" cy="27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9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162E-C97C-4052-83C5-F88FA1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goal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CB1D-A3D6-4260-820F-016CD38D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9"/>
          </a:xfrm>
        </p:spPr>
        <p:txBody>
          <a:bodyPr>
            <a:normAutofit/>
          </a:bodyPr>
          <a:lstStyle/>
          <a:p>
            <a:pPr algn="just"/>
            <a:r>
              <a:rPr lang="en-GB" b="1" i="1" dirty="0">
                <a:latin typeface="Book Antiqua" panose="02040602050305030304" pitchFamily="18" charset="0"/>
              </a:rPr>
              <a:t>A goal tree, is a semantic tree in which nodes represent goals and branches indicate how you can achieve goals by solving one or more subgoals. </a:t>
            </a:r>
          </a:p>
          <a:p>
            <a:pPr algn="just"/>
            <a:r>
              <a:rPr lang="en-GB" dirty="0">
                <a:latin typeface="Book Antiqua" panose="02040602050305030304" pitchFamily="18" charset="0"/>
              </a:rPr>
              <a:t>Each node’s children correspond to immediate subgoals; each node’s parent corresponds to the immediate subgoals.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351FE-2AFE-4E7F-8F7E-3FD4B3D3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843" y="1690689"/>
            <a:ext cx="5562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5913-202C-4895-8BB0-06ABE4C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 Tree – Transparent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9A41-7B30-4F63-AA21-6DB12D2F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4" y="1504993"/>
            <a:ext cx="4973053" cy="467197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Goals that are satisfied only when all of their immediate subgoals are satisfied</a:t>
            </a:r>
          </a:p>
          <a:p>
            <a:r>
              <a:rPr lang="en-GB" dirty="0"/>
              <a:t>Goals that are satisfied only when </a:t>
            </a:r>
            <a:r>
              <a:rPr lang="en-GB" b="1" i="1" dirty="0"/>
              <a:t>all of their immediate subgoals are satisfied</a:t>
            </a:r>
            <a:r>
              <a:rPr lang="en-GB" i="1" dirty="0"/>
              <a:t> </a:t>
            </a:r>
            <a:r>
              <a:rPr lang="en-GB" dirty="0"/>
              <a:t>are called </a:t>
            </a:r>
            <a:r>
              <a:rPr lang="en-GB" b="1" dirty="0"/>
              <a:t>AND goals </a:t>
            </a:r>
            <a:r>
              <a:rPr lang="en-GB" dirty="0"/>
              <a:t>and corresponding nodes are called </a:t>
            </a:r>
            <a:r>
              <a:rPr lang="en-GB" b="1" dirty="0"/>
              <a:t>AND nodes</a:t>
            </a:r>
            <a:r>
              <a:rPr lang="en-GB" dirty="0"/>
              <a:t>.</a:t>
            </a:r>
          </a:p>
          <a:p>
            <a:r>
              <a:rPr lang="en-GB" dirty="0"/>
              <a:t>Arcs are placed on the branches of AND nodes.</a:t>
            </a:r>
          </a:p>
          <a:p>
            <a:r>
              <a:rPr lang="en-GB" b="1" dirty="0"/>
              <a:t>OR goals </a:t>
            </a:r>
            <a:r>
              <a:rPr lang="en-GB" dirty="0"/>
              <a:t>are satisfied when any of their immediate subgoals are satisfied.</a:t>
            </a:r>
          </a:p>
          <a:p>
            <a:r>
              <a:rPr lang="en-GB" dirty="0"/>
              <a:t>Unmarked nodes are called </a:t>
            </a:r>
            <a:r>
              <a:rPr lang="en-GB" b="1" dirty="0"/>
              <a:t>OR nodes.  </a:t>
            </a:r>
          </a:p>
          <a:p>
            <a:r>
              <a:rPr lang="en-GB" b="1" dirty="0"/>
              <a:t>Leaf goals </a:t>
            </a:r>
            <a:r>
              <a:rPr lang="en-GB" dirty="0"/>
              <a:t>–  no subgoals and corresponding nodes are called </a:t>
            </a:r>
            <a:r>
              <a:rPr lang="en-GB" b="1" dirty="0"/>
              <a:t>leaf nodes.</a:t>
            </a:r>
            <a:endParaRPr lang="en-GB" dirty="0"/>
          </a:p>
          <a:p>
            <a:r>
              <a:rPr lang="en-GB" dirty="0"/>
              <a:t>Goal trees are also called </a:t>
            </a:r>
            <a:r>
              <a:rPr lang="en-GB" b="1" dirty="0"/>
              <a:t>AND-OR Trees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EF901-71AF-43F1-B369-FAE21C38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12" y="1504993"/>
            <a:ext cx="7267115" cy="49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901B-CDAE-4326-805C-001E8E1C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– How goal is achieved?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14B5-2920-4918-BC2B-1D198745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REDUCE</a:t>
            </a:r>
          </a:p>
          <a:p>
            <a:pPr lvl="1"/>
            <a:r>
              <a:rPr lang="en-GB"/>
              <a:t>REDUCE- AND</a:t>
            </a:r>
          </a:p>
          <a:p>
            <a:pPr lvl="1"/>
            <a:r>
              <a:rPr lang="en-GB"/>
              <a:t>REDUCE-OR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8F8F3-BCDC-4EE2-877F-F380FE6B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50" y="1486695"/>
            <a:ext cx="4905375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574A1-3F7F-4ACD-9206-9C18FD63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71963"/>
            <a:ext cx="4924425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1FD4B-6895-4839-B0A5-0478862A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4289425"/>
            <a:ext cx="4933951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399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8580-8B43-45FF-B98E-AFDF8EF7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6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Introspective Question Answering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F10B3-EB28-4525-B97B-90839EE13F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8738" y="5452663"/>
          <a:ext cx="2193757" cy="141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3970F7-84E8-4E0E-A489-3D1202AE899C}"/>
              </a:ext>
            </a:extLst>
          </p:cNvPr>
          <p:cNvSpPr txBox="1"/>
          <p:nvPr/>
        </p:nvSpPr>
        <p:spPr>
          <a:xfrm>
            <a:off x="6391235" y="1540351"/>
            <a:ext cx="5117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ok Antiqua" panose="02040602050305030304" pitchFamily="18" charset="0"/>
              </a:rPr>
              <a:t>Problem:</a:t>
            </a:r>
            <a:r>
              <a:rPr lang="en-GB" dirty="0">
                <a:latin typeface="Book Antiqua" panose="02040602050305030304" pitchFamily="18" charset="0"/>
              </a:rPr>
              <a:t> PUT BLOCK A ON BLOCK B</a:t>
            </a:r>
          </a:p>
          <a:p>
            <a:r>
              <a:rPr lang="en-GB" b="1" dirty="0">
                <a:latin typeface="Book Antiqua" panose="02040602050305030304" pitchFamily="18" charset="0"/>
              </a:rPr>
              <a:t>Questions:</a:t>
            </a:r>
          </a:p>
          <a:p>
            <a:r>
              <a:rPr lang="en-GB" b="1" dirty="0">
                <a:latin typeface="Book Antiqua" panose="02040602050305030304" pitchFamily="18" charset="0"/>
              </a:rPr>
              <a:t>Q: </a:t>
            </a:r>
            <a:r>
              <a:rPr lang="en-GB" dirty="0">
                <a:latin typeface="Book Antiqua" panose="02040602050305030304" pitchFamily="18" charset="0"/>
              </a:rPr>
              <a:t>How did you clear the top of A?</a:t>
            </a:r>
          </a:p>
          <a:p>
            <a:r>
              <a:rPr lang="en-GB" b="1" dirty="0">
                <a:latin typeface="Book Antiqua" panose="02040602050305030304" pitchFamily="18" charset="0"/>
              </a:rPr>
              <a:t>Ans:</a:t>
            </a:r>
            <a:r>
              <a:rPr lang="en-GB" dirty="0">
                <a:latin typeface="Book Antiqua" panose="02040602050305030304" pitchFamily="18" charset="0"/>
              </a:rPr>
              <a:t> By getting rid of block C</a:t>
            </a:r>
          </a:p>
          <a:p>
            <a:endParaRPr lang="en-GB" dirty="0">
              <a:latin typeface="Book Antiqua" panose="02040602050305030304" pitchFamily="18" charset="0"/>
            </a:endParaRPr>
          </a:p>
          <a:p>
            <a:r>
              <a:rPr lang="en-GB" b="1" dirty="0">
                <a:latin typeface="Book Antiqua" panose="02040602050305030304" pitchFamily="18" charset="0"/>
              </a:rPr>
              <a:t>Q:</a:t>
            </a:r>
            <a:r>
              <a:rPr lang="en-GB" dirty="0">
                <a:latin typeface="Book Antiqua" panose="02040602050305030304" pitchFamily="18" charset="0"/>
              </a:rPr>
              <a:t> Why did you clear the top of A?</a:t>
            </a:r>
          </a:p>
          <a:p>
            <a:r>
              <a:rPr lang="en-GB" b="1" dirty="0">
                <a:latin typeface="Book Antiqua" panose="02040602050305030304" pitchFamily="18" charset="0"/>
              </a:rPr>
              <a:t>Ans:</a:t>
            </a:r>
            <a:r>
              <a:rPr lang="en-GB" dirty="0">
                <a:latin typeface="Book Antiqua" panose="02040602050305030304" pitchFamily="18" charset="0"/>
              </a:rPr>
              <a:t> To grasp block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CFBE8-2575-4730-A8F2-3DB19BF27A22}"/>
              </a:ext>
            </a:extLst>
          </p:cNvPr>
          <p:cNvSpPr txBox="1"/>
          <p:nvPr/>
        </p:nvSpPr>
        <p:spPr>
          <a:xfrm>
            <a:off x="6391232" y="3680864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ok Antiqua" panose="02040602050305030304" pitchFamily="18" charset="0"/>
              </a:rPr>
              <a:t>HOW?</a:t>
            </a:r>
          </a:p>
          <a:p>
            <a:pPr marL="285744" indent="-285744" algn="just">
              <a:buFont typeface="Wingdings" panose="05000000000000000000" pitchFamily="2" charset="2"/>
              <a:buChar char="q"/>
            </a:pPr>
            <a:r>
              <a:rPr lang="en-GB" dirty="0">
                <a:latin typeface="Book Antiqua" panose="02040602050305030304" pitchFamily="18" charset="0"/>
              </a:rPr>
              <a:t>You identify goal involved in AND-OR tree</a:t>
            </a:r>
          </a:p>
          <a:p>
            <a:pPr marL="285744" indent="-285744" algn="just">
              <a:buFont typeface="Wingdings" panose="05000000000000000000" pitchFamily="2" charset="2"/>
              <a:buChar char="q"/>
            </a:pPr>
            <a:r>
              <a:rPr lang="en-GB" dirty="0">
                <a:latin typeface="Book Antiqua" panose="02040602050305030304" pitchFamily="18" charset="0"/>
              </a:rPr>
              <a:t>If goal is an AND goal, report all immediate subgoals. </a:t>
            </a:r>
          </a:p>
          <a:p>
            <a:pPr marL="285744" indent="-285744" algn="just">
              <a:buFont typeface="Wingdings" panose="05000000000000000000" pitchFamily="2" charset="2"/>
              <a:buChar char="q"/>
            </a:pPr>
            <a:r>
              <a:rPr lang="en-GB" dirty="0">
                <a:latin typeface="Book Antiqua" panose="02040602050305030304" pitchFamily="18" charset="0"/>
              </a:rPr>
              <a:t>If goal is an OR goal, report immediate subgoal that was achieved</a:t>
            </a:r>
          </a:p>
          <a:p>
            <a:endParaRPr lang="en-GB" b="1" dirty="0">
              <a:latin typeface="Book Antiqua" panose="02040602050305030304" pitchFamily="18" charset="0"/>
            </a:endParaRPr>
          </a:p>
          <a:p>
            <a:r>
              <a:rPr lang="en-GB" b="1" dirty="0">
                <a:latin typeface="Book Antiqua" panose="02040602050305030304" pitchFamily="18" charset="0"/>
              </a:rPr>
              <a:t>Why?</a:t>
            </a:r>
          </a:p>
          <a:p>
            <a:pPr marL="285744" indent="-285744">
              <a:buFont typeface="Wingdings" panose="05000000000000000000" pitchFamily="2" charset="2"/>
              <a:buChar char="q"/>
            </a:pPr>
            <a:r>
              <a:rPr lang="en-GB" dirty="0">
                <a:latin typeface="Book Antiqua" panose="02040602050305030304" pitchFamily="18" charset="0"/>
              </a:rPr>
              <a:t>Identify the goal and report the immediate super-goal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5FCE7-2CE7-407E-9B61-67A693F9A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73" y="1450985"/>
            <a:ext cx="6094089" cy="40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6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1036000" y="2643843"/>
            <a:ext cx="10120000" cy="1570315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b="1" dirty="0">
                <a:solidFill>
                  <a:srgbClr val="0070C0"/>
                </a:solidFill>
                <a:latin typeface="+mn-lt"/>
                <a:sym typeface="Lato Light"/>
              </a:rPr>
              <a:t>Optimization Problems</a:t>
            </a:r>
            <a:endParaRPr sz="5333" b="1" dirty="0">
              <a:solidFill>
                <a:srgbClr val="0070C0"/>
              </a:solidFill>
              <a:latin typeface="+mn-l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99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ED4-84AA-EB88-994F-4FDA3255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Optimizations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FA1C8-85CB-33E8-11C4-0BE19EC4C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59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2400" b="1" dirty="0"/>
                  <a:t>Discrete optimization</a:t>
                </a:r>
                <a:r>
                  <a:rPr lang="en-US" sz="2400" dirty="0"/>
                  <a:t>: find the best discrete object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𝑃𝑎𝑡h𝑠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262447" indent="0">
                  <a:lnSpc>
                    <a:spcPct val="100000"/>
                  </a:lnSpc>
                  <a:buNone/>
                </a:pPr>
                <a:r>
                  <a:rPr lang="en-US" sz="2400" dirty="0"/>
                  <a:t>Algorithmic tool: Dynamic Programming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4"/>
                  </a:spcBef>
                  <a:buNone/>
                </a:pPr>
                <a:endParaRPr lang="en-US" sz="2400" dirty="0"/>
              </a:p>
              <a:p>
                <a:pPr marL="34259">
                  <a:lnSpc>
                    <a:spcPct val="100000"/>
                  </a:lnSpc>
                </a:pPr>
                <a:r>
                  <a:rPr lang="en-US" sz="2400" b="1" dirty="0"/>
                  <a:t>Continuous optimization</a:t>
                </a:r>
                <a:r>
                  <a:rPr lang="en-US" sz="2400" dirty="0"/>
                  <a:t>: find the best vector of real numbers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𝑇𝑟𝑎𝑖𝑛𝑖𝑛𝑔𝐸𝑟𝑟𝑜𝑟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262447" indent="0">
                  <a:lnSpc>
                    <a:spcPct val="100000"/>
                  </a:lnSpc>
                  <a:buNone/>
                </a:pPr>
                <a:r>
                  <a:rPr lang="en-US" sz="2400" dirty="0"/>
                  <a:t>Algorithmic tool: Gradient Descent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FA1C8-85CB-33E8-11C4-0BE19EC4C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4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6495" y="485655"/>
            <a:ext cx="11025479" cy="1698224"/>
          </a:xfrm>
          <a:custGeom>
            <a:avLst/>
            <a:gdLst/>
            <a:ahLst/>
            <a:cxnLst/>
            <a:rect l="l" t="t" r="r" b="b"/>
            <a:pathLst>
              <a:path w="9284970" h="1888489">
                <a:moveTo>
                  <a:pt x="0" y="0"/>
                </a:moveTo>
                <a:lnTo>
                  <a:pt x="0" y="1888269"/>
                </a:lnTo>
                <a:lnTo>
                  <a:pt x="9284633" y="1888269"/>
                </a:lnTo>
                <a:lnTo>
                  <a:pt x="9284633" y="0"/>
                </a:lnTo>
                <a:lnTo>
                  <a:pt x="0" y="0"/>
                </a:lnTo>
                <a:close/>
              </a:path>
            </a:pathLst>
          </a:custGeom>
          <a:ln w="2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8091" y="289842"/>
            <a:ext cx="4672384" cy="3620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5989" rIns="0" bIns="0" rtlCol="0" anchor="ctr">
            <a:spAutoFit/>
          </a:bodyPr>
          <a:lstStyle/>
          <a:p>
            <a:pPr marL="11420">
              <a:lnSpc>
                <a:spcPct val="100000"/>
              </a:lnSpc>
              <a:spcBef>
                <a:spcPts val="125"/>
              </a:spcBef>
              <a:tabLst>
                <a:tab pos="1349221" algn="l"/>
              </a:tabLst>
            </a:pPr>
            <a:r>
              <a:rPr sz="2248" b="1" spc="-9" dirty="0">
                <a:solidFill>
                  <a:srgbClr val="0070C0"/>
                </a:solidFill>
                <a:cs typeface="Trebuchet MS"/>
              </a:rPr>
              <a:t>Problem:</a:t>
            </a:r>
            <a:r>
              <a:rPr sz="2248" b="1" dirty="0">
                <a:solidFill>
                  <a:srgbClr val="0070C0"/>
                </a:solidFill>
                <a:cs typeface="Trebuchet MS"/>
              </a:rPr>
              <a:t>	</a:t>
            </a:r>
            <a:r>
              <a:rPr lang="en-US" sz="2248" b="1" dirty="0">
                <a:solidFill>
                  <a:srgbClr val="0070C0"/>
                </a:solidFill>
                <a:cs typeface="Trebuchet MS"/>
              </a:rPr>
              <a:t>C</a:t>
            </a:r>
            <a:r>
              <a:rPr sz="2248" b="1" dirty="0">
                <a:solidFill>
                  <a:srgbClr val="0070C0"/>
                </a:solidFill>
                <a:cs typeface="Trebuchet MS"/>
              </a:rPr>
              <a:t>omputing</a:t>
            </a:r>
            <a:r>
              <a:rPr sz="2248" b="1" spc="-4" dirty="0">
                <a:solidFill>
                  <a:srgbClr val="0070C0"/>
                </a:solidFill>
                <a:cs typeface="Trebuchet MS"/>
              </a:rPr>
              <a:t> </a:t>
            </a:r>
            <a:r>
              <a:rPr lang="en-US" sz="2248" b="1" spc="-4" dirty="0">
                <a:solidFill>
                  <a:srgbClr val="0070C0"/>
                </a:solidFill>
                <a:cs typeface="Trebuchet MS"/>
              </a:rPr>
              <a:t>E</a:t>
            </a:r>
            <a:r>
              <a:rPr sz="2248" b="1" dirty="0">
                <a:solidFill>
                  <a:srgbClr val="0070C0"/>
                </a:solidFill>
                <a:cs typeface="Trebuchet MS"/>
              </a:rPr>
              <a:t>dit </a:t>
            </a:r>
            <a:r>
              <a:rPr lang="en-US" sz="2248" b="1" spc="-32" dirty="0">
                <a:solidFill>
                  <a:srgbClr val="0070C0"/>
                </a:solidFill>
                <a:cs typeface="Trebuchet MS"/>
              </a:rPr>
              <a:t>D</a:t>
            </a:r>
            <a:r>
              <a:rPr sz="2248" b="1" spc="-32" dirty="0">
                <a:solidFill>
                  <a:srgbClr val="0070C0"/>
                </a:solidFill>
                <a:cs typeface="Trebuchet MS"/>
              </a:rPr>
              <a:t>istance</a:t>
            </a:r>
            <a:endParaRPr sz="2248" dirty="0">
              <a:solidFill>
                <a:srgbClr val="0070C0"/>
              </a:solidFill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4771" y="842610"/>
            <a:ext cx="9516952" cy="1479851"/>
          </a:xfrm>
          <a:prstGeom prst="rect">
            <a:avLst/>
          </a:prstGeom>
        </p:spPr>
        <p:txBody>
          <a:bodyPr vert="horz" wrap="square" lIns="0" tIns="50251" rIns="0" bIns="0" rtlCol="0">
            <a:spAutoFit/>
          </a:bodyPr>
          <a:lstStyle/>
          <a:p>
            <a:pPr marL="364284">
              <a:spcBef>
                <a:spcPts val="396"/>
              </a:spcBef>
            </a:pPr>
            <a:r>
              <a:rPr sz="2248" spc="-23" dirty="0">
                <a:solidFill>
                  <a:srgbClr val="0070C0"/>
                </a:solidFill>
                <a:latin typeface="+mj-lt"/>
                <a:cs typeface="Trebuchet MS"/>
              </a:rPr>
              <a:t>Input</a:t>
            </a:r>
            <a:r>
              <a:rPr sz="2248" spc="-23" dirty="0">
                <a:latin typeface="+mj-lt"/>
                <a:cs typeface="Trebuchet MS"/>
              </a:rPr>
              <a:t>:</a:t>
            </a:r>
            <a:r>
              <a:rPr sz="2248" spc="131" dirty="0">
                <a:latin typeface="+mj-lt"/>
                <a:cs typeface="Trebuchet MS"/>
              </a:rPr>
              <a:t> </a:t>
            </a:r>
            <a:r>
              <a:rPr sz="2248" spc="-76" dirty="0">
                <a:latin typeface="+mj-lt"/>
                <a:cs typeface="Trebuchet MS"/>
              </a:rPr>
              <a:t>two </a:t>
            </a:r>
            <a:r>
              <a:rPr sz="2248" spc="-59" dirty="0">
                <a:latin typeface="+mj-lt"/>
                <a:cs typeface="Trebuchet MS"/>
              </a:rPr>
              <a:t>strings,</a:t>
            </a:r>
            <a:r>
              <a:rPr sz="2248" spc="-76" dirty="0">
                <a:latin typeface="+mj-lt"/>
                <a:cs typeface="Trebuchet MS"/>
              </a:rPr>
              <a:t> </a:t>
            </a:r>
            <a:r>
              <a:rPr sz="2248" i="1" spc="153" dirty="0">
                <a:latin typeface="+mj-lt"/>
                <a:cs typeface="Trebuchet MS"/>
              </a:rPr>
              <a:t>s</a:t>
            </a:r>
            <a:r>
              <a:rPr sz="2248" i="1" spc="-72" dirty="0">
                <a:latin typeface="+mj-lt"/>
                <a:cs typeface="Trebuchet MS"/>
              </a:rPr>
              <a:t> </a:t>
            </a:r>
            <a:r>
              <a:rPr sz="2248" dirty="0">
                <a:latin typeface="+mj-lt"/>
                <a:cs typeface="Trebuchet MS"/>
              </a:rPr>
              <a:t>and</a:t>
            </a:r>
            <a:r>
              <a:rPr sz="2248" spc="-72" dirty="0">
                <a:latin typeface="+mj-lt"/>
                <a:cs typeface="Trebuchet MS"/>
              </a:rPr>
              <a:t> </a:t>
            </a:r>
            <a:r>
              <a:rPr sz="2248" i="1" spc="-45" dirty="0">
                <a:latin typeface="+mj-lt"/>
                <a:cs typeface="Trebuchet MS"/>
              </a:rPr>
              <a:t>t</a:t>
            </a:r>
            <a:endParaRPr sz="2248" dirty="0">
              <a:latin typeface="+mj-lt"/>
              <a:cs typeface="Trebuchet MS"/>
            </a:endParaRPr>
          </a:p>
          <a:p>
            <a:pPr marL="364284" marR="4568">
              <a:lnSpc>
                <a:spcPct val="101600"/>
              </a:lnSpc>
              <a:spcBef>
                <a:spcPts val="275"/>
              </a:spcBef>
              <a:tabLst>
                <a:tab pos="1478260" algn="l"/>
              </a:tabLst>
            </a:pPr>
            <a:r>
              <a:rPr sz="2248" spc="-9" dirty="0">
                <a:solidFill>
                  <a:srgbClr val="0070C0"/>
                </a:solidFill>
                <a:latin typeface="+mj-lt"/>
                <a:cs typeface="Trebuchet MS"/>
              </a:rPr>
              <a:t>Output</a:t>
            </a:r>
            <a:r>
              <a:rPr sz="2248" spc="-9" dirty="0">
                <a:latin typeface="+mj-lt"/>
                <a:cs typeface="Trebuchet MS"/>
              </a:rPr>
              <a:t>:</a:t>
            </a:r>
            <a:r>
              <a:rPr sz="2248" dirty="0">
                <a:latin typeface="+mj-lt"/>
                <a:cs typeface="Trebuchet MS"/>
              </a:rPr>
              <a:t>	</a:t>
            </a:r>
            <a:r>
              <a:rPr sz="2248" spc="-27" dirty="0">
                <a:latin typeface="+mj-lt"/>
                <a:cs typeface="Trebuchet MS"/>
              </a:rPr>
              <a:t>minimum</a:t>
            </a:r>
            <a:r>
              <a:rPr sz="2248" spc="-45" dirty="0">
                <a:latin typeface="+mj-lt"/>
                <a:cs typeface="Trebuchet MS"/>
              </a:rPr>
              <a:t> number</a:t>
            </a:r>
            <a:r>
              <a:rPr sz="2248" spc="-40" dirty="0">
                <a:latin typeface="+mj-lt"/>
                <a:cs typeface="Trebuchet MS"/>
              </a:rPr>
              <a:t> </a:t>
            </a:r>
            <a:r>
              <a:rPr sz="2248" dirty="0">
                <a:latin typeface="+mj-lt"/>
                <a:cs typeface="Trebuchet MS"/>
              </a:rPr>
              <a:t>of</a:t>
            </a:r>
            <a:r>
              <a:rPr sz="2248" spc="-40" dirty="0">
                <a:latin typeface="+mj-lt"/>
                <a:cs typeface="Trebuchet MS"/>
              </a:rPr>
              <a:t> </a:t>
            </a:r>
            <a:r>
              <a:rPr sz="2248" spc="-81" dirty="0">
                <a:latin typeface="+mj-lt"/>
                <a:cs typeface="Trebuchet MS"/>
              </a:rPr>
              <a:t>character</a:t>
            </a:r>
            <a:r>
              <a:rPr sz="2248" spc="-40" dirty="0">
                <a:latin typeface="+mj-lt"/>
                <a:cs typeface="Trebuchet MS"/>
              </a:rPr>
              <a:t> </a:t>
            </a:r>
            <a:r>
              <a:rPr sz="2248" spc="-72" dirty="0">
                <a:latin typeface="+mj-lt"/>
                <a:cs typeface="Trebuchet MS"/>
              </a:rPr>
              <a:t>insertions,</a:t>
            </a:r>
            <a:r>
              <a:rPr sz="2248" spc="-23" dirty="0">
                <a:latin typeface="+mj-lt"/>
                <a:cs typeface="Trebuchet MS"/>
              </a:rPr>
              <a:t> </a:t>
            </a:r>
            <a:r>
              <a:rPr sz="2248" spc="-95" dirty="0">
                <a:latin typeface="+mj-lt"/>
                <a:cs typeface="Trebuchet MS"/>
              </a:rPr>
              <a:t>deletions,</a:t>
            </a:r>
            <a:r>
              <a:rPr sz="2248" spc="-17" dirty="0">
                <a:latin typeface="+mj-lt"/>
                <a:cs typeface="Trebuchet MS"/>
              </a:rPr>
              <a:t> </a:t>
            </a:r>
            <a:r>
              <a:rPr sz="2248" spc="-23" dirty="0">
                <a:latin typeface="+mj-lt"/>
                <a:cs typeface="Trebuchet MS"/>
              </a:rPr>
              <a:t>and </a:t>
            </a:r>
            <a:r>
              <a:rPr sz="2248" spc="-59" dirty="0">
                <a:latin typeface="+mj-lt"/>
                <a:cs typeface="Trebuchet MS"/>
              </a:rPr>
              <a:t>substitutions</a:t>
            </a:r>
            <a:r>
              <a:rPr sz="2248" spc="-72" dirty="0">
                <a:latin typeface="+mj-lt"/>
                <a:cs typeface="Trebuchet MS"/>
              </a:rPr>
              <a:t> </a:t>
            </a:r>
            <a:r>
              <a:rPr sz="2248" dirty="0">
                <a:latin typeface="+mj-lt"/>
                <a:cs typeface="Trebuchet MS"/>
              </a:rPr>
              <a:t>it</a:t>
            </a:r>
            <a:r>
              <a:rPr sz="2248" spc="-63" dirty="0">
                <a:latin typeface="+mj-lt"/>
                <a:cs typeface="Trebuchet MS"/>
              </a:rPr>
              <a:t> </a:t>
            </a:r>
            <a:r>
              <a:rPr sz="2248" spc="-68" dirty="0">
                <a:latin typeface="+mj-lt"/>
                <a:cs typeface="Trebuchet MS"/>
              </a:rPr>
              <a:t>takes</a:t>
            </a:r>
            <a:r>
              <a:rPr sz="2248" spc="-72" dirty="0">
                <a:latin typeface="+mj-lt"/>
                <a:cs typeface="Trebuchet MS"/>
              </a:rPr>
              <a:t> </a:t>
            </a:r>
            <a:r>
              <a:rPr sz="2248" dirty="0">
                <a:latin typeface="+mj-lt"/>
                <a:cs typeface="Trebuchet MS"/>
              </a:rPr>
              <a:t>to</a:t>
            </a:r>
            <a:r>
              <a:rPr sz="2248" spc="-68" dirty="0">
                <a:latin typeface="+mj-lt"/>
                <a:cs typeface="Trebuchet MS"/>
              </a:rPr>
              <a:t> </a:t>
            </a:r>
            <a:r>
              <a:rPr sz="2248" spc="-49" dirty="0">
                <a:latin typeface="+mj-lt"/>
                <a:cs typeface="Trebuchet MS"/>
              </a:rPr>
              <a:t>change</a:t>
            </a:r>
            <a:r>
              <a:rPr sz="2248" spc="-68" dirty="0">
                <a:latin typeface="+mj-lt"/>
                <a:cs typeface="Trebuchet MS"/>
              </a:rPr>
              <a:t> </a:t>
            </a:r>
            <a:r>
              <a:rPr sz="2248" i="1" spc="153" dirty="0">
                <a:latin typeface="+mj-lt"/>
                <a:cs typeface="Trebuchet MS"/>
              </a:rPr>
              <a:t>s</a:t>
            </a:r>
            <a:r>
              <a:rPr sz="2248" i="1" spc="-63" dirty="0">
                <a:latin typeface="+mj-lt"/>
                <a:cs typeface="Trebuchet MS"/>
              </a:rPr>
              <a:t> </a:t>
            </a:r>
            <a:r>
              <a:rPr sz="2248" spc="-23" dirty="0">
                <a:latin typeface="+mj-lt"/>
                <a:cs typeface="Trebuchet MS"/>
              </a:rPr>
              <a:t>into</a:t>
            </a:r>
            <a:r>
              <a:rPr sz="2248" spc="-68" dirty="0">
                <a:latin typeface="+mj-lt"/>
                <a:cs typeface="Trebuchet MS"/>
              </a:rPr>
              <a:t> </a:t>
            </a:r>
            <a:r>
              <a:rPr sz="2248" i="1" spc="-45" dirty="0">
                <a:latin typeface="+mj-lt"/>
                <a:cs typeface="Trebuchet MS"/>
              </a:rPr>
              <a:t>t</a:t>
            </a:r>
            <a:endParaRPr sz="2248" dirty="0">
              <a:latin typeface="+mj-lt"/>
              <a:cs typeface="Trebuchet MS"/>
            </a:endParaRPr>
          </a:p>
          <a:p>
            <a:pPr>
              <a:spcBef>
                <a:spcPts val="40"/>
              </a:spcBef>
            </a:pPr>
            <a:endParaRPr sz="2203" dirty="0">
              <a:latin typeface="+mj-lt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21697" y="3337879"/>
          <a:ext cx="3464972" cy="198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531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300" spc="-75" dirty="0">
                          <a:latin typeface="+mj-lt"/>
                          <a:cs typeface="Trebuchet MS"/>
                        </a:rPr>
                        <a:t>”cat”,</a:t>
                      </a:r>
                      <a:r>
                        <a:rPr sz="2300" spc="-100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10" dirty="0">
                          <a:latin typeface="+mj-lt"/>
                          <a:cs typeface="Trebuchet MS"/>
                        </a:rPr>
                        <a:t>”cat”</a:t>
                      </a:r>
                      <a:endParaRPr sz="230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300" i="1" dirty="0">
                          <a:latin typeface="+mj-lt"/>
                          <a:cs typeface="Meiryo UI"/>
                        </a:rPr>
                        <a:t>⇒</a:t>
                      </a:r>
                      <a:endParaRPr sz="2300">
                        <a:latin typeface="+mj-lt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300" dirty="0">
                          <a:latin typeface="+mj-lt"/>
                          <a:cs typeface="Trebuchet MS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300" spc="-75" dirty="0">
                          <a:latin typeface="+mj-lt"/>
                          <a:cs typeface="Trebuchet MS"/>
                        </a:rPr>
                        <a:t>”cat”,</a:t>
                      </a:r>
                      <a:r>
                        <a:rPr sz="2300" spc="-100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10" dirty="0">
                          <a:latin typeface="+mj-lt"/>
                          <a:cs typeface="Trebuchet MS"/>
                        </a:rPr>
                        <a:t>”dog”</a:t>
                      </a:r>
                      <a:endParaRPr sz="230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i="1" dirty="0">
                          <a:latin typeface="+mj-lt"/>
                          <a:cs typeface="Meiryo UI"/>
                        </a:rPr>
                        <a:t>⇒</a:t>
                      </a:r>
                      <a:endParaRPr sz="2300">
                        <a:latin typeface="+mj-lt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300" dirty="0">
                          <a:latin typeface="+mj-lt"/>
                          <a:cs typeface="Trebuchet MS"/>
                        </a:rPr>
                        <a:t>3</a:t>
                      </a:r>
                      <a:endParaRPr sz="230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300" spc="-75" dirty="0">
                          <a:latin typeface="+mj-lt"/>
                          <a:cs typeface="Trebuchet MS"/>
                        </a:rPr>
                        <a:t>”cat”,</a:t>
                      </a:r>
                      <a:r>
                        <a:rPr sz="2300" spc="-100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20" dirty="0">
                          <a:latin typeface="+mj-lt"/>
                          <a:cs typeface="Trebuchet MS"/>
                        </a:rPr>
                        <a:t>”at”</a:t>
                      </a:r>
                      <a:endParaRPr sz="230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i="1" dirty="0">
                          <a:latin typeface="+mj-lt"/>
                          <a:cs typeface="Meiryo UI"/>
                        </a:rPr>
                        <a:t>⇒</a:t>
                      </a:r>
                      <a:endParaRPr sz="2300">
                        <a:latin typeface="+mj-lt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300" dirty="0">
                          <a:latin typeface="+mj-lt"/>
                          <a:cs typeface="Trebuchet MS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300" spc="-75" dirty="0">
                          <a:latin typeface="+mj-lt"/>
                          <a:cs typeface="Trebuchet MS"/>
                        </a:rPr>
                        <a:t>”cat”,</a:t>
                      </a:r>
                      <a:r>
                        <a:rPr sz="2300" spc="-100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10" dirty="0">
                          <a:latin typeface="+mj-lt"/>
                          <a:cs typeface="Trebuchet MS"/>
                        </a:rPr>
                        <a:t>”cats”</a:t>
                      </a:r>
                      <a:endParaRPr sz="23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i="1" dirty="0">
                          <a:latin typeface="+mj-lt"/>
                          <a:cs typeface="Meiryo UI"/>
                        </a:rPr>
                        <a:t>⇒</a:t>
                      </a:r>
                      <a:endParaRPr sz="2300">
                        <a:latin typeface="+mj-lt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300" dirty="0">
                          <a:latin typeface="+mj-lt"/>
                          <a:cs typeface="Trebuchet MS"/>
                        </a:rPr>
                        <a:t>1</a:t>
                      </a:r>
                      <a:endParaRPr sz="230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300" dirty="0">
                          <a:latin typeface="+mj-lt"/>
                          <a:cs typeface="Trebuchet MS"/>
                        </a:rPr>
                        <a:t>”a</a:t>
                      </a:r>
                      <a:r>
                        <a:rPr sz="2300" spc="-100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80" dirty="0">
                          <a:latin typeface="+mj-lt"/>
                          <a:cs typeface="Trebuchet MS"/>
                        </a:rPr>
                        <a:t>cat!”,</a:t>
                      </a:r>
                      <a:r>
                        <a:rPr sz="2300" spc="-90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60" dirty="0">
                          <a:latin typeface="+mj-lt"/>
                          <a:cs typeface="Trebuchet MS"/>
                        </a:rPr>
                        <a:t>”the</a:t>
                      </a:r>
                      <a:r>
                        <a:rPr sz="2300" spc="-95" dirty="0">
                          <a:latin typeface="+mj-lt"/>
                          <a:cs typeface="Trebuchet MS"/>
                        </a:rPr>
                        <a:t> </a:t>
                      </a:r>
                      <a:r>
                        <a:rPr sz="2300" spc="-10" dirty="0">
                          <a:latin typeface="+mj-lt"/>
                          <a:cs typeface="Trebuchet MS"/>
                        </a:rPr>
                        <a:t>cats!”</a:t>
                      </a:r>
                      <a:endParaRPr sz="2300" dirty="0">
                        <a:latin typeface="+mj-lt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i="1" dirty="0">
                          <a:latin typeface="+mj-lt"/>
                          <a:cs typeface="Meiryo UI"/>
                        </a:rPr>
                        <a:t>⇒</a:t>
                      </a:r>
                      <a:endParaRPr sz="2300">
                        <a:latin typeface="+mj-lt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300" dirty="0">
                          <a:latin typeface="+mj-lt"/>
                          <a:cs typeface="Trebuchet MS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B5D44E-50A4-5FA7-F70F-932D0F687488}"/>
              </a:ext>
            </a:extLst>
          </p:cNvPr>
          <p:cNvSpPr txBox="1"/>
          <p:nvPr/>
        </p:nvSpPr>
        <p:spPr>
          <a:xfrm>
            <a:off x="5376297" y="2936558"/>
            <a:ext cx="167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0">
              <a:spcBef>
                <a:spcPts val="4"/>
              </a:spcBef>
            </a:pPr>
            <a:r>
              <a:rPr lang="en-US" sz="2400" spc="-9" dirty="0">
                <a:solidFill>
                  <a:srgbClr val="0070C0"/>
                </a:solidFill>
                <a:latin typeface="+mj-lt"/>
                <a:cs typeface="Trebuchet MS"/>
              </a:rPr>
              <a:t>Examples:</a:t>
            </a:r>
            <a:endParaRPr lang="en-US" sz="2400" dirty="0">
              <a:solidFill>
                <a:srgbClr val="0070C0"/>
              </a:solidFill>
              <a:latin typeface="+mj-lt"/>
              <a:cs typeface="Trebuchet MS"/>
            </a:endParaRPr>
          </a:p>
        </p:txBody>
      </p:sp>
      <p:pic>
        <p:nvPicPr>
          <p:cNvPr id="1026" name="Picture 2" descr="Problem, problem solving, solution, solving icon - Download on Iconfinder">
            <a:extLst>
              <a:ext uri="{FF2B5EF4-FFF2-40B4-BE49-F238E27FC236}">
                <a16:creationId xmlns:a16="http://schemas.microsoft.com/office/drawing/2014/main" id="{1A69DB99-2A68-AC46-2AB3-2B9A68F9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7" y="666469"/>
            <a:ext cx="1354744" cy="13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07F-7577-C1D0-5119-DC11220F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3"/>
          </a:xfrm>
        </p:spPr>
        <p:txBody>
          <a:bodyPr>
            <a:normAutofit/>
          </a:bodyPr>
          <a:lstStyle/>
          <a:p>
            <a:r>
              <a:rPr lang="en-US" sz="4000" b="1" dirty="0"/>
              <a:t>Solution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3FDA2-E3F7-20C4-64C6-61049D1014A0}"/>
              </a:ext>
            </a:extLst>
          </p:cNvPr>
          <p:cNvSpPr txBox="1"/>
          <p:nvPr/>
        </p:nvSpPr>
        <p:spPr>
          <a:xfrm>
            <a:off x="838200" y="1376979"/>
            <a:ext cx="6405283" cy="497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67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distance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67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a,b,n,m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 a or b is empty: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67" dirty="0">
                <a:solidFill>
                  <a:schemeClr val="accent6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 length of non-empty string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 if 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last character is same: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67" dirty="0">
                <a:solidFill>
                  <a:schemeClr val="accent6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 distance(a,b,n-1,m-1)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else: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find c1 cost of substitution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find c2 cost of deletion 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find c3 cost of addition</a:t>
            </a:r>
          </a:p>
          <a:p>
            <a:pPr>
              <a:lnSpc>
                <a:spcPct val="150000"/>
              </a:lnSpc>
            </a:pP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67" dirty="0">
                <a:solidFill>
                  <a:schemeClr val="accent6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867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67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min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(c1,c2,c3)</a:t>
            </a:r>
          </a:p>
          <a:p>
            <a:endParaRPr lang="en-US" sz="1867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7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07F-7577-C1D0-5119-DC11220F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3"/>
          </a:xfrm>
        </p:spPr>
        <p:txBody>
          <a:bodyPr>
            <a:normAutofit/>
          </a:bodyPr>
          <a:lstStyle/>
          <a:p>
            <a:r>
              <a:rPr lang="en-US" sz="4000" b="1" dirty="0"/>
              <a:t>Solution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3FDA2-E3F7-20C4-64C6-61049D1014A0}"/>
              </a:ext>
            </a:extLst>
          </p:cNvPr>
          <p:cNvSpPr txBox="1"/>
          <p:nvPr/>
        </p:nvSpPr>
        <p:spPr>
          <a:xfrm>
            <a:off x="838201" y="1376979"/>
            <a:ext cx="324970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</a:p>
          <a:p>
            <a:r>
              <a:rPr lang="en-US" sz="1867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distance</a:t>
            </a:r>
            <a:r>
              <a:rPr lang="en-US" sz="1867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x, </a:t>
            </a:r>
            <a:r>
              <a:rPr lang="en-US" sz="1867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xy</a:t>
            </a:r>
            <a:r>
              <a:rPr lang="en-US" sz="1867" dirty="0">
                <a:latin typeface="Cascadia Code" panose="020B0609020000020004" pitchFamily="49" charset="0"/>
                <a:cs typeface="Cascadia Code" panose="020B0609020000020004" pitchFamily="49" charset="0"/>
              </a:rPr>
              <a:t>, 1, 2</a:t>
            </a:r>
            <a:r>
              <a:rPr lang="en-US" sz="1867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867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76BFD-5E9A-E10B-D097-1864DB82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8977" r="5830" b="13215"/>
          <a:stretch/>
        </p:blipFill>
        <p:spPr>
          <a:xfrm>
            <a:off x="2544289" y="1501328"/>
            <a:ext cx="7471527" cy="49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3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6495" y="405268"/>
            <a:ext cx="11025479" cy="2381475"/>
          </a:xfrm>
          <a:custGeom>
            <a:avLst/>
            <a:gdLst/>
            <a:ahLst/>
            <a:cxnLst/>
            <a:rect l="l" t="t" r="r" b="b"/>
            <a:pathLst>
              <a:path w="9284970" h="1888489">
                <a:moveTo>
                  <a:pt x="0" y="0"/>
                </a:moveTo>
                <a:lnTo>
                  <a:pt x="0" y="1888269"/>
                </a:lnTo>
                <a:lnTo>
                  <a:pt x="9284633" y="1888269"/>
                </a:lnTo>
                <a:lnTo>
                  <a:pt x="9284633" y="0"/>
                </a:lnTo>
                <a:lnTo>
                  <a:pt x="0" y="0"/>
                </a:lnTo>
                <a:close/>
              </a:path>
            </a:pathLst>
          </a:custGeom>
          <a:ln w="25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19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8091" y="289842"/>
            <a:ext cx="5824595" cy="36207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5989" rIns="0" bIns="0" rtlCol="0" anchor="ctr">
            <a:spAutoFit/>
          </a:bodyPr>
          <a:lstStyle/>
          <a:p>
            <a:pPr marL="11420">
              <a:lnSpc>
                <a:spcPct val="100000"/>
              </a:lnSpc>
              <a:spcBef>
                <a:spcPts val="125"/>
              </a:spcBef>
              <a:tabLst>
                <a:tab pos="1349221" algn="l"/>
              </a:tabLst>
            </a:pPr>
            <a:r>
              <a:rPr sz="2248" b="1" spc="-9" dirty="0">
                <a:solidFill>
                  <a:srgbClr val="0070C0"/>
                </a:solidFill>
                <a:cs typeface="Trebuchet MS"/>
              </a:rPr>
              <a:t>Problem:</a:t>
            </a:r>
            <a:r>
              <a:rPr sz="2248" b="1" dirty="0">
                <a:solidFill>
                  <a:srgbClr val="0070C0"/>
                </a:solidFill>
                <a:cs typeface="Trebuchet MS"/>
              </a:rPr>
              <a:t>	</a:t>
            </a:r>
            <a:r>
              <a:rPr lang="en-US" sz="2248" b="1" dirty="0">
                <a:solidFill>
                  <a:srgbClr val="0070C0"/>
                </a:solidFill>
                <a:cs typeface="Trebuchet MS"/>
              </a:rPr>
              <a:t>Finding the Least Square Lines</a:t>
            </a:r>
            <a:endParaRPr sz="2248" dirty="0">
              <a:solidFill>
                <a:srgbClr val="0070C0"/>
              </a:solidFill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1924771" y="842610"/>
                <a:ext cx="9516952" cy="1732292"/>
              </a:xfrm>
              <a:prstGeom prst="rect">
                <a:avLst/>
              </a:prstGeom>
            </p:spPr>
            <p:txBody>
              <a:bodyPr vert="horz" wrap="square" lIns="0" tIns="50251" rIns="0" bIns="0" rtlCol="0">
                <a:spAutoFit/>
              </a:bodyPr>
              <a:lstStyle/>
              <a:p>
                <a:pPr marL="45679">
                  <a:spcBef>
                    <a:spcPts val="652"/>
                  </a:spcBef>
                </a:pPr>
                <a:r>
                  <a:rPr lang="en-US" sz="2248" spc="-23" dirty="0">
                    <a:solidFill>
                      <a:srgbClr val="0000A0"/>
                    </a:solidFill>
                    <a:latin typeface="+mj-lt"/>
                    <a:cs typeface="Trebuchet MS"/>
                  </a:rPr>
                  <a:t>    </a:t>
                </a:r>
                <a:r>
                  <a:rPr lang="en-US" sz="2248" spc="-23" dirty="0">
                    <a:solidFill>
                      <a:srgbClr val="0070C0"/>
                    </a:solidFill>
                    <a:latin typeface="+mj-lt"/>
                    <a:cs typeface="Trebuchet MS"/>
                  </a:rPr>
                  <a:t>Input</a:t>
                </a:r>
                <a:r>
                  <a:rPr lang="en-US" sz="2248" spc="-23" dirty="0">
                    <a:latin typeface="+mj-lt"/>
                    <a:cs typeface="Trebuchet MS"/>
                  </a:rPr>
                  <a:t>:</a:t>
                </a:r>
                <a:r>
                  <a:rPr lang="en-US" sz="2248" spc="131" dirty="0">
                    <a:latin typeface="+mj-lt"/>
                    <a:cs typeface="Trebuchet MS"/>
                  </a:rPr>
                  <a:t> </a:t>
                </a:r>
                <a:r>
                  <a:rPr lang="en-US" sz="2248" spc="-40" dirty="0">
                    <a:latin typeface="+mj-lt"/>
                    <a:cs typeface="Trebuchet MS"/>
                  </a:rPr>
                  <a:t>set</a:t>
                </a:r>
                <a:r>
                  <a:rPr lang="en-US" sz="2248" spc="-131" dirty="0">
                    <a:latin typeface="+mj-lt"/>
                    <a:cs typeface="Trebuchet MS"/>
                  </a:rPr>
                  <a:t> </a:t>
                </a:r>
                <a:r>
                  <a:rPr lang="en-US" sz="2248" dirty="0">
                    <a:latin typeface="+mj-lt"/>
                    <a:cs typeface="Trebuchet MS"/>
                  </a:rPr>
                  <a:t>of</a:t>
                </a:r>
                <a:r>
                  <a:rPr lang="en-US" sz="2248" spc="-49" dirty="0">
                    <a:latin typeface="+mj-lt"/>
                    <a:cs typeface="Trebuchet MS"/>
                  </a:rPr>
                  <a:t> </a:t>
                </a:r>
                <a:r>
                  <a:rPr lang="en-US" sz="2248" spc="-40" dirty="0">
                    <a:latin typeface="+mj-lt"/>
                    <a:cs typeface="Trebuchet MS"/>
                  </a:rPr>
                  <a:t>pairs</a:t>
                </a:r>
                <a:r>
                  <a:rPr lang="en-US" sz="2248" spc="-27" dirty="0">
                    <a:latin typeface="+mj-lt"/>
                    <a:cs typeface="Trebuchet MS"/>
                  </a:rPr>
                  <a:t> </a:t>
                </a:r>
                <a:r>
                  <a:rPr lang="en-US" sz="2248" i="1" spc="108" dirty="0">
                    <a:latin typeface="+mj-lt"/>
                    <a:cs typeface="Meiryo UI"/>
                  </a:rPr>
                  <a:t>{</a:t>
                </a:r>
                <a:r>
                  <a:rPr lang="en-US" sz="2248" spc="108" dirty="0">
                    <a:latin typeface="+mj-lt"/>
                    <a:cs typeface="Times New Roman"/>
                  </a:rPr>
                  <a:t>(</a:t>
                </a:r>
                <a:r>
                  <a:rPr lang="en-US" sz="2248" i="1" spc="108" dirty="0">
                    <a:latin typeface="+mj-lt"/>
                    <a:cs typeface="Cambria"/>
                  </a:rPr>
                  <a:t>x</a:t>
                </a:r>
                <a:r>
                  <a:rPr lang="en-US" sz="2360" spc="161" baseline="-12698" dirty="0">
                    <a:latin typeface="+mj-lt"/>
                    <a:cs typeface="Tahoma"/>
                  </a:rPr>
                  <a:t>1</a:t>
                </a:r>
                <a:r>
                  <a:rPr lang="en-US" sz="2248" i="1" spc="108" dirty="0">
                    <a:latin typeface="+mj-lt"/>
                    <a:cs typeface="Cambria"/>
                  </a:rPr>
                  <a:t>,</a:t>
                </a:r>
                <a:r>
                  <a:rPr lang="en-US" sz="2248" i="1" spc="-121" dirty="0">
                    <a:latin typeface="+mj-lt"/>
                    <a:cs typeface="Cambria"/>
                  </a:rPr>
                  <a:t> </a:t>
                </a:r>
                <a:r>
                  <a:rPr lang="en-US" sz="2248" i="1" spc="135" dirty="0">
                    <a:latin typeface="+mj-lt"/>
                    <a:cs typeface="Cambria"/>
                  </a:rPr>
                  <a:t>y</a:t>
                </a:r>
                <a:r>
                  <a:rPr lang="en-US" sz="2360" spc="203" baseline="-12698" dirty="0">
                    <a:latin typeface="+mj-lt"/>
                    <a:cs typeface="Tahoma"/>
                  </a:rPr>
                  <a:t>1</a:t>
                </a:r>
                <a:r>
                  <a:rPr lang="en-US" sz="2248" spc="135" dirty="0">
                    <a:latin typeface="+mj-lt"/>
                    <a:cs typeface="Times New Roman"/>
                  </a:rPr>
                  <a:t>)</a:t>
                </a:r>
                <a:r>
                  <a:rPr lang="en-US" sz="2248" i="1" spc="135" dirty="0">
                    <a:latin typeface="+mj-lt"/>
                    <a:cs typeface="Cambria"/>
                  </a:rPr>
                  <a:t>,</a:t>
                </a:r>
                <a:r>
                  <a:rPr lang="en-US" sz="2248" i="1" spc="-125" dirty="0">
                    <a:latin typeface="+mj-lt"/>
                    <a:cs typeface="Cambria"/>
                  </a:rPr>
                  <a:t> </a:t>
                </a:r>
                <a:r>
                  <a:rPr lang="en-US" sz="2248" i="1" spc="180" dirty="0">
                    <a:latin typeface="+mj-lt"/>
                    <a:cs typeface="Cambria"/>
                  </a:rPr>
                  <a:t>.</a:t>
                </a:r>
                <a:r>
                  <a:rPr lang="en-US" sz="2248" i="1" spc="-121" dirty="0">
                    <a:latin typeface="+mj-lt"/>
                    <a:cs typeface="Cambria"/>
                  </a:rPr>
                  <a:t> </a:t>
                </a:r>
                <a:r>
                  <a:rPr lang="en-US" sz="2248" i="1" spc="180" dirty="0">
                    <a:latin typeface="+mj-lt"/>
                    <a:cs typeface="Cambria"/>
                  </a:rPr>
                  <a:t>.</a:t>
                </a:r>
                <a:r>
                  <a:rPr lang="en-US" sz="2248" i="1" spc="-125" dirty="0">
                    <a:latin typeface="+mj-lt"/>
                    <a:cs typeface="Cambria"/>
                  </a:rPr>
                  <a:t> </a:t>
                </a:r>
                <a:r>
                  <a:rPr lang="en-US" sz="2248" i="1" spc="180" dirty="0">
                    <a:latin typeface="+mj-lt"/>
                    <a:cs typeface="Cambria"/>
                  </a:rPr>
                  <a:t>.</a:t>
                </a:r>
                <a:r>
                  <a:rPr lang="en-US" sz="2248" i="1" spc="-121" dirty="0">
                    <a:latin typeface="+mj-lt"/>
                    <a:cs typeface="Cambria"/>
                  </a:rPr>
                  <a:t> </a:t>
                </a:r>
                <a:r>
                  <a:rPr lang="en-US" sz="2248" i="1" spc="180" dirty="0">
                    <a:latin typeface="+mj-lt"/>
                    <a:cs typeface="Cambria"/>
                  </a:rPr>
                  <a:t>,</a:t>
                </a:r>
                <a:r>
                  <a:rPr lang="en-US" sz="2248" i="1" spc="-125" dirty="0">
                    <a:latin typeface="+mj-lt"/>
                    <a:cs typeface="Cambria"/>
                  </a:rPr>
                  <a:t> </a:t>
                </a:r>
                <a:r>
                  <a:rPr lang="en-US" sz="2248" spc="228" dirty="0">
                    <a:latin typeface="+mj-lt"/>
                    <a:cs typeface="Times New Roman"/>
                  </a:rPr>
                  <a:t>(</a:t>
                </a:r>
                <a:r>
                  <a:rPr lang="en-US" sz="2248" i="1" spc="228" dirty="0" err="1">
                    <a:latin typeface="+mj-lt"/>
                    <a:cs typeface="Cambria"/>
                  </a:rPr>
                  <a:t>x</a:t>
                </a:r>
                <a:r>
                  <a:rPr lang="en-US" sz="2360" i="1" spc="344" baseline="-12698" dirty="0" err="1">
                    <a:latin typeface="+mj-lt"/>
                    <a:cs typeface="Georgia"/>
                  </a:rPr>
                  <a:t>n</a:t>
                </a:r>
                <a:r>
                  <a:rPr lang="en-US" sz="2248" i="1" spc="228" dirty="0">
                    <a:latin typeface="+mj-lt"/>
                    <a:cs typeface="Cambria"/>
                  </a:rPr>
                  <a:t>,</a:t>
                </a:r>
                <a:r>
                  <a:rPr lang="en-US" sz="2248" i="1" spc="-125" dirty="0">
                    <a:latin typeface="+mj-lt"/>
                    <a:cs typeface="Cambria"/>
                  </a:rPr>
                  <a:t> </a:t>
                </a:r>
                <a:r>
                  <a:rPr lang="en-US" sz="2248" i="1" spc="53" dirty="0" err="1">
                    <a:latin typeface="+mj-lt"/>
                    <a:cs typeface="Cambria"/>
                  </a:rPr>
                  <a:t>y</a:t>
                </a:r>
                <a:r>
                  <a:rPr lang="en-US" sz="2360" i="1" spc="80" baseline="-12698" dirty="0" err="1">
                    <a:latin typeface="+mj-lt"/>
                    <a:cs typeface="Georgia"/>
                  </a:rPr>
                  <a:t>n</a:t>
                </a:r>
                <a:r>
                  <a:rPr lang="en-US" sz="2248" spc="53" dirty="0">
                    <a:latin typeface="+mj-lt"/>
                    <a:cs typeface="Times New Roman"/>
                  </a:rPr>
                  <a:t>)</a:t>
                </a:r>
                <a:r>
                  <a:rPr lang="en-US" sz="2248" i="1" spc="53" dirty="0">
                    <a:latin typeface="+mj-lt"/>
                    <a:cs typeface="Meiryo UI"/>
                  </a:rPr>
                  <a:t>}</a:t>
                </a:r>
                <a:endParaRPr lang="en-US" sz="2248" dirty="0">
                  <a:latin typeface="+mj-lt"/>
                  <a:cs typeface="Meiryo UI"/>
                </a:endParaRPr>
              </a:p>
              <a:p>
                <a:pPr marL="364284" marR="4568">
                  <a:lnSpc>
                    <a:spcPct val="101600"/>
                  </a:lnSpc>
                  <a:spcBef>
                    <a:spcPts val="275"/>
                  </a:spcBef>
                  <a:tabLst>
                    <a:tab pos="1478260" algn="l"/>
                  </a:tabLst>
                </a:pPr>
                <a:r>
                  <a:rPr lang="en-US" sz="2248" spc="-9" dirty="0">
                    <a:solidFill>
                      <a:srgbClr val="0070C0"/>
                    </a:solidFill>
                    <a:latin typeface="+mj-lt"/>
                    <a:cs typeface="Trebuchet MS"/>
                  </a:rPr>
                  <a:t>Output</a:t>
                </a:r>
                <a:r>
                  <a:rPr lang="en-US" sz="2248" spc="-9" dirty="0">
                    <a:latin typeface="+mj-lt"/>
                    <a:cs typeface="Trebuchet MS"/>
                  </a:rPr>
                  <a:t>:</a:t>
                </a:r>
                <a:r>
                  <a:rPr lang="en-US" sz="2248" dirty="0">
                    <a:latin typeface="+mj-lt"/>
                    <a:cs typeface="Trebuchet MS"/>
                  </a:rPr>
                  <a:t>	</a:t>
                </a:r>
                <a:r>
                  <a:rPr lang="en-US" sz="2248" i="1" dirty="0">
                    <a:latin typeface="+mj-lt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48" i="1" dirty="0">
                        <a:latin typeface="Cambria Math" panose="02040503050406030204" pitchFamily="18" charset="0"/>
                        <a:cs typeface="Cambria"/>
                      </a:rPr>
                      <m:t>𝑤</m:t>
                    </m:r>
                    <m:r>
                      <a:rPr lang="en-US" sz="2248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∈</m:t>
                    </m:r>
                    <m:r>
                      <a:rPr lang="en-US" sz="2248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𝑅</m:t>
                    </m:r>
                    <m:r>
                      <a:rPr lang="en-US" sz="2248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lang="en-US" sz="2248" spc="-17" dirty="0">
                    <a:latin typeface="+mj-lt"/>
                    <a:cs typeface="Trebuchet MS"/>
                  </a:rPr>
                  <a:t>that </a:t>
                </a:r>
                <a:r>
                  <a:rPr lang="en-US" sz="2248" spc="-76" dirty="0">
                    <a:latin typeface="+mj-lt"/>
                    <a:cs typeface="Trebuchet MS"/>
                  </a:rPr>
                  <a:t>minimizes</a:t>
                </a:r>
                <a:r>
                  <a:rPr lang="en-US" sz="2248" spc="-17" dirty="0">
                    <a:latin typeface="+mj-lt"/>
                    <a:cs typeface="Trebuchet MS"/>
                  </a:rPr>
                  <a:t> </a:t>
                </a:r>
                <a:r>
                  <a:rPr lang="en-US" sz="2248" spc="-45" dirty="0">
                    <a:latin typeface="+mj-lt"/>
                    <a:cs typeface="Trebuchet MS"/>
                  </a:rPr>
                  <a:t>the</a:t>
                </a:r>
                <a:r>
                  <a:rPr lang="en-US" sz="2248" spc="-17" dirty="0">
                    <a:latin typeface="+mj-lt"/>
                    <a:cs typeface="Trebuchet MS"/>
                  </a:rPr>
                  <a:t> </a:t>
                </a:r>
                <a:r>
                  <a:rPr lang="en-US" sz="2248" spc="-85" dirty="0">
                    <a:latin typeface="+mj-lt"/>
                    <a:cs typeface="Trebuchet MS"/>
                  </a:rPr>
                  <a:t>squared</a:t>
                </a:r>
                <a:r>
                  <a:rPr lang="en-US" sz="2248" spc="-13" dirty="0">
                    <a:latin typeface="+mj-lt"/>
                    <a:cs typeface="Trebuchet MS"/>
                  </a:rPr>
                  <a:t> </a:t>
                </a:r>
                <a:r>
                  <a:rPr lang="en-US" sz="2248" spc="-72" dirty="0">
                    <a:latin typeface="+mj-lt"/>
                    <a:cs typeface="Trebuchet MS"/>
                  </a:rPr>
                  <a:t>error</a:t>
                </a:r>
              </a:p>
              <a:p>
                <a:pPr marL="364284" marR="4568">
                  <a:lnSpc>
                    <a:spcPct val="101600"/>
                  </a:lnSpc>
                  <a:spcBef>
                    <a:spcPts val="275"/>
                  </a:spcBef>
                  <a:tabLst>
                    <a:tab pos="147826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3" i="1">
                          <a:latin typeface="Cambria Math" panose="02040503050406030204" pitchFamily="18" charset="0"/>
                          <a:cs typeface="Trebuchet MS"/>
                        </a:rPr>
                        <m:t>𝐹</m:t>
                      </m:r>
                      <m:d>
                        <m:dPr>
                          <m:ctrlPr>
                            <a:rPr lang="en-US" sz="2203" i="1">
                              <a:latin typeface="Cambria Math" panose="02040503050406030204" pitchFamily="18" charset="0"/>
                              <a:cs typeface="Trebuchet MS"/>
                            </a:rPr>
                          </m:ctrlPr>
                        </m:dPr>
                        <m:e>
                          <m:r>
                            <a:rPr lang="en-US" sz="2203" i="1">
                              <a:latin typeface="Cambria Math" panose="02040503050406030204" pitchFamily="18" charset="0"/>
                              <a:cs typeface="Trebuchet MS"/>
                            </a:rPr>
                            <m:t>𝑤</m:t>
                          </m:r>
                        </m:e>
                      </m:d>
                      <m:r>
                        <a:rPr lang="en-US" sz="2203" i="1">
                          <a:latin typeface="Cambria Math" panose="02040503050406030204" pitchFamily="18" charset="0"/>
                          <a:cs typeface="Trebuchet MS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US" sz="220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3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3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3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20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3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3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203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20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3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3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20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sz="2203" dirty="0">
                  <a:latin typeface="+mj-lt"/>
                  <a:cs typeface="Trebuchet MS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71" y="842610"/>
                <a:ext cx="9516952" cy="1732292"/>
              </a:xfrm>
              <a:prstGeom prst="rect">
                <a:avLst/>
              </a:prstGeom>
              <a:blipFill>
                <a:blip r:embed="rId3"/>
                <a:stretch>
                  <a:fillRect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BB5D44E-50A4-5FA7-F70F-932D0F687488}"/>
              </a:ext>
            </a:extLst>
          </p:cNvPr>
          <p:cNvSpPr txBox="1"/>
          <p:nvPr/>
        </p:nvSpPr>
        <p:spPr>
          <a:xfrm>
            <a:off x="5510276" y="3578817"/>
            <a:ext cx="167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0">
              <a:spcBef>
                <a:spcPts val="4"/>
              </a:spcBef>
            </a:pPr>
            <a:r>
              <a:rPr lang="en-US" sz="2400" spc="-9" dirty="0">
                <a:solidFill>
                  <a:srgbClr val="0070C0"/>
                </a:solidFill>
                <a:latin typeface="Trebuchet MS"/>
                <a:cs typeface="Trebuchet MS"/>
              </a:rPr>
              <a:t>Examples:</a:t>
            </a:r>
            <a:endParaRPr lang="en-US" sz="2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Problem, problem solving, solution, solving icon - Download on Iconfinder">
            <a:extLst>
              <a:ext uri="{FF2B5EF4-FFF2-40B4-BE49-F238E27FC236}">
                <a16:creationId xmlns:a16="http://schemas.microsoft.com/office/drawing/2014/main" id="{1A69DB99-2A68-AC46-2AB3-2B9A68F9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7" y="666469"/>
            <a:ext cx="1354744" cy="13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8E79DD51-C04C-CA35-72D4-D4B9DF8E811A}"/>
              </a:ext>
            </a:extLst>
          </p:cNvPr>
          <p:cNvGraphicFramePr>
            <a:graphicFrameLocks noGrp="1"/>
          </p:cNvGraphicFramePr>
          <p:nvPr/>
        </p:nvGraphicFramePr>
        <p:xfrm>
          <a:off x="4900921" y="4221073"/>
          <a:ext cx="2658116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425"/>
                        </a:lnSpc>
                      </a:pPr>
                      <a:r>
                        <a:rPr sz="2300" i="1" dirty="0">
                          <a:latin typeface="Meiryo UI"/>
                          <a:cs typeface="Meiryo UI"/>
                        </a:rPr>
                        <a:t>{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2300" i="1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2300" spc="-25" dirty="0">
                          <a:latin typeface="Times New Roman"/>
                          <a:cs typeface="Times New Roman"/>
                        </a:rPr>
                        <a:t>4)</a:t>
                      </a:r>
                      <a:r>
                        <a:rPr sz="2300" i="1" spc="-25" dirty="0">
                          <a:latin typeface="Meiryo UI"/>
                          <a:cs typeface="Meiryo UI"/>
                        </a:rPr>
                        <a:t>}</a:t>
                      </a:r>
                      <a:endParaRPr sz="2300" dirty="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5"/>
                        </a:lnSpc>
                      </a:pPr>
                      <a:r>
                        <a:rPr sz="2300" i="1" dirty="0">
                          <a:latin typeface="Meiryo UI"/>
                          <a:cs typeface="Meiryo UI"/>
                        </a:rPr>
                        <a:t>⇒</a:t>
                      </a:r>
                      <a:endParaRPr sz="230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25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2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31750">
                        <a:lnSpc>
                          <a:spcPts val="2960"/>
                        </a:lnSpc>
                      </a:pPr>
                      <a:r>
                        <a:rPr sz="2300" i="1" dirty="0">
                          <a:latin typeface="Meiryo UI"/>
                          <a:cs typeface="Meiryo UI"/>
                        </a:rPr>
                        <a:t>{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2300" i="1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300" i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300" spc="120" dirty="0">
                          <a:latin typeface="Times New Roman"/>
                          <a:cs typeface="Times New Roman"/>
                        </a:rPr>
                        <a:t>4)</a:t>
                      </a:r>
                      <a:r>
                        <a:rPr sz="2300" i="1" spc="12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300" i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300" spc="120" dirty="0">
                          <a:latin typeface="Times New Roman"/>
                          <a:cs typeface="Times New Roman"/>
                        </a:rPr>
                        <a:t>(4</a:t>
                      </a:r>
                      <a:r>
                        <a:rPr sz="2300" i="1" spc="12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300" i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300" spc="-25" dirty="0">
                          <a:latin typeface="Times New Roman"/>
                          <a:cs typeface="Times New Roman"/>
                        </a:rPr>
                        <a:t>2)</a:t>
                      </a:r>
                      <a:r>
                        <a:rPr sz="2300" i="1" spc="-25" dirty="0">
                          <a:latin typeface="Meiryo UI"/>
                          <a:cs typeface="Meiryo UI"/>
                        </a:rPr>
                        <a:t>}</a:t>
                      </a:r>
                      <a:endParaRPr sz="2300" dirty="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60"/>
                        </a:lnSpc>
                      </a:pPr>
                      <a:r>
                        <a:rPr sz="2300" i="1" dirty="0">
                          <a:latin typeface="Meiryo UI"/>
                          <a:cs typeface="Meiryo UI"/>
                        </a:rPr>
                        <a:t>⇒</a:t>
                      </a:r>
                      <a:endParaRPr sz="2300">
                        <a:latin typeface="Meiryo UI"/>
                        <a:cs typeface="Meiryo U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960"/>
                        </a:lnSpc>
                      </a:pPr>
                      <a:r>
                        <a:rPr sz="2300" dirty="0">
                          <a:latin typeface="Trebuchet MS"/>
                          <a:cs typeface="Trebuchet MS"/>
                        </a:rPr>
                        <a:t>?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4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85FA-D0A8-4FBD-9FA6-CE59769E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Reduction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1B01-F3D7-4F32-BCBB-3839858C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centric</a:t>
            </a:r>
          </a:p>
          <a:p>
            <a:r>
              <a:rPr lang="en-GB" dirty="0"/>
              <a:t>Divides into sub-problems/sub-goals</a:t>
            </a:r>
          </a:p>
          <a:p>
            <a:r>
              <a:rPr lang="en-GB" b="1" dirty="0"/>
              <a:t>Goal reduction methods</a:t>
            </a:r>
          </a:p>
          <a:p>
            <a:r>
              <a:rPr lang="en-GB" dirty="0"/>
              <a:t>Answers</a:t>
            </a:r>
          </a:p>
          <a:p>
            <a:pPr lvl="1"/>
            <a:r>
              <a:rPr lang="en-GB" dirty="0"/>
              <a:t>How?</a:t>
            </a:r>
          </a:p>
          <a:p>
            <a:pPr lvl="1"/>
            <a:r>
              <a:rPr lang="en-GB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1835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D86A-4B1B-5C51-BF3F-66ED449B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Solution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A8F2258-1EF2-D78C-5D27-B97CB5E8AE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2" y="1826686"/>
          <a:ext cx="3393140" cy="180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8C6AE-4A4C-462E-0F22-D6342E3C7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782909"/>
            <a:ext cx="7589344" cy="56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9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AF91-4D09-449E-8EC1-0792F6F1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98D5-9677-46C9-B91E-3D00714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Factorial</a:t>
            </a:r>
          </a:p>
          <a:p>
            <a:r>
              <a:rPr lang="en-GB" dirty="0"/>
              <a:t>Blocks Handling</a:t>
            </a:r>
          </a:p>
          <a:p>
            <a:r>
              <a:rPr lang="en-GB"/>
              <a:t>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1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4D2B-CB4D-46A1-9FD1-0194C03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Factorial Python Recursive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186A-4C26-448B-AA68-A696B1AF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def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recur_factorial(n):  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pt-BR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 == 1:  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pt-BR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  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pt-BR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 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</a:t>
            </a:r>
            <a:r>
              <a:rPr lang="pt-BR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n*recur_factorial(n-1)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2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1B8A-6B40-421D-A841-8AEF2E0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 Python – Recursive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526A-8AC1-4AE0-A6CC-064EBE1A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 Python program to display the Fibonacci sequence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rec_fib</a:t>
            </a:r>
            <a:r>
              <a:rPr lang="en-GB" dirty="0"/>
              <a:t>(n):</a:t>
            </a:r>
          </a:p>
          <a:p>
            <a:r>
              <a:rPr lang="en-GB" dirty="0"/>
              <a:t>   if n &lt;= 1:</a:t>
            </a:r>
          </a:p>
          <a:p>
            <a:r>
              <a:rPr lang="en-GB" dirty="0"/>
              <a:t>       return n</a:t>
            </a:r>
          </a:p>
          <a:p>
            <a:r>
              <a:rPr lang="en-GB" dirty="0"/>
              <a:t>   else:</a:t>
            </a:r>
          </a:p>
          <a:p>
            <a:r>
              <a:rPr lang="en-GB" dirty="0"/>
              <a:t>       return(</a:t>
            </a:r>
            <a:r>
              <a:rPr lang="en-GB" dirty="0" err="1"/>
              <a:t>rec_fib</a:t>
            </a:r>
            <a:r>
              <a:rPr lang="en-GB" dirty="0"/>
              <a:t>(n-1) + </a:t>
            </a:r>
            <a:r>
              <a:rPr lang="en-GB" dirty="0" err="1"/>
              <a:t>rec_fib</a:t>
            </a:r>
            <a:r>
              <a:rPr lang="en-GB" dirty="0"/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208528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ursion">
            <a:extLst>
              <a:ext uri="{FF2B5EF4-FFF2-40B4-BE49-F238E27FC236}">
                <a16:creationId xmlns:a16="http://schemas.microsoft.com/office/drawing/2014/main" id="{4BA00780-99B0-45A1-BD0A-D2F9D441C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646B-6FA1-427E-8371-A79939D3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Blocks: Demonstration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E697A-A5EA-24D4-033B-B1B5BD44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8312-AED8-452A-B7C2-5CFC0F64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5" y="1153573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Blocks: Sub-problems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83114E-1921-4EEA-9246-9E7DA872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591345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200"/>
              <a:t>MOVER – block manipulation and answers questions</a:t>
            </a:r>
          </a:p>
          <a:p>
            <a:r>
              <a:rPr lang="en-GB" sz="2200"/>
              <a:t>PUT &lt;B1&gt; ON &lt;B2&gt; - place one block on top of another block, activates other procedures – find specific place on top of the target block, grasping, moving and ungrasping. </a:t>
            </a:r>
          </a:p>
          <a:p>
            <a:r>
              <a:rPr lang="en-GB" sz="2200"/>
              <a:t>GET-SPACE – finds space on the top of a target block</a:t>
            </a:r>
          </a:p>
          <a:p>
            <a:r>
              <a:rPr lang="en-GB" sz="2200"/>
              <a:t>MAKESPACE – creates room for a travelling block</a:t>
            </a:r>
          </a:p>
          <a:p>
            <a:r>
              <a:rPr lang="en-GB" sz="2200"/>
              <a:t>GRASP – arrange to clear off the top of the object to be grasped</a:t>
            </a:r>
          </a:p>
          <a:p>
            <a:r>
              <a:rPr lang="en-GB" sz="2200"/>
              <a:t>CLEAR-TOP – getting rid of everything on top of the object to be grasped</a:t>
            </a:r>
          </a:p>
          <a:p>
            <a:r>
              <a:rPr lang="en-GB" sz="2200"/>
              <a:t>GET-RID-OF – gets rid of an obstructing object by putting it on table</a:t>
            </a:r>
          </a:p>
          <a:p>
            <a:r>
              <a:rPr lang="en-GB" sz="2200"/>
              <a:t>UNGRASP – let go of whatever it is holding</a:t>
            </a:r>
          </a:p>
          <a:p>
            <a:r>
              <a:rPr lang="en-GB" sz="2200"/>
              <a:t>MOVE – moves objects</a:t>
            </a:r>
          </a:p>
        </p:txBody>
      </p:sp>
    </p:spTree>
    <p:extLst>
      <p:ext uri="{BB962C8B-B14F-4D97-AF65-F5344CB8AC3E}">
        <p14:creationId xmlns:p14="http://schemas.microsoft.com/office/powerpoint/2010/main" val="386051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2171</Words>
  <Application>Microsoft Office PowerPoint</Application>
  <PresentationFormat>Widescreen</PresentationFormat>
  <Paragraphs>204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Book Antiqua</vt:lpstr>
      <vt:lpstr>Calibri</vt:lpstr>
      <vt:lpstr>Calibri Light</vt:lpstr>
      <vt:lpstr>Cambria</vt:lpstr>
      <vt:lpstr>Cambria Math</vt:lpstr>
      <vt:lpstr>Cascadia Code</vt:lpstr>
      <vt:lpstr>Georgia</vt:lpstr>
      <vt:lpstr>Meiryo UI</vt:lpstr>
      <vt:lpstr>Segoe UI</vt:lpstr>
      <vt:lpstr>Times New Roman</vt:lpstr>
      <vt:lpstr>Trebuchet MS</vt:lpstr>
      <vt:lpstr>verdana</vt:lpstr>
      <vt:lpstr>Wingdings</vt:lpstr>
      <vt:lpstr>Office Theme</vt:lpstr>
      <vt:lpstr>CS 371 Artificial Intelligence</vt:lpstr>
      <vt:lpstr>PowerPoint Presentation</vt:lpstr>
      <vt:lpstr>Problem Reduction Methods</vt:lpstr>
      <vt:lpstr>Examples </vt:lpstr>
      <vt:lpstr>Factorial Python Recursive Code</vt:lpstr>
      <vt:lpstr>Fibonacci Python – Recursive Code</vt:lpstr>
      <vt:lpstr>PowerPoint Presentation</vt:lpstr>
      <vt:lpstr>Blocks: Demonstration</vt:lpstr>
      <vt:lpstr>Blocks: Sub-problems</vt:lpstr>
      <vt:lpstr>PowerPoint Presentation</vt:lpstr>
      <vt:lpstr>MOVER</vt:lpstr>
      <vt:lpstr>COMMAND</vt:lpstr>
      <vt:lpstr>COMMAND – PUT BLOCK A ON BLOCK B </vt:lpstr>
      <vt:lpstr>Question: HOW?</vt:lpstr>
      <vt:lpstr>Answer: HOW?</vt:lpstr>
      <vt:lpstr>Answer: HOW?</vt:lpstr>
      <vt:lpstr>Answer: HOW?</vt:lpstr>
      <vt:lpstr>Key Idea in Problem Reduction – Goal Tree</vt:lpstr>
      <vt:lpstr>Goal Tree</vt:lpstr>
      <vt:lpstr>What is goal tree?</vt:lpstr>
      <vt:lpstr>Goal Tree – Transparent Procedures</vt:lpstr>
      <vt:lpstr>Test – How goal is achieved?</vt:lpstr>
      <vt:lpstr>Introspective Question Answering</vt:lpstr>
      <vt:lpstr>Optimization Problems</vt:lpstr>
      <vt:lpstr>Optimizations</vt:lpstr>
      <vt:lpstr>Problem: Computing Edit Distance</vt:lpstr>
      <vt:lpstr>Solution </vt:lpstr>
      <vt:lpstr>Solution </vt:lpstr>
      <vt:lpstr>Problem: Finding the Least Square Lines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371 Artificial Intelligence</dc:title>
  <dc:creator>Samyan Qayyum Wahla</dc:creator>
  <cp:lastModifiedBy>Samyan Qayyum Wahla</cp:lastModifiedBy>
  <cp:revision>1</cp:revision>
  <dcterms:created xsi:type="dcterms:W3CDTF">2023-09-28T17:03:56Z</dcterms:created>
  <dcterms:modified xsi:type="dcterms:W3CDTF">2023-09-28T17:04:33Z</dcterms:modified>
</cp:coreProperties>
</file>