
<file path=[Content_Types].xml><?xml version="1.0" encoding="utf-8"?>
<Types xmlns="http://schemas.openxmlformats.org/package/2006/content-types">
  <Default Extension="glb" ContentType="model/gltf.binary"/>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7" r:id="rId2"/>
    <p:sldId id="360" r:id="rId3"/>
    <p:sldId id="361" r:id="rId4"/>
    <p:sldId id="327" r:id="rId5"/>
    <p:sldId id="335" r:id="rId6"/>
    <p:sldId id="529" r:id="rId7"/>
    <p:sldId id="530" r:id="rId8"/>
    <p:sldId id="531" r:id="rId9"/>
    <p:sldId id="390" r:id="rId10"/>
    <p:sldId id="337" r:id="rId11"/>
    <p:sldId id="336" r:id="rId12"/>
    <p:sldId id="532" r:id="rId13"/>
    <p:sldId id="534" r:id="rId14"/>
    <p:sldId id="536" r:id="rId15"/>
    <p:sldId id="538" r:id="rId16"/>
    <p:sldId id="539" r:id="rId17"/>
    <p:sldId id="542" r:id="rId18"/>
    <p:sldId id="541" r:id="rId19"/>
    <p:sldId id="543" r:id="rId20"/>
    <p:sldId id="278" r:id="rId21"/>
    <p:sldId id="544" r:id="rId22"/>
    <p:sldId id="54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26F68F-7CAA-4171-B572-9C8F1EA49A17}"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2D5158C8-B9DC-4895-9BEA-8DDF07B56816}">
      <dgm:prSet/>
      <dgm:spPr>
        <a:solidFill>
          <a:srgbClr val="0070C0"/>
        </a:solidFill>
      </dgm:spPr>
      <dgm:t>
        <a:bodyPr/>
        <a:lstStyle/>
        <a:p>
          <a:r>
            <a:rPr lang="en-US"/>
            <a:t>Tree search</a:t>
          </a:r>
        </a:p>
      </dgm:t>
    </dgm:pt>
    <dgm:pt modelId="{5F1A3043-6C73-41C9-9443-BDF1EEEE716C}" type="parTrans" cxnId="{F66ABA96-EDB4-4721-8231-024EA28DD525}">
      <dgm:prSet/>
      <dgm:spPr/>
      <dgm:t>
        <a:bodyPr/>
        <a:lstStyle/>
        <a:p>
          <a:endParaRPr lang="en-US"/>
        </a:p>
      </dgm:t>
    </dgm:pt>
    <dgm:pt modelId="{349B6934-8EDE-47ED-AC2B-4E35E4DC2667}" type="sibTrans" cxnId="{F66ABA96-EDB4-4721-8231-024EA28DD525}">
      <dgm:prSet/>
      <dgm:spPr/>
      <dgm:t>
        <a:bodyPr/>
        <a:lstStyle/>
        <a:p>
          <a:endParaRPr lang="en-US"/>
        </a:p>
      </dgm:t>
    </dgm:pt>
    <dgm:pt modelId="{4E3284A0-1CFE-4BCB-9C56-DFB5625D0FF5}">
      <dgm:prSet/>
      <dgm:spPr>
        <a:solidFill>
          <a:schemeClr val="bg1"/>
        </a:solidFill>
        <a:ln>
          <a:solidFill>
            <a:srgbClr val="0070C0"/>
          </a:solidFill>
        </a:ln>
      </dgm:spPr>
      <dgm:t>
        <a:bodyPr/>
        <a:lstStyle/>
        <a:p>
          <a:r>
            <a:rPr lang="en-US" dirty="0">
              <a:solidFill>
                <a:srgbClr val="0070C0"/>
              </a:solidFill>
            </a:rPr>
            <a:t>Dynamic programming</a:t>
          </a:r>
        </a:p>
      </dgm:t>
    </dgm:pt>
    <dgm:pt modelId="{7C1BF994-8499-4139-9BDF-502F46FB0520}" type="parTrans" cxnId="{984B41A7-D9B3-4099-8379-E1ADFB8E1A8B}">
      <dgm:prSet/>
      <dgm:spPr/>
      <dgm:t>
        <a:bodyPr/>
        <a:lstStyle/>
        <a:p>
          <a:endParaRPr lang="en-US"/>
        </a:p>
      </dgm:t>
    </dgm:pt>
    <dgm:pt modelId="{2DABC36A-9643-46CC-B208-4B266A566C07}" type="sibTrans" cxnId="{984B41A7-D9B3-4099-8379-E1ADFB8E1A8B}">
      <dgm:prSet/>
      <dgm:spPr/>
      <dgm:t>
        <a:bodyPr/>
        <a:lstStyle/>
        <a:p>
          <a:endParaRPr lang="en-US"/>
        </a:p>
      </dgm:t>
    </dgm:pt>
    <dgm:pt modelId="{DBC628B2-D245-4D34-B2EC-BD59BF897F73}">
      <dgm:prSet/>
      <dgm:spPr>
        <a:noFill/>
        <a:ln>
          <a:solidFill>
            <a:srgbClr val="0070C0"/>
          </a:solidFill>
        </a:ln>
      </dgm:spPr>
      <dgm:t>
        <a:bodyPr/>
        <a:lstStyle/>
        <a:p>
          <a:r>
            <a:rPr lang="en-US" dirty="0">
              <a:solidFill>
                <a:srgbClr val="0070C0"/>
              </a:solidFill>
            </a:rPr>
            <a:t>Uniform cost search</a:t>
          </a:r>
        </a:p>
      </dgm:t>
    </dgm:pt>
    <dgm:pt modelId="{1A826FE1-05D9-4F5D-987F-DAE439B0E008}" type="parTrans" cxnId="{26CC5AAA-19DC-49D5-8566-CC1B4ECC242E}">
      <dgm:prSet/>
      <dgm:spPr/>
      <dgm:t>
        <a:bodyPr/>
        <a:lstStyle/>
        <a:p>
          <a:endParaRPr lang="en-US"/>
        </a:p>
      </dgm:t>
    </dgm:pt>
    <dgm:pt modelId="{FBD8446B-A089-4CA7-BC79-F21F241E743E}" type="sibTrans" cxnId="{26CC5AAA-19DC-49D5-8566-CC1B4ECC242E}">
      <dgm:prSet/>
      <dgm:spPr/>
      <dgm:t>
        <a:bodyPr/>
        <a:lstStyle/>
        <a:p>
          <a:endParaRPr lang="en-US"/>
        </a:p>
      </dgm:t>
    </dgm:pt>
    <dgm:pt modelId="{C8B0F38A-9D8F-4D9A-9E69-6132E115643B}" type="pres">
      <dgm:prSet presAssocID="{BA26F68F-7CAA-4171-B572-9C8F1EA49A17}" presName="Name0" presStyleCnt="0">
        <dgm:presLayoutVars>
          <dgm:dir/>
          <dgm:resizeHandles val="exact"/>
        </dgm:presLayoutVars>
      </dgm:prSet>
      <dgm:spPr/>
    </dgm:pt>
    <dgm:pt modelId="{00094B01-FCAE-4E62-877E-19E0E82028DA}" type="pres">
      <dgm:prSet presAssocID="{2D5158C8-B9DC-4895-9BEA-8DDF07B56816}" presName="node" presStyleLbl="node1" presStyleIdx="0" presStyleCnt="3">
        <dgm:presLayoutVars>
          <dgm:bulletEnabled val="1"/>
        </dgm:presLayoutVars>
      </dgm:prSet>
      <dgm:spPr/>
    </dgm:pt>
    <dgm:pt modelId="{31E269EC-C68C-4B15-9480-7E78D2BE98F6}" type="pres">
      <dgm:prSet presAssocID="{349B6934-8EDE-47ED-AC2B-4E35E4DC2667}" presName="sibTrans" presStyleLbl="sibTrans2D1" presStyleIdx="0" presStyleCnt="2"/>
      <dgm:spPr/>
    </dgm:pt>
    <dgm:pt modelId="{C1CBEE7E-D0DA-42F5-A5C5-2B62DBC1B302}" type="pres">
      <dgm:prSet presAssocID="{349B6934-8EDE-47ED-AC2B-4E35E4DC2667}" presName="connectorText" presStyleLbl="sibTrans2D1" presStyleIdx="0" presStyleCnt="2"/>
      <dgm:spPr/>
    </dgm:pt>
    <dgm:pt modelId="{20AF442E-D30B-4DAB-893C-554FB523632E}" type="pres">
      <dgm:prSet presAssocID="{4E3284A0-1CFE-4BCB-9C56-DFB5625D0FF5}" presName="node" presStyleLbl="node1" presStyleIdx="1" presStyleCnt="3">
        <dgm:presLayoutVars>
          <dgm:bulletEnabled val="1"/>
        </dgm:presLayoutVars>
      </dgm:prSet>
      <dgm:spPr/>
    </dgm:pt>
    <dgm:pt modelId="{D0A090E3-0029-4E57-928E-2A2D8B62E6FD}" type="pres">
      <dgm:prSet presAssocID="{2DABC36A-9643-46CC-B208-4B266A566C07}" presName="sibTrans" presStyleLbl="sibTrans2D1" presStyleIdx="1" presStyleCnt="2"/>
      <dgm:spPr/>
    </dgm:pt>
    <dgm:pt modelId="{39FED9DC-CA70-4D4D-B01A-56D472448D0F}" type="pres">
      <dgm:prSet presAssocID="{2DABC36A-9643-46CC-B208-4B266A566C07}" presName="connectorText" presStyleLbl="sibTrans2D1" presStyleIdx="1" presStyleCnt="2"/>
      <dgm:spPr/>
    </dgm:pt>
    <dgm:pt modelId="{B778E8ED-F25B-4099-9BF6-38AE2DD1A2BC}" type="pres">
      <dgm:prSet presAssocID="{DBC628B2-D245-4D34-B2EC-BD59BF897F73}" presName="node" presStyleLbl="node1" presStyleIdx="2" presStyleCnt="3">
        <dgm:presLayoutVars>
          <dgm:bulletEnabled val="1"/>
        </dgm:presLayoutVars>
      </dgm:prSet>
      <dgm:spPr/>
    </dgm:pt>
  </dgm:ptLst>
  <dgm:cxnLst>
    <dgm:cxn modelId="{DF4B6107-A74A-43FF-895F-C15D8F11F4D8}" type="presOf" srcId="{2DABC36A-9643-46CC-B208-4B266A566C07}" destId="{D0A090E3-0029-4E57-928E-2A2D8B62E6FD}" srcOrd="0" destOrd="0" presId="urn:microsoft.com/office/officeart/2005/8/layout/process1"/>
    <dgm:cxn modelId="{23712328-4B92-4E8A-8BA7-4E358552E3FD}" type="presOf" srcId="{BA26F68F-7CAA-4171-B572-9C8F1EA49A17}" destId="{C8B0F38A-9D8F-4D9A-9E69-6132E115643B}" srcOrd="0" destOrd="0" presId="urn:microsoft.com/office/officeart/2005/8/layout/process1"/>
    <dgm:cxn modelId="{E189C62A-D614-4E56-A5E1-FBD8A8583CFF}" type="presOf" srcId="{349B6934-8EDE-47ED-AC2B-4E35E4DC2667}" destId="{31E269EC-C68C-4B15-9480-7E78D2BE98F6}" srcOrd="0" destOrd="0" presId="urn:microsoft.com/office/officeart/2005/8/layout/process1"/>
    <dgm:cxn modelId="{3479A464-5676-423E-9568-189FE1358BD4}" type="presOf" srcId="{349B6934-8EDE-47ED-AC2B-4E35E4DC2667}" destId="{C1CBEE7E-D0DA-42F5-A5C5-2B62DBC1B302}" srcOrd="1" destOrd="0" presId="urn:microsoft.com/office/officeart/2005/8/layout/process1"/>
    <dgm:cxn modelId="{6537F585-BAAA-47D0-A096-A7C3B1DC7C88}" type="presOf" srcId="{4E3284A0-1CFE-4BCB-9C56-DFB5625D0FF5}" destId="{20AF442E-D30B-4DAB-893C-554FB523632E}" srcOrd="0" destOrd="0" presId="urn:microsoft.com/office/officeart/2005/8/layout/process1"/>
    <dgm:cxn modelId="{F66ABA96-EDB4-4721-8231-024EA28DD525}" srcId="{BA26F68F-7CAA-4171-B572-9C8F1EA49A17}" destId="{2D5158C8-B9DC-4895-9BEA-8DDF07B56816}" srcOrd="0" destOrd="0" parTransId="{5F1A3043-6C73-41C9-9443-BDF1EEEE716C}" sibTransId="{349B6934-8EDE-47ED-AC2B-4E35E4DC2667}"/>
    <dgm:cxn modelId="{B8FA6E97-57C6-4846-8299-05CD2D7A4762}" type="presOf" srcId="{2DABC36A-9643-46CC-B208-4B266A566C07}" destId="{39FED9DC-CA70-4D4D-B01A-56D472448D0F}" srcOrd="1" destOrd="0" presId="urn:microsoft.com/office/officeart/2005/8/layout/process1"/>
    <dgm:cxn modelId="{984B41A7-D9B3-4099-8379-E1ADFB8E1A8B}" srcId="{BA26F68F-7CAA-4171-B572-9C8F1EA49A17}" destId="{4E3284A0-1CFE-4BCB-9C56-DFB5625D0FF5}" srcOrd="1" destOrd="0" parTransId="{7C1BF994-8499-4139-9BDF-502F46FB0520}" sibTransId="{2DABC36A-9643-46CC-B208-4B266A566C07}"/>
    <dgm:cxn modelId="{26CC5AAA-19DC-49D5-8566-CC1B4ECC242E}" srcId="{BA26F68F-7CAA-4171-B572-9C8F1EA49A17}" destId="{DBC628B2-D245-4D34-B2EC-BD59BF897F73}" srcOrd="2" destOrd="0" parTransId="{1A826FE1-05D9-4F5D-987F-DAE439B0E008}" sibTransId="{FBD8446B-A089-4CA7-BC79-F21F241E743E}"/>
    <dgm:cxn modelId="{B00D3BB4-B362-467D-9506-E4ED71414651}" type="presOf" srcId="{2D5158C8-B9DC-4895-9BEA-8DDF07B56816}" destId="{00094B01-FCAE-4E62-877E-19E0E82028DA}" srcOrd="0" destOrd="0" presId="urn:microsoft.com/office/officeart/2005/8/layout/process1"/>
    <dgm:cxn modelId="{6EF840D6-4E51-4040-B685-89B942EA8B3A}" type="presOf" srcId="{DBC628B2-D245-4D34-B2EC-BD59BF897F73}" destId="{B778E8ED-F25B-4099-9BF6-38AE2DD1A2BC}" srcOrd="0" destOrd="0" presId="urn:microsoft.com/office/officeart/2005/8/layout/process1"/>
    <dgm:cxn modelId="{9037582F-4C6E-4D1A-B534-355076233695}" type="presParOf" srcId="{C8B0F38A-9D8F-4D9A-9E69-6132E115643B}" destId="{00094B01-FCAE-4E62-877E-19E0E82028DA}" srcOrd="0" destOrd="0" presId="urn:microsoft.com/office/officeart/2005/8/layout/process1"/>
    <dgm:cxn modelId="{01A0E367-B80A-4374-A5C1-39F6E36303E2}" type="presParOf" srcId="{C8B0F38A-9D8F-4D9A-9E69-6132E115643B}" destId="{31E269EC-C68C-4B15-9480-7E78D2BE98F6}" srcOrd="1" destOrd="0" presId="urn:microsoft.com/office/officeart/2005/8/layout/process1"/>
    <dgm:cxn modelId="{A28AEA33-9523-4994-8801-DD0E9097BCAC}" type="presParOf" srcId="{31E269EC-C68C-4B15-9480-7E78D2BE98F6}" destId="{C1CBEE7E-D0DA-42F5-A5C5-2B62DBC1B302}" srcOrd="0" destOrd="0" presId="urn:microsoft.com/office/officeart/2005/8/layout/process1"/>
    <dgm:cxn modelId="{C04BD7BF-9365-4F3C-B7F6-CCB28AEB8846}" type="presParOf" srcId="{C8B0F38A-9D8F-4D9A-9E69-6132E115643B}" destId="{20AF442E-D30B-4DAB-893C-554FB523632E}" srcOrd="2" destOrd="0" presId="urn:microsoft.com/office/officeart/2005/8/layout/process1"/>
    <dgm:cxn modelId="{E1DAFACA-013C-4957-880B-999FBC854986}" type="presParOf" srcId="{C8B0F38A-9D8F-4D9A-9E69-6132E115643B}" destId="{D0A090E3-0029-4E57-928E-2A2D8B62E6FD}" srcOrd="3" destOrd="0" presId="urn:microsoft.com/office/officeart/2005/8/layout/process1"/>
    <dgm:cxn modelId="{CA50B2DF-9BF7-4798-ADA2-75DD28CA0B89}" type="presParOf" srcId="{D0A090E3-0029-4E57-928E-2A2D8B62E6FD}" destId="{39FED9DC-CA70-4D4D-B01A-56D472448D0F}" srcOrd="0" destOrd="0" presId="urn:microsoft.com/office/officeart/2005/8/layout/process1"/>
    <dgm:cxn modelId="{736AF158-1624-4B83-B41F-BD1E4A0A9483}" type="presParOf" srcId="{C8B0F38A-9D8F-4D9A-9E69-6132E115643B}" destId="{B778E8ED-F25B-4099-9BF6-38AE2DD1A2BC}"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094B01-FCAE-4E62-877E-19E0E82028DA}">
      <dsp:nvSpPr>
        <dsp:cNvPr id="0" name=""/>
        <dsp:cNvSpPr/>
      </dsp:nvSpPr>
      <dsp:spPr>
        <a:xfrm>
          <a:off x="6518" y="0"/>
          <a:ext cx="1948358" cy="923330"/>
        </a:xfrm>
        <a:prstGeom prst="roundRect">
          <a:avLst>
            <a:gd name="adj" fmla="val 10000"/>
          </a:avLst>
        </a:prstGeom>
        <a:solidFill>
          <a:srgbClr val="0070C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Tree search</a:t>
          </a:r>
        </a:p>
      </dsp:txBody>
      <dsp:txXfrm>
        <a:off x="33561" y="27043"/>
        <a:ext cx="1894272" cy="869244"/>
      </dsp:txXfrm>
    </dsp:sp>
    <dsp:sp modelId="{31E269EC-C68C-4B15-9480-7E78D2BE98F6}">
      <dsp:nvSpPr>
        <dsp:cNvPr id="0" name=""/>
        <dsp:cNvSpPr/>
      </dsp:nvSpPr>
      <dsp:spPr>
        <a:xfrm>
          <a:off x="2149713" y="220068"/>
          <a:ext cx="413052" cy="483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149713" y="316706"/>
        <a:ext cx="289136" cy="289916"/>
      </dsp:txXfrm>
    </dsp:sp>
    <dsp:sp modelId="{20AF442E-D30B-4DAB-893C-554FB523632E}">
      <dsp:nvSpPr>
        <dsp:cNvPr id="0" name=""/>
        <dsp:cNvSpPr/>
      </dsp:nvSpPr>
      <dsp:spPr>
        <a:xfrm>
          <a:off x="2734220" y="0"/>
          <a:ext cx="1948358" cy="923330"/>
        </a:xfrm>
        <a:prstGeom prst="roundRect">
          <a:avLst>
            <a:gd name="adj" fmla="val 10000"/>
          </a:avLst>
        </a:prstGeom>
        <a:solidFill>
          <a:schemeClr val="bg1"/>
        </a:solid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0070C0"/>
              </a:solidFill>
            </a:rPr>
            <a:t>Dynamic programming</a:t>
          </a:r>
        </a:p>
      </dsp:txBody>
      <dsp:txXfrm>
        <a:off x="2761263" y="27043"/>
        <a:ext cx="1894272" cy="869244"/>
      </dsp:txXfrm>
    </dsp:sp>
    <dsp:sp modelId="{D0A090E3-0029-4E57-928E-2A2D8B62E6FD}">
      <dsp:nvSpPr>
        <dsp:cNvPr id="0" name=""/>
        <dsp:cNvSpPr/>
      </dsp:nvSpPr>
      <dsp:spPr>
        <a:xfrm>
          <a:off x="4877415" y="220068"/>
          <a:ext cx="413052" cy="48319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4877415" y="316706"/>
        <a:ext cx="289136" cy="289916"/>
      </dsp:txXfrm>
    </dsp:sp>
    <dsp:sp modelId="{B778E8ED-F25B-4099-9BF6-38AE2DD1A2BC}">
      <dsp:nvSpPr>
        <dsp:cNvPr id="0" name=""/>
        <dsp:cNvSpPr/>
      </dsp:nvSpPr>
      <dsp:spPr>
        <a:xfrm>
          <a:off x="5461922" y="0"/>
          <a:ext cx="1948358" cy="923330"/>
        </a:xfrm>
        <a:prstGeom prst="roundRect">
          <a:avLst>
            <a:gd name="adj" fmla="val 10000"/>
          </a:avLst>
        </a:prstGeom>
        <a:noFill/>
        <a:ln w="12700" cap="flat" cmpd="sng" algn="ctr">
          <a:solidFill>
            <a:srgbClr val="0070C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solidFill>
                <a:srgbClr val="0070C0"/>
              </a:solidFill>
            </a:rPr>
            <a:t>Uniform cost search</a:t>
          </a:r>
        </a:p>
      </dsp:txBody>
      <dsp:txXfrm>
        <a:off x="5488965" y="27043"/>
        <a:ext cx="1894272" cy="8692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39E9F2-F44C-4EA9-9FD7-9AF19751B241}" type="datetimeFigureOut">
              <a:rPr lang="en-US" smtClean="0"/>
              <a:t>9/28/2023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419656-9C5C-44B3-8E22-1F8288A57AC6}" type="slidenum">
              <a:rPr lang="en-US" smtClean="0"/>
              <a:t>‹#›</a:t>
            </a:fld>
            <a:endParaRPr lang="en-US"/>
          </a:p>
        </p:txBody>
      </p:sp>
    </p:spTree>
    <p:extLst>
      <p:ext uri="{BB962C8B-B14F-4D97-AF65-F5344CB8AC3E}">
        <p14:creationId xmlns:p14="http://schemas.microsoft.com/office/powerpoint/2010/main" val="35136610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81df3b6b9a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81df3b6b9a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359410" marR="156845" indent="-207645" algn="just">
              <a:spcBef>
                <a:spcPts val="90"/>
              </a:spcBef>
              <a:buFont typeface="Lucida Sans Unicode"/>
              <a:buChar char="•"/>
              <a:tabLst>
                <a:tab pos="360045" algn="l"/>
              </a:tabLst>
            </a:pPr>
            <a:r>
              <a:rPr lang="en-US" dirty="0"/>
              <a:t>The search process involves creating a search tree with start and end states, where nodes represent states and edges correspond to possible actions with associated costs.</a:t>
            </a:r>
          </a:p>
          <a:p>
            <a:pPr marL="359410" marR="156845" indent="-207645" algn="just">
              <a:spcBef>
                <a:spcPts val="90"/>
              </a:spcBef>
              <a:buFont typeface="Lucida Sans Unicode"/>
              <a:buChar char="•"/>
              <a:tabLst>
                <a:tab pos="360045" algn="l"/>
              </a:tabLst>
            </a:pPr>
            <a:r>
              <a:rPr lang="en-US" dirty="0"/>
              <a:t>Each path from the root to a leaf in the search tree represents a potential action sequence, and the sum of edge costs on the path is the total cost.</a:t>
            </a:r>
          </a:p>
          <a:p>
            <a:pPr marL="359410" marR="156845" indent="-207645" algn="just">
              <a:spcBef>
                <a:spcPts val="90"/>
              </a:spcBef>
              <a:buFont typeface="Lucida Sans Unicode"/>
              <a:buChar char="•"/>
              <a:tabLst>
                <a:tab pos="360045" algn="l"/>
              </a:tabLst>
            </a:pPr>
            <a:r>
              <a:rPr lang="en-US" dirty="0"/>
              <a:t>The objective is to identify the lowest-cost root-to-leaf path that reaches a valid end state.</a:t>
            </a:r>
          </a:p>
          <a:p>
            <a:endParaRPr lang="en-US" dirty="0"/>
          </a:p>
          <a:p>
            <a:endParaRPr lang="en-US" dirty="0"/>
          </a:p>
          <a:p>
            <a:pPr marL="359410" marR="156845" indent="-207645" algn="just">
              <a:spcBef>
                <a:spcPts val="90"/>
              </a:spcBef>
              <a:buFont typeface="Lucida Sans Unicode"/>
              <a:buChar char="•"/>
              <a:tabLst>
                <a:tab pos="360045" algn="l"/>
              </a:tabLst>
            </a:pPr>
            <a:r>
              <a:rPr lang="en-US" dirty="0"/>
              <a:t>The search tree serves as a visualization tool for understanding search algorithms and the problem's structure in code.</a:t>
            </a:r>
          </a:p>
          <a:p>
            <a:pPr marL="359410" marR="156845" indent="-207645" algn="just">
              <a:spcBef>
                <a:spcPts val="90"/>
              </a:spcBef>
              <a:buFont typeface="Lucida Sans Unicode"/>
              <a:buChar char="•"/>
              <a:tabLst>
                <a:tab pos="360045" algn="l"/>
              </a:tabLst>
            </a:pPr>
            <a:r>
              <a:rPr lang="en-US" dirty="0"/>
              <a:t>In the boat crossing example, actions have a unit cost of 1, actions leading back to previous states are disallowed, and valid solutions are determined by end states in the search tree.</a:t>
            </a:r>
          </a:p>
          <a:p>
            <a:endParaRPr lang="en-US" dirty="0"/>
          </a:p>
        </p:txBody>
      </p:sp>
    </p:spTree>
    <p:extLst>
      <p:ext uri="{BB962C8B-B14F-4D97-AF65-F5344CB8AC3E}">
        <p14:creationId xmlns:p14="http://schemas.microsoft.com/office/powerpoint/2010/main" val="685787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437515" marR="156845" indent="-285750" algn="just">
              <a:spcBef>
                <a:spcPts val="90"/>
              </a:spcBef>
              <a:buFont typeface="Arial" panose="020B0604020202020204" pitchFamily="34" charset="0"/>
              <a:buChar char="•"/>
              <a:tabLst>
                <a:tab pos="360045" algn="l"/>
              </a:tabLst>
            </a:pPr>
            <a:r>
              <a:rPr lang="en-US" dirty="0"/>
              <a:t>Specifying precisely what the states, actions, goals, costs, and successors are.</a:t>
            </a:r>
          </a:p>
          <a:p>
            <a:pPr marL="437515" marR="156845" indent="-285750" algn="just">
              <a:spcBef>
                <a:spcPts val="90"/>
              </a:spcBef>
              <a:buFont typeface="Arial" panose="020B0604020202020204" pitchFamily="34" charset="0"/>
              <a:buChar char="•"/>
              <a:tabLst>
                <a:tab pos="360045" algn="l"/>
              </a:tabLst>
            </a:pPr>
            <a:r>
              <a:rPr lang="en-US" dirty="0"/>
              <a:t>To avoid the ambiguity of natural language, we will do this directly in code, where we define a </a:t>
            </a:r>
            <a:r>
              <a:rPr lang="en-US" dirty="0" err="1">
                <a:latin typeface="Cascadia Code" panose="020B0609020000020004" pitchFamily="49" charset="0"/>
                <a:cs typeface="Cascadia Code" panose="020B0609020000020004" pitchFamily="49" charset="0"/>
              </a:rPr>
              <a:t>SearchProblem</a:t>
            </a:r>
            <a:r>
              <a:rPr lang="en-US" dirty="0"/>
              <a:t> class and implement the methods: </a:t>
            </a:r>
            <a:r>
              <a:rPr lang="en-US" dirty="0" err="1">
                <a:latin typeface="Cascadia Code" panose="020B0609020000020004" pitchFamily="49" charset="0"/>
                <a:cs typeface="Cascadia Code" panose="020B0609020000020004" pitchFamily="49" charset="0"/>
              </a:rPr>
              <a:t>startState</a:t>
            </a:r>
            <a:r>
              <a:rPr lang="en-US" dirty="0"/>
              <a:t>, </a:t>
            </a:r>
            <a:r>
              <a:rPr lang="en-US" dirty="0" err="1">
                <a:latin typeface="Cascadia Code" panose="020B0609020000020004" pitchFamily="49" charset="0"/>
                <a:cs typeface="Cascadia Code" panose="020B0609020000020004" pitchFamily="49" charset="0"/>
              </a:rPr>
              <a:t>isEnd</a:t>
            </a:r>
            <a:r>
              <a:rPr lang="en-US" dirty="0">
                <a:latin typeface="Cascadia Code" panose="020B0609020000020004" pitchFamily="49" charset="0"/>
                <a:cs typeface="Cascadia Code" panose="020B0609020000020004" pitchFamily="49" charset="0"/>
              </a:rPr>
              <a:t> </a:t>
            </a:r>
            <a:r>
              <a:rPr lang="en-US" dirty="0"/>
              <a:t>and </a:t>
            </a:r>
            <a:r>
              <a:rPr lang="en-US" dirty="0" err="1">
                <a:latin typeface="Cascadia Code" panose="020B0609020000020004" pitchFamily="49" charset="0"/>
                <a:cs typeface="Cascadia Code" panose="020B0609020000020004" pitchFamily="49" charset="0"/>
              </a:rPr>
              <a:t>succAndCost</a:t>
            </a:r>
            <a:r>
              <a:rPr lang="en-US" dirty="0"/>
              <a:t>.</a:t>
            </a:r>
          </a:p>
          <a:p>
            <a:endParaRPr lang="en-US" dirty="0"/>
          </a:p>
        </p:txBody>
      </p:sp>
    </p:spTree>
    <p:extLst>
      <p:ext uri="{BB962C8B-B14F-4D97-AF65-F5344CB8AC3E}">
        <p14:creationId xmlns:p14="http://schemas.microsoft.com/office/powerpoint/2010/main" val="38247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81df3b6b9a_0_4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81df3b6b9a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[1] https://www.google.com/url?sa=i&amp;url=https%3A%2F%2Fsuresolv.com%2Fbrain-teaser%2Ffarmer-fox-goose-and-bag-corn-crossing-river-puzzle&amp;psig=AOvVaw2DDOEVKAAhldTTxaWwJbrx&amp;ust=1601960557689000&amp;source=images&amp;cd=vfe&amp;ved=0CAIQjRxqFwoTCOC0lJjVnOwCFQAAAAAdAAAAABAD</a:t>
            </a:r>
          </a:p>
        </p:txBody>
      </p:sp>
      <p:sp>
        <p:nvSpPr>
          <p:cNvPr id="4" name="Slide Number Placeholder 3"/>
          <p:cNvSpPr>
            <a:spLocks noGrp="1"/>
          </p:cNvSpPr>
          <p:nvPr>
            <p:ph type="sldNum" sz="quarter" idx="5"/>
          </p:nvPr>
        </p:nvSpPr>
        <p:spPr/>
        <p:txBody>
          <a:bodyPr/>
          <a:lstStyle/>
          <a:p>
            <a:fld id="{3CDFC930-2A57-412A-9000-49792F6D9946}" type="slidenum">
              <a:rPr lang="en-GB" smtClean="0"/>
              <a:t>4</a:t>
            </a:fld>
            <a:endParaRPr lang="en-GB"/>
          </a:p>
        </p:txBody>
      </p:sp>
    </p:spTree>
    <p:extLst>
      <p:ext uri="{BB962C8B-B14F-4D97-AF65-F5344CB8AC3E}">
        <p14:creationId xmlns:p14="http://schemas.microsoft.com/office/powerpoint/2010/main" val="3309969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GB" dirty="0"/>
              <a:t>[1] https://www.google.com/url?sa=i&amp;url=https%3A%2F%2Fsuresolv.com%2Fbrain-teaser%2Ffarmer-fox-goose-and-bag-corn-crossing-river-puzzle&amp;psig=AOvVaw2DDOEVKAAhldTTxaWwJbrx&amp;ust=1601960557689000&amp;source=images&amp;cd=vfe&amp;ved=0CAIQjRxqFwoTCOC0lJjVnOwCFQAAAAAdAAAAABAJ</a:t>
            </a:r>
          </a:p>
          <a:p>
            <a:r>
              <a:rPr lang="en-GB" dirty="0"/>
              <a:t>[2] https://www.google.com/url?sa=i&amp;url=https%3A%2F%2Fwww.instructables.com%2Fid%2FFarmer-Fox-Goose-Grain-Puzzle%2F&amp;psig=AOvVaw2DDOEVKAAhldTTxaWwJbrx&amp;ust=1601960557689000&amp;source=images&amp;cd=vfe&amp;ved=0CAIQjRxqFwoTCOC0lJjVnOwCFQAAAAAdAAAAABAQ</a:t>
            </a:r>
          </a:p>
          <a:p>
            <a:endParaRPr lang="en-GB" dirty="0"/>
          </a:p>
        </p:txBody>
      </p:sp>
      <p:sp>
        <p:nvSpPr>
          <p:cNvPr id="4" name="Slide Number Placeholder 3"/>
          <p:cNvSpPr>
            <a:spLocks noGrp="1"/>
          </p:cNvSpPr>
          <p:nvPr>
            <p:ph type="sldNum" sz="quarter" idx="5"/>
          </p:nvPr>
        </p:nvSpPr>
        <p:spPr/>
        <p:txBody>
          <a:bodyPr/>
          <a:lstStyle/>
          <a:p>
            <a:fld id="{3CDFC930-2A57-412A-9000-49792F6D9946}" type="slidenum">
              <a:rPr lang="en-GB" smtClean="0"/>
              <a:t>5</a:t>
            </a:fld>
            <a:endParaRPr lang="en-GB"/>
          </a:p>
        </p:txBody>
      </p:sp>
    </p:spTree>
    <p:extLst>
      <p:ext uri="{BB962C8B-B14F-4D97-AF65-F5344CB8AC3E}">
        <p14:creationId xmlns:p14="http://schemas.microsoft.com/office/powerpoint/2010/main" val="7199803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38894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96608" marR="4572" indent="-285750" algn="just">
              <a:lnSpc>
                <a:spcPct val="102000"/>
              </a:lnSpc>
              <a:spcBef>
                <a:spcPts val="81"/>
              </a:spcBef>
              <a:buFont typeface="Arial" panose="020B0604020202020204" pitchFamily="34" charset="0"/>
              <a:buChar char="•"/>
              <a:tabLst>
                <a:tab pos="197721" algn="l"/>
              </a:tabLst>
            </a:pPr>
            <a:r>
              <a:rPr lang="en-US" dirty="0"/>
              <a:t>Route finding is perhaps the most canonical example of a search problem. We are given as input </a:t>
            </a:r>
          </a:p>
          <a:p>
            <a:pPr marL="753808" marR="4572" lvl="1" indent="-285750" algn="just">
              <a:lnSpc>
                <a:spcPct val="102000"/>
              </a:lnSpc>
              <a:spcBef>
                <a:spcPts val="81"/>
              </a:spcBef>
              <a:buFont typeface="Courier New" panose="02070309020205020404" pitchFamily="49" charset="0"/>
              <a:buChar char="o"/>
              <a:tabLst>
                <a:tab pos="197721" algn="l"/>
              </a:tabLst>
            </a:pPr>
            <a:r>
              <a:rPr lang="en-US" dirty="0"/>
              <a:t>map</a:t>
            </a:r>
          </a:p>
          <a:p>
            <a:pPr marL="753808" marR="4572" lvl="1" indent="-285750" algn="just">
              <a:lnSpc>
                <a:spcPct val="102000"/>
              </a:lnSpc>
              <a:spcBef>
                <a:spcPts val="81"/>
              </a:spcBef>
              <a:buFont typeface="Courier New" panose="02070309020205020404" pitchFamily="49" charset="0"/>
              <a:buChar char="o"/>
              <a:tabLst>
                <a:tab pos="197721" algn="l"/>
              </a:tabLst>
            </a:pPr>
            <a:r>
              <a:rPr lang="en-US" dirty="0"/>
              <a:t>source point </a:t>
            </a:r>
          </a:p>
          <a:p>
            <a:pPr marL="753808" marR="4572" lvl="1" indent="-285750" algn="just">
              <a:lnSpc>
                <a:spcPct val="102000"/>
              </a:lnSpc>
              <a:spcBef>
                <a:spcPts val="81"/>
              </a:spcBef>
              <a:buFont typeface="Courier New" panose="02070309020205020404" pitchFamily="49" charset="0"/>
              <a:buChar char="o"/>
              <a:tabLst>
                <a:tab pos="197721" algn="l"/>
              </a:tabLst>
            </a:pPr>
            <a:r>
              <a:rPr lang="en-US" dirty="0"/>
              <a:t>destination point. </a:t>
            </a:r>
          </a:p>
          <a:p>
            <a:pPr marL="753808" marR="4572" lvl="1" indent="-285750" algn="just">
              <a:lnSpc>
                <a:spcPct val="102000"/>
              </a:lnSpc>
              <a:spcBef>
                <a:spcPts val="81"/>
              </a:spcBef>
              <a:buFont typeface="Courier New" panose="02070309020205020404" pitchFamily="49" charset="0"/>
              <a:buChar char="o"/>
              <a:tabLst>
                <a:tab pos="197721" algn="l"/>
              </a:tabLst>
            </a:pPr>
            <a:r>
              <a:rPr lang="en-US" dirty="0"/>
              <a:t>Goal: output a sequence of actions (e.g., go straight, turn left, or turn right) that will take us from the source to the destination.</a:t>
            </a:r>
          </a:p>
          <a:p>
            <a:pPr marL="297179" indent="-285750" algn="just">
              <a:spcBef>
                <a:spcPts val="621"/>
              </a:spcBef>
              <a:buFont typeface="Arial" panose="020B0604020202020204" pitchFamily="34" charset="0"/>
              <a:buChar char="•"/>
              <a:tabLst>
                <a:tab pos="198863" algn="l"/>
              </a:tabLst>
            </a:pPr>
            <a:r>
              <a:rPr lang="en-US" dirty="0"/>
              <a:t>We might evaluate action sequences based on an objective (distance, time, or pleasantness).</a:t>
            </a:r>
          </a:p>
          <a:p>
            <a:endParaRPr lang="en-US" dirty="0"/>
          </a:p>
        </p:txBody>
      </p:sp>
    </p:spTree>
    <p:extLst>
      <p:ext uri="{BB962C8B-B14F-4D97-AF65-F5344CB8AC3E}">
        <p14:creationId xmlns:p14="http://schemas.microsoft.com/office/powerpoint/2010/main" val="3938918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96608" marR="4572" indent="-285750" algn="just">
              <a:lnSpc>
                <a:spcPct val="102000"/>
              </a:lnSpc>
              <a:spcBef>
                <a:spcPts val="81"/>
              </a:spcBef>
              <a:buFont typeface="Arial" panose="020B0604020202020204" pitchFamily="34" charset="0"/>
              <a:buChar char="•"/>
              <a:tabLst>
                <a:tab pos="197721" algn="l"/>
              </a:tabLst>
            </a:pPr>
            <a:r>
              <a:rPr lang="en-US" dirty="0"/>
              <a:t>In robot motion planning, the goal is get a robot to move from one position/pose to another. </a:t>
            </a:r>
          </a:p>
          <a:p>
            <a:pPr marL="296608" marR="4572" indent="-285750" algn="just">
              <a:lnSpc>
                <a:spcPct val="102000"/>
              </a:lnSpc>
              <a:spcBef>
                <a:spcPts val="81"/>
              </a:spcBef>
              <a:buFont typeface="Arial" panose="020B0604020202020204" pitchFamily="34" charset="0"/>
              <a:buChar char="•"/>
              <a:tabLst>
                <a:tab pos="197721" algn="l"/>
              </a:tabLst>
            </a:pPr>
            <a:r>
              <a:rPr lang="en-US" dirty="0"/>
              <a:t>The desired output trajectory consists of individual actions, each action corresponding to moving or rotating the joints by a small amount.</a:t>
            </a:r>
          </a:p>
          <a:p>
            <a:pPr marL="297179" indent="-285750" algn="just">
              <a:spcBef>
                <a:spcPts val="540"/>
              </a:spcBef>
              <a:buFont typeface="Arial" panose="020B0604020202020204" pitchFamily="34" charset="0"/>
              <a:buChar char="•"/>
              <a:tabLst>
                <a:tab pos="198863" algn="l"/>
              </a:tabLst>
            </a:pPr>
            <a:r>
              <a:rPr lang="en-US" dirty="0"/>
              <a:t>Again, we might evaluate action sequences based on various resources like time or energy.</a:t>
            </a:r>
          </a:p>
          <a:p>
            <a:endParaRPr lang="en-US" dirty="0"/>
          </a:p>
        </p:txBody>
      </p:sp>
    </p:spTree>
    <p:extLst>
      <p:ext uri="{BB962C8B-B14F-4D97-AF65-F5344CB8AC3E}">
        <p14:creationId xmlns:p14="http://schemas.microsoft.com/office/powerpoint/2010/main" val="16760608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96608" marR="4572" indent="-285750" algn="just">
              <a:spcBef>
                <a:spcPts val="81"/>
              </a:spcBef>
              <a:buFont typeface="Arial" panose="020B0604020202020204" pitchFamily="34" charset="0"/>
              <a:buChar char="•"/>
              <a:tabLst>
                <a:tab pos="197721" algn="l"/>
              </a:tabLst>
            </a:pPr>
            <a:r>
              <a:rPr lang="en-US" dirty="0"/>
              <a:t>Solution can be represented by a sequence of individual actions. </a:t>
            </a:r>
          </a:p>
          <a:p>
            <a:pPr marL="753808" marR="4572" lvl="1" indent="-285750" algn="just">
              <a:spcBef>
                <a:spcPts val="81"/>
              </a:spcBef>
              <a:buFont typeface="Courier New" panose="02070309020205020404" pitchFamily="49" charset="0"/>
              <a:buChar char="o"/>
              <a:tabLst>
                <a:tab pos="197721" algn="l"/>
              </a:tabLst>
            </a:pPr>
            <a:r>
              <a:rPr lang="en-US" dirty="0"/>
              <a:t>In the Rubik’s cube, an action is rotating one slice of the cube. </a:t>
            </a:r>
          </a:p>
          <a:p>
            <a:pPr marL="753808" marR="4572" lvl="1" indent="-285750" algn="just">
              <a:spcBef>
                <a:spcPts val="81"/>
              </a:spcBef>
              <a:buFont typeface="Courier New" panose="02070309020205020404" pitchFamily="49" charset="0"/>
              <a:buChar char="o"/>
              <a:tabLst>
                <a:tab pos="197721" algn="l"/>
              </a:tabLst>
            </a:pPr>
            <a:r>
              <a:rPr lang="en-US" dirty="0"/>
              <a:t>In the 15-puzzle, an action is moving one square to an adjacent free square.</a:t>
            </a:r>
          </a:p>
          <a:p>
            <a:pPr marL="296608" marR="5143" indent="-285750" algn="just">
              <a:spcBef>
                <a:spcPts val="59"/>
              </a:spcBef>
              <a:buFont typeface="Arial" panose="020B0604020202020204" pitchFamily="34" charset="0"/>
              <a:buChar char="•"/>
              <a:tabLst>
                <a:tab pos="197721" algn="l"/>
              </a:tabLst>
            </a:pPr>
            <a:r>
              <a:rPr lang="en-US" dirty="0"/>
              <a:t>In puzzles, even finding one solution might be an accomplishment. The more ambitious might want to find the best solution (say, minimize the number of moves).</a:t>
            </a:r>
          </a:p>
          <a:p>
            <a:endParaRPr lang="en-US" dirty="0"/>
          </a:p>
        </p:txBody>
      </p:sp>
    </p:spTree>
    <p:extLst>
      <p:ext uri="{BB962C8B-B14F-4D97-AF65-F5344CB8AC3E}">
        <p14:creationId xmlns:p14="http://schemas.microsoft.com/office/powerpoint/2010/main" val="2309167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97721" marR="4572" indent="-186863">
              <a:lnSpc>
                <a:spcPct val="102000"/>
              </a:lnSpc>
              <a:spcBef>
                <a:spcPts val="81"/>
              </a:spcBef>
              <a:buFont typeface="Meiryo UI"/>
              <a:buChar char="•"/>
              <a:tabLst>
                <a:tab pos="197721" algn="l"/>
              </a:tabLst>
            </a:pPr>
            <a:r>
              <a:rPr lang="en-US" dirty="0"/>
              <a:t>Last week, we finished our tour of machine learning of reflex-based models (e.g., linear predictors and neural networks) that output either a +1 or −1 (for binary classification) or a real number (for regression).</a:t>
            </a:r>
          </a:p>
          <a:p>
            <a:pPr marL="197721" marR="6286" indent="-186863">
              <a:lnSpc>
                <a:spcPct val="102000"/>
              </a:lnSpc>
              <a:spcBef>
                <a:spcPts val="76"/>
              </a:spcBef>
              <a:buFont typeface="Meiryo UI"/>
              <a:buChar char="•"/>
              <a:tabLst>
                <a:tab pos="197721" algn="l"/>
              </a:tabLst>
            </a:pPr>
            <a:r>
              <a:rPr lang="en-US" dirty="0"/>
              <a:t>While reflex-based models were appropriate for some applications such as sentiment classification or spam filtering, the applications we will look at today, such as solving puzzles, demand more.</a:t>
            </a:r>
          </a:p>
          <a:p>
            <a:pPr marL="197721" marR="5714" indent="-186863">
              <a:lnSpc>
                <a:spcPts val="1764"/>
              </a:lnSpc>
              <a:spcBef>
                <a:spcPts val="59"/>
              </a:spcBef>
              <a:buFont typeface="Meiryo UI"/>
              <a:buChar char="•"/>
              <a:tabLst>
                <a:tab pos="197721" algn="l"/>
              </a:tabLst>
            </a:pPr>
            <a:r>
              <a:rPr lang="en-US" dirty="0"/>
              <a:t>To tackle these new problems, we will introduce search problems, our first instance of a state-based model.</a:t>
            </a:r>
          </a:p>
          <a:p>
            <a:pPr marL="198863" indent="-187434">
              <a:lnSpc>
                <a:spcPts val="1404"/>
              </a:lnSpc>
              <a:buFont typeface="Meiryo UI"/>
              <a:buChar char="•"/>
              <a:tabLst>
                <a:tab pos="198863" algn="l"/>
              </a:tabLst>
            </a:pPr>
            <a:r>
              <a:rPr lang="en-US" dirty="0"/>
              <a:t>In a search problem, in a sense, we are still building a predictor f which takes an input x, but f will now</a:t>
            </a:r>
          </a:p>
          <a:p>
            <a:pPr marL="197721" marR="6286" algn="just">
              <a:lnSpc>
                <a:spcPct val="102000"/>
              </a:lnSpc>
            </a:pPr>
            <a:r>
              <a:rPr lang="en-US" dirty="0"/>
              <a:t>return an entire action sequence, not just a single action. Of course you should object: can’t I just apply a reflex model iteratively to generate a sequence? While that is true, the search problems that we’re trying to solve importantly require reasoning about the consequences of the entire action sequence, and cannot be tackled by myopically predicting one action at a time.</a:t>
            </a:r>
          </a:p>
          <a:p>
            <a:pPr marL="197721" marR="4572" indent="-186863" algn="just">
              <a:lnSpc>
                <a:spcPts val="1764"/>
              </a:lnSpc>
              <a:spcBef>
                <a:spcPts val="59"/>
              </a:spcBef>
              <a:buFont typeface="Meiryo UI"/>
              <a:buChar char="•"/>
              <a:tabLst>
                <a:tab pos="197721" algn="l"/>
              </a:tabLst>
            </a:pPr>
            <a:r>
              <a:rPr lang="en-US" dirty="0"/>
              <a:t>Tangent: Of course, saying ”cannot” is a bit strong, since sometimes a search problem can be solved by a reflex-based model. You could have a massive lookup table that told you what the best action was for any given situation. It is interesting to think of this as a time/memory tradeoff where reflex-based models are performing an implicit kind of caching. Going on a further tangent, one can even imagine compiling a state-based model into a reflex-based model; if you’re walking around Stanford for the first time, you might have to really plan things out, but eventually it kind of becomes reflex.</a:t>
            </a:r>
          </a:p>
          <a:p>
            <a:pPr marL="198863" indent="-187434" algn="just">
              <a:lnSpc>
                <a:spcPts val="1687"/>
              </a:lnSpc>
              <a:buFont typeface="Meiryo UI"/>
              <a:buChar char="•"/>
              <a:tabLst>
                <a:tab pos="198863" algn="l"/>
              </a:tabLst>
            </a:pPr>
            <a:r>
              <a:rPr lang="en-US" dirty="0"/>
              <a:t>We have looked at many real-world examples of this paradigm. For each example, the key is to decompose</a:t>
            </a:r>
          </a:p>
          <a:p>
            <a:pPr marL="197721" marR="5714" algn="just">
              <a:lnSpc>
                <a:spcPct val="102000"/>
              </a:lnSpc>
            </a:pPr>
            <a:r>
              <a:rPr lang="en-US" dirty="0"/>
              <a:t>the output solution into a sequence of primitive actions. In addition, we need to think about how to evaluate different possible outputs.</a:t>
            </a:r>
          </a:p>
          <a:p>
            <a:endParaRPr lang="en-US" dirty="0"/>
          </a:p>
        </p:txBody>
      </p:sp>
    </p:spTree>
    <p:extLst>
      <p:ext uri="{BB962C8B-B14F-4D97-AF65-F5344CB8AC3E}">
        <p14:creationId xmlns:p14="http://schemas.microsoft.com/office/powerpoint/2010/main" val="1540984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6CF6-9983-25EB-E496-B63E972AD6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CC7D72-CA21-21B6-35F4-7CB275181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A4E00C4-B791-5F10-5F9D-C246479CDBCB}"/>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52C47521-E80E-A2E4-1C39-E1FDE44934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C88AF5-A653-420C-33F6-F98502B16C3D}"/>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2746046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16768-C709-652A-D1C6-A752B0E079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23A009-98DF-596F-1F34-6756D3E02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19E722-7396-BBA5-C0D8-8EC79C7A755F}"/>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6EC92B2C-BBA1-9D72-8C95-75B61195C0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B916C-1C01-F77D-7FA8-0024E50839E6}"/>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04463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96FA0A-A3EC-513A-B4E9-BCC3E8C746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05A5728-DBAB-126D-FF66-760B0152EA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45B869-B775-F0F0-424D-41517F1C6322}"/>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02A7BE1A-DD99-78EE-902F-14D01573AF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9FD07D-4968-07B3-0924-05B852B4C190}"/>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59185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64A38-8CA3-259B-FD0C-632FB65F9C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2F645E-B11C-0BD1-29D4-E9F6310A5BA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02DD-B61D-EAAE-E263-77842BDFE601}"/>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F5DB3BC1-0737-B21B-09DB-10605AFE96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9CB480-12B9-A055-0ABC-032EA852DBDA}"/>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685280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F3105-4DDF-2D36-1D33-3631FB5C37E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78F02BB-528D-99C3-7956-2A401772B8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367640-0A32-F735-A2D9-01DF0659E5D0}"/>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30C388A7-9B1D-301C-B681-B8BAB107B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98B0D-D0E1-3C76-33F6-9F66DD3131FE}"/>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210538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D2A18-104C-0CE0-82BB-CA66A2083B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48CDDF-F875-FCEA-1186-AF458FB09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DB7DD-E6BF-B33F-FEBA-71F9BE8C9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205C478-51A2-469F-201C-963989074458}"/>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6" name="Footer Placeholder 5">
            <a:extLst>
              <a:ext uri="{FF2B5EF4-FFF2-40B4-BE49-F238E27FC236}">
                <a16:creationId xmlns:a16="http://schemas.microsoft.com/office/drawing/2014/main" id="{E43A6EA1-25D3-18F2-1E9D-754DF6B80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156E9C-2455-CB1D-28FE-C53F5C3BF759}"/>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6427152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1E7D1-4AF3-71F7-3E6E-44C37B85468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56C394B-26CD-5A13-0406-4AC7F723EA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0864070-BC1B-ECEB-FD95-1FE5A79B95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05B449F-4605-0439-E3D3-48B84D4417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C92412F-DB4C-9AA2-1A47-DE86679D86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974D52-89B4-D039-4B2F-B67E716910E4}"/>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8" name="Footer Placeholder 7">
            <a:extLst>
              <a:ext uri="{FF2B5EF4-FFF2-40B4-BE49-F238E27FC236}">
                <a16:creationId xmlns:a16="http://schemas.microsoft.com/office/drawing/2014/main" id="{49C35A98-D13E-7920-A356-6F88BEDCB08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6AE58-EE5B-545A-23B9-5AAE0E042263}"/>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205689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FE1B2-8F51-7681-1A05-8B17B7B833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E53DAA-22B0-BFDC-ED49-6DBF1CE6830A}"/>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4" name="Footer Placeholder 3">
            <a:extLst>
              <a:ext uri="{FF2B5EF4-FFF2-40B4-BE49-F238E27FC236}">
                <a16:creationId xmlns:a16="http://schemas.microsoft.com/office/drawing/2014/main" id="{C73BF230-3133-FF5E-9CC1-58D9F4A9C9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48ED-E8B3-A9C7-93E0-A7F30184370A}"/>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297103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52269E-7157-C9FE-4251-BF83FE9AB70F}"/>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3" name="Footer Placeholder 2">
            <a:extLst>
              <a:ext uri="{FF2B5EF4-FFF2-40B4-BE49-F238E27FC236}">
                <a16:creationId xmlns:a16="http://schemas.microsoft.com/office/drawing/2014/main" id="{9D93502A-805D-D108-CFA5-7E33D92B0D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FEC7F9-8CF9-62B4-B6C2-E37F97C9E1BF}"/>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082731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B17C6-D16B-4AD1-D2A4-FCF156790D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BEB6B67-18BC-5BE7-1A91-C938FBF226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F6F887C-FF0E-3D6B-91D7-94311F0D46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1AE088-0E23-05D1-3226-F87CD805F412}"/>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6" name="Footer Placeholder 5">
            <a:extLst>
              <a:ext uri="{FF2B5EF4-FFF2-40B4-BE49-F238E27FC236}">
                <a16:creationId xmlns:a16="http://schemas.microsoft.com/office/drawing/2014/main" id="{AD20D731-58A8-E0E0-E8BD-084A692458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EDE603B-937E-13A1-720C-7F63238CAAB6}"/>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2995108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9785A-2147-5158-C711-C0656FBB72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FDFFD2-9AFB-F12F-D67B-C71D1AB113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AF445B8-511B-0DF0-CD19-03ABCEFA33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EA6C39-2B9F-86D9-66D4-C29D6C9C3E58}"/>
              </a:ext>
            </a:extLst>
          </p:cNvPr>
          <p:cNvSpPr>
            <a:spLocks noGrp="1"/>
          </p:cNvSpPr>
          <p:nvPr>
            <p:ph type="dt" sz="half" idx="10"/>
          </p:nvPr>
        </p:nvSpPr>
        <p:spPr/>
        <p:txBody>
          <a:bodyPr/>
          <a:lstStyle/>
          <a:p>
            <a:fld id="{3324AE31-21FB-4946-A2E1-7CAE5FCBDD5D}" type="datetimeFigureOut">
              <a:rPr lang="en-US" smtClean="0"/>
              <a:t>9/28/2023</a:t>
            </a:fld>
            <a:endParaRPr lang="en-US"/>
          </a:p>
        </p:txBody>
      </p:sp>
      <p:sp>
        <p:nvSpPr>
          <p:cNvPr id="6" name="Footer Placeholder 5">
            <a:extLst>
              <a:ext uri="{FF2B5EF4-FFF2-40B4-BE49-F238E27FC236}">
                <a16:creationId xmlns:a16="http://schemas.microsoft.com/office/drawing/2014/main" id="{D40CA0DE-D3DC-AC65-0255-378331467F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844B9D-2421-6D81-8B66-35E97A1E118E}"/>
              </a:ext>
            </a:extLst>
          </p:cNvPr>
          <p:cNvSpPr>
            <a:spLocks noGrp="1"/>
          </p:cNvSpPr>
          <p:nvPr>
            <p:ph type="sldNum" sz="quarter" idx="12"/>
          </p:nvPr>
        </p:nvSpPr>
        <p:spPr/>
        <p:txBody>
          <a:bodyPr/>
          <a:lstStyle/>
          <a:p>
            <a:fld id="{21440DC2-F378-449B-B730-FA40D81AE181}" type="slidenum">
              <a:rPr lang="en-US" smtClean="0"/>
              <a:t>‹#›</a:t>
            </a:fld>
            <a:endParaRPr lang="en-US"/>
          </a:p>
        </p:txBody>
      </p:sp>
    </p:spTree>
    <p:extLst>
      <p:ext uri="{BB962C8B-B14F-4D97-AF65-F5344CB8AC3E}">
        <p14:creationId xmlns:p14="http://schemas.microsoft.com/office/powerpoint/2010/main" val="18919932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BC7E9F-31C9-E239-4A71-CB2FCDD1B2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A6488D-11F8-2291-0257-E8182ECA85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EC1339-2AD2-52F2-EF52-3DBDB1A8D50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24AE31-21FB-4946-A2E1-7CAE5FCBDD5D}" type="datetimeFigureOut">
              <a:rPr lang="en-US" smtClean="0"/>
              <a:t>9/28/2023</a:t>
            </a:fld>
            <a:endParaRPr lang="en-US"/>
          </a:p>
        </p:txBody>
      </p:sp>
      <p:sp>
        <p:nvSpPr>
          <p:cNvPr id="5" name="Footer Placeholder 4">
            <a:extLst>
              <a:ext uri="{FF2B5EF4-FFF2-40B4-BE49-F238E27FC236}">
                <a16:creationId xmlns:a16="http://schemas.microsoft.com/office/drawing/2014/main" id="{F72C7214-8BDE-CE8C-B943-58767310C5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C93175-B8E3-6C08-9B11-E9A1D6EC2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440DC2-F378-449B-B730-FA40D81AE181}" type="slidenum">
              <a:rPr lang="en-US" smtClean="0"/>
              <a:t>‹#›</a:t>
            </a:fld>
            <a:endParaRPr lang="en-US"/>
          </a:p>
        </p:txBody>
      </p:sp>
    </p:spTree>
    <p:extLst>
      <p:ext uri="{BB962C8B-B14F-4D97-AF65-F5344CB8AC3E}">
        <p14:creationId xmlns:p14="http://schemas.microsoft.com/office/powerpoint/2010/main" val="27616377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17/06/relationships/model3d" Target="../media/model3d1.glb"/><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5"/>
          <p:cNvSpPr txBox="1">
            <a:spLocks noGrp="1"/>
          </p:cNvSpPr>
          <p:nvPr>
            <p:ph type="ctrTitle"/>
          </p:nvPr>
        </p:nvSpPr>
        <p:spPr>
          <a:xfrm>
            <a:off x="1036000" y="2061900"/>
            <a:ext cx="10120000" cy="2335600"/>
          </a:xfrm>
          <a:prstGeom prst="rect">
            <a:avLst/>
          </a:prstGeom>
          <a:ln w="28575" cap="flat" cmpd="sng">
            <a:solidFill>
              <a:srgbClr val="FFFFFF"/>
            </a:solidFill>
            <a:prstDash val="solid"/>
            <a:round/>
            <a:headEnd type="none" w="sm" len="sm"/>
            <a:tailEnd type="none" w="sm" len="sm"/>
          </a:ln>
        </p:spPr>
        <p:txBody>
          <a:bodyPr spcFirstLastPara="1" vert="horz" wrap="square" lIns="121900" tIns="121900" rIns="121900" bIns="121900" rtlCol="0" anchor="ctr" anchorCtr="0">
            <a:noAutofit/>
          </a:bodyPr>
          <a:lstStyle/>
          <a:p>
            <a:pPr>
              <a:spcBef>
                <a:spcPts val="0"/>
              </a:spcBef>
            </a:pPr>
            <a:r>
              <a:rPr lang="en-US" sz="4400" b="1" dirty="0">
                <a:solidFill>
                  <a:srgbClr val="0070C0"/>
                </a:solidFill>
                <a:ea typeface="Lato Light"/>
                <a:cs typeface="Lato Light"/>
                <a:sym typeface="Lato Light"/>
              </a:rPr>
              <a:t>CS 371</a:t>
            </a:r>
            <a:br>
              <a:rPr lang="en-US" b="1" dirty="0">
                <a:solidFill>
                  <a:srgbClr val="0070C0"/>
                </a:solidFill>
                <a:ea typeface="Lato Light"/>
                <a:cs typeface="Lato Light"/>
                <a:sym typeface="Lato Light"/>
              </a:rPr>
            </a:br>
            <a:r>
              <a:rPr lang="en-US" sz="5333" b="1" dirty="0">
                <a:solidFill>
                  <a:srgbClr val="0070C0"/>
                </a:solidFill>
                <a:ea typeface="Lato Light"/>
                <a:cs typeface="Lato Light"/>
                <a:sym typeface="Lato Light"/>
              </a:rPr>
              <a:t>Artificial Intelligence</a:t>
            </a:r>
          </a:p>
        </p:txBody>
      </p:sp>
      <p:sp>
        <p:nvSpPr>
          <p:cNvPr id="100" name="Google Shape;100;p25"/>
          <p:cNvSpPr txBox="1">
            <a:spLocks noGrp="1"/>
          </p:cNvSpPr>
          <p:nvPr>
            <p:ph type="subTitle" idx="1"/>
          </p:nvPr>
        </p:nvSpPr>
        <p:spPr>
          <a:xfrm>
            <a:off x="415600" y="4796100"/>
            <a:ext cx="11360800" cy="1056800"/>
          </a:xfrm>
          <a:prstGeom prst="rect">
            <a:avLst/>
          </a:prstGeom>
        </p:spPr>
        <p:txBody>
          <a:bodyPr spcFirstLastPara="1" vert="horz" wrap="square" lIns="121900" tIns="121900" rIns="121900" bIns="121900" rtlCol="0" anchor="t" anchorCtr="0">
            <a:noAutofit/>
          </a:bodyPr>
          <a:lstStyle/>
          <a:p>
            <a:pPr>
              <a:spcBef>
                <a:spcPts val="0"/>
              </a:spcBef>
            </a:pPr>
            <a:r>
              <a:rPr lang="en-GB" dirty="0">
                <a:sym typeface="Assistant ExtraLight"/>
              </a:rPr>
              <a:t>Samyan Qayyum Wahla</a:t>
            </a:r>
          </a:p>
          <a:p>
            <a:pPr>
              <a:spcBef>
                <a:spcPts val="0"/>
              </a:spcBef>
            </a:pPr>
            <a:r>
              <a:rPr lang="en-GB" dirty="0">
                <a:sym typeface="Assistant ExtraLight"/>
              </a:rPr>
              <a:t>Fall 2023</a:t>
            </a:r>
          </a:p>
          <a:p>
            <a:pPr>
              <a:spcBef>
                <a:spcPts val="0"/>
              </a:spcBef>
            </a:pPr>
            <a:endParaRPr lang="en-GB" dirty="0">
              <a:sym typeface="Assistant ExtraLight"/>
            </a:endParaRPr>
          </a:p>
          <a:p>
            <a:pPr>
              <a:spcBef>
                <a:spcPts val="0"/>
              </a:spcBef>
            </a:pPr>
            <a:r>
              <a:rPr lang="en-GB" dirty="0">
                <a:sym typeface="Assistant ExtraLight"/>
              </a:rPr>
              <a:t>Course Credits: Stanford-CS221</a:t>
            </a:r>
          </a:p>
          <a:p>
            <a:pPr>
              <a:spcBef>
                <a:spcPts val="0"/>
              </a:spcBef>
            </a:pPr>
            <a:endParaRPr lang="en-GB" dirty="0">
              <a:sym typeface="Assistant ExtraLight"/>
            </a:endParaRPr>
          </a:p>
        </p:txBody>
      </p:sp>
      <p:sp>
        <p:nvSpPr>
          <p:cNvPr id="2" name="Date Placeholder 1">
            <a:extLst>
              <a:ext uri="{FF2B5EF4-FFF2-40B4-BE49-F238E27FC236}">
                <a16:creationId xmlns:a16="http://schemas.microsoft.com/office/drawing/2014/main" id="{162D3234-1C56-D4E2-53EA-FAEB8A0B9ED1}"/>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6F213EC8-AC22-FF15-9842-5DAD5B9F8183}"/>
              </a:ext>
            </a:extLst>
          </p:cNvPr>
          <p:cNvSpPr>
            <a:spLocks noGrp="1"/>
          </p:cNvSpPr>
          <p:nvPr>
            <p:ph type="sldNum" sz="quarter" idx="12"/>
          </p:nvPr>
        </p:nvSpPr>
        <p:spPr/>
        <p:txBody>
          <a:bodyPr/>
          <a:lstStyle/>
          <a:p>
            <a:fld id="{00000000-1234-1234-1234-123412341234}" type="slidenum">
              <a:rPr lang="en" smtClean="0"/>
              <a:pPr/>
              <a:t>1</a:t>
            </a:fld>
            <a:endParaRPr lang="e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D149-1B63-4D8D-9332-BA27ACE9CE4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BB3E66E-43F7-48AE-BC61-9BCC187CFE60}"/>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95F2E1C4-B0AE-46E8-8ED8-BA19A783A0F9}"/>
              </a:ext>
            </a:extLst>
          </p:cNvPr>
          <p:cNvPicPr>
            <a:picLocks noChangeAspect="1"/>
          </p:cNvPicPr>
          <p:nvPr/>
        </p:nvPicPr>
        <p:blipFill>
          <a:blip r:embed="rId2"/>
          <a:stretch>
            <a:fillRect/>
          </a:stretch>
        </p:blipFill>
        <p:spPr>
          <a:xfrm>
            <a:off x="1732548" y="152686"/>
            <a:ext cx="8598569" cy="6552629"/>
          </a:xfrm>
          <a:prstGeom prst="rect">
            <a:avLst/>
          </a:prstGeom>
        </p:spPr>
      </p:pic>
    </p:spTree>
    <p:extLst>
      <p:ext uri="{BB962C8B-B14F-4D97-AF65-F5344CB8AC3E}">
        <p14:creationId xmlns:p14="http://schemas.microsoft.com/office/powerpoint/2010/main" val="2579062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5E1ED-C341-439C-9D9F-77429BB559FC}"/>
              </a:ext>
            </a:extLst>
          </p:cNvPr>
          <p:cNvSpPr>
            <a:spLocks noGrp="1"/>
          </p:cNvSpPr>
          <p:nvPr>
            <p:ph type="title"/>
          </p:nvPr>
        </p:nvSpPr>
        <p:spPr/>
        <p:txBody>
          <a:bodyPr/>
          <a:lstStyle/>
          <a:p>
            <a:r>
              <a:rPr lang="en-GB" dirty="0"/>
              <a:t>How many possibilities are there?</a:t>
            </a:r>
          </a:p>
        </p:txBody>
      </p:sp>
      <p:sp>
        <p:nvSpPr>
          <p:cNvPr id="3" name="Content Placeholder 2">
            <a:extLst>
              <a:ext uri="{FF2B5EF4-FFF2-40B4-BE49-F238E27FC236}">
                <a16:creationId xmlns:a16="http://schemas.microsoft.com/office/drawing/2014/main" id="{CFC53DBB-0523-4539-9F5F-ADA79CA26DB2}"/>
              </a:ext>
            </a:extLst>
          </p:cNvPr>
          <p:cNvSpPr>
            <a:spLocks noGrp="1"/>
          </p:cNvSpPr>
          <p:nvPr>
            <p:ph idx="1"/>
          </p:nvPr>
        </p:nvSpPr>
        <p:spPr/>
        <p:txBody>
          <a:bodyPr/>
          <a:lstStyle/>
          <a:p>
            <a:r>
              <a:rPr lang="en-GB" dirty="0"/>
              <a:t>2^4 = 16</a:t>
            </a:r>
          </a:p>
          <a:p>
            <a:r>
              <a:rPr lang="en-GB" dirty="0"/>
              <a:t>Safe?</a:t>
            </a:r>
          </a:p>
          <a:p>
            <a:pPr lvl="1"/>
            <a:r>
              <a:rPr lang="en-GB" dirty="0"/>
              <a:t>10</a:t>
            </a:r>
          </a:p>
          <a:p>
            <a:r>
              <a:rPr lang="en-GB" dirty="0"/>
              <a:t>Not safe</a:t>
            </a:r>
          </a:p>
          <a:p>
            <a:pPr lvl="1"/>
            <a:r>
              <a:rPr lang="en-GB" dirty="0"/>
              <a:t>6</a:t>
            </a:r>
          </a:p>
          <a:p>
            <a:endParaRPr lang="en-GB" dirty="0"/>
          </a:p>
        </p:txBody>
      </p:sp>
    </p:spTree>
    <p:extLst>
      <p:ext uri="{BB962C8B-B14F-4D97-AF65-F5344CB8AC3E}">
        <p14:creationId xmlns:p14="http://schemas.microsoft.com/office/powerpoint/2010/main" val="752707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301A18-812C-8A7E-F313-FC145EB1F0CA}"/>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CE556BA6-67CA-8C04-5550-74745D9E9C8E}"/>
              </a:ext>
            </a:extLst>
          </p:cNvPr>
          <p:cNvSpPr>
            <a:spLocks noGrp="1"/>
          </p:cNvSpPr>
          <p:nvPr>
            <p:ph type="sldNum" sz="quarter" idx="12"/>
          </p:nvPr>
        </p:nvSpPr>
        <p:spPr/>
        <p:txBody>
          <a:bodyPr/>
          <a:lstStyle/>
          <a:p>
            <a:fld id="{00000000-1234-1234-1234-123412341234}" type="slidenum">
              <a:rPr lang="en" smtClean="0"/>
              <a:pPr/>
              <a:t>12</a:t>
            </a:fld>
            <a:endParaRPr lang="en"/>
          </a:p>
        </p:txBody>
      </p:sp>
      <p:sp>
        <p:nvSpPr>
          <p:cNvPr id="8" name="TextBox 7">
            <a:extLst>
              <a:ext uri="{FF2B5EF4-FFF2-40B4-BE49-F238E27FC236}">
                <a16:creationId xmlns:a16="http://schemas.microsoft.com/office/drawing/2014/main" id="{3310C5A3-5708-3AD4-6B92-362A41A62B4B}"/>
              </a:ext>
            </a:extLst>
          </p:cNvPr>
          <p:cNvSpPr txBox="1"/>
          <p:nvPr/>
        </p:nvSpPr>
        <p:spPr>
          <a:xfrm>
            <a:off x="499533" y="922826"/>
            <a:ext cx="8568267" cy="856645"/>
          </a:xfrm>
          <a:prstGeom prst="rect">
            <a:avLst/>
          </a:prstGeom>
          <a:noFill/>
        </p:spPr>
        <p:txBody>
          <a:bodyPr wrap="square">
            <a:spAutoFit/>
          </a:bodyPr>
          <a:lstStyle/>
          <a:p>
            <a:pPr marL="15238">
              <a:spcBef>
                <a:spcPts val="168"/>
              </a:spcBef>
              <a:tabLst>
                <a:tab pos="4832050" algn="l"/>
              </a:tabLst>
            </a:pPr>
            <a:r>
              <a:rPr lang="en-US" sz="2400" dirty="0"/>
              <a:t>Objective: shortest? fastest? most scenic?</a:t>
            </a:r>
          </a:p>
          <a:p>
            <a:pPr marL="15238">
              <a:spcBef>
                <a:spcPts val="168"/>
              </a:spcBef>
              <a:tabLst>
                <a:tab pos="4832050" algn="l"/>
              </a:tabLst>
            </a:pPr>
            <a:r>
              <a:rPr lang="en-US" sz="2400" dirty="0"/>
              <a:t>Actions: go straight, turn left, turn right</a:t>
            </a:r>
          </a:p>
        </p:txBody>
      </p:sp>
      <p:pic>
        <p:nvPicPr>
          <p:cNvPr id="12" name="Picture 11">
            <a:extLst>
              <a:ext uri="{FF2B5EF4-FFF2-40B4-BE49-F238E27FC236}">
                <a16:creationId xmlns:a16="http://schemas.microsoft.com/office/drawing/2014/main" id="{DE0C6EA0-D64D-ADB8-4D9A-14E50AEAB83A}"/>
              </a:ext>
            </a:extLst>
          </p:cNvPr>
          <p:cNvPicPr>
            <a:picLocks noChangeAspect="1"/>
          </p:cNvPicPr>
          <p:nvPr/>
        </p:nvPicPr>
        <p:blipFill>
          <a:blip r:embed="rId3"/>
          <a:stretch>
            <a:fillRect/>
          </a:stretch>
        </p:blipFill>
        <p:spPr>
          <a:xfrm>
            <a:off x="2484076" y="1837647"/>
            <a:ext cx="7223848" cy="4518704"/>
          </a:xfrm>
          <a:prstGeom prst="rect">
            <a:avLst/>
          </a:prstGeom>
        </p:spPr>
      </p:pic>
      <p:sp>
        <p:nvSpPr>
          <p:cNvPr id="13" name="Title 1">
            <a:extLst>
              <a:ext uri="{FF2B5EF4-FFF2-40B4-BE49-F238E27FC236}">
                <a16:creationId xmlns:a16="http://schemas.microsoft.com/office/drawing/2014/main" id="{C4AEB827-4DAF-81DD-DECC-22AD05CEE460}"/>
              </a:ext>
            </a:extLst>
          </p:cNvPr>
          <p:cNvSpPr txBox="1">
            <a:spLocks/>
          </p:cNvSpPr>
          <p:nvPr/>
        </p:nvSpPr>
        <p:spPr>
          <a:xfrm>
            <a:off x="465667" y="440265"/>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Route finding</a:t>
            </a:r>
          </a:p>
        </p:txBody>
      </p:sp>
    </p:spTree>
    <p:extLst>
      <p:ext uri="{BB962C8B-B14F-4D97-AF65-F5344CB8AC3E}">
        <p14:creationId xmlns:p14="http://schemas.microsoft.com/office/powerpoint/2010/main" val="4282681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D37884-9732-F674-3559-8157E5C5CE19}"/>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AEE203EC-13D6-BBD0-D1EC-83DB3538093B}"/>
              </a:ext>
            </a:extLst>
          </p:cNvPr>
          <p:cNvSpPr>
            <a:spLocks noGrp="1"/>
          </p:cNvSpPr>
          <p:nvPr>
            <p:ph type="sldNum" sz="quarter" idx="12"/>
          </p:nvPr>
        </p:nvSpPr>
        <p:spPr/>
        <p:txBody>
          <a:bodyPr/>
          <a:lstStyle/>
          <a:p>
            <a:fld id="{00000000-1234-1234-1234-123412341234}" type="slidenum">
              <a:rPr lang="en" smtClean="0"/>
              <a:pPr/>
              <a:t>13</a:t>
            </a:fld>
            <a:endParaRPr lang="en"/>
          </a:p>
        </p:txBody>
      </p:sp>
      <p:pic>
        <p:nvPicPr>
          <p:cNvPr id="4" name="object 3">
            <a:extLst>
              <a:ext uri="{FF2B5EF4-FFF2-40B4-BE49-F238E27FC236}">
                <a16:creationId xmlns:a16="http://schemas.microsoft.com/office/drawing/2014/main" id="{7F58E11B-B0BD-8B41-9D2B-6EE48E6B532F}"/>
              </a:ext>
            </a:extLst>
          </p:cNvPr>
          <p:cNvPicPr/>
          <p:nvPr/>
        </p:nvPicPr>
        <p:blipFill>
          <a:blip r:embed="rId3" cstate="print"/>
          <a:stretch>
            <a:fillRect/>
          </a:stretch>
        </p:blipFill>
        <p:spPr>
          <a:xfrm>
            <a:off x="3803516" y="1954475"/>
            <a:ext cx="4584969" cy="4401876"/>
          </a:xfrm>
          <a:prstGeom prst="rect">
            <a:avLst/>
          </a:prstGeom>
        </p:spPr>
      </p:pic>
      <p:sp>
        <p:nvSpPr>
          <p:cNvPr id="6" name="TextBox 5">
            <a:extLst>
              <a:ext uri="{FF2B5EF4-FFF2-40B4-BE49-F238E27FC236}">
                <a16:creationId xmlns:a16="http://schemas.microsoft.com/office/drawing/2014/main" id="{AEA583F7-88D5-F274-E7A2-E47977E824CC}"/>
              </a:ext>
            </a:extLst>
          </p:cNvPr>
          <p:cNvSpPr txBox="1"/>
          <p:nvPr/>
        </p:nvSpPr>
        <p:spPr>
          <a:xfrm>
            <a:off x="465667" y="1001051"/>
            <a:ext cx="10515600" cy="856645"/>
          </a:xfrm>
          <a:prstGeom prst="rect">
            <a:avLst/>
          </a:prstGeom>
          <a:noFill/>
        </p:spPr>
        <p:txBody>
          <a:bodyPr wrap="square">
            <a:spAutoFit/>
          </a:bodyPr>
          <a:lstStyle/>
          <a:p>
            <a:pPr marL="15238">
              <a:spcBef>
                <a:spcPts val="168"/>
              </a:spcBef>
              <a:tabLst>
                <a:tab pos="3215272" algn="l"/>
                <a:tab pos="8192086" algn="l"/>
              </a:tabLst>
            </a:pPr>
            <a:r>
              <a:rPr lang="en-US" sz="2400" dirty="0"/>
              <a:t>Objective: fastest? most energy efficient? safest? most expressive? </a:t>
            </a:r>
          </a:p>
          <a:p>
            <a:pPr marL="15238">
              <a:spcBef>
                <a:spcPts val="168"/>
              </a:spcBef>
              <a:tabLst>
                <a:tab pos="3215272" algn="l"/>
                <a:tab pos="8192086" algn="l"/>
              </a:tabLst>
            </a:pPr>
            <a:r>
              <a:rPr lang="en-US" sz="2400" dirty="0"/>
              <a:t>Actions: translate and rotate joints</a:t>
            </a:r>
          </a:p>
        </p:txBody>
      </p:sp>
      <p:sp>
        <p:nvSpPr>
          <p:cNvPr id="9" name="Title 1">
            <a:extLst>
              <a:ext uri="{FF2B5EF4-FFF2-40B4-BE49-F238E27FC236}">
                <a16:creationId xmlns:a16="http://schemas.microsoft.com/office/drawing/2014/main" id="{70EFCFBB-E7B6-F25B-FEEF-503FF6FBEDBF}"/>
              </a:ext>
            </a:extLst>
          </p:cNvPr>
          <p:cNvSpPr txBox="1">
            <a:spLocks/>
          </p:cNvSpPr>
          <p:nvPr/>
        </p:nvSpPr>
        <p:spPr>
          <a:xfrm>
            <a:off x="465667" y="389465"/>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Robot Motion Planning</a:t>
            </a:r>
          </a:p>
        </p:txBody>
      </p:sp>
    </p:spTree>
    <p:extLst>
      <p:ext uri="{BB962C8B-B14F-4D97-AF65-F5344CB8AC3E}">
        <p14:creationId xmlns:p14="http://schemas.microsoft.com/office/powerpoint/2010/main" val="35006068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35657-E390-3C4E-8E94-CDBE699B77AC}"/>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C7774769-969E-0033-C856-D02434EC117E}"/>
              </a:ext>
            </a:extLst>
          </p:cNvPr>
          <p:cNvSpPr>
            <a:spLocks noGrp="1"/>
          </p:cNvSpPr>
          <p:nvPr>
            <p:ph type="sldNum" sz="quarter" idx="12"/>
          </p:nvPr>
        </p:nvSpPr>
        <p:spPr/>
        <p:txBody>
          <a:bodyPr/>
          <a:lstStyle/>
          <a:p>
            <a:fld id="{00000000-1234-1234-1234-123412341234}" type="slidenum">
              <a:rPr lang="en" smtClean="0"/>
              <a:pPr/>
              <a:t>14</a:t>
            </a:fld>
            <a:endParaRPr lang="en"/>
          </a:p>
        </p:txBody>
      </p:sp>
      <p:sp>
        <p:nvSpPr>
          <p:cNvPr id="7" name="TextBox 6">
            <a:extLst>
              <a:ext uri="{FF2B5EF4-FFF2-40B4-BE49-F238E27FC236}">
                <a16:creationId xmlns:a16="http://schemas.microsoft.com/office/drawing/2014/main" id="{C20E5742-3834-AA03-E1BD-5A40F9A06B3E}"/>
              </a:ext>
            </a:extLst>
          </p:cNvPr>
          <p:cNvSpPr txBox="1"/>
          <p:nvPr/>
        </p:nvSpPr>
        <p:spPr>
          <a:xfrm>
            <a:off x="465667" y="1063964"/>
            <a:ext cx="6096000" cy="830997"/>
          </a:xfrm>
          <a:prstGeom prst="rect">
            <a:avLst/>
          </a:prstGeom>
          <a:noFill/>
        </p:spPr>
        <p:txBody>
          <a:bodyPr wrap="square">
            <a:spAutoFit/>
          </a:bodyPr>
          <a:lstStyle/>
          <a:p>
            <a:pPr marL="15238">
              <a:spcBef>
                <a:spcPts val="168"/>
              </a:spcBef>
            </a:pPr>
            <a:r>
              <a:rPr lang="en-US" sz="2400" dirty="0"/>
              <a:t>Objective: reach a certain configuration</a:t>
            </a:r>
          </a:p>
          <a:p>
            <a:pPr marL="15238"/>
            <a:r>
              <a:rPr lang="en-US" sz="2400" dirty="0"/>
              <a:t>Actions: move pieces (e.g., Move12Down)</a:t>
            </a:r>
          </a:p>
        </p:txBody>
      </p:sp>
      <p:sp>
        <p:nvSpPr>
          <p:cNvPr id="8" name="Title 1">
            <a:extLst>
              <a:ext uri="{FF2B5EF4-FFF2-40B4-BE49-F238E27FC236}">
                <a16:creationId xmlns:a16="http://schemas.microsoft.com/office/drawing/2014/main" id="{E6AFBA74-7664-287F-0066-A5EC4D7F2DFE}"/>
              </a:ext>
            </a:extLst>
          </p:cNvPr>
          <p:cNvSpPr txBox="1">
            <a:spLocks/>
          </p:cNvSpPr>
          <p:nvPr/>
        </p:nvSpPr>
        <p:spPr>
          <a:xfrm>
            <a:off x="465667" y="440265"/>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Solving Puzzles </a:t>
            </a:r>
          </a:p>
        </p:txBody>
      </p:sp>
      <mc:AlternateContent xmlns:mc="http://schemas.openxmlformats.org/markup-compatibility/2006">
        <mc:Choice xmlns:am3d="http://schemas.microsoft.com/office/drawing/2017/model3d" Requires="am3d">
          <p:graphicFrame>
            <p:nvGraphicFramePr>
              <p:cNvPr id="9" name="3D Model 8" descr="Puzzle">
                <a:extLst>
                  <a:ext uri="{FF2B5EF4-FFF2-40B4-BE49-F238E27FC236}">
                    <a16:creationId xmlns:a16="http://schemas.microsoft.com/office/drawing/2014/main" id="{25467202-B4DE-1765-CCF2-016665DFFBC9}"/>
                  </a:ext>
                </a:extLst>
              </p:cNvPr>
              <p:cNvGraphicFramePr>
                <a:graphicFrameLocks noChangeAspect="1"/>
              </p:cNvGraphicFramePr>
              <p:nvPr/>
            </p:nvGraphicFramePr>
            <p:xfrm>
              <a:off x="1802998" y="2139737"/>
              <a:ext cx="3556804" cy="4002617"/>
            </p:xfrm>
            <a:graphic>
              <a:graphicData uri="http://schemas.microsoft.com/office/drawing/2017/model3d">
                <am3d:model3d r:embed="rId3">
                  <am3d:spPr>
                    <a:xfrm>
                      <a:off x="0" y="0"/>
                      <a:ext cx="3556804" cy="4002617"/>
                    </a:xfrm>
                    <a:prstGeom prst="rect">
                      <a:avLst/>
                    </a:prstGeom>
                  </am3d:spPr>
                  <am3d:camera>
                    <am3d:pos x="0" y="0" z="81469202"/>
                    <am3d:up dx="0" dy="36000000" dz="0"/>
                    <am3d:lookAt x="0" y="0" z="0"/>
                    <am3d:perspective fov="2700000"/>
                  </am3d:camera>
                  <am3d:trans>
                    <am3d:meterPerModelUnit n="167214" d="1000000"/>
                    <am3d:preTrans dx="0" dy="-18000000" dz="-2"/>
                    <am3d:scale>
                      <am3d:sx n="1000000" d="1000000"/>
                      <am3d:sy n="1000000" d="1000000"/>
                      <am3d:sz n="1000000" d="1000000"/>
                    </am3d:scale>
                    <am3d:rot ax="8700000" ay="1800000" az="9600000"/>
                    <am3d:postTrans dx="0" dy="0" dz="0"/>
                  </am3d:trans>
                  <am3d:raster rName="Office3DRenderer" rVer="16.0.8326">
                    <am3d:blip r:embed="rId4"/>
                  </am3d:raster>
                  <am3d:objViewport viewportSz="4096590"/>
                  <am3d:ambientLight>
                    <am3d:clr>
                      <a:scrgbClr r="50000" g="50000" b="50000"/>
                    </am3d:clr>
                    <am3d:illuminance n="500000" d="1000000"/>
                  </am3d:ambientLight>
                  <am3d:ptLight rad="0">
                    <am3d:clr>
                      <a:scrgbClr r="100000" g="75000" b="50000"/>
                    </am3d:clr>
                    <am3d:intensity n="9765625" d="1000000"/>
                    <am3d:pos x="21959998" y="70920001" z="16344003"/>
                  </am3d:ptLight>
                  <am3d:ptLight rad="0">
                    <am3d:clr>
                      <a:scrgbClr r="40000" g="60000" b="95000"/>
                    </am3d:clr>
                    <am3d:intensity n="12250000" d="1000000"/>
                    <am3d:pos x="-37964106" y="51130435" z="57631972"/>
                  </am3d:ptLight>
                  <am3d:ptLight rad="0">
                    <am3d:clr>
                      <a:scrgbClr r="86837" g="72700" b="100000"/>
                    </am3d:clr>
                    <am3d:intensity n="3125000" d="1000000"/>
                    <am3d:pos x="-37739122" y="58056624" z="-34769649"/>
                  </am3d:ptLight>
                </am3d:model3d>
              </a:graphicData>
            </a:graphic>
          </p:graphicFrame>
        </mc:Choice>
        <mc:Fallback>
          <p:pic>
            <p:nvPicPr>
              <p:cNvPr id="9" name="3D Model 8" descr="Puzzle">
                <a:extLst>
                  <a:ext uri="{FF2B5EF4-FFF2-40B4-BE49-F238E27FC236}">
                    <a16:creationId xmlns:a16="http://schemas.microsoft.com/office/drawing/2014/main" id="{25467202-B4DE-1765-CCF2-016665DFFBC9}"/>
                  </a:ext>
                </a:extLst>
              </p:cNvPr>
              <p:cNvPicPr>
                <a:picLocks noGrp="1" noRot="1" noChangeAspect="1" noMove="1" noResize="1" noEditPoints="1" noAdjustHandles="1" noChangeArrowheads="1" noChangeShapeType="1" noCrop="1"/>
              </p:cNvPicPr>
              <p:nvPr/>
            </p:nvPicPr>
            <p:blipFill>
              <a:blip r:embed="rId4"/>
              <a:stretch>
                <a:fillRect/>
              </a:stretch>
            </p:blipFill>
            <p:spPr>
              <a:xfrm>
                <a:off x="1802998" y="2139737"/>
                <a:ext cx="3556804" cy="4002617"/>
              </a:xfrm>
              <a:prstGeom prst="rect">
                <a:avLst/>
              </a:prstGeom>
            </p:spPr>
          </p:pic>
        </mc:Fallback>
      </mc:AlternateContent>
      <p:sp>
        <p:nvSpPr>
          <p:cNvPr id="10" name="AutoShape 2" descr="Arrange Number [Number Puzzle] APK for Android Download">
            <a:extLst>
              <a:ext uri="{FF2B5EF4-FFF2-40B4-BE49-F238E27FC236}">
                <a16:creationId xmlns:a16="http://schemas.microsoft.com/office/drawing/2014/main" id="{BB628A15-76AA-D912-8A2D-3772F199AA06}"/>
              </a:ext>
            </a:extLst>
          </p:cNvPr>
          <p:cNvSpPr>
            <a:spLocks noChangeAspect="1" noChangeArrowheads="1"/>
          </p:cNvSpPr>
          <p:nvPr/>
        </p:nvSpPr>
        <p:spPr bwMode="auto">
          <a:xfrm>
            <a:off x="5892800" y="3225800"/>
            <a:ext cx="406400" cy="406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121920" tIns="60960" rIns="121920" bIns="60960" numCol="1" anchor="t" anchorCtr="0" compatLnSpc="1">
            <a:prstTxWarp prst="textNoShape">
              <a:avLst/>
            </a:prstTxWarp>
          </a:bodyPr>
          <a:lstStyle/>
          <a:p>
            <a:endParaRPr lang="en-US" sz="2400"/>
          </a:p>
        </p:txBody>
      </p:sp>
      <p:pic>
        <p:nvPicPr>
          <p:cNvPr id="1032" name="Picture 8">
            <a:extLst>
              <a:ext uri="{FF2B5EF4-FFF2-40B4-BE49-F238E27FC236}">
                <a16:creationId xmlns:a16="http://schemas.microsoft.com/office/drawing/2014/main" id="{0676DB5E-D60B-8ECE-4BBC-DAEB9CB814D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53562" y="2814425"/>
            <a:ext cx="3335441" cy="3327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5934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mph" presetSubtype="128" accel="10000" decel="10000" fill="hold" nodeType="withEffect">
                                  <p:stCondLst>
                                    <p:cond delay="0"/>
                                  </p:stCondLst>
                                  <p:childTnLst>
                                    <p:animRot by="21600000">
                                      <p:cBhvr>
                                        <p:cTn id="6" dur="20000" fill="hold"/>
                                        <p:tgtEl>
                                          <p:spTgt spid="9"/>
                                        </p:tgtEl>
                                        <p:attrNameLst>
                                          <p:attrName>3d.view.rotation.y</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15</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440265"/>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Application: machine translation</a:t>
            </a:r>
          </a:p>
        </p:txBody>
      </p:sp>
      <p:sp>
        <p:nvSpPr>
          <p:cNvPr id="10" name="TextBox 9">
            <a:extLst>
              <a:ext uri="{FF2B5EF4-FFF2-40B4-BE49-F238E27FC236}">
                <a16:creationId xmlns:a16="http://schemas.microsoft.com/office/drawing/2014/main" id="{FAAC88C4-6037-96B1-843B-3C36A7542A4A}"/>
              </a:ext>
            </a:extLst>
          </p:cNvPr>
          <p:cNvSpPr txBox="1"/>
          <p:nvPr/>
        </p:nvSpPr>
        <p:spPr>
          <a:xfrm>
            <a:off x="4453467" y="3069749"/>
            <a:ext cx="2658533" cy="461665"/>
          </a:xfrm>
          <a:prstGeom prst="rect">
            <a:avLst/>
          </a:prstGeom>
          <a:noFill/>
        </p:spPr>
        <p:txBody>
          <a:bodyPr wrap="square" rtlCol="0">
            <a:spAutoFit/>
          </a:bodyPr>
          <a:lstStyle/>
          <a:p>
            <a:r>
              <a:rPr lang="en-US" sz="2400" b="1" dirty="0">
                <a:solidFill>
                  <a:schemeClr val="accent6"/>
                </a:solidFill>
              </a:rPr>
              <a:t>la </a:t>
            </a:r>
            <a:r>
              <a:rPr lang="en-US" sz="2400" b="1" dirty="0" err="1">
                <a:solidFill>
                  <a:schemeClr val="accent6"/>
                </a:solidFill>
              </a:rPr>
              <a:t>maison</a:t>
            </a:r>
            <a:r>
              <a:rPr lang="en-US" sz="2400" b="1" dirty="0">
                <a:solidFill>
                  <a:schemeClr val="accent6"/>
                </a:solidFill>
              </a:rPr>
              <a:t> </a:t>
            </a:r>
            <a:r>
              <a:rPr lang="en-US" sz="2400" b="1" dirty="0" err="1">
                <a:solidFill>
                  <a:schemeClr val="accent6"/>
                </a:solidFill>
              </a:rPr>
              <a:t>bleue</a:t>
            </a:r>
            <a:endParaRPr lang="en-US" sz="2400" b="1" dirty="0">
              <a:solidFill>
                <a:schemeClr val="accent6"/>
              </a:solidFill>
            </a:endParaRPr>
          </a:p>
        </p:txBody>
      </p:sp>
      <p:sp>
        <p:nvSpPr>
          <p:cNvPr id="11" name="TextBox 10">
            <a:extLst>
              <a:ext uri="{FF2B5EF4-FFF2-40B4-BE49-F238E27FC236}">
                <a16:creationId xmlns:a16="http://schemas.microsoft.com/office/drawing/2014/main" id="{FB07E827-1888-C7AF-3089-EF3AEE91588F}"/>
              </a:ext>
            </a:extLst>
          </p:cNvPr>
          <p:cNvSpPr txBox="1"/>
          <p:nvPr/>
        </p:nvSpPr>
        <p:spPr>
          <a:xfrm>
            <a:off x="4453467" y="5037894"/>
            <a:ext cx="2658533" cy="461665"/>
          </a:xfrm>
          <a:prstGeom prst="rect">
            <a:avLst/>
          </a:prstGeom>
          <a:noFill/>
        </p:spPr>
        <p:txBody>
          <a:bodyPr wrap="square" rtlCol="0">
            <a:spAutoFit/>
          </a:bodyPr>
          <a:lstStyle/>
          <a:p>
            <a:r>
              <a:rPr lang="en-US" sz="2400" b="1" dirty="0">
                <a:solidFill>
                  <a:srgbClr val="0070C0"/>
                </a:solidFill>
              </a:rPr>
              <a:t>the blue house</a:t>
            </a:r>
          </a:p>
        </p:txBody>
      </p:sp>
      <p:sp>
        <p:nvSpPr>
          <p:cNvPr id="12" name="TextBox 11">
            <a:extLst>
              <a:ext uri="{FF2B5EF4-FFF2-40B4-BE49-F238E27FC236}">
                <a16:creationId xmlns:a16="http://schemas.microsoft.com/office/drawing/2014/main" id="{FFE96F2F-82D4-3E5C-3835-33279F41567D}"/>
              </a:ext>
            </a:extLst>
          </p:cNvPr>
          <p:cNvSpPr txBox="1"/>
          <p:nvPr/>
        </p:nvSpPr>
        <p:spPr>
          <a:xfrm>
            <a:off x="838200" y="1327665"/>
            <a:ext cx="9889067" cy="830997"/>
          </a:xfrm>
          <a:prstGeom prst="rect">
            <a:avLst/>
          </a:prstGeom>
          <a:noFill/>
        </p:spPr>
        <p:txBody>
          <a:bodyPr wrap="square" rtlCol="0">
            <a:spAutoFit/>
          </a:bodyPr>
          <a:lstStyle/>
          <a:p>
            <a:r>
              <a:rPr lang="en-US" sz="2400" dirty="0"/>
              <a:t>Objective: fluent English and preserves meaning </a:t>
            </a:r>
          </a:p>
          <a:p>
            <a:r>
              <a:rPr lang="en-US" sz="2400" dirty="0"/>
              <a:t>Actions: append single words (e.g., the)</a:t>
            </a:r>
          </a:p>
        </p:txBody>
      </p:sp>
      <p:cxnSp>
        <p:nvCxnSpPr>
          <p:cNvPr id="14" name="Straight Arrow Connector 13">
            <a:extLst>
              <a:ext uri="{FF2B5EF4-FFF2-40B4-BE49-F238E27FC236}">
                <a16:creationId xmlns:a16="http://schemas.microsoft.com/office/drawing/2014/main" id="{AE39BEC3-6E9E-A350-E174-277B09261657}"/>
              </a:ext>
            </a:extLst>
          </p:cNvPr>
          <p:cNvCxnSpPr>
            <a:cxnSpLocks/>
            <a:stCxn id="10" idx="2"/>
            <a:endCxn id="11" idx="0"/>
          </p:cNvCxnSpPr>
          <p:nvPr/>
        </p:nvCxnSpPr>
        <p:spPr>
          <a:xfrm>
            <a:off x="5782734" y="3531414"/>
            <a:ext cx="0" cy="150648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308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16</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440265"/>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spc="-72" dirty="0"/>
              <a:t>Beyond</a:t>
            </a:r>
            <a:r>
              <a:rPr lang="en-US" sz="3200" spc="-233" dirty="0"/>
              <a:t> </a:t>
            </a:r>
            <a:r>
              <a:rPr lang="en-US" sz="3200" spc="-336" dirty="0"/>
              <a:t>reflex</a:t>
            </a:r>
            <a:endParaRPr lang="en-US" sz="3200" dirty="0"/>
          </a:p>
        </p:txBody>
      </p:sp>
      <p:sp>
        <p:nvSpPr>
          <p:cNvPr id="12" name="TextBox 11">
            <a:extLst>
              <a:ext uri="{FF2B5EF4-FFF2-40B4-BE49-F238E27FC236}">
                <a16:creationId xmlns:a16="http://schemas.microsoft.com/office/drawing/2014/main" id="{FFE96F2F-82D4-3E5C-3835-33279F41567D}"/>
              </a:ext>
            </a:extLst>
          </p:cNvPr>
          <p:cNvSpPr txBox="1"/>
          <p:nvPr/>
        </p:nvSpPr>
        <p:spPr>
          <a:xfrm>
            <a:off x="838200" y="1327665"/>
            <a:ext cx="9889067" cy="461665"/>
          </a:xfrm>
          <a:prstGeom prst="rect">
            <a:avLst/>
          </a:prstGeom>
          <a:noFill/>
        </p:spPr>
        <p:txBody>
          <a:bodyPr wrap="square" rtlCol="0">
            <a:spAutoFit/>
          </a:bodyPr>
          <a:lstStyle/>
          <a:p>
            <a:r>
              <a:rPr lang="en-US" sz="2400" dirty="0"/>
              <a:t>Classifier (reflex-based models):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A42597F-94E0-1DB7-1456-AE5C836F8E1A}"/>
                  </a:ext>
                </a:extLst>
              </p:cNvPr>
              <p:cNvSpPr txBox="1"/>
              <p:nvPr/>
            </p:nvSpPr>
            <p:spPr>
              <a:xfrm>
                <a:off x="3263900" y="2445265"/>
                <a:ext cx="635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ea typeface="Cambria Math" panose="02040503050406030204" pitchFamily="18" charset="0"/>
                        </a:rPr>
                        <m:t>𝑥</m:t>
                      </m:r>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5" name="TextBox 4">
                <a:extLst>
                  <a:ext uri="{FF2B5EF4-FFF2-40B4-BE49-F238E27FC236}">
                    <a16:creationId xmlns:a16="http://schemas.microsoft.com/office/drawing/2014/main" id="{0A42597F-94E0-1DB7-1456-AE5C836F8E1A}"/>
                  </a:ext>
                </a:extLst>
              </p:cNvPr>
              <p:cNvSpPr txBox="1">
                <a:spLocks noRot="1" noChangeAspect="1" noMove="1" noResize="1" noEditPoints="1" noAdjustHandles="1" noChangeArrowheads="1" noChangeShapeType="1" noTextEdit="1"/>
              </p:cNvSpPr>
              <p:nvPr/>
            </p:nvSpPr>
            <p:spPr>
              <a:xfrm>
                <a:off x="3263900" y="2445265"/>
                <a:ext cx="635000"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6B30B70F-F724-F592-CE45-DEB0157B208C}"/>
                  </a:ext>
                </a:extLst>
              </p:cNvPr>
              <p:cNvSpPr txBox="1"/>
              <p:nvPr/>
            </p:nvSpPr>
            <p:spPr>
              <a:xfrm>
                <a:off x="5723467" y="2445265"/>
                <a:ext cx="635000" cy="461665"/>
              </a:xfrm>
              <a:prstGeom prst="rect">
                <a:avLst/>
              </a:prstGeom>
              <a:noFill/>
              <a:ln>
                <a:solidFill>
                  <a:schemeClr val="tx1"/>
                </a:solidFill>
              </a:ln>
              <a:effectLst>
                <a:outerShdw blurRad="50800" dist="38100" dir="8100000" algn="tr"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ea typeface="Cambria Math" panose="02040503050406030204" pitchFamily="18" charset="0"/>
                        </a:rPr>
                        <m:t>𝑓</m:t>
                      </m:r>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7" name="TextBox 6">
                <a:extLst>
                  <a:ext uri="{FF2B5EF4-FFF2-40B4-BE49-F238E27FC236}">
                    <a16:creationId xmlns:a16="http://schemas.microsoft.com/office/drawing/2014/main" id="{6B30B70F-F724-F592-CE45-DEB0157B208C}"/>
                  </a:ext>
                </a:extLst>
              </p:cNvPr>
              <p:cNvSpPr txBox="1">
                <a:spLocks noRot="1" noChangeAspect="1" noMove="1" noResize="1" noEditPoints="1" noAdjustHandles="1" noChangeArrowheads="1" noChangeShapeType="1" noTextEdit="1"/>
              </p:cNvSpPr>
              <p:nvPr/>
            </p:nvSpPr>
            <p:spPr>
              <a:xfrm>
                <a:off x="5723467" y="2445265"/>
                <a:ext cx="635000" cy="461665"/>
              </a:xfrm>
              <a:prstGeom prst="rect">
                <a:avLst/>
              </a:prstGeom>
              <a:blipFill>
                <a:blip r:embed="rId4"/>
                <a:stretch>
                  <a:fillRect/>
                </a:stretch>
              </a:blipFill>
              <a:ln>
                <a:solidFill>
                  <a:schemeClr val="tx1"/>
                </a:solidFill>
              </a:ln>
              <a:effectLst>
                <a:outerShdw blurRad="50800" dist="38100" dir="8100000" algn="tr"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29C81772-C9D1-62DE-A664-870CC34C7472}"/>
                  </a:ext>
                </a:extLst>
              </p:cNvPr>
              <p:cNvSpPr txBox="1"/>
              <p:nvPr/>
            </p:nvSpPr>
            <p:spPr>
              <a:xfrm>
                <a:off x="7310966" y="2445265"/>
                <a:ext cx="42037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𝑠𝑖𝑛𝑔𝑙𝑒</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𝑎𝑐𝑡𝑖𝑜𝑛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𝑦</m:t>
                      </m:r>
                      <m:r>
                        <a:rPr lang="en-US" sz="2400" i="1">
                          <a:latin typeface="Cambria Math" panose="02040503050406030204" pitchFamily="18" charset="0"/>
                          <a:ea typeface="Cambria Math" panose="02040503050406030204" pitchFamily="18" charset="0"/>
                        </a:rPr>
                        <m:t> ∈{+1,−1}</m:t>
                      </m:r>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9" name="TextBox 8">
                <a:extLst>
                  <a:ext uri="{FF2B5EF4-FFF2-40B4-BE49-F238E27FC236}">
                    <a16:creationId xmlns:a16="http://schemas.microsoft.com/office/drawing/2014/main" id="{29C81772-C9D1-62DE-A664-870CC34C7472}"/>
                  </a:ext>
                </a:extLst>
              </p:cNvPr>
              <p:cNvSpPr txBox="1">
                <a:spLocks noRot="1" noChangeAspect="1" noMove="1" noResize="1" noEditPoints="1" noAdjustHandles="1" noChangeArrowheads="1" noChangeShapeType="1" noTextEdit="1"/>
              </p:cNvSpPr>
              <p:nvPr/>
            </p:nvSpPr>
            <p:spPr>
              <a:xfrm>
                <a:off x="7310966" y="2445265"/>
                <a:ext cx="4203700" cy="461665"/>
              </a:xfrm>
              <a:prstGeom prst="rect">
                <a:avLst/>
              </a:prstGeom>
              <a:blipFill>
                <a:blip r:embed="rId5"/>
                <a:stretch>
                  <a:fillRect b="-19737"/>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4AB43D9-C173-098A-5531-2C263ABF5A75}"/>
              </a:ext>
            </a:extLst>
          </p:cNvPr>
          <p:cNvCxnSpPr>
            <a:stCxn id="5" idx="3"/>
            <a:endCxn id="7" idx="1"/>
          </p:cNvCxnSpPr>
          <p:nvPr/>
        </p:nvCxnSpPr>
        <p:spPr>
          <a:xfrm>
            <a:off x="3898900" y="2676098"/>
            <a:ext cx="182456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E983BD7B-BAE2-638B-39E6-7F78438BB2A2}"/>
              </a:ext>
            </a:extLst>
          </p:cNvPr>
          <p:cNvCxnSpPr>
            <a:stCxn id="7" idx="3"/>
            <a:endCxn id="9" idx="1"/>
          </p:cNvCxnSpPr>
          <p:nvPr/>
        </p:nvCxnSpPr>
        <p:spPr>
          <a:xfrm>
            <a:off x="6358467" y="2676098"/>
            <a:ext cx="95249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1D160B5-2865-F34F-8167-2F42ABA98F47}"/>
              </a:ext>
            </a:extLst>
          </p:cNvPr>
          <p:cNvSpPr txBox="1"/>
          <p:nvPr/>
        </p:nvSpPr>
        <p:spPr>
          <a:xfrm>
            <a:off x="838200" y="3418326"/>
            <a:ext cx="9889067" cy="461665"/>
          </a:xfrm>
          <a:prstGeom prst="rect">
            <a:avLst/>
          </a:prstGeom>
          <a:noFill/>
        </p:spPr>
        <p:txBody>
          <a:bodyPr wrap="square" rtlCol="0">
            <a:spAutoFit/>
          </a:bodyPr>
          <a:lstStyle/>
          <a:p>
            <a:r>
              <a:rPr lang="en-US" sz="2400" dirty="0"/>
              <a:t>Search problem (state-based models):</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4965B55E-566E-856C-0CFF-5133EDF3D97E}"/>
                  </a:ext>
                </a:extLst>
              </p:cNvPr>
              <p:cNvSpPr txBox="1"/>
              <p:nvPr/>
            </p:nvSpPr>
            <p:spPr>
              <a:xfrm>
                <a:off x="2586567" y="4535926"/>
                <a:ext cx="63500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ea typeface="Cambria Math" panose="02040503050406030204" pitchFamily="18" charset="0"/>
                        </a:rPr>
                        <m:t>𝑥</m:t>
                      </m:r>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23" name="TextBox 22">
                <a:extLst>
                  <a:ext uri="{FF2B5EF4-FFF2-40B4-BE49-F238E27FC236}">
                    <a16:creationId xmlns:a16="http://schemas.microsoft.com/office/drawing/2014/main" id="{4965B55E-566E-856C-0CFF-5133EDF3D97E}"/>
                  </a:ext>
                </a:extLst>
              </p:cNvPr>
              <p:cNvSpPr txBox="1">
                <a:spLocks noRot="1" noChangeAspect="1" noMove="1" noResize="1" noEditPoints="1" noAdjustHandles="1" noChangeArrowheads="1" noChangeShapeType="1" noTextEdit="1"/>
              </p:cNvSpPr>
              <p:nvPr/>
            </p:nvSpPr>
            <p:spPr>
              <a:xfrm>
                <a:off x="2586567" y="4535926"/>
                <a:ext cx="635000" cy="46166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5D68AE32-FD21-D565-0B49-9DECF841422F}"/>
                  </a:ext>
                </a:extLst>
              </p:cNvPr>
              <p:cNvSpPr txBox="1"/>
              <p:nvPr/>
            </p:nvSpPr>
            <p:spPr>
              <a:xfrm>
                <a:off x="5046133" y="4535926"/>
                <a:ext cx="635000" cy="461665"/>
              </a:xfrm>
              <a:prstGeom prst="rect">
                <a:avLst/>
              </a:prstGeom>
              <a:noFill/>
              <a:ln>
                <a:solidFill>
                  <a:schemeClr val="tx1"/>
                </a:solidFill>
              </a:ln>
              <a:effectLst>
                <a:outerShdw blurRad="50800" dist="38100" dir="8100000" algn="tr" rotWithShape="0">
                  <a:prstClr val="black">
                    <a:alpha val="40000"/>
                  </a:prstClr>
                </a:outerShdw>
              </a:effectLst>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ea typeface="Cambria Math" panose="02040503050406030204" pitchFamily="18" charset="0"/>
                        </a:rPr>
                        <m:t>𝑓</m:t>
                      </m:r>
                    </m:oMath>
                  </m:oMathPara>
                </a14:m>
                <a:endParaRPr lang="en-US" sz="2400" dirty="0">
                  <a:latin typeface="Cambria Math" panose="02040503050406030204" pitchFamily="18" charset="0"/>
                  <a:ea typeface="Cambria Math" panose="02040503050406030204" pitchFamily="18" charset="0"/>
                </a:endParaRPr>
              </a:p>
            </p:txBody>
          </p:sp>
        </mc:Choice>
        <mc:Fallback>
          <p:sp>
            <p:nvSpPr>
              <p:cNvPr id="24" name="TextBox 23">
                <a:extLst>
                  <a:ext uri="{FF2B5EF4-FFF2-40B4-BE49-F238E27FC236}">
                    <a16:creationId xmlns:a16="http://schemas.microsoft.com/office/drawing/2014/main" id="{5D68AE32-FD21-D565-0B49-9DECF841422F}"/>
                  </a:ext>
                </a:extLst>
              </p:cNvPr>
              <p:cNvSpPr txBox="1">
                <a:spLocks noRot="1" noChangeAspect="1" noMove="1" noResize="1" noEditPoints="1" noAdjustHandles="1" noChangeArrowheads="1" noChangeShapeType="1" noTextEdit="1"/>
              </p:cNvSpPr>
              <p:nvPr/>
            </p:nvSpPr>
            <p:spPr>
              <a:xfrm>
                <a:off x="5046133" y="4535926"/>
                <a:ext cx="635000" cy="461665"/>
              </a:xfrm>
              <a:prstGeom prst="rect">
                <a:avLst/>
              </a:prstGeom>
              <a:blipFill>
                <a:blip r:embed="rId7"/>
                <a:stretch>
                  <a:fillRect/>
                </a:stretch>
              </a:blipFill>
              <a:ln>
                <a:solidFill>
                  <a:schemeClr val="tx1"/>
                </a:solidFill>
              </a:ln>
              <a:effectLst>
                <a:outerShdw blurRad="50800" dist="38100" dir="8100000" algn="tr" rotWithShape="0">
                  <a:prstClr val="black">
                    <a:alpha val="40000"/>
                  </a:prstClr>
                </a:outerShdw>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A3139F48-9BD7-A77D-62A9-2AFBB69F74AD}"/>
                  </a:ext>
                </a:extLst>
              </p:cNvPr>
              <p:cNvSpPr txBox="1"/>
              <p:nvPr/>
            </p:nvSpPr>
            <p:spPr>
              <a:xfrm>
                <a:off x="6633632" y="4535926"/>
                <a:ext cx="5016501" cy="8309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ea typeface="Cambria Math" panose="02040503050406030204" pitchFamily="18" charset="0"/>
                        </a:rPr>
                        <m:t>𝑎𝑐𝑡𝑖𝑜𝑛</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𝑠𝑒𝑞𝑢𝑒𝑛𝑐𝑒</m:t>
                      </m:r>
                      <m:r>
                        <a:rPr lang="en-US" sz="2400" i="1">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1, </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2, </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3, </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4, . . . )</m:t>
                      </m:r>
                    </m:oMath>
                  </m:oMathPara>
                </a14:m>
                <a:endParaRPr sz="2400"/>
              </a:p>
              <a:p>
                <a:endParaRPr lang="en-US" sz="2400" dirty="0">
                  <a:latin typeface="Cambria Math" panose="02040503050406030204" pitchFamily="18" charset="0"/>
                  <a:ea typeface="Cambria Math" panose="02040503050406030204" pitchFamily="18" charset="0"/>
                </a:endParaRPr>
              </a:p>
            </p:txBody>
          </p:sp>
        </mc:Choice>
        <mc:Fallback>
          <p:sp>
            <p:nvSpPr>
              <p:cNvPr id="25" name="TextBox 24">
                <a:extLst>
                  <a:ext uri="{FF2B5EF4-FFF2-40B4-BE49-F238E27FC236}">
                    <a16:creationId xmlns:a16="http://schemas.microsoft.com/office/drawing/2014/main" id="{A3139F48-9BD7-A77D-62A9-2AFBB69F74AD}"/>
                  </a:ext>
                </a:extLst>
              </p:cNvPr>
              <p:cNvSpPr txBox="1">
                <a:spLocks noRot="1" noChangeAspect="1" noMove="1" noResize="1" noEditPoints="1" noAdjustHandles="1" noChangeArrowheads="1" noChangeShapeType="1" noTextEdit="1"/>
              </p:cNvSpPr>
              <p:nvPr/>
            </p:nvSpPr>
            <p:spPr>
              <a:xfrm>
                <a:off x="6633632" y="4535926"/>
                <a:ext cx="5016501" cy="830997"/>
              </a:xfrm>
              <a:prstGeom prst="rect">
                <a:avLst/>
              </a:prstGeom>
              <a:blipFill>
                <a:blip r:embed="rId8"/>
                <a:stretch>
                  <a:fillRect/>
                </a:stretch>
              </a:blipFill>
            </p:spPr>
            <p:txBody>
              <a:bodyPr/>
              <a:lstStyle/>
              <a:p>
                <a:r>
                  <a:rPr lang="en-US">
                    <a:noFill/>
                  </a:rPr>
                  <a:t> </a:t>
                </a:r>
              </a:p>
            </p:txBody>
          </p:sp>
        </mc:Fallback>
      </mc:AlternateContent>
      <p:cxnSp>
        <p:nvCxnSpPr>
          <p:cNvPr id="26" name="Straight Arrow Connector 25">
            <a:extLst>
              <a:ext uri="{FF2B5EF4-FFF2-40B4-BE49-F238E27FC236}">
                <a16:creationId xmlns:a16="http://schemas.microsoft.com/office/drawing/2014/main" id="{6770DACD-1951-FD67-3685-A60BD9B4E91E}"/>
              </a:ext>
            </a:extLst>
          </p:cNvPr>
          <p:cNvCxnSpPr>
            <a:stCxn id="23" idx="3"/>
            <a:endCxn id="24" idx="1"/>
          </p:cNvCxnSpPr>
          <p:nvPr/>
        </p:nvCxnSpPr>
        <p:spPr>
          <a:xfrm>
            <a:off x="3221567" y="4766759"/>
            <a:ext cx="18245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7C9819F-9BDE-85AD-7101-EE94092BDD7B}"/>
              </a:ext>
            </a:extLst>
          </p:cNvPr>
          <p:cNvCxnSpPr>
            <a:cxnSpLocks/>
            <a:stCxn id="24" idx="3"/>
            <a:endCxn id="25" idx="1"/>
          </p:cNvCxnSpPr>
          <p:nvPr/>
        </p:nvCxnSpPr>
        <p:spPr>
          <a:xfrm>
            <a:off x="5681133" y="4766759"/>
            <a:ext cx="952499" cy="1846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69475516-5EC5-0338-5B26-9FEBAE81B800}"/>
              </a:ext>
            </a:extLst>
          </p:cNvPr>
          <p:cNvSpPr txBox="1"/>
          <p:nvPr/>
        </p:nvSpPr>
        <p:spPr>
          <a:xfrm>
            <a:off x="838200" y="5674044"/>
            <a:ext cx="9889067" cy="420564"/>
          </a:xfrm>
          <a:prstGeom prst="rect">
            <a:avLst/>
          </a:prstGeom>
          <a:noFill/>
        </p:spPr>
        <p:txBody>
          <a:bodyPr wrap="square" rtlCol="0">
            <a:spAutoFit/>
          </a:bodyPr>
          <a:lstStyle/>
          <a:p>
            <a:r>
              <a:rPr lang="en-US" sz="2133" b="1" dirty="0"/>
              <a:t>Key</a:t>
            </a:r>
            <a:r>
              <a:rPr lang="en-US" sz="2133" dirty="0"/>
              <a:t>:	need to consider future consequences of an action!</a:t>
            </a:r>
          </a:p>
        </p:txBody>
      </p:sp>
    </p:spTree>
    <p:extLst>
      <p:ext uri="{BB962C8B-B14F-4D97-AF65-F5344CB8AC3E}">
        <p14:creationId xmlns:p14="http://schemas.microsoft.com/office/powerpoint/2010/main" val="880373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17</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501649"/>
            <a:ext cx="10515600"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spc="-108" dirty="0"/>
              <a:t>Roadmap</a:t>
            </a:r>
            <a:endParaRPr lang="en-US" sz="3200" dirty="0"/>
          </a:p>
        </p:txBody>
      </p:sp>
      <p:graphicFrame>
        <p:nvGraphicFramePr>
          <p:cNvPr id="18" name="Diagram 17">
            <a:extLst>
              <a:ext uri="{FF2B5EF4-FFF2-40B4-BE49-F238E27FC236}">
                <a16:creationId xmlns:a16="http://schemas.microsoft.com/office/drawing/2014/main" id="{EAB99474-EDE6-BFD4-CD63-3C007DDD1D30}"/>
              </a:ext>
            </a:extLst>
          </p:cNvPr>
          <p:cNvGraphicFramePr/>
          <p:nvPr/>
        </p:nvGraphicFramePr>
        <p:xfrm>
          <a:off x="948267" y="2813447"/>
          <a:ext cx="9889067" cy="1231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891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18</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501649"/>
            <a:ext cx="5630333"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Boat Crossing</a:t>
            </a:r>
            <a:r>
              <a:rPr lang="en-US" sz="3200" spc="-108" dirty="0"/>
              <a:t> Problem</a:t>
            </a:r>
            <a:endParaRPr lang="en-US" sz="3200" dirty="0"/>
          </a:p>
        </p:txBody>
      </p:sp>
      <p:sp>
        <p:nvSpPr>
          <p:cNvPr id="22" name="TextBox 21">
            <a:extLst>
              <a:ext uri="{FF2B5EF4-FFF2-40B4-BE49-F238E27FC236}">
                <a16:creationId xmlns:a16="http://schemas.microsoft.com/office/drawing/2014/main" id="{064D2BD4-8D03-5048-F444-C4A82B9BD34D}"/>
              </a:ext>
            </a:extLst>
          </p:cNvPr>
          <p:cNvSpPr txBox="1"/>
          <p:nvPr/>
        </p:nvSpPr>
        <p:spPr>
          <a:xfrm>
            <a:off x="10397067" y="829415"/>
            <a:ext cx="1270000" cy="461665"/>
          </a:xfrm>
          <a:prstGeom prst="rect">
            <a:avLst/>
          </a:prstGeom>
          <a:noFill/>
        </p:spPr>
        <p:txBody>
          <a:bodyPr wrap="square" rtlCol="0">
            <a:spAutoFit/>
          </a:bodyPr>
          <a:lstStyle/>
          <a:p>
            <a:r>
              <a:rPr lang="en-US" sz="2400" b="1" dirty="0">
                <a:solidFill>
                  <a:srgbClr val="C00000"/>
                </a:solidFill>
              </a:rPr>
              <a:t>F</a:t>
            </a:r>
            <a:r>
              <a:rPr lang="en-US" sz="2400" dirty="0"/>
              <a:t>armer</a:t>
            </a:r>
          </a:p>
        </p:txBody>
      </p:sp>
      <p:sp>
        <p:nvSpPr>
          <p:cNvPr id="28" name="TextBox 27">
            <a:extLst>
              <a:ext uri="{FF2B5EF4-FFF2-40B4-BE49-F238E27FC236}">
                <a16:creationId xmlns:a16="http://schemas.microsoft.com/office/drawing/2014/main" id="{CBE38F22-85AB-C2D0-BBCE-152D3CC0F211}"/>
              </a:ext>
            </a:extLst>
          </p:cNvPr>
          <p:cNvSpPr txBox="1"/>
          <p:nvPr/>
        </p:nvSpPr>
        <p:spPr>
          <a:xfrm>
            <a:off x="10397067" y="1352550"/>
            <a:ext cx="1524000" cy="461665"/>
          </a:xfrm>
          <a:prstGeom prst="rect">
            <a:avLst/>
          </a:prstGeom>
          <a:noFill/>
        </p:spPr>
        <p:txBody>
          <a:bodyPr wrap="square" rtlCol="0">
            <a:spAutoFit/>
          </a:bodyPr>
          <a:lstStyle/>
          <a:p>
            <a:r>
              <a:rPr lang="en-US" sz="2400" b="1" dirty="0">
                <a:solidFill>
                  <a:schemeClr val="accent6"/>
                </a:solidFill>
              </a:rPr>
              <a:t>C</a:t>
            </a:r>
            <a:r>
              <a:rPr lang="en-US" sz="2400" dirty="0"/>
              <a:t>orn</a:t>
            </a:r>
          </a:p>
        </p:txBody>
      </p:sp>
      <p:sp>
        <p:nvSpPr>
          <p:cNvPr id="29" name="TextBox 28">
            <a:extLst>
              <a:ext uri="{FF2B5EF4-FFF2-40B4-BE49-F238E27FC236}">
                <a16:creationId xmlns:a16="http://schemas.microsoft.com/office/drawing/2014/main" id="{2F005703-1148-7054-414D-D9F16C3B4C29}"/>
              </a:ext>
            </a:extLst>
          </p:cNvPr>
          <p:cNvSpPr txBox="1"/>
          <p:nvPr/>
        </p:nvSpPr>
        <p:spPr>
          <a:xfrm>
            <a:off x="10397067" y="1875685"/>
            <a:ext cx="1345755" cy="461665"/>
          </a:xfrm>
          <a:prstGeom prst="rect">
            <a:avLst/>
          </a:prstGeom>
          <a:noFill/>
        </p:spPr>
        <p:txBody>
          <a:bodyPr wrap="square" rtlCol="0">
            <a:spAutoFit/>
          </a:bodyPr>
          <a:lstStyle/>
          <a:p>
            <a:r>
              <a:rPr lang="en-US" sz="2400" b="1" dirty="0">
                <a:solidFill>
                  <a:schemeClr val="accent2">
                    <a:lumMod val="75000"/>
                  </a:schemeClr>
                </a:solidFill>
              </a:rPr>
              <a:t>G</a:t>
            </a:r>
            <a:r>
              <a:rPr lang="en-US" sz="2400" dirty="0"/>
              <a:t>oose</a:t>
            </a:r>
          </a:p>
        </p:txBody>
      </p:sp>
      <p:sp>
        <p:nvSpPr>
          <p:cNvPr id="30" name="TextBox 29">
            <a:extLst>
              <a:ext uri="{FF2B5EF4-FFF2-40B4-BE49-F238E27FC236}">
                <a16:creationId xmlns:a16="http://schemas.microsoft.com/office/drawing/2014/main" id="{EBC90609-7CBA-462E-0BC6-56893D3745E4}"/>
              </a:ext>
            </a:extLst>
          </p:cNvPr>
          <p:cNvSpPr txBox="1"/>
          <p:nvPr/>
        </p:nvSpPr>
        <p:spPr>
          <a:xfrm>
            <a:off x="10397067" y="2398819"/>
            <a:ext cx="965200" cy="461665"/>
          </a:xfrm>
          <a:prstGeom prst="rect">
            <a:avLst/>
          </a:prstGeom>
          <a:noFill/>
        </p:spPr>
        <p:txBody>
          <a:bodyPr wrap="square" rtlCol="0">
            <a:spAutoFit/>
          </a:bodyPr>
          <a:lstStyle/>
          <a:p>
            <a:r>
              <a:rPr lang="en-US" sz="2400" b="1" dirty="0">
                <a:solidFill>
                  <a:schemeClr val="tx2"/>
                </a:solidFill>
              </a:rPr>
              <a:t>W</a:t>
            </a:r>
            <a:r>
              <a:rPr lang="en-US" sz="2400" dirty="0"/>
              <a:t>olf</a:t>
            </a:r>
          </a:p>
        </p:txBody>
      </p:sp>
      <p:sp>
        <p:nvSpPr>
          <p:cNvPr id="32" name="TextBox 31">
            <a:extLst>
              <a:ext uri="{FF2B5EF4-FFF2-40B4-BE49-F238E27FC236}">
                <a16:creationId xmlns:a16="http://schemas.microsoft.com/office/drawing/2014/main" id="{8ECB89D2-6FC1-5AA7-E3E6-11A8CDF556AF}"/>
              </a:ext>
            </a:extLst>
          </p:cNvPr>
          <p:cNvSpPr txBox="1"/>
          <p:nvPr/>
        </p:nvSpPr>
        <p:spPr>
          <a:xfrm>
            <a:off x="524933" y="1628556"/>
            <a:ext cx="1684867" cy="461665"/>
          </a:xfrm>
          <a:prstGeom prst="rect">
            <a:avLst/>
          </a:prstGeom>
          <a:noFill/>
        </p:spPr>
        <p:txBody>
          <a:bodyPr wrap="square" rtlCol="0">
            <a:spAutoFit/>
          </a:bodyPr>
          <a:lstStyle/>
          <a:p>
            <a:r>
              <a:rPr lang="en-US" sz="2400" dirty="0"/>
              <a:t>Actions:</a:t>
            </a:r>
          </a:p>
        </p:txBody>
      </p:sp>
      <p:sp>
        <p:nvSpPr>
          <p:cNvPr id="33" name="object 8">
            <a:extLst>
              <a:ext uri="{FF2B5EF4-FFF2-40B4-BE49-F238E27FC236}">
                <a16:creationId xmlns:a16="http://schemas.microsoft.com/office/drawing/2014/main" id="{D70C0263-38CD-F4DB-D50D-FC88D908CCF2}"/>
              </a:ext>
            </a:extLst>
          </p:cNvPr>
          <p:cNvSpPr txBox="1"/>
          <p:nvPr/>
        </p:nvSpPr>
        <p:spPr>
          <a:xfrm>
            <a:off x="1783927" y="2227468"/>
            <a:ext cx="900007" cy="2007986"/>
          </a:xfrm>
          <a:prstGeom prst="rect">
            <a:avLst/>
          </a:prstGeom>
        </p:spPr>
        <p:txBody>
          <a:bodyPr vert="horz" wrap="square" lIns="0" tIns="15240" rIns="0" bIns="0" rtlCol="0">
            <a:spAutoFit/>
          </a:bodyPr>
          <a:lstStyle/>
          <a:p>
            <a:pPr marL="16933" marR="6773">
              <a:lnSpc>
                <a:spcPct val="137800"/>
              </a:lnSpc>
              <a:spcBef>
                <a:spcPts val="120"/>
              </a:spcBef>
            </a:pPr>
            <a:r>
              <a:rPr sz="2400" b="1" dirty="0">
                <a:solidFill>
                  <a:srgbClr val="C00000"/>
                </a:solidFill>
              </a:rPr>
              <a:t>F</a:t>
            </a:r>
            <a:r>
              <a:rPr sz="2400" dirty="0"/>
              <a:t>d  </a:t>
            </a:r>
            <a:r>
              <a:rPr sz="2400" b="1" dirty="0">
                <a:solidFill>
                  <a:srgbClr val="C00000"/>
                </a:solidFill>
              </a:rPr>
              <a:t>F</a:t>
            </a:r>
            <a:r>
              <a:rPr sz="2400" b="1" dirty="0">
                <a:solidFill>
                  <a:schemeClr val="accent6"/>
                </a:solidFill>
              </a:rPr>
              <a:t>C</a:t>
            </a:r>
            <a:r>
              <a:rPr sz="2400" dirty="0"/>
              <a:t>d  </a:t>
            </a:r>
            <a:r>
              <a:rPr sz="2400" b="1" dirty="0">
                <a:solidFill>
                  <a:srgbClr val="C00000"/>
                </a:solidFill>
              </a:rPr>
              <a:t>F</a:t>
            </a:r>
            <a:r>
              <a:rPr sz="2400" b="1" dirty="0">
                <a:solidFill>
                  <a:schemeClr val="accent2">
                    <a:lumMod val="75000"/>
                  </a:schemeClr>
                </a:solidFill>
              </a:rPr>
              <a:t>G</a:t>
            </a:r>
            <a:r>
              <a:rPr sz="2400" dirty="0"/>
              <a:t>d  </a:t>
            </a:r>
            <a:r>
              <a:rPr sz="2400" b="1" dirty="0">
                <a:solidFill>
                  <a:srgbClr val="C00000"/>
                </a:solidFill>
              </a:rPr>
              <a:t>F</a:t>
            </a:r>
            <a:r>
              <a:rPr sz="2400" b="1" dirty="0">
                <a:solidFill>
                  <a:schemeClr val="tx2"/>
                </a:solidFill>
              </a:rPr>
              <a:t>W</a:t>
            </a:r>
            <a:r>
              <a:rPr sz="2400" dirty="0"/>
              <a:t>d</a:t>
            </a:r>
          </a:p>
        </p:txBody>
      </p:sp>
      <p:sp>
        <p:nvSpPr>
          <p:cNvPr id="34" name="object 9">
            <a:extLst>
              <a:ext uri="{FF2B5EF4-FFF2-40B4-BE49-F238E27FC236}">
                <a16:creationId xmlns:a16="http://schemas.microsoft.com/office/drawing/2014/main" id="{22381F32-D7F7-0F79-CE3E-54165E350925}"/>
              </a:ext>
            </a:extLst>
          </p:cNvPr>
          <p:cNvSpPr txBox="1"/>
          <p:nvPr/>
        </p:nvSpPr>
        <p:spPr>
          <a:xfrm>
            <a:off x="3010233" y="2253744"/>
            <a:ext cx="900007" cy="1498295"/>
          </a:xfrm>
          <a:prstGeom prst="rect">
            <a:avLst/>
          </a:prstGeom>
        </p:spPr>
        <p:txBody>
          <a:bodyPr vert="horz" wrap="square" lIns="0" tIns="15240" rIns="0" bIns="0" rtlCol="0">
            <a:spAutoFit/>
          </a:bodyPr>
          <a:lstStyle/>
          <a:p>
            <a:pPr marL="16933" marR="6773">
              <a:lnSpc>
                <a:spcPct val="137800"/>
              </a:lnSpc>
              <a:spcBef>
                <a:spcPts val="120"/>
              </a:spcBef>
            </a:pPr>
            <a:r>
              <a:rPr sz="2400" b="1" dirty="0">
                <a:solidFill>
                  <a:srgbClr val="C00000"/>
                </a:solidFill>
              </a:rPr>
              <a:t>F</a:t>
            </a:r>
            <a:r>
              <a:rPr sz="2400" dirty="0"/>
              <a:t>a  </a:t>
            </a:r>
            <a:r>
              <a:rPr sz="2400" b="1" dirty="0">
                <a:solidFill>
                  <a:srgbClr val="C00000"/>
                </a:solidFill>
              </a:rPr>
              <a:t>F</a:t>
            </a:r>
            <a:r>
              <a:rPr sz="2400" b="1" dirty="0">
                <a:solidFill>
                  <a:schemeClr val="accent6"/>
                </a:solidFill>
              </a:rPr>
              <a:t>C</a:t>
            </a:r>
            <a:r>
              <a:rPr sz="2400" dirty="0"/>
              <a:t>a  </a:t>
            </a:r>
            <a:r>
              <a:rPr sz="2400" b="1" dirty="0">
                <a:solidFill>
                  <a:srgbClr val="C00000"/>
                </a:solidFill>
              </a:rPr>
              <a:t>F</a:t>
            </a:r>
            <a:r>
              <a:rPr sz="2400" b="1" dirty="0">
                <a:solidFill>
                  <a:schemeClr val="accent2">
                    <a:lumMod val="75000"/>
                  </a:schemeClr>
                </a:solidFill>
              </a:rPr>
              <a:t>G</a:t>
            </a:r>
            <a:r>
              <a:rPr sz="2400" dirty="0"/>
              <a:t>a  </a:t>
            </a:r>
            <a:r>
              <a:rPr sz="2400" b="1" dirty="0">
                <a:solidFill>
                  <a:srgbClr val="C00000"/>
                </a:solidFill>
              </a:rPr>
              <a:t>F</a:t>
            </a:r>
            <a:r>
              <a:rPr sz="2400" b="1" dirty="0">
                <a:solidFill>
                  <a:schemeClr val="tx2"/>
                </a:solidFill>
              </a:rPr>
              <a:t>W</a:t>
            </a:r>
            <a:r>
              <a:rPr sz="2400" dirty="0"/>
              <a:t>a</a:t>
            </a:r>
          </a:p>
        </p:txBody>
      </p:sp>
      <p:sp>
        <p:nvSpPr>
          <p:cNvPr id="35" name="TextBox 34">
            <a:extLst>
              <a:ext uri="{FF2B5EF4-FFF2-40B4-BE49-F238E27FC236}">
                <a16:creationId xmlns:a16="http://schemas.microsoft.com/office/drawing/2014/main" id="{AF6291D7-5C1C-0CFD-9C32-315D162F70EF}"/>
              </a:ext>
            </a:extLst>
          </p:cNvPr>
          <p:cNvSpPr txBox="1"/>
          <p:nvPr/>
        </p:nvSpPr>
        <p:spPr>
          <a:xfrm>
            <a:off x="524934" y="5229446"/>
            <a:ext cx="8561071" cy="461665"/>
          </a:xfrm>
          <a:prstGeom prst="rect">
            <a:avLst/>
          </a:prstGeom>
          <a:noFill/>
        </p:spPr>
        <p:txBody>
          <a:bodyPr wrap="square" rtlCol="0">
            <a:spAutoFit/>
          </a:bodyPr>
          <a:lstStyle/>
          <a:p>
            <a:r>
              <a:rPr lang="en-US" sz="2400" dirty="0"/>
              <a:t>Approach: build a search tree (”what if?”)</a:t>
            </a:r>
          </a:p>
        </p:txBody>
      </p:sp>
    </p:spTree>
    <p:extLst>
      <p:ext uri="{BB962C8B-B14F-4D97-AF65-F5344CB8AC3E}">
        <p14:creationId xmlns:p14="http://schemas.microsoft.com/office/powerpoint/2010/main" val="17704979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19</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501649"/>
            <a:ext cx="5630333"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spc="-108" dirty="0"/>
              <a:t>Farmer Crosses River Problem</a:t>
            </a:r>
            <a:endParaRPr lang="en-US" sz="3200" dirty="0"/>
          </a:p>
        </p:txBody>
      </p:sp>
      <p:sp>
        <p:nvSpPr>
          <p:cNvPr id="32" name="TextBox 31">
            <a:extLst>
              <a:ext uri="{FF2B5EF4-FFF2-40B4-BE49-F238E27FC236}">
                <a16:creationId xmlns:a16="http://schemas.microsoft.com/office/drawing/2014/main" id="{8ECB89D2-6FC1-5AA7-E3E6-11A8CDF556AF}"/>
              </a:ext>
            </a:extLst>
          </p:cNvPr>
          <p:cNvSpPr txBox="1"/>
          <p:nvPr/>
        </p:nvSpPr>
        <p:spPr>
          <a:xfrm>
            <a:off x="465667" y="1321857"/>
            <a:ext cx="10828867" cy="1977464"/>
          </a:xfrm>
          <a:prstGeom prst="rect">
            <a:avLst/>
          </a:prstGeom>
          <a:noFill/>
        </p:spPr>
        <p:txBody>
          <a:bodyPr wrap="square" rtlCol="0">
            <a:spAutoFit/>
          </a:bodyPr>
          <a:lstStyle/>
          <a:p>
            <a:pPr marL="292939" marR="8466" indent="-276853" algn="just">
              <a:spcBef>
                <a:spcPts val="87"/>
              </a:spcBef>
              <a:buFont typeface="SimSun-ExtB"/>
              <a:buChar char="•"/>
              <a:tabLst>
                <a:tab pos="293786" algn="l"/>
              </a:tabLst>
            </a:pPr>
            <a:r>
              <a:rPr lang="en-US" sz="2400" dirty="0"/>
              <a:t>For this problem, we have eight possible actions, which will be denoted by a concise set of symbols. </a:t>
            </a:r>
          </a:p>
          <a:p>
            <a:pPr marL="292939" marR="8466" indent="-276853" algn="just">
              <a:spcBef>
                <a:spcPts val="87"/>
              </a:spcBef>
              <a:buFont typeface="SimSun-ExtB"/>
              <a:buChar char="•"/>
              <a:tabLst>
                <a:tab pos="293786" algn="l"/>
              </a:tabLst>
            </a:pPr>
            <a:r>
              <a:rPr lang="en-US" sz="2400" dirty="0"/>
              <a:t>For example, the action </a:t>
            </a:r>
          </a:p>
          <a:p>
            <a:pPr marL="1006661" marR="8466" lvl="1" indent="-380990" algn="just">
              <a:spcBef>
                <a:spcPts val="87"/>
              </a:spcBef>
              <a:buFont typeface="Courier New" panose="02070309020205020404" pitchFamily="49" charset="0"/>
              <a:buChar char="o"/>
              <a:tabLst>
                <a:tab pos="293786" algn="l"/>
              </a:tabLst>
            </a:pPr>
            <a:r>
              <a:rPr lang="en-US" sz="2400" b="1" dirty="0">
                <a:solidFill>
                  <a:srgbClr val="C00000"/>
                </a:solidFill>
              </a:rPr>
              <a:t>F</a:t>
            </a:r>
            <a:r>
              <a:rPr lang="en-US" sz="2400" b="1" dirty="0">
                <a:solidFill>
                  <a:schemeClr val="accent2">
                    <a:lumMod val="75000"/>
                  </a:schemeClr>
                </a:solidFill>
              </a:rPr>
              <a:t>G</a:t>
            </a:r>
            <a:r>
              <a:rPr lang="en-US" sz="2400" dirty="0"/>
              <a:t>d means that the farmer will take the goose across to the right bank</a:t>
            </a:r>
          </a:p>
          <a:p>
            <a:pPr marL="1006661" marR="8466" lvl="1" indent="-380990" algn="just">
              <a:spcBef>
                <a:spcPts val="87"/>
              </a:spcBef>
              <a:buFont typeface="Courier New" panose="02070309020205020404" pitchFamily="49" charset="0"/>
              <a:buChar char="o"/>
              <a:tabLst>
                <a:tab pos="293786" algn="l"/>
              </a:tabLst>
            </a:pPr>
            <a:r>
              <a:rPr lang="en-US" sz="2400" b="1" dirty="0">
                <a:solidFill>
                  <a:srgbClr val="C00000"/>
                </a:solidFill>
              </a:rPr>
              <a:t>F</a:t>
            </a:r>
            <a:r>
              <a:rPr lang="en-US" sz="2400" dirty="0"/>
              <a:t>a means that the farmer is coming back to the left bank alone.</a:t>
            </a:r>
          </a:p>
        </p:txBody>
      </p:sp>
    </p:spTree>
    <p:extLst>
      <p:ext uri="{BB962C8B-B14F-4D97-AF65-F5344CB8AC3E}">
        <p14:creationId xmlns:p14="http://schemas.microsoft.com/office/powerpoint/2010/main" val="40767885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8" name="Picture 4" descr="3,045 BEST Bismillah IMAGES, STOCK PHOTOS &amp;amp; VECTORS | Adobe Stock">
            <a:extLst>
              <a:ext uri="{FF2B5EF4-FFF2-40B4-BE49-F238E27FC236}">
                <a16:creationId xmlns:a16="http://schemas.microsoft.com/office/drawing/2014/main" id="{5CDCCF2E-F4A9-411C-87C1-4E3CCFFBC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43468" y="2065868"/>
            <a:ext cx="10905065" cy="2726265"/>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Date Placeholder 1">
            <a:extLst>
              <a:ext uri="{FF2B5EF4-FFF2-40B4-BE49-F238E27FC236}">
                <a16:creationId xmlns:a16="http://schemas.microsoft.com/office/drawing/2014/main" id="{7FE12DB4-9603-8407-F8F4-428733D00D7E}"/>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88B24F1-5FE9-FFC5-30B3-9103302FAE1E}"/>
              </a:ext>
            </a:extLst>
          </p:cNvPr>
          <p:cNvSpPr>
            <a:spLocks noGrp="1"/>
          </p:cNvSpPr>
          <p:nvPr>
            <p:ph type="sldNum" sz="quarter" idx="12"/>
          </p:nvPr>
        </p:nvSpPr>
        <p:spPr/>
        <p:txBody>
          <a:bodyPr/>
          <a:lstStyle/>
          <a:p>
            <a:fld id="{00000000-1234-1234-1234-123412341234}" type="slidenum">
              <a:rPr lang="en" smtClean="0"/>
              <a:pPr/>
              <a:t>2</a:t>
            </a:fld>
            <a:endParaRPr lang="en" dirty="0"/>
          </a:p>
        </p:txBody>
      </p:sp>
    </p:spTree>
    <p:extLst>
      <p:ext uri="{BB962C8B-B14F-4D97-AF65-F5344CB8AC3E}">
        <p14:creationId xmlns:p14="http://schemas.microsoft.com/office/powerpoint/2010/main" val="35126909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716466" y="229481"/>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0000"/>
                </a:solidFill>
                <a:latin typeface="Trebuchet MS"/>
                <a:cs typeface="Trebuchet MS"/>
              </a:rPr>
              <a:t>F</a:t>
            </a:r>
            <a:r>
              <a:rPr sz="1708" spc="-117" dirty="0">
                <a:solidFill>
                  <a:srgbClr val="008000"/>
                </a:solidFill>
                <a:latin typeface="Trebuchet MS"/>
                <a:cs typeface="Trebuchet MS"/>
              </a:rPr>
              <a:t>C</a:t>
            </a:r>
            <a:r>
              <a:rPr sz="1708" spc="-117" dirty="0">
                <a:solidFill>
                  <a:srgbClr val="FFA500"/>
                </a:solidFill>
                <a:latin typeface="Trebuchet MS"/>
                <a:cs typeface="Trebuchet MS"/>
              </a:rPr>
              <a:t>G</a:t>
            </a:r>
            <a:r>
              <a:rPr sz="1708" spc="-117" dirty="0">
                <a:latin typeface="Trebuchet MS"/>
                <a:cs typeface="Trebuchet MS"/>
              </a:rPr>
              <a:t>W</a:t>
            </a:r>
            <a:r>
              <a:rPr sz="1708" spc="-117" dirty="0">
                <a:solidFill>
                  <a:srgbClr val="0000FF"/>
                </a:solidFill>
                <a:latin typeface="SimSun-ExtB"/>
                <a:cs typeface="SimSun-ExtB"/>
              </a:rPr>
              <a:t>ǁ</a:t>
            </a:r>
            <a:endParaRPr sz="1708" dirty="0">
              <a:latin typeface="SimSun-ExtB"/>
              <a:cs typeface="SimSun-ExtB"/>
            </a:endParaRPr>
          </a:p>
        </p:txBody>
      </p:sp>
      <p:grpSp>
        <p:nvGrpSpPr>
          <p:cNvPr id="3" name="object 3"/>
          <p:cNvGrpSpPr/>
          <p:nvPr/>
        </p:nvGrpSpPr>
        <p:grpSpPr>
          <a:xfrm>
            <a:off x="2719518" y="1014268"/>
            <a:ext cx="769740" cy="358603"/>
            <a:chOff x="1325226" y="1127904"/>
            <a:chExt cx="855980" cy="398780"/>
          </a:xfrm>
        </p:grpSpPr>
        <p:sp>
          <p:nvSpPr>
            <p:cNvPr id="4" name="object 4"/>
            <p:cNvSpPr/>
            <p:nvPr/>
          </p:nvSpPr>
          <p:spPr>
            <a:xfrm>
              <a:off x="1327766" y="1130444"/>
              <a:ext cx="850900" cy="393700"/>
            </a:xfrm>
            <a:custGeom>
              <a:avLst/>
              <a:gdLst/>
              <a:ahLst/>
              <a:cxnLst/>
              <a:rect l="l" t="t" r="r" b="b"/>
              <a:pathLst>
                <a:path w="850900" h="393700">
                  <a:moveTo>
                    <a:pt x="850471" y="0"/>
                  </a:moveTo>
                  <a:lnTo>
                    <a:pt x="0" y="0"/>
                  </a:lnTo>
                  <a:lnTo>
                    <a:pt x="0" y="393655"/>
                  </a:lnTo>
                  <a:lnTo>
                    <a:pt x="850471" y="393655"/>
                  </a:lnTo>
                  <a:lnTo>
                    <a:pt x="850471" y="0"/>
                  </a:lnTo>
                  <a:close/>
                </a:path>
              </a:pathLst>
            </a:custGeom>
            <a:solidFill>
              <a:srgbClr val="FF0000">
                <a:alpha val="19999"/>
              </a:srgbClr>
            </a:solidFill>
          </p:spPr>
          <p:txBody>
            <a:bodyPr wrap="square" lIns="0" tIns="0" rIns="0" bIns="0" rtlCol="0"/>
            <a:lstStyle/>
            <a:p>
              <a:endParaRPr sz="1619" dirty="0"/>
            </a:p>
          </p:txBody>
        </p:sp>
        <p:sp>
          <p:nvSpPr>
            <p:cNvPr id="5" name="object 5"/>
            <p:cNvSpPr/>
            <p:nvPr/>
          </p:nvSpPr>
          <p:spPr>
            <a:xfrm>
              <a:off x="1327766" y="1130444"/>
              <a:ext cx="850900" cy="393700"/>
            </a:xfrm>
            <a:custGeom>
              <a:avLst/>
              <a:gdLst/>
              <a:ahLst/>
              <a:cxnLst/>
              <a:rect l="l" t="t" r="r" b="b"/>
              <a:pathLst>
                <a:path w="850900" h="393700">
                  <a:moveTo>
                    <a:pt x="0" y="0"/>
                  </a:moveTo>
                  <a:lnTo>
                    <a:pt x="0" y="393655"/>
                  </a:lnTo>
                  <a:lnTo>
                    <a:pt x="850471" y="393655"/>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6" name="object 6"/>
          <p:cNvSpPr txBox="1"/>
          <p:nvPr/>
        </p:nvSpPr>
        <p:spPr>
          <a:xfrm>
            <a:off x="2805652" y="1091730"/>
            <a:ext cx="952784" cy="537766"/>
          </a:xfrm>
          <a:prstGeom prst="rect">
            <a:avLst/>
          </a:prstGeom>
        </p:spPr>
        <p:txBody>
          <a:bodyPr vert="horz" wrap="square" lIns="0" tIns="11992" rIns="0" bIns="0" rtlCol="0">
            <a:spAutoFit/>
          </a:bodyPr>
          <a:lstStyle/>
          <a:p>
            <a:pPr marL="11420">
              <a:spcBef>
                <a:spcPts val="95"/>
              </a:spcBef>
            </a:pPr>
            <a:r>
              <a:rPr lang="en-US" sz="1708" spc="-17" dirty="0" err="1">
                <a:solidFill>
                  <a:srgbClr val="FFA500"/>
                </a:solidFill>
                <a:latin typeface="Trebuchet MS"/>
                <a:cs typeface="Trebuchet MS"/>
              </a:rPr>
              <a:t>G</a:t>
            </a:r>
            <a:r>
              <a:rPr lang="en-US" sz="1708" spc="157" dirty="0" err="1">
                <a:latin typeface="Trebuchet MS"/>
                <a:cs typeface="Trebuchet MS"/>
              </a:rPr>
              <a:t>W</a:t>
            </a:r>
            <a:r>
              <a:rPr lang="en-US" sz="1708" spc="-855" dirty="0" err="1">
                <a:solidFill>
                  <a:srgbClr val="0000FF"/>
                </a:solidFill>
                <a:latin typeface="SimSun-ExtB"/>
                <a:cs typeface="SimSun-ExtB"/>
              </a:rPr>
              <a:t>ǁ</a:t>
            </a:r>
            <a:r>
              <a:rPr lang="en-US" sz="1708" spc="-855" dirty="0">
                <a:solidFill>
                  <a:srgbClr val="0000FF"/>
                </a:solidFill>
                <a:latin typeface="SimSun-ExtB"/>
                <a:cs typeface="SimSun-ExtB"/>
              </a:rPr>
              <a:t>                 	 </a:t>
            </a:r>
            <a:r>
              <a:rPr lang="en-US" sz="1708" spc="76" dirty="0">
                <a:solidFill>
                  <a:srgbClr val="FF0000"/>
                </a:solidFill>
                <a:latin typeface="Trebuchet MS"/>
                <a:cs typeface="Trebuchet MS"/>
              </a:rPr>
              <a:t>F</a:t>
            </a:r>
            <a:r>
              <a:rPr lang="en-US" sz="1708" spc="72" dirty="0">
                <a:solidFill>
                  <a:srgbClr val="008000"/>
                </a:solidFill>
                <a:latin typeface="Trebuchet MS"/>
                <a:cs typeface="Trebuchet MS"/>
              </a:rPr>
              <a:t>C</a:t>
            </a:r>
            <a:endParaRPr lang="en-US" sz="1708" dirty="0">
              <a:latin typeface="Trebuchet MS"/>
              <a:cs typeface="Trebuchet MS"/>
            </a:endParaRPr>
          </a:p>
        </p:txBody>
      </p:sp>
      <p:sp>
        <p:nvSpPr>
          <p:cNvPr id="7" name="object 7"/>
          <p:cNvSpPr txBox="1"/>
          <p:nvPr/>
        </p:nvSpPr>
        <p:spPr>
          <a:xfrm>
            <a:off x="5716466" y="1016553"/>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2" dirty="0">
                <a:solidFill>
                  <a:srgbClr val="008000"/>
                </a:solidFill>
                <a:latin typeface="Trebuchet MS"/>
                <a:cs typeface="Trebuchet MS"/>
              </a:rPr>
              <a:t>C</a:t>
            </a:r>
            <a:r>
              <a:rPr sz="1708" spc="-112" dirty="0">
                <a:latin typeface="Trebuchet MS"/>
                <a:cs typeface="Trebuchet MS"/>
              </a:rPr>
              <a:t>W</a:t>
            </a:r>
            <a:r>
              <a:rPr sz="1708" spc="-112" dirty="0">
                <a:solidFill>
                  <a:srgbClr val="0000FF"/>
                </a:solidFill>
                <a:latin typeface="SimSun-ExtB"/>
                <a:cs typeface="SimSun-ExtB"/>
              </a:rPr>
              <a:t>ǁ</a:t>
            </a:r>
            <a:r>
              <a:rPr sz="1708" spc="-112" dirty="0">
                <a:solidFill>
                  <a:srgbClr val="FF0000"/>
                </a:solidFill>
                <a:latin typeface="Trebuchet MS"/>
                <a:cs typeface="Trebuchet MS"/>
              </a:rPr>
              <a:t>F</a:t>
            </a:r>
            <a:r>
              <a:rPr sz="1708" spc="-112" dirty="0">
                <a:solidFill>
                  <a:srgbClr val="FFA500"/>
                </a:solidFill>
                <a:latin typeface="Trebuchet MS"/>
                <a:cs typeface="Trebuchet MS"/>
              </a:rPr>
              <a:t>G</a:t>
            </a:r>
            <a:endParaRPr sz="1708">
              <a:latin typeface="Trebuchet MS"/>
              <a:cs typeface="Trebuchet MS"/>
            </a:endParaRPr>
          </a:p>
        </p:txBody>
      </p:sp>
      <p:sp>
        <p:nvSpPr>
          <p:cNvPr id="8" name="object 8"/>
          <p:cNvSpPr/>
          <p:nvPr/>
        </p:nvSpPr>
        <p:spPr>
          <a:xfrm>
            <a:off x="4518599" y="1803627"/>
            <a:ext cx="1963181" cy="1141477"/>
          </a:xfrm>
          <a:custGeom>
            <a:avLst/>
            <a:gdLst/>
            <a:ahLst/>
            <a:cxnLst/>
            <a:rect l="l" t="t" r="r" b="b"/>
            <a:pathLst>
              <a:path w="2183129" h="1269364">
                <a:moveTo>
                  <a:pt x="1332070" y="0"/>
                </a:moveTo>
                <a:lnTo>
                  <a:pt x="1332070" y="393654"/>
                </a:lnTo>
                <a:lnTo>
                  <a:pt x="2182541" y="393654"/>
                </a:lnTo>
                <a:lnTo>
                  <a:pt x="2182541" y="0"/>
                </a:lnTo>
                <a:lnTo>
                  <a:pt x="1332070" y="0"/>
                </a:lnTo>
                <a:close/>
              </a:path>
              <a:path w="2183129" h="1269364">
                <a:moveTo>
                  <a:pt x="0" y="875254"/>
                </a:moveTo>
                <a:lnTo>
                  <a:pt x="0" y="1268909"/>
                </a:lnTo>
                <a:lnTo>
                  <a:pt x="850471" y="1268909"/>
                </a:lnTo>
                <a:lnTo>
                  <a:pt x="850471" y="875254"/>
                </a:lnTo>
                <a:lnTo>
                  <a:pt x="0" y="875254"/>
                </a:lnTo>
                <a:close/>
              </a:path>
            </a:pathLst>
          </a:custGeom>
          <a:ln w="4768">
            <a:solidFill>
              <a:srgbClr val="000000"/>
            </a:solidFill>
          </a:ln>
        </p:spPr>
        <p:txBody>
          <a:bodyPr wrap="square" lIns="0" tIns="0" rIns="0" bIns="0" rtlCol="0"/>
          <a:lstStyle/>
          <a:p>
            <a:endParaRPr sz="1619"/>
          </a:p>
        </p:txBody>
      </p:sp>
      <p:sp>
        <p:nvSpPr>
          <p:cNvPr id="9" name="object 9"/>
          <p:cNvSpPr txBox="1"/>
          <p:nvPr/>
        </p:nvSpPr>
        <p:spPr>
          <a:xfrm>
            <a:off x="4528619" y="2609781"/>
            <a:ext cx="745187" cy="274938"/>
          </a:xfrm>
          <a:prstGeom prst="rect">
            <a:avLst/>
          </a:prstGeom>
        </p:spPr>
        <p:txBody>
          <a:bodyPr vert="horz" wrap="square" lIns="0" tIns="11992" rIns="0" bIns="0" rtlCol="0">
            <a:spAutoFit/>
          </a:bodyPr>
          <a:lstStyle/>
          <a:p>
            <a:pPr marL="11420">
              <a:spcBef>
                <a:spcPts val="95"/>
              </a:spcBef>
            </a:pPr>
            <a:r>
              <a:rPr sz="1708" spc="157" dirty="0">
                <a:latin typeface="Trebuchet MS"/>
                <a:cs typeface="Trebuchet MS"/>
              </a:rPr>
              <a:t>W</a:t>
            </a:r>
            <a:r>
              <a:rPr sz="1708" spc="-855" dirty="0">
                <a:solidFill>
                  <a:srgbClr val="0000FF"/>
                </a:solidFill>
                <a:latin typeface="SimSun-ExtB"/>
                <a:cs typeface="SimSun-ExtB"/>
              </a:rPr>
              <a:t>ǁ</a:t>
            </a: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spc="-13" dirty="0">
                <a:solidFill>
                  <a:srgbClr val="FFA500"/>
                </a:solidFill>
                <a:latin typeface="Trebuchet MS"/>
                <a:cs typeface="Trebuchet MS"/>
              </a:rPr>
              <a:t>G</a:t>
            </a:r>
            <a:endParaRPr sz="1708" dirty="0">
              <a:latin typeface="Trebuchet MS"/>
              <a:cs typeface="Trebuchet MS"/>
            </a:endParaRPr>
          </a:p>
        </p:txBody>
      </p:sp>
      <p:grpSp>
        <p:nvGrpSpPr>
          <p:cNvPr id="10" name="object 10"/>
          <p:cNvGrpSpPr/>
          <p:nvPr/>
        </p:nvGrpSpPr>
        <p:grpSpPr>
          <a:xfrm>
            <a:off x="3917383" y="3375488"/>
            <a:ext cx="769740" cy="358603"/>
            <a:chOff x="2657296" y="3753668"/>
            <a:chExt cx="855980" cy="398780"/>
          </a:xfrm>
        </p:grpSpPr>
        <p:sp>
          <p:nvSpPr>
            <p:cNvPr id="11" name="object 11"/>
            <p:cNvSpPr/>
            <p:nvPr/>
          </p:nvSpPr>
          <p:spPr>
            <a:xfrm>
              <a:off x="2659836" y="3756208"/>
              <a:ext cx="850900" cy="393700"/>
            </a:xfrm>
            <a:custGeom>
              <a:avLst/>
              <a:gdLst/>
              <a:ahLst/>
              <a:cxnLst/>
              <a:rect l="l" t="t" r="r" b="b"/>
              <a:pathLst>
                <a:path w="850900" h="393700">
                  <a:moveTo>
                    <a:pt x="850471" y="0"/>
                  </a:moveTo>
                  <a:lnTo>
                    <a:pt x="0" y="0"/>
                  </a:lnTo>
                  <a:lnTo>
                    <a:pt x="0" y="393654"/>
                  </a:lnTo>
                  <a:lnTo>
                    <a:pt x="850471" y="393654"/>
                  </a:lnTo>
                  <a:lnTo>
                    <a:pt x="850471" y="0"/>
                  </a:lnTo>
                  <a:close/>
                </a:path>
              </a:pathLst>
            </a:custGeom>
            <a:solidFill>
              <a:srgbClr val="FF0000">
                <a:alpha val="19999"/>
              </a:srgbClr>
            </a:solidFill>
          </p:spPr>
          <p:txBody>
            <a:bodyPr wrap="square" lIns="0" tIns="0" rIns="0" bIns="0" rtlCol="0"/>
            <a:lstStyle/>
            <a:p>
              <a:endParaRPr sz="1619"/>
            </a:p>
          </p:txBody>
        </p:sp>
        <p:sp>
          <p:nvSpPr>
            <p:cNvPr id="12" name="object 12"/>
            <p:cNvSpPr/>
            <p:nvPr/>
          </p:nvSpPr>
          <p:spPr>
            <a:xfrm>
              <a:off x="2659836" y="3756208"/>
              <a:ext cx="850900" cy="393700"/>
            </a:xfrm>
            <a:custGeom>
              <a:avLst/>
              <a:gdLst/>
              <a:ahLst/>
              <a:cxnLst/>
              <a:rect l="l" t="t" r="r" b="b"/>
              <a:pathLst>
                <a:path w="850900" h="393700">
                  <a:moveTo>
                    <a:pt x="0" y="0"/>
                  </a:moveTo>
                  <a:lnTo>
                    <a:pt x="0" y="393654"/>
                  </a:lnTo>
                  <a:lnTo>
                    <a:pt x="850471" y="393654"/>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13" name="object 13"/>
          <p:cNvSpPr txBox="1"/>
          <p:nvPr/>
        </p:nvSpPr>
        <p:spPr>
          <a:xfrm>
            <a:off x="3929687" y="3396854"/>
            <a:ext cx="992947" cy="274938"/>
          </a:xfrm>
          <a:prstGeom prst="rect">
            <a:avLst/>
          </a:prstGeom>
        </p:spPr>
        <p:txBody>
          <a:bodyPr vert="horz" wrap="square" lIns="0" tIns="11992" rIns="0" bIns="0" rtlCol="0">
            <a:spAutoFit/>
          </a:bodyPr>
          <a:lstStyle/>
          <a:p>
            <a:pPr marL="11420">
              <a:spcBef>
                <a:spcPts val="95"/>
              </a:spcBef>
            </a:pPr>
            <a:r>
              <a:rPr sz="1708" spc="76" dirty="0" err="1">
                <a:solidFill>
                  <a:srgbClr val="FF0000"/>
                </a:solidFill>
                <a:latin typeface="Trebuchet MS"/>
                <a:cs typeface="Trebuchet MS"/>
              </a:rPr>
              <a:t>F</a:t>
            </a:r>
            <a:r>
              <a:rPr sz="1708" spc="157" dirty="0" err="1">
                <a:latin typeface="Trebuchet MS"/>
                <a:cs typeface="Trebuchet MS"/>
              </a:rPr>
              <a:t>W</a:t>
            </a:r>
            <a:r>
              <a:rPr sz="1708" spc="-855" dirty="0" err="1">
                <a:solidFill>
                  <a:srgbClr val="0000FF"/>
                </a:solidFill>
                <a:latin typeface="SimSun-ExtB"/>
                <a:cs typeface="SimSun-ExtB"/>
              </a:rPr>
              <a:t>ǁ</a:t>
            </a:r>
            <a:r>
              <a:rPr sz="1708" spc="68" dirty="0" err="1">
                <a:solidFill>
                  <a:srgbClr val="008000"/>
                </a:solidFill>
                <a:latin typeface="Trebuchet MS"/>
                <a:cs typeface="Trebuchet MS"/>
              </a:rPr>
              <a:t>C</a:t>
            </a:r>
            <a:r>
              <a:rPr sz="1708" spc="-13" dirty="0" err="1">
                <a:solidFill>
                  <a:srgbClr val="FFA500"/>
                </a:solidFill>
                <a:latin typeface="Trebuchet MS"/>
                <a:cs typeface="Trebuchet MS"/>
              </a:rPr>
              <a:t>G</a:t>
            </a:r>
            <a:endParaRPr sz="1708" dirty="0">
              <a:latin typeface="Trebuchet MS"/>
              <a:cs typeface="Trebuchet MS"/>
            </a:endParaRPr>
          </a:p>
        </p:txBody>
      </p:sp>
      <p:sp>
        <p:nvSpPr>
          <p:cNvPr id="14" name="object 14"/>
          <p:cNvSpPr txBox="1"/>
          <p:nvPr/>
        </p:nvSpPr>
        <p:spPr>
          <a:xfrm>
            <a:off x="5117533" y="3377771"/>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2" dirty="0">
                <a:solidFill>
                  <a:srgbClr val="FF0000"/>
                </a:solidFill>
                <a:latin typeface="Trebuchet MS"/>
                <a:cs typeface="Trebuchet MS"/>
              </a:rPr>
              <a:t>F</a:t>
            </a:r>
            <a:r>
              <a:rPr sz="1708" spc="-112" dirty="0">
                <a:solidFill>
                  <a:srgbClr val="FFA500"/>
                </a:solidFill>
                <a:latin typeface="Trebuchet MS"/>
                <a:cs typeface="Trebuchet MS"/>
              </a:rPr>
              <a:t>G</a:t>
            </a:r>
            <a:r>
              <a:rPr sz="1708" spc="-112" dirty="0">
                <a:latin typeface="Trebuchet MS"/>
                <a:cs typeface="Trebuchet MS"/>
              </a:rPr>
              <a:t>W</a:t>
            </a:r>
            <a:r>
              <a:rPr sz="1708" spc="-112" dirty="0">
                <a:solidFill>
                  <a:srgbClr val="0000FF"/>
                </a:solidFill>
                <a:latin typeface="SimSun-ExtB"/>
                <a:cs typeface="SimSun-ExtB"/>
              </a:rPr>
              <a:t>ǁ</a:t>
            </a:r>
            <a:r>
              <a:rPr sz="1708" spc="-112" dirty="0">
                <a:solidFill>
                  <a:srgbClr val="008000"/>
                </a:solidFill>
                <a:latin typeface="Trebuchet MS"/>
                <a:cs typeface="Trebuchet MS"/>
              </a:rPr>
              <a:t>C</a:t>
            </a:r>
            <a:endParaRPr sz="1708">
              <a:latin typeface="Trebuchet MS"/>
              <a:cs typeface="Trebuchet MS"/>
            </a:endParaRPr>
          </a:p>
        </p:txBody>
      </p:sp>
      <p:sp>
        <p:nvSpPr>
          <p:cNvPr id="15" name="object 15"/>
          <p:cNvSpPr txBox="1"/>
          <p:nvPr/>
        </p:nvSpPr>
        <p:spPr>
          <a:xfrm>
            <a:off x="5117533" y="4164846"/>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A500"/>
                </a:solidFill>
                <a:latin typeface="Trebuchet MS"/>
                <a:cs typeface="Trebuchet MS"/>
              </a:rPr>
              <a:t>G</a:t>
            </a:r>
            <a:r>
              <a:rPr sz="1708" spc="-117" dirty="0">
                <a:solidFill>
                  <a:srgbClr val="0000FF"/>
                </a:solidFill>
                <a:latin typeface="SimSun-ExtB"/>
                <a:cs typeface="SimSun-ExtB"/>
              </a:rPr>
              <a:t>ǁ</a:t>
            </a:r>
            <a:r>
              <a:rPr sz="1708" spc="-117" dirty="0">
                <a:solidFill>
                  <a:srgbClr val="FF0000"/>
                </a:solidFill>
                <a:latin typeface="Trebuchet MS"/>
                <a:cs typeface="Trebuchet MS"/>
              </a:rPr>
              <a:t>F</a:t>
            </a:r>
            <a:r>
              <a:rPr sz="1708" spc="-117" dirty="0">
                <a:solidFill>
                  <a:srgbClr val="008000"/>
                </a:solidFill>
                <a:latin typeface="Trebuchet MS"/>
                <a:cs typeface="Trebuchet MS"/>
              </a:rPr>
              <a:t>C</a:t>
            </a:r>
            <a:r>
              <a:rPr sz="1708" spc="-117" dirty="0">
                <a:latin typeface="Trebuchet MS"/>
                <a:cs typeface="Trebuchet MS"/>
              </a:rPr>
              <a:t>W</a:t>
            </a:r>
            <a:endParaRPr sz="1708">
              <a:latin typeface="Trebuchet MS"/>
              <a:cs typeface="Trebuchet MS"/>
            </a:endParaRPr>
          </a:p>
        </p:txBody>
      </p:sp>
      <p:sp>
        <p:nvSpPr>
          <p:cNvPr id="16" name="object 16"/>
          <p:cNvSpPr txBox="1"/>
          <p:nvPr/>
        </p:nvSpPr>
        <p:spPr>
          <a:xfrm>
            <a:off x="5117533" y="4951918"/>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0000"/>
                </a:solidFill>
                <a:latin typeface="Trebuchet MS"/>
                <a:cs typeface="Trebuchet MS"/>
              </a:rPr>
              <a:t>F</a:t>
            </a:r>
            <a:r>
              <a:rPr sz="1708" spc="-117" dirty="0">
                <a:solidFill>
                  <a:srgbClr val="FFA500"/>
                </a:solidFill>
                <a:latin typeface="Trebuchet MS"/>
                <a:cs typeface="Trebuchet MS"/>
              </a:rPr>
              <a:t>G</a:t>
            </a:r>
            <a:r>
              <a:rPr sz="1708" spc="-117" dirty="0">
                <a:solidFill>
                  <a:srgbClr val="0000FF"/>
                </a:solidFill>
                <a:latin typeface="SimSun-ExtB"/>
                <a:cs typeface="SimSun-ExtB"/>
              </a:rPr>
              <a:t>ǁ</a:t>
            </a:r>
            <a:r>
              <a:rPr sz="1708" spc="-117" dirty="0">
                <a:solidFill>
                  <a:srgbClr val="008000"/>
                </a:solidFill>
                <a:latin typeface="Trebuchet MS"/>
                <a:cs typeface="Trebuchet MS"/>
              </a:rPr>
              <a:t>C</a:t>
            </a:r>
            <a:r>
              <a:rPr sz="1708" spc="-117" dirty="0">
                <a:latin typeface="Trebuchet MS"/>
                <a:cs typeface="Trebuchet MS"/>
              </a:rPr>
              <a:t>W</a:t>
            </a:r>
            <a:endParaRPr sz="1708">
              <a:latin typeface="Trebuchet MS"/>
              <a:cs typeface="Trebuchet MS"/>
            </a:endParaRPr>
          </a:p>
        </p:txBody>
      </p:sp>
      <p:grpSp>
        <p:nvGrpSpPr>
          <p:cNvPr id="17" name="object 17"/>
          <p:cNvGrpSpPr/>
          <p:nvPr/>
        </p:nvGrpSpPr>
        <p:grpSpPr>
          <a:xfrm>
            <a:off x="5115249" y="5736708"/>
            <a:ext cx="769740" cy="358603"/>
            <a:chOff x="3989367" y="6379431"/>
            <a:chExt cx="855980" cy="398780"/>
          </a:xfrm>
        </p:grpSpPr>
        <p:sp>
          <p:nvSpPr>
            <p:cNvPr id="18" name="object 18"/>
            <p:cNvSpPr/>
            <p:nvPr/>
          </p:nvSpPr>
          <p:spPr>
            <a:xfrm>
              <a:off x="3991907" y="6381971"/>
              <a:ext cx="850900" cy="393700"/>
            </a:xfrm>
            <a:custGeom>
              <a:avLst/>
              <a:gdLst/>
              <a:ahLst/>
              <a:cxnLst/>
              <a:rect l="l" t="t" r="r" b="b"/>
              <a:pathLst>
                <a:path w="850900" h="393700">
                  <a:moveTo>
                    <a:pt x="850471" y="0"/>
                  </a:moveTo>
                  <a:lnTo>
                    <a:pt x="0" y="0"/>
                  </a:lnTo>
                  <a:lnTo>
                    <a:pt x="0" y="393655"/>
                  </a:lnTo>
                  <a:lnTo>
                    <a:pt x="850471" y="393655"/>
                  </a:lnTo>
                  <a:lnTo>
                    <a:pt x="850471" y="0"/>
                  </a:lnTo>
                  <a:close/>
                </a:path>
              </a:pathLst>
            </a:custGeom>
            <a:solidFill>
              <a:srgbClr val="007F00">
                <a:alpha val="19999"/>
              </a:srgbClr>
            </a:solidFill>
          </p:spPr>
          <p:txBody>
            <a:bodyPr wrap="square" lIns="0" tIns="0" rIns="0" bIns="0" rtlCol="0"/>
            <a:lstStyle/>
            <a:p>
              <a:endParaRPr sz="1619"/>
            </a:p>
          </p:txBody>
        </p:sp>
        <p:sp>
          <p:nvSpPr>
            <p:cNvPr id="19" name="object 19"/>
            <p:cNvSpPr/>
            <p:nvPr/>
          </p:nvSpPr>
          <p:spPr>
            <a:xfrm>
              <a:off x="3991907" y="6381971"/>
              <a:ext cx="850900" cy="393700"/>
            </a:xfrm>
            <a:custGeom>
              <a:avLst/>
              <a:gdLst/>
              <a:ahLst/>
              <a:cxnLst/>
              <a:rect l="l" t="t" r="r" b="b"/>
              <a:pathLst>
                <a:path w="850900" h="393700">
                  <a:moveTo>
                    <a:pt x="0" y="0"/>
                  </a:moveTo>
                  <a:lnTo>
                    <a:pt x="0" y="393655"/>
                  </a:lnTo>
                  <a:lnTo>
                    <a:pt x="850471" y="393655"/>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20" name="object 20"/>
          <p:cNvSpPr txBox="1"/>
          <p:nvPr/>
        </p:nvSpPr>
        <p:spPr>
          <a:xfrm>
            <a:off x="5127552" y="5758073"/>
            <a:ext cx="745187" cy="274938"/>
          </a:xfrm>
          <a:prstGeom prst="rect">
            <a:avLst/>
          </a:prstGeom>
        </p:spPr>
        <p:txBody>
          <a:bodyPr vert="horz" wrap="square" lIns="0" tIns="11992" rIns="0" bIns="0" rtlCol="0">
            <a:spAutoFit/>
          </a:bodyPr>
          <a:lstStyle/>
          <a:p>
            <a:pPr marL="11420">
              <a:spcBef>
                <a:spcPts val="95"/>
              </a:spcBef>
            </a:pPr>
            <a:r>
              <a:rPr sz="1708" spc="-855" dirty="0">
                <a:solidFill>
                  <a:srgbClr val="0000FF"/>
                </a:solidFill>
                <a:latin typeface="SimSun-ExtB"/>
                <a:cs typeface="SimSun-ExtB"/>
              </a:rPr>
              <a:t>ǁ</a:t>
            </a: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spc="-17" dirty="0">
                <a:solidFill>
                  <a:srgbClr val="FFA500"/>
                </a:solidFill>
                <a:latin typeface="Trebuchet MS"/>
                <a:cs typeface="Trebuchet MS"/>
              </a:rPr>
              <a:t>G</a:t>
            </a:r>
            <a:r>
              <a:rPr sz="1708" spc="157" dirty="0">
                <a:latin typeface="Trebuchet MS"/>
                <a:cs typeface="Trebuchet MS"/>
              </a:rPr>
              <a:t>W</a:t>
            </a:r>
            <a:endParaRPr sz="1708">
              <a:latin typeface="Trebuchet MS"/>
              <a:cs typeface="Trebuchet MS"/>
            </a:endParaRPr>
          </a:p>
        </p:txBody>
      </p:sp>
      <p:grpSp>
        <p:nvGrpSpPr>
          <p:cNvPr id="21" name="object 21"/>
          <p:cNvGrpSpPr/>
          <p:nvPr/>
        </p:nvGrpSpPr>
        <p:grpSpPr>
          <a:xfrm>
            <a:off x="5226566" y="5308057"/>
            <a:ext cx="547041" cy="416276"/>
            <a:chOff x="4113157" y="5902754"/>
            <a:chExt cx="608330" cy="462915"/>
          </a:xfrm>
        </p:grpSpPr>
        <p:sp>
          <p:nvSpPr>
            <p:cNvPr id="22" name="object 22"/>
            <p:cNvSpPr/>
            <p:nvPr/>
          </p:nvSpPr>
          <p:spPr>
            <a:xfrm>
              <a:off x="4417143" y="5902754"/>
              <a:ext cx="0" cy="378460"/>
            </a:xfrm>
            <a:custGeom>
              <a:avLst/>
              <a:gdLst/>
              <a:ahLst/>
              <a:cxnLst/>
              <a:rect l="l" t="t" r="r" b="b"/>
              <a:pathLst>
                <a:path h="378460">
                  <a:moveTo>
                    <a:pt x="0" y="0"/>
                  </a:moveTo>
                  <a:lnTo>
                    <a:pt x="0" y="378290"/>
                  </a:lnTo>
                </a:path>
              </a:pathLst>
            </a:custGeom>
            <a:ln w="4768">
              <a:solidFill>
                <a:srgbClr val="000000"/>
              </a:solidFill>
            </a:ln>
          </p:spPr>
          <p:txBody>
            <a:bodyPr wrap="square" lIns="0" tIns="0" rIns="0" bIns="0" rtlCol="0"/>
            <a:lstStyle/>
            <a:p>
              <a:endParaRPr sz="1619"/>
            </a:p>
          </p:txBody>
        </p:sp>
        <p:sp>
          <p:nvSpPr>
            <p:cNvPr id="23" name="object 23"/>
            <p:cNvSpPr/>
            <p:nvPr/>
          </p:nvSpPr>
          <p:spPr>
            <a:xfrm>
              <a:off x="4392270" y="6281039"/>
              <a:ext cx="50165" cy="82550"/>
            </a:xfrm>
            <a:custGeom>
              <a:avLst/>
              <a:gdLst/>
              <a:ahLst/>
              <a:cxnLst/>
              <a:rect l="l" t="t" r="r" b="b"/>
              <a:pathLst>
                <a:path w="50164" h="82550">
                  <a:moveTo>
                    <a:pt x="49745" y="0"/>
                  </a:moveTo>
                  <a:lnTo>
                    <a:pt x="0" y="0"/>
                  </a:lnTo>
                  <a:lnTo>
                    <a:pt x="24872" y="82149"/>
                  </a:lnTo>
                  <a:lnTo>
                    <a:pt x="49745" y="0"/>
                  </a:lnTo>
                  <a:close/>
                </a:path>
              </a:pathLst>
            </a:custGeom>
            <a:solidFill>
              <a:srgbClr val="000000"/>
            </a:solidFill>
          </p:spPr>
          <p:txBody>
            <a:bodyPr wrap="square" lIns="0" tIns="0" rIns="0" bIns="0" rtlCol="0"/>
            <a:lstStyle/>
            <a:p>
              <a:endParaRPr sz="1619"/>
            </a:p>
          </p:txBody>
        </p:sp>
        <p:sp>
          <p:nvSpPr>
            <p:cNvPr id="24" name="object 24"/>
            <p:cNvSpPr/>
            <p:nvPr/>
          </p:nvSpPr>
          <p:spPr>
            <a:xfrm>
              <a:off x="4392270" y="6281039"/>
              <a:ext cx="50165" cy="82550"/>
            </a:xfrm>
            <a:custGeom>
              <a:avLst/>
              <a:gdLst/>
              <a:ahLst/>
              <a:cxnLst/>
              <a:rect l="l" t="t" r="r" b="b"/>
              <a:pathLst>
                <a:path w="50164" h="82550">
                  <a:moveTo>
                    <a:pt x="0" y="0"/>
                  </a:moveTo>
                  <a:lnTo>
                    <a:pt x="24872" y="82149"/>
                  </a:lnTo>
                  <a:lnTo>
                    <a:pt x="49745" y="0"/>
                  </a:lnTo>
                  <a:lnTo>
                    <a:pt x="0" y="0"/>
                  </a:lnTo>
                  <a:close/>
                </a:path>
              </a:pathLst>
            </a:custGeom>
            <a:ln w="4768">
              <a:solidFill>
                <a:srgbClr val="000000"/>
              </a:solidFill>
            </a:ln>
          </p:spPr>
          <p:txBody>
            <a:bodyPr wrap="square" lIns="0" tIns="0" rIns="0" bIns="0" rtlCol="0"/>
            <a:lstStyle/>
            <a:p>
              <a:endParaRPr sz="1619"/>
            </a:p>
          </p:txBody>
        </p:sp>
        <p:sp>
          <p:nvSpPr>
            <p:cNvPr id="25" name="object 25"/>
            <p:cNvSpPr/>
            <p:nvPr/>
          </p:nvSpPr>
          <p:spPr>
            <a:xfrm>
              <a:off x="4113157" y="5959985"/>
              <a:ext cx="608330" cy="346075"/>
            </a:xfrm>
            <a:custGeom>
              <a:avLst/>
              <a:gdLst/>
              <a:ahLst/>
              <a:cxnLst/>
              <a:rect l="l" t="t" r="r" b="b"/>
              <a:pathLst>
                <a:path w="608329" h="346075">
                  <a:moveTo>
                    <a:pt x="607971" y="0"/>
                  </a:moveTo>
                  <a:lnTo>
                    <a:pt x="0" y="0"/>
                  </a:lnTo>
                  <a:lnTo>
                    <a:pt x="0" y="345971"/>
                  </a:lnTo>
                  <a:lnTo>
                    <a:pt x="607971" y="345971"/>
                  </a:lnTo>
                  <a:lnTo>
                    <a:pt x="607971" y="0"/>
                  </a:lnTo>
                  <a:close/>
                </a:path>
              </a:pathLst>
            </a:custGeom>
            <a:solidFill>
              <a:srgbClr val="FFFFFF"/>
            </a:solidFill>
          </p:spPr>
          <p:txBody>
            <a:bodyPr wrap="square" lIns="0" tIns="0" rIns="0" bIns="0" rtlCol="0"/>
            <a:lstStyle/>
            <a:p>
              <a:endParaRPr sz="1619"/>
            </a:p>
          </p:txBody>
        </p:sp>
      </p:grpSp>
      <p:sp>
        <p:nvSpPr>
          <p:cNvPr id="26" name="object 26"/>
          <p:cNvSpPr txBox="1"/>
          <p:nvPr/>
        </p:nvSpPr>
        <p:spPr>
          <a:xfrm>
            <a:off x="5215145" y="5357162"/>
            <a:ext cx="569883"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27" name="object 27"/>
          <p:cNvGrpSpPr/>
          <p:nvPr/>
        </p:nvGrpSpPr>
        <p:grpSpPr>
          <a:xfrm>
            <a:off x="5299060" y="4520983"/>
            <a:ext cx="402001" cy="416276"/>
            <a:chOff x="4193772" y="5027499"/>
            <a:chExt cx="447040" cy="462915"/>
          </a:xfrm>
        </p:grpSpPr>
        <p:sp>
          <p:nvSpPr>
            <p:cNvPr id="28" name="object 28"/>
            <p:cNvSpPr/>
            <p:nvPr/>
          </p:nvSpPr>
          <p:spPr>
            <a:xfrm>
              <a:off x="4417143" y="5027499"/>
              <a:ext cx="0" cy="378460"/>
            </a:xfrm>
            <a:custGeom>
              <a:avLst/>
              <a:gdLst/>
              <a:ahLst/>
              <a:cxnLst/>
              <a:rect l="l" t="t" r="r" b="b"/>
              <a:pathLst>
                <a:path h="378460">
                  <a:moveTo>
                    <a:pt x="0" y="0"/>
                  </a:moveTo>
                  <a:lnTo>
                    <a:pt x="0" y="378290"/>
                  </a:lnTo>
                </a:path>
              </a:pathLst>
            </a:custGeom>
            <a:ln w="4768">
              <a:solidFill>
                <a:srgbClr val="000000"/>
              </a:solidFill>
            </a:ln>
          </p:spPr>
          <p:txBody>
            <a:bodyPr wrap="square" lIns="0" tIns="0" rIns="0" bIns="0" rtlCol="0"/>
            <a:lstStyle/>
            <a:p>
              <a:endParaRPr sz="1619"/>
            </a:p>
          </p:txBody>
        </p:sp>
        <p:sp>
          <p:nvSpPr>
            <p:cNvPr id="29" name="object 29"/>
            <p:cNvSpPr/>
            <p:nvPr/>
          </p:nvSpPr>
          <p:spPr>
            <a:xfrm>
              <a:off x="4392270" y="5405785"/>
              <a:ext cx="50165" cy="82550"/>
            </a:xfrm>
            <a:custGeom>
              <a:avLst/>
              <a:gdLst/>
              <a:ahLst/>
              <a:cxnLst/>
              <a:rect l="l" t="t" r="r" b="b"/>
              <a:pathLst>
                <a:path w="50164" h="82550">
                  <a:moveTo>
                    <a:pt x="49745" y="0"/>
                  </a:moveTo>
                  <a:lnTo>
                    <a:pt x="0" y="0"/>
                  </a:lnTo>
                  <a:lnTo>
                    <a:pt x="24872" y="82149"/>
                  </a:lnTo>
                  <a:lnTo>
                    <a:pt x="49745" y="0"/>
                  </a:lnTo>
                  <a:close/>
                </a:path>
              </a:pathLst>
            </a:custGeom>
            <a:solidFill>
              <a:srgbClr val="000000"/>
            </a:solidFill>
          </p:spPr>
          <p:txBody>
            <a:bodyPr wrap="square" lIns="0" tIns="0" rIns="0" bIns="0" rtlCol="0"/>
            <a:lstStyle/>
            <a:p>
              <a:endParaRPr sz="1619"/>
            </a:p>
          </p:txBody>
        </p:sp>
        <p:sp>
          <p:nvSpPr>
            <p:cNvPr id="30" name="object 30"/>
            <p:cNvSpPr/>
            <p:nvPr/>
          </p:nvSpPr>
          <p:spPr>
            <a:xfrm>
              <a:off x="4392270" y="5405785"/>
              <a:ext cx="50165" cy="82550"/>
            </a:xfrm>
            <a:custGeom>
              <a:avLst/>
              <a:gdLst/>
              <a:ahLst/>
              <a:cxnLst/>
              <a:rect l="l" t="t" r="r" b="b"/>
              <a:pathLst>
                <a:path w="50164" h="82550">
                  <a:moveTo>
                    <a:pt x="0" y="0"/>
                  </a:moveTo>
                  <a:lnTo>
                    <a:pt x="24872" y="82149"/>
                  </a:lnTo>
                  <a:lnTo>
                    <a:pt x="49745" y="0"/>
                  </a:lnTo>
                  <a:lnTo>
                    <a:pt x="0" y="0"/>
                  </a:lnTo>
                  <a:close/>
                </a:path>
              </a:pathLst>
            </a:custGeom>
            <a:ln w="4768">
              <a:solidFill>
                <a:srgbClr val="000000"/>
              </a:solidFill>
            </a:ln>
          </p:spPr>
          <p:txBody>
            <a:bodyPr wrap="square" lIns="0" tIns="0" rIns="0" bIns="0" rtlCol="0"/>
            <a:lstStyle/>
            <a:p>
              <a:endParaRPr sz="1619"/>
            </a:p>
          </p:txBody>
        </p:sp>
        <p:sp>
          <p:nvSpPr>
            <p:cNvPr id="31" name="object 31"/>
            <p:cNvSpPr/>
            <p:nvPr/>
          </p:nvSpPr>
          <p:spPr>
            <a:xfrm>
              <a:off x="4193772" y="5084731"/>
              <a:ext cx="447040" cy="346075"/>
            </a:xfrm>
            <a:custGeom>
              <a:avLst/>
              <a:gdLst/>
              <a:ahLst/>
              <a:cxnLst/>
              <a:rect l="l" t="t" r="r" b="b"/>
              <a:pathLst>
                <a:path w="447039" h="346075">
                  <a:moveTo>
                    <a:pt x="446741" y="0"/>
                  </a:moveTo>
                  <a:lnTo>
                    <a:pt x="0" y="0"/>
                  </a:lnTo>
                  <a:lnTo>
                    <a:pt x="0" y="345971"/>
                  </a:lnTo>
                  <a:lnTo>
                    <a:pt x="446741" y="345971"/>
                  </a:lnTo>
                  <a:lnTo>
                    <a:pt x="446741" y="0"/>
                  </a:lnTo>
                  <a:close/>
                </a:path>
              </a:pathLst>
            </a:custGeom>
            <a:solidFill>
              <a:srgbClr val="FFFFFF"/>
            </a:solidFill>
          </p:spPr>
          <p:txBody>
            <a:bodyPr wrap="square" lIns="0" tIns="0" rIns="0" bIns="0" rtlCol="0"/>
            <a:lstStyle/>
            <a:p>
              <a:endParaRPr sz="1619"/>
            </a:p>
          </p:txBody>
        </p:sp>
      </p:grpSp>
      <p:sp>
        <p:nvSpPr>
          <p:cNvPr id="32" name="object 32"/>
          <p:cNvSpPr txBox="1"/>
          <p:nvPr/>
        </p:nvSpPr>
        <p:spPr>
          <a:xfrm>
            <a:off x="5287641" y="4570090"/>
            <a:ext cx="424841"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i="1" spc="-45" dirty="0">
                <a:latin typeface="Trebuchet MS"/>
                <a:cs typeface="Trebuchet MS"/>
              </a:rPr>
              <a:t>a</a:t>
            </a:r>
            <a:r>
              <a:rPr sz="1708" spc="-99" dirty="0">
                <a:latin typeface="Trebuchet MS"/>
                <a:cs typeface="Trebuchet MS"/>
              </a:rPr>
              <a:t>:1</a:t>
            </a:r>
            <a:endParaRPr sz="1708">
              <a:latin typeface="Trebuchet MS"/>
              <a:cs typeface="Trebuchet MS"/>
            </a:endParaRPr>
          </a:p>
        </p:txBody>
      </p:sp>
      <p:grpSp>
        <p:nvGrpSpPr>
          <p:cNvPr id="33" name="object 33"/>
          <p:cNvGrpSpPr/>
          <p:nvPr/>
        </p:nvGrpSpPr>
        <p:grpSpPr>
          <a:xfrm>
            <a:off x="5196362" y="3733910"/>
            <a:ext cx="607569" cy="416276"/>
            <a:chOff x="4079568" y="4152245"/>
            <a:chExt cx="675640" cy="462915"/>
          </a:xfrm>
        </p:grpSpPr>
        <p:sp>
          <p:nvSpPr>
            <p:cNvPr id="34" name="object 34"/>
            <p:cNvSpPr/>
            <p:nvPr/>
          </p:nvSpPr>
          <p:spPr>
            <a:xfrm>
              <a:off x="4417143" y="4152245"/>
              <a:ext cx="0" cy="378460"/>
            </a:xfrm>
            <a:custGeom>
              <a:avLst/>
              <a:gdLst/>
              <a:ahLst/>
              <a:cxnLst/>
              <a:rect l="l" t="t" r="r" b="b"/>
              <a:pathLst>
                <a:path h="378460">
                  <a:moveTo>
                    <a:pt x="0" y="0"/>
                  </a:moveTo>
                  <a:lnTo>
                    <a:pt x="0" y="378291"/>
                  </a:lnTo>
                </a:path>
              </a:pathLst>
            </a:custGeom>
            <a:ln w="4768">
              <a:solidFill>
                <a:srgbClr val="000000"/>
              </a:solidFill>
            </a:ln>
          </p:spPr>
          <p:txBody>
            <a:bodyPr wrap="square" lIns="0" tIns="0" rIns="0" bIns="0" rtlCol="0"/>
            <a:lstStyle/>
            <a:p>
              <a:endParaRPr sz="1619"/>
            </a:p>
          </p:txBody>
        </p:sp>
        <p:sp>
          <p:nvSpPr>
            <p:cNvPr id="35" name="object 35"/>
            <p:cNvSpPr/>
            <p:nvPr/>
          </p:nvSpPr>
          <p:spPr>
            <a:xfrm>
              <a:off x="4392270" y="4530530"/>
              <a:ext cx="50165" cy="82550"/>
            </a:xfrm>
            <a:custGeom>
              <a:avLst/>
              <a:gdLst/>
              <a:ahLst/>
              <a:cxnLst/>
              <a:rect l="l" t="t" r="r" b="b"/>
              <a:pathLst>
                <a:path w="50164" h="82550">
                  <a:moveTo>
                    <a:pt x="49745" y="0"/>
                  </a:moveTo>
                  <a:lnTo>
                    <a:pt x="0" y="0"/>
                  </a:lnTo>
                  <a:lnTo>
                    <a:pt x="24872" y="82149"/>
                  </a:lnTo>
                  <a:lnTo>
                    <a:pt x="49745" y="0"/>
                  </a:lnTo>
                  <a:close/>
                </a:path>
              </a:pathLst>
            </a:custGeom>
            <a:solidFill>
              <a:srgbClr val="000000"/>
            </a:solidFill>
          </p:spPr>
          <p:txBody>
            <a:bodyPr wrap="square" lIns="0" tIns="0" rIns="0" bIns="0" rtlCol="0"/>
            <a:lstStyle/>
            <a:p>
              <a:endParaRPr sz="1619"/>
            </a:p>
          </p:txBody>
        </p:sp>
        <p:sp>
          <p:nvSpPr>
            <p:cNvPr id="36" name="object 36"/>
            <p:cNvSpPr/>
            <p:nvPr/>
          </p:nvSpPr>
          <p:spPr>
            <a:xfrm>
              <a:off x="4392270" y="4530530"/>
              <a:ext cx="50165" cy="82550"/>
            </a:xfrm>
            <a:custGeom>
              <a:avLst/>
              <a:gdLst/>
              <a:ahLst/>
              <a:cxnLst/>
              <a:rect l="l" t="t" r="r" b="b"/>
              <a:pathLst>
                <a:path w="50164" h="82550">
                  <a:moveTo>
                    <a:pt x="0" y="0"/>
                  </a:moveTo>
                  <a:lnTo>
                    <a:pt x="24872" y="82149"/>
                  </a:lnTo>
                  <a:lnTo>
                    <a:pt x="49745" y="0"/>
                  </a:lnTo>
                  <a:lnTo>
                    <a:pt x="0" y="0"/>
                  </a:lnTo>
                  <a:close/>
                </a:path>
              </a:pathLst>
            </a:custGeom>
            <a:ln w="4768">
              <a:solidFill>
                <a:srgbClr val="000000"/>
              </a:solidFill>
            </a:ln>
          </p:spPr>
          <p:txBody>
            <a:bodyPr wrap="square" lIns="0" tIns="0" rIns="0" bIns="0" rtlCol="0"/>
            <a:lstStyle/>
            <a:p>
              <a:endParaRPr sz="1619"/>
            </a:p>
          </p:txBody>
        </p:sp>
        <p:sp>
          <p:nvSpPr>
            <p:cNvPr id="37" name="object 37"/>
            <p:cNvSpPr/>
            <p:nvPr/>
          </p:nvSpPr>
          <p:spPr>
            <a:xfrm>
              <a:off x="4079568" y="4209476"/>
              <a:ext cx="675640" cy="346075"/>
            </a:xfrm>
            <a:custGeom>
              <a:avLst/>
              <a:gdLst/>
              <a:ahLst/>
              <a:cxnLst/>
              <a:rect l="l" t="t" r="r" b="b"/>
              <a:pathLst>
                <a:path w="675639" h="346075">
                  <a:moveTo>
                    <a:pt x="675149" y="0"/>
                  </a:moveTo>
                  <a:lnTo>
                    <a:pt x="0" y="0"/>
                  </a:lnTo>
                  <a:lnTo>
                    <a:pt x="0" y="345971"/>
                  </a:lnTo>
                  <a:lnTo>
                    <a:pt x="675149" y="345971"/>
                  </a:lnTo>
                  <a:lnTo>
                    <a:pt x="675149" y="0"/>
                  </a:lnTo>
                  <a:close/>
                </a:path>
              </a:pathLst>
            </a:custGeom>
            <a:solidFill>
              <a:srgbClr val="FFFFFF"/>
            </a:solidFill>
          </p:spPr>
          <p:txBody>
            <a:bodyPr wrap="square" lIns="0" tIns="0" rIns="0" bIns="0" rtlCol="0"/>
            <a:lstStyle/>
            <a:p>
              <a:endParaRPr sz="1619"/>
            </a:p>
          </p:txBody>
        </p:sp>
      </p:grpSp>
      <p:sp>
        <p:nvSpPr>
          <p:cNvPr id="38" name="object 38"/>
          <p:cNvSpPr txBox="1"/>
          <p:nvPr/>
        </p:nvSpPr>
        <p:spPr>
          <a:xfrm>
            <a:off x="5184940" y="3783017"/>
            <a:ext cx="630411"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57" dirty="0">
                <a:latin typeface="Trebuchet MS"/>
                <a:cs typeface="Trebuchet MS"/>
              </a:rPr>
              <a:t>W</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39" name="object 39"/>
          <p:cNvGrpSpPr/>
          <p:nvPr/>
        </p:nvGrpSpPr>
        <p:grpSpPr>
          <a:xfrm>
            <a:off x="4405127" y="2944552"/>
            <a:ext cx="1064389" cy="421987"/>
            <a:chOff x="3199686" y="3274450"/>
            <a:chExt cx="1183640" cy="469265"/>
          </a:xfrm>
        </p:grpSpPr>
        <p:sp>
          <p:nvSpPr>
            <p:cNvPr id="40" name="object 40"/>
            <p:cNvSpPr/>
            <p:nvPr/>
          </p:nvSpPr>
          <p:spPr>
            <a:xfrm>
              <a:off x="3296343" y="3276990"/>
              <a:ext cx="303530" cy="398780"/>
            </a:xfrm>
            <a:custGeom>
              <a:avLst/>
              <a:gdLst/>
              <a:ahLst/>
              <a:cxnLst/>
              <a:rect l="l" t="t" r="r" b="b"/>
              <a:pathLst>
                <a:path w="303529" h="398779">
                  <a:moveTo>
                    <a:pt x="303176" y="0"/>
                  </a:moveTo>
                  <a:lnTo>
                    <a:pt x="0" y="398406"/>
                  </a:lnTo>
                </a:path>
              </a:pathLst>
            </a:custGeom>
            <a:ln w="4768">
              <a:solidFill>
                <a:srgbClr val="000000"/>
              </a:solidFill>
            </a:ln>
          </p:spPr>
          <p:txBody>
            <a:bodyPr wrap="square" lIns="0" tIns="0" rIns="0" bIns="0" rtlCol="0"/>
            <a:lstStyle/>
            <a:p>
              <a:endParaRPr sz="1619"/>
            </a:p>
          </p:txBody>
        </p:sp>
        <p:pic>
          <p:nvPicPr>
            <p:cNvPr id="41" name="object 41"/>
            <p:cNvPicPr/>
            <p:nvPr/>
          </p:nvPicPr>
          <p:blipFill>
            <a:blip r:embed="rId2" cstate="print"/>
            <a:stretch>
              <a:fillRect/>
            </a:stretch>
          </p:blipFill>
          <p:spPr>
            <a:xfrm>
              <a:off x="3244210" y="3657952"/>
              <a:ext cx="74309" cy="85204"/>
            </a:xfrm>
            <a:prstGeom prst="rect">
              <a:avLst/>
            </a:prstGeom>
          </p:spPr>
        </p:pic>
        <p:sp>
          <p:nvSpPr>
            <p:cNvPr id="42" name="object 42"/>
            <p:cNvSpPr/>
            <p:nvPr/>
          </p:nvSpPr>
          <p:spPr>
            <a:xfrm>
              <a:off x="3199686" y="3335895"/>
              <a:ext cx="447040" cy="346075"/>
            </a:xfrm>
            <a:custGeom>
              <a:avLst/>
              <a:gdLst/>
              <a:ahLst/>
              <a:cxnLst/>
              <a:rect l="l" t="t" r="r" b="b"/>
              <a:pathLst>
                <a:path w="447039" h="346075">
                  <a:moveTo>
                    <a:pt x="446741" y="0"/>
                  </a:moveTo>
                  <a:lnTo>
                    <a:pt x="0" y="0"/>
                  </a:lnTo>
                  <a:lnTo>
                    <a:pt x="0" y="345971"/>
                  </a:lnTo>
                  <a:lnTo>
                    <a:pt x="446741" y="345971"/>
                  </a:lnTo>
                  <a:lnTo>
                    <a:pt x="446741" y="0"/>
                  </a:lnTo>
                  <a:close/>
                </a:path>
              </a:pathLst>
            </a:custGeom>
            <a:solidFill>
              <a:srgbClr val="FFFFFF"/>
            </a:solidFill>
          </p:spPr>
          <p:txBody>
            <a:bodyPr wrap="square" lIns="0" tIns="0" rIns="0" bIns="0" rtlCol="0"/>
            <a:lstStyle/>
            <a:p>
              <a:endParaRPr sz="1619"/>
            </a:p>
          </p:txBody>
        </p:sp>
        <p:sp>
          <p:nvSpPr>
            <p:cNvPr id="43" name="object 43"/>
            <p:cNvSpPr/>
            <p:nvPr/>
          </p:nvSpPr>
          <p:spPr>
            <a:xfrm>
              <a:off x="3902703" y="3276990"/>
              <a:ext cx="303530" cy="398780"/>
            </a:xfrm>
            <a:custGeom>
              <a:avLst/>
              <a:gdLst/>
              <a:ahLst/>
              <a:cxnLst/>
              <a:rect l="l" t="t" r="r" b="b"/>
              <a:pathLst>
                <a:path w="303529" h="398779">
                  <a:moveTo>
                    <a:pt x="0" y="0"/>
                  </a:moveTo>
                  <a:lnTo>
                    <a:pt x="303165" y="398406"/>
                  </a:lnTo>
                </a:path>
              </a:pathLst>
            </a:custGeom>
            <a:ln w="4768">
              <a:solidFill>
                <a:srgbClr val="000000"/>
              </a:solidFill>
            </a:ln>
          </p:spPr>
          <p:txBody>
            <a:bodyPr wrap="square" lIns="0" tIns="0" rIns="0" bIns="0" rtlCol="0"/>
            <a:lstStyle/>
            <a:p>
              <a:endParaRPr sz="1619"/>
            </a:p>
          </p:txBody>
        </p:sp>
        <p:pic>
          <p:nvPicPr>
            <p:cNvPr id="44" name="object 44"/>
            <p:cNvPicPr/>
            <p:nvPr/>
          </p:nvPicPr>
          <p:blipFill>
            <a:blip r:embed="rId3" cstate="print"/>
            <a:stretch>
              <a:fillRect/>
            </a:stretch>
          </p:blipFill>
          <p:spPr>
            <a:xfrm>
              <a:off x="4183692" y="3657953"/>
              <a:ext cx="74307" cy="85203"/>
            </a:xfrm>
            <a:prstGeom prst="rect">
              <a:avLst/>
            </a:prstGeom>
          </p:spPr>
        </p:pic>
        <p:sp>
          <p:nvSpPr>
            <p:cNvPr id="45" name="object 45"/>
            <p:cNvSpPr/>
            <p:nvPr/>
          </p:nvSpPr>
          <p:spPr>
            <a:xfrm>
              <a:off x="3775173" y="3335895"/>
              <a:ext cx="608330" cy="346075"/>
            </a:xfrm>
            <a:custGeom>
              <a:avLst/>
              <a:gdLst/>
              <a:ahLst/>
              <a:cxnLst/>
              <a:rect l="l" t="t" r="r" b="b"/>
              <a:pathLst>
                <a:path w="608329" h="346075">
                  <a:moveTo>
                    <a:pt x="607971" y="0"/>
                  </a:moveTo>
                  <a:lnTo>
                    <a:pt x="0" y="0"/>
                  </a:lnTo>
                  <a:lnTo>
                    <a:pt x="0" y="345971"/>
                  </a:lnTo>
                  <a:lnTo>
                    <a:pt x="607971" y="345971"/>
                  </a:lnTo>
                  <a:lnTo>
                    <a:pt x="607971" y="0"/>
                  </a:lnTo>
                  <a:close/>
                </a:path>
              </a:pathLst>
            </a:custGeom>
            <a:solidFill>
              <a:srgbClr val="FFFFFF"/>
            </a:solidFill>
          </p:spPr>
          <p:txBody>
            <a:bodyPr wrap="square" lIns="0" tIns="0" rIns="0" bIns="0" rtlCol="0"/>
            <a:lstStyle/>
            <a:p>
              <a:endParaRPr sz="1619"/>
            </a:p>
          </p:txBody>
        </p:sp>
      </p:grpSp>
      <p:sp>
        <p:nvSpPr>
          <p:cNvPr id="46" name="object 46"/>
          <p:cNvSpPr txBox="1"/>
          <p:nvPr/>
        </p:nvSpPr>
        <p:spPr>
          <a:xfrm>
            <a:off x="4394336" y="2958849"/>
            <a:ext cx="1087801" cy="274938"/>
          </a:xfrm>
          <a:prstGeom prst="rect">
            <a:avLst/>
          </a:prstGeom>
        </p:spPr>
        <p:txBody>
          <a:bodyPr vert="horz" wrap="square" lIns="0" tIns="11992" rIns="0" bIns="0" rtlCol="0">
            <a:spAutoFit/>
          </a:bodyPr>
          <a:lstStyle/>
          <a:p>
            <a:pPr marL="11420">
              <a:spcBef>
                <a:spcPts val="95"/>
              </a:spcBef>
              <a:tabLst>
                <a:tab pos="528725" algn="l"/>
              </a:tabLst>
            </a:pPr>
            <a:r>
              <a:rPr sz="1708" spc="76" dirty="0">
                <a:solidFill>
                  <a:srgbClr val="FF0000"/>
                </a:solidFill>
                <a:latin typeface="Trebuchet MS"/>
                <a:cs typeface="Trebuchet MS"/>
              </a:rPr>
              <a:t>F</a:t>
            </a:r>
            <a:r>
              <a:rPr sz="1708" i="1" spc="-45" dirty="0">
                <a:latin typeface="Trebuchet MS"/>
                <a:cs typeface="Trebuchet MS"/>
              </a:rPr>
              <a:t>a</a:t>
            </a:r>
            <a:r>
              <a:rPr sz="1708" spc="-99" dirty="0">
                <a:latin typeface="Trebuchet MS"/>
                <a:cs typeface="Trebuchet MS"/>
              </a:rPr>
              <a:t>:1	</a:t>
            </a: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i="1" spc="-45" dirty="0">
                <a:latin typeface="Trebuchet MS"/>
                <a:cs typeface="Trebuchet MS"/>
              </a:rPr>
              <a:t>a</a:t>
            </a:r>
            <a:r>
              <a:rPr sz="1708" spc="-99" dirty="0">
                <a:latin typeface="Trebuchet MS"/>
                <a:cs typeface="Trebuchet MS"/>
              </a:rPr>
              <a:t>:1</a:t>
            </a:r>
            <a:endParaRPr sz="1708">
              <a:latin typeface="Trebuchet MS"/>
              <a:cs typeface="Trebuchet MS"/>
            </a:endParaRPr>
          </a:p>
        </p:txBody>
      </p:sp>
      <p:sp>
        <p:nvSpPr>
          <p:cNvPr id="47" name="object 47"/>
          <p:cNvSpPr/>
          <p:nvPr/>
        </p:nvSpPr>
        <p:spPr>
          <a:xfrm>
            <a:off x="6914330" y="2590699"/>
            <a:ext cx="765172" cy="354035"/>
          </a:xfrm>
          <a:custGeom>
            <a:avLst/>
            <a:gdLst/>
            <a:ahLst/>
            <a:cxnLst/>
            <a:rect l="l" t="t" r="r" b="b"/>
            <a:pathLst>
              <a:path w="850900" h="393700">
                <a:moveTo>
                  <a:pt x="0" y="0"/>
                </a:moveTo>
                <a:lnTo>
                  <a:pt x="0" y="393655"/>
                </a:lnTo>
                <a:lnTo>
                  <a:pt x="850471" y="393655"/>
                </a:lnTo>
                <a:lnTo>
                  <a:pt x="850471" y="0"/>
                </a:lnTo>
                <a:lnTo>
                  <a:pt x="0" y="0"/>
                </a:lnTo>
                <a:close/>
              </a:path>
            </a:pathLst>
          </a:custGeom>
          <a:ln w="4768">
            <a:solidFill>
              <a:srgbClr val="000000"/>
            </a:solidFill>
          </a:ln>
        </p:spPr>
        <p:txBody>
          <a:bodyPr wrap="square" lIns="0" tIns="0" rIns="0" bIns="0" rtlCol="0"/>
          <a:lstStyle/>
          <a:p>
            <a:endParaRPr sz="1619"/>
          </a:p>
        </p:txBody>
      </p:sp>
      <p:sp>
        <p:nvSpPr>
          <p:cNvPr id="48" name="object 48"/>
          <p:cNvSpPr txBox="1"/>
          <p:nvPr/>
        </p:nvSpPr>
        <p:spPr>
          <a:xfrm>
            <a:off x="6924349" y="2609781"/>
            <a:ext cx="745187" cy="274938"/>
          </a:xfrm>
          <a:prstGeom prst="rect">
            <a:avLst/>
          </a:prstGeom>
        </p:spPr>
        <p:txBody>
          <a:bodyPr vert="horz" wrap="square" lIns="0" tIns="11992" rIns="0" bIns="0" rtlCol="0">
            <a:spAutoFit/>
          </a:bodyPr>
          <a:lstStyle/>
          <a:p>
            <a:pPr marL="11420">
              <a:spcBef>
                <a:spcPts val="95"/>
              </a:spcBef>
            </a:pPr>
            <a:r>
              <a:rPr sz="1708" spc="68" dirty="0">
                <a:solidFill>
                  <a:srgbClr val="008000"/>
                </a:solidFill>
                <a:latin typeface="Trebuchet MS"/>
                <a:cs typeface="Trebuchet MS"/>
              </a:rPr>
              <a:t>C</a:t>
            </a:r>
            <a:r>
              <a:rPr sz="1708" spc="-855" dirty="0">
                <a:solidFill>
                  <a:srgbClr val="0000FF"/>
                </a:solidFill>
                <a:latin typeface="SimSun-ExtB"/>
                <a:cs typeface="SimSun-ExtB"/>
              </a:rPr>
              <a:t>ǁ</a:t>
            </a: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spc="157" dirty="0">
                <a:latin typeface="Trebuchet MS"/>
                <a:cs typeface="Trebuchet MS"/>
              </a:rPr>
              <a:t>W</a:t>
            </a:r>
            <a:endParaRPr sz="1708">
              <a:latin typeface="Trebuchet MS"/>
              <a:cs typeface="Trebuchet MS"/>
            </a:endParaRPr>
          </a:p>
        </p:txBody>
      </p:sp>
      <p:grpSp>
        <p:nvGrpSpPr>
          <p:cNvPr id="49" name="object 49"/>
          <p:cNvGrpSpPr/>
          <p:nvPr/>
        </p:nvGrpSpPr>
        <p:grpSpPr>
          <a:xfrm>
            <a:off x="6313114" y="3375488"/>
            <a:ext cx="769740" cy="358603"/>
            <a:chOff x="5321438" y="3753668"/>
            <a:chExt cx="855980" cy="398780"/>
          </a:xfrm>
        </p:grpSpPr>
        <p:sp>
          <p:nvSpPr>
            <p:cNvPr id="50" name="object 50"/>
            <p:cNvSpPr/>
            <p:nvPr/>
          </p:nvSpPr>
          <p:spPr>
            <a:xfrm>
              <a:off x="5323978" y="3756208"/>
              <a:ext cx="850900" cy="393700"/>
            </a:xfrm>
            <a:custGeom>
              <a:avLst/>
              <a:gdLst/>
              <a:ahLst/>
              <a:cxnLst/>
              <a:rect l="l" t="t" r="r" b="b"/>
              <a:pathLst>
                <a:path w="850900" h="393700">
                  <a:moveTo>
                    <a:pt x="850471" y="0"/>
                  </a:moveTo>
                  <a:lnTo>
                    <a:pt x="0" y="0"/>
                  </a:lnTo>
                  <a:lnTo>
                    <a:pt x="0" y="393654"/>
                  </a:lnTo>
                  <a:lnTo>
                    <a:pt x="850471" y="393654"/>
                  </a:lnTo>
                  <a:lnTo>
                    <a:pt x="850471" y="0"/>
                  </a:lnTo>
                  <a:close/>
                </a:path>
              </a:pathLst>
            </a:custGeom>
            <a:solidFill>
              <a:srgbClr val="FF0000">
                <a:alpha val="19999"/>
              </a:srgbClr>
            </a:solidFill>
          </p:spPr>
          <p:txBody>
            <a:bodyPr wrap="square" lIns="0" tIns="0" rIns="0" bIns="0" rtlCol="0"/>
            <a:lstStyle/>
            <a:p>
              <a:endParaRPr sz="1619"/>
            </a:p>
          </p:txBody>
        </p:sp>
        <p:sp>
          <p:nvSpPr>
            <p:cNvPr id="51" name="object 51"/>
            <p:cNvSpPr/>
            <p:nvPr/>
          </p:nvSpPr>
          <p:spPr>
            <a:xfrm>
              <a:off x="5323978" y="3756208"/>
              <a:ext cx="850900" cy="393700"/>
            </a:xfrm>
            <a:custGeom>
              <a:avLst/>
              <a:gdLst/>
              <a:ahLst/>
              <a:cxnLst/>
              <a:rect l="l" t="t" r="r" b="b"/>
              <a:pathLst>
                <a:path w="850900" h="393700">
                  <a:moveTo>
                    <a:pt x="0" y="0"/>
                  </a:moveTo>
                  <a:lnTo>
                    <a:pt x="0" y="393654"/>
                  </a:lnTo>
                  <a:lnTo>
                    <a:pt x="850471" y="393654"/>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52" name="object 52"/>
          <p:cNvSpPr txBox="1"/>
          <p:nvPr/>
        </p:nvSpPr>
        <p:spPr>
          <a:xfrm>
            <a:off x="6325417" y="3396854"/>
            <a:ext cx="745187"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spc="-855" dirty="0">
                <a:solidFill>
                  <a:srgbClr val="0000FF"/>
                </a:solidFill>
                <a:latin typeface="SimSun-ExtB"/>
                <a:cs typeface="SimSun-ExtB"/>
              </a:rPr>
              <a:t>ǁ</a:t>
            </a:r>
            <a:r>
              <a:rPr sz="1708" spc="-17" dirty="0">
                <a:solidFill>
                  <a:srgbClr val="FFA500"/>
                </a:solidFill>
                <a:latin typeface="Trebuchet MS"/>
                <a:cs typeface="Trebuchet MS"/>
              </a:rPr>
              <a:t>G</a:t>
            </a:r>
            <a:r>
              <a:rPr sz="1708" spc="157" dirty="0">
                <a:latin typeface="Trebuchet MS"/>
                <a:cs typeface="Trebuchet MS"/>
              </a:rPr>
              <a:t>W</a:t>
            </a:r>
            <a:endParaRPr sz="1708">
              <a:latin typeface="Trebuchet MS"/>
              <a:cs typeface="Trebuchet MS"/>
            </a:endParaRPr>
          </a:p>
        </p:txBody>
      </p:sp>
      <p:sp>
        <p:nvSpPr>
          <p:cNvPr id="53" name="object 53"/>
          <p:cNvSpPr txBox="1"/>
          <p:nvPr/>
        </p:nvSpPr>
        <p:spPr>
          <a:xfrm>
            <a:off x="7513263" y="3377771"/>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0000"/>
                </a:solidFill>
                <a:latin typeface="Trebuchet MS"/>
                <a:cs typeface="Trebuchet MS"/>
              </a:rPr>
              <a:t>F</a:t>
            </a:r>
            <a:r>
              <a:rPr sz="1708" spc="-117" dirty="0">
                <a:solidFill>
                  <a:srgbClr val="008000"/>
                </a:solidFill>
                <a:latin typeface="Trebuchet MS"/>
                <a:cs typeface="Trebuchet MS"/>
              </a:rPr>
              <a:t>C</a:t>
            </a:r>
            <a:r>
              <a:rPr sz="1708" spc="-117" dirty="0">
                <a:solidFill>
                  <a:srgbClr val="FFA500"/>
                </a:solidFill>
                <a:latin typeface="Trebuchet MS"/>
                <a:cs typeface="Trebuchet MS"/>
              </a:rPr>
              <a:t>G</a:t>
            </a:r>
            <a:r>
              <a:rPr sz="1708" spc="-117" dirty="0">
                <a:solidFill>
                  <a:srgbClr val="0000FF"/>
                </a:solidFill>
                <a:latin typeface="SimSun-ExtB"/>
                <a:cs typeface="SimSun-ExtB"/>
              </a:rPr>
              <a:t>ǁ</a:t>
            </a:r>
            <a:r>
              <a:rPr sz="1708" spc="-117" dirty="0">
                <a:latin typeface="Trebuchet MS"/>
                <a:cs typeface="Trebuchet MS"/>
              </a:rPr>
              <a:t>W</a:t>
            </a:r>
            <a:endParaRPr sz="1708">
              <a:latin typeface="Trebuchet MS"/>
              <a:cs typeface="Trebuchet MS"/>
            </a:endParaRPr>
          </a:p>
        </p:txBody>
      </p:sp>
      <p:sp>
        <p:nvSpPr>
          <p:cNvPr id="54" name="object 54"/>
          <p:cNvSpPr txBox="1"/>
          <p:nvPr/>
        </p:nvSpPr>
        <p:spPr>
          <a:xfrm>
            <a:off x="7513263" y="4164846"/>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A500"/>
                </a:solidFill>
                <a:latin typeface="Trebuchet MS"/>
                <a:cs typeface="Trebuchet MS"/>
              </a:rPr>
              <a:t>G</a:t>
            </a:r>
            <a:r>
              <a:rPr sz="1708" spc="-117" dirty="0">
                <a:solidFill>
                  <a:srgbClr val="0000FF"/>
                </a:solidFill>
                <a:latin typeface="SimSun-ExtB"/>
                <a:cs typeface="SimSun-ExtB"/>
              </a:rPr>
              <a:t>ǁ</a:t>
            </a:r>
            <a:r>
              <a:rPr sz="1708" spc="-117" dirty="0">
                <a:solidFill>
                  <a:srgbClr val="FF0000"/>
                </a:solidFill>
                <a:latin typeface="Trebuchet MS"/>
                <a:cs typeface="Trebuchet MS"/>
              </a:rPr>
              <a:t>F</a:t>
            </a:r>
            <a:r>
              <a:rPr sz="1708" spc="-117" dirty="0">
                <a:solidFill>
                  <a:srgbClr val="008000"/>
                </a:solidFill>
                <a:latin typeface="Trebuchet MS"/>
                <a:cs typeface="Trebuchet MS"/>
              </a:rPr>
              <a:t>C</a:t>
            </a:r>
            <a:r>
              <a:rPr sz="1708" spc="-117" dirty="0">
                <a:latin typeface="Trebuchet MS"/>
                <a:cs typeface="Trebuchet MS"/>
              </a:rPr>
              <a:t>W</a:t>
            </a:r>
            <a:endParaRPr sz="1708">
              <a:latin typeface="Trebuchet MS"/>
              <a:cs typeface="Trebuchet MS"/>
            </a:endParaRPr>
          </a:p>
        </p:txBody>
      </p:sp>
      <p:sp>
        <p:nvSpPr>
          <p:cNvPr id="55" name="object 55"/>
          <p:cNvSpPr txBox="1"/>
          <p:nvPr/>
        </p:nvSpPr>
        <p:spPr>
          <a:xfrm>
            <a:off x="7513263" y="4951918"/>
            <a:ext cx="765172" cy="293965"/>
          </a:xfrm>
          <a:prstGeom prst="rect">
            <a:avLst/>
          </a:prstGeom>
          <a:ln w="4768">
            <a:solidFill>
              <a:srgbClr val="000000"/>
            </a:solidFill>
          </a:ln>
        </p:spPr>
        <p:txBody>
          <a:bodyPr vert="horz" wrap="square" lIns="0" tIns="30835" rIns="0" bIns="0" rtlCol="0">
            <a:spAutoFit/>
          </a:bodyPr>
          <a:lstStyle/>
          <a:p>
            <a:pPr marL="21126">
              <a:spcBef>
                <a:spcPts val="243"/>
              </a:spcBef>
            </a:pPr>
            <a:r>
              <a:rPr sz="1708" spc="-117" dirty="0">
                <a:solidFill>
                  <a:srgbClr val="FF0000"/>
                </a:solidFill>
                <a:latin typeface="Trebuchet MS"/>
                <a:cs typeface="Trebuchet MS"/>
              </a:rPr>
              <a:t>F</a:t>
            </a:r>
            <a:r>
              <a:rPr sz="1708" spc="-117" dirty="0">
                <a:solidFill>
                  <a:srgbClr val="FFA500"/>
                </a:solidFill>
                <a:latin typeface="Trebuchet MS"/>
                <a:cs typeface="Trebuchet MS"/>
              </a:rPr>
              <a:t>G</a:t>
            </a:r>
            <a:r>
              <a:rPr sz="1708" spc="-117" dirty="0">
                <a:solidFill>
                  <a:srgbClr val="0000FF"/>
                </a:solidFill>
                <a:latin typeface="SimSun-ExtB"/>
                <a:cs typeface="SimSun-ExtB"/>
              </a:rPr>
              <a:t>ǁ</a:t>
            </a:r>
            <a:r>
              <a:rPr sz="1708" spc="-117" dirty="0">
                <a:solidFill>
                  <a:srgbClr val="008000"/>
                </a:solidFill>
                <a:latin typeface="Trebuchet MS"/>
                <a:cs typeface="Trebuchet MS"/>
              </a:rPr>
              <a:t>C</a:t>
            </a:r>
            <a:r>
              <a:rPr sz="1708" spc="-117" dirty="0">
                <a:latin typeface="Trebuchet MS"/>
                <a:cs typeface="Trebuchet MS"/>
              </a:rPr>
              <a:t>W</a:t>
            </a:r>
            <a:endParaRPr sz="1708">
              <a:latin typeface="Trebuchet MS"/>
              <a:cs typeface="Trebuchet MS"/>
            </a:endParaRPr>
          </a:p>
        </p:txBody>
      </p:sp>
      <p:grpSp>
        <p:nvGrpSpPr>
          <p:cNvPr id="56" name="object 56"/>
          <p:cNvGrpSpPr/>
          <p:nvPr/>
        </p:nvGrpSpPr>
        <p:grpSpPr>
          <a:xfrm>
            <a:off x="7510979" y="5736708"/>
            <a:ext cx="769740" cy="358603"/>
            <a:chOff x="6653509" y="6379431"/>
            <a:chExt cx="855980" cy="398780"/>
          </a:xfrm>
        </p:grpSpPr>
        <p:sp>
          <p:nvSpPr>
            <p:cNvPr id="57" name="object 57"/>
            <p:cNvSpPr/>
            <p:nvPr/>
          </p:nvSpPr>
          <p:spPr>
            <a:xfrm>
              <a:off x="6656049" y="6381971"/>
              <a:ext cx="850900" cy="393700"/>
            </a:xfrm>
            <a:custGeom>
              <a:avLst/>
              <a:gdLst/>
              <a:ahLst/>
              <a:cxnLst/>
              <a:rect l="l" t="t" r="r" b="b"/>
              <a:pathLst>
                <a:path w="850900" h="393700">
                  <a:moveTo>
                    <a:pt x="850471" y="0"/>
                  </a:moveTo>
                  <a:lnTo>
                    <a:pt x="0" y="0"/>
                  </a:lnTo>
                  <a:lnTo>
                    <a:pt x="0" y="393655"/>
                  </a:lnTo>
                  <a:lnTo>
                    <a:pt x="850471" y="393655"/>
                  </a:lnTo>
                  <a:lnTo>
                    <a:pt x="850471" y="0"/>
                  </a:lnTo>
                  <a:close/>
                </a:path>
              </a:pathLst>
            </a:custGeom>
            <a:solidFill>
              <a:srgbClr val="007F00">
                <a:alpha val="19999"/>
              </a:srgbClr>
            </a:solidFill>
          </p:spPr>
          <p:txBody>
            <a:bodyPr wrap="square" lIns="0" tIns="0" rIns="0" bIns="0" rtlCol="0"/>
            <a:lstStyle/>
            <a:p>
              <a:endParaRPr sz="1619"/>
            </a:p>
          </p:txBody>
        </p:sp>
        <p:sp>
          <p:nvSpPr>
            <p:cNvPr id="58" name="object 58"/>
            <p:cNvSpPr/>
            <p:nvPr/>
          </p:nvSpPr>
          <p:spPr>
            <a:xfrm>
              <a:off x="6656049" y="6381971"/>
              <a:ext cx="850900" cy="393700"/>
            </a:xfrm>
            <a:custGeom>
              <a:avLst/>
              <a:gdLst/>
              <a:ahLst/>
              <a:cxnLst/>
              <a:rect l="l" t="t" r="r" b="b"/>
              <a:pathLst>
                <a:path w="850900" h="393700">
                  <a:moveTo>
                    <a:pt x="0" y="0"/>
                  </a:moveTo>
                  <a:lnTo>
                    <a:pt x="0" y="393655"/>
                  </a:lnTo>
                  <a:lnTo>
                    <a:pt x="850471" y="393655"/>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59" name="object 59"/>
          <p:cNvSpPr txBox="1"/>
          <p:nvPr/>
        </p:nvSpPr>
        <p:spPr>
          <a:xfrm>
            <a:off x="7523281" y="5758073"/>
            <a:ext cx="745187" cy="274938"/>
          </a:xfrm>
          <a:prstGeom prst="rect">
            <a:avLst/>
          </a:prstGeom>
        </p:spPr>
        <p:txBody>
          <a:bodyPr vert="horz" wrap="square" lIns="0" tIns="11992" rIns="0" bIns="0" rtlCol="0">
            <a:spAutoFit/>
          </a:bodyPr>
          <a:lstStyle/>
          <a:p>
            <a:pPr marL="11420">
              <a:spcBef>
                <a:spcPts val="95"/>
              </a:spcBef>
            </a:pPr>
            <a:r>
              <a:rPr sz="1708" spc="-855" dirty="0">
                <a:solidFill>
                  <a:srgbClr val="0000FF"/>
                </a:solidFill>
                <a:latin typeface="SimSun-ExtB"/>
                <a:cs typeface="SimSun-ExtB"/>
              </a:rPr>
              <a:t>ǁ</a:t>
            </a: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spc="-17" dirty="0">
                <a:solidFill>
                  <a:srgbClr val="FFA500"/>
                </a:solidFill>
                <a:latin typeface="Trebuchet MS"/>
                <a:cs typeface="Trebuchet MS"/>
              </a:rPr>
              <a:t>G</a:t>
            </a:r>
            <a:r>
              <a:rPr sz="1708" spc="157" dirty="0">
                <a:latin typeface="Trebuchet MS"/>
                <a:cs typeface="Trebuchet MS"/>
              </a:rPr>
              <a:t>W</a:t>
            </a:r>
            <a:endParaRPr sz="1708">
              <a:latin typeface="Trebuchet MS"/>
              <a:cs typeface="Trebuchet MS"/>
            </a:endParaRPr>
          </a:p>
        </p:txBody>
      </p:sp>
      <p:grpSp>
        <p:nvGrpSpPr>
          <p:cNvPr id="60" name="object 60"/>
          <p:cNvGrpSpPr/>
          <p:nvPr/>
        </p:nvGrpSpPr>
        <p:grpSpPr>
          <a:xfrm>
            <a:off x="7622298" y="5308057"/>
            <a:ext cx="547041" cy="416276"/>
            <a:chOff x="6777299" y="5902754"/>
            <a:chExt cx="608330" cy="462915"/>
          </a:xfrm>
        </p:grpSpPr>
        <p:sp>
          <p:nvSpPr>
            <p:cNvPr id="61" name="object 61"/>
            <p:cNvSpPr/>
            <p:nvPr/>
          </p:nvSpPr>
          <p:spPr>
            <a:xfrm>
              <a:off x="7081284" y="5902754"/>
              <a:ext cx="0" cy="378460"/>
            </a:xfrm>
            <a:custGeom>
              <a:avLst/>
              <a:gdLst/>
              <a:ahLst/>
              <a:cxnLst/>
              <a:rect l="l" t="t" r="r" b="b"/>
              <a:pathLst>
                <a:path h="378460">
                  <a:moveTo>
                    <a:pt x="0" y="0"/>
                  </a:moveTo>
                  <a:lnTo>
                    <a:pt x="0" y="378290"/>
                  </a:lnTo>
                </a:path>
              </a:pathLst>
            </a:custGeom>
            <a:ln w="4768">
              <a:solidFill>
                <a:srgbClr val="000000"/>
              </a:solidFill>
            </a:ln>
          </p:spPr>
          <p:txBody>
            <a:bodyPr wrap="square" lIns="0" tIns="0" rIns="0" bIns="0" rtlCol="0"/>
            <a:lstStyle/>
            <a:p>
              <a:endParaRPr sz="1619"/>
            </a:p>
          </p:txBody>
        </p:sp>
        <p:sp>
          <p:nvSpPr>
            <p:cNvPr id="62" name="object 62"/>
            <p:cNvSpPr/>
            <p:nvPr/>
          </p:nvSpPr>
          <p:spPr>
            <a:xfrm>
              <a:off x="7056412" y="6281039"/>
              <a:ext cx="50165" cy="82550"/>
            </a:xfrm>
            <a:custGeom>
              <a:avLst/>
              <a:gdLst/>
              <a:ahLst/>
              <a:cxnLst/>
              <a:rect l="l" t="t" r="r" b="b"/>
              <a:pathLst>
                <a:path w="50165" h="82550">
                  <a:moveTo>
                    <a:pt x="49744" y="0"/>
                  </a:moveTo>
                  <a:lnTo>
                    <a:pt x="0" y="0"/>
                  </a:lnTo>
                  <a:lnTo>
                    <a:pt x="24872" y="82149"/>
                  </a:lnTo>
                  <a:lnTo>
                    <a:pt x="49744" y="0"/>
                  </a:lnTo>
                  <a:close/>
                </a:path>
              </a:pathLst>
            </a:custGeom>
            <a:solidFill>
              <a:srgbClr val="000000"/>
            </a:solidFill>
          </p:spPr>
          <p:txBody>
            <a:bodyPr wrap="square" lIns="0" tIns="0" rIns="0" bIns="0" rtlCol="0"/>
            <a:lstStyle/>
            <a:p>
              <a:endParaRPr sz="1619"/>
            </a:p>
          </p:txBody>
        </p:sp>
        <p:sp>
          <p:nvSpPr>
            <p:cNvPr id="63" name="object 63"/>
            <p:cNvSpPr/>
            <p:nvPr/>
          </p:nvSpPr>
          <p:spPr>
            <a:xfrm>
              <a:off x="7056412" y="6281039"/>
              <a:ext cx="50165" cy="82550"/>
            </a:xfrm>
            <a:custGeom>
              <a:avLst/>
              <a:gdLst/>
              <a:ahLst/>
              <a:cxnLst/>
              <a:rect l="l" t="t" r="r" b="b"/>
              <a:pathLst>
                <a:path w="50165" h="82550">
                  <a:moveTo>
                    <a:pt x="0" y="0"/>
                  </a:moveTo>
                  <a:lnTo>
                    <a:pt x="24872" y="82149"/>
                  </a:lnTo>
                  <a:lnTo>
                    <a:pt x="49744" y="0"/>
                  </a:lnTo>
                  <a:lnTo>
                    <a:pt x="0" y="0"/>
                  </a:lnTo>
                  <a:close/>
                </a:path>
              </a:pathLst>
            </a:custGeom>
            <a:ln w="4768">
              <a:solidFill>
                <a:srgbClr val="000000"/>
              </a:solidFill>
            </a:ln>
          </p:spPr>
          <p:txBody>
            <a:bodyPr wrap="square" lIns="0" tIns="0" rIns="0" bIns="0" rtlCol="0"/>
            <a:lstStyle/>
            <a:p>
              <a:endParaRPr sz="1619"/>
            </a:p>
          </p:txBody>
        </p:sp>
        <p:sp>
          <p:nvSpPr>
            <p:cNvPr id="64" name="object 64"/>
            <p:cNvSpPr/>
            <p:nvPr/>
          </p:nvSpPr>
          <p:spPr>
            <a:xfrm>
              <a:off x="6777299" y="5959985"/>
              <a:ext cx="608330" cy="346075"/>
            </a:xfrm>
            <a:custGeom>
              <a:avLst/>
              <a:gdLst/>
              <a:ahLst/>
              <a:cxnLst/>
              <a:rect l="l" t="t" r="r" b="b"/>
              <a:pathLst>
                <a:path w="608329" h="346075">
                  <a:moveTo>
                    <a:pt x="607971" y="0"/>
                  </a:moveTo>
                  <a:lnTo>
                    <a:pt x="0" y="0"/>
                  </a:lnTo>
                  <a:lnTo>
                    <a:pt x="0" y="345971"/>
                  </a:lnTo>
                  <a:lnTo>
                    <a:pt x="607971" y="345971"/>
                  </a:lnTo>
                  <a:lnTo>
                    <a:pt x="607971" y="0"/>
                  </a:lnTo>
                  <a:close/>
                </a:path>
              </a:pathLst>
            </a:custGeom>
            <a:solidFill>
              <a:srgbClr val="FFFFFF"/>
            </a:solidFill>
          </p:spPr>
          <p:txBody>
            <a:bodyPr wrap="square" lIns="0" tIns="0" rIns="0" bIns="0" rtlCol="0"/>
            <a:lstStyle/>
            <a:p>
              <a:endParaRPr sz="1619"/>
            </a:p>
          </p:txBody>
        </p:sp>
      </p:grpSp>
      <p:sp>
        <p:nvSpPr>
          <p:cNvPr id="65" name="object 65"/>
          <p:cNvSpPr txBox="1"/>
          <p:nvPr/>
        </p:nvSpPr>
        <p:spPr>
          <a:xfrm>
            <a:off x="7610876" y="5357162"/>
            <a:ext cx="569883"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66" name="object 66"/>
          <p:cNvGrpSpPr/>
          <p:nvPr/>
        </p:nvGrpSpPr>
        <p:grpSpPr>
          <a:xfrm>
            <a:off x="7694790" y="4520983"/>
            <a:ext cx="402001" cy="416276"/>
            <a:chOff x="6857913" y="5027499"/>
            <a:chExt cx="447040" cy="462915"/>
          </a:xfrm>
        </p:grpSpPr>
        <p:sp>
          <p:nvSpPr>
            <p:cNvPr id="67" name="object 67"/>
            <p:cNvSpPr/>
            <p:nvPr/>
          </p:nvSpPr>
          <p:spPr>
            <a:xfrm>
              <a:off x="7081284" y="5027499"/>
              <a:ext cx="0" cy="378460"/>
            </a:xfrm>
            <a:custGeom>
              <a:avLst/>
              <a:gdLst/>
              <a:ahLst/>
              <a:cxnLst/>
              <a:rect l="l" t="t" r="r" b="b"/>
              <a:pathLst>
                <a:path h="378460">
                  <a:moveTo>
                    <a:pt x="0" y="0"/>
                  </a:moveTo>
                  <a:lnTo>
                    <a:pt x="0" y="378290"/>
                  </a:lnTo>
                </a:path>
              </a:pathLst>
            </a:custGeom>
            <a:ln w="4768">
              <a:solidFill>
                <a:srgbClr val="000000"/>
              </a:solidFill>
            </a:ln>
          </p:spPr>
          <p:txBody>
            <a:bodyPr wrap="square" lIns="0" tIns="0" rIns="0" bIns="0" rtlCol="0"/>
            <a:lstStyle/>
            <a:p>
              <a:endParaRPr sz="1619"/>
            </a:p>
          </p:txBody>
        </p:sp>
        <p:sp>
          <p:nvSpPr>
            <p:cNvPr id="68" name="object 68"/>
            <p:cNvSpPr/>
            <p:nvPr/>
          </p:nvSpPr>
          <p:spPr>
            <a:xfrm>
              <a:off x="7056412" y="5405785"/>
              <a:ext cx="50165" cy="82550"/>
            </a:xfrm>
            <a:custGeom>
              <a:avLst/>
              <a:gdLst/>
              <a:ahLst/>
              <a:cxnLst/>
              <a:rect l="l" t="t" r="r" b="b"/>
              <a:pathLst>
                <a:path w="50165" h="82550">
                  <a:moveTo>
                    <a:pt x="49744" y="0"/>
                  </a:moveTo>
                  <a:lnTo>
                    <a:pt x="0" y="0"/>
                  </a:lnTo>
                  <a:lnTo>
                    <a:pt x="24872" y="82149"/>
                  </a:lnTo>
                  <a:lnTo>
                    <a:pt x="49744" y="0"/>
                  </a:lnTo>
                  <a:close/>
                </a:path>
              </a:pathLst>
            </a:custGeom>
            <a:solidFill>
              <a:srgbClr val="000000"/>
            </a:solidFill>
          </p:spPr>
          <p:txBody>
            <a:bodyPr wrap="square" lIns="0" tIns="0" rIns="0" bIns="0" rtlCol="0"/>
            <a:lstStyle/>
            <a:p>
              <a:endParaRPr sz="1619"/>
            </a:p>
          </p:txBody>
        </p:sp>
        <p:sp>
          <p:nvSpPr>
            <p:cNvPr id="69" name="object 69"/>
            <p:cNvSpPr/>
            <p:nvPr/>
          </p:nvSpPr>
          <p:spPr>
            <a:xfrm>
              <a:off x="7056412" y="5405785"/>
              <a:ext cx="50165" cy="82550"/>
            </a:xfrm>
            <a:custGeom>
              <a:avLst/>
              <a:gdLst/>
              <a:ahLst/>
              <a:cxnLst/>
              <a:rect l="l" t="t" r="r" b="b"/>
              <a:pathLst>
                <a:path w="50165" h="82550">
                  <a:moveTo>
                    <a:pt x="0" y="0"/>
                  </a:moveTo>
                  <a:lnTo>
                    <a:pt x="24872" y="82149"/>
                  </a:lnTo>
                  <a:lnTo>
                    <a:pt x="49744" y="0"/>
                  </a:lnTo>
                  <a:lnTo>
                    <a:pt x="0" y="0"/>
                  </a:lnTo>
                  <a:close/>
                </a:path>
              </a:pathLst>
            </a:custGeom>
            <a:ln w="4768">
              <a:solidFill>
                <a:srgbClr val="000000"/>
              </a:solidFill>
            </a:ln>
          </p:spPr>
          <p:txBody>
            <a:bodyPr wrap="square" lIns="0" tIns="0" rIns="0" bIns="0" rtlCol="0"/>
            <a:lstStyle/>
            <a:p>
              <a:endParaRPr sz="1619"/>
            </a:p>
          </p:txBody>
        </p:sp>
        <p:sp>
          <p:nvSpPr>
            <p:cNvPr id="70" name="object 70"/>
            <p:cNvSpPr/>
            <p:nvPr/>
          </p:nvSpPr>
          <p:spPr>
            <a:xfrm>
              <a:off x="6857913" y="5084731"/>
              <a:ext cx="447040" cy="346075"/>
            </a:xfrm>
            <a:custGeom>
              <a:avLst/>
              <a:gdLst/>
              <a:ahLst/>
              <a:cxnLst/>
              <a:rect l="l" t="t" r="r" b="b"/>
              <a:pathLst>
                <a:path w="447040" h="346075">
                  <a:moveTo>
                    <a:pt x="446741" y="0"/>
                  </a:moveTo>
                  <a:lnTo>
                    <a:pt x="0" y="0"/>
                  </a:lnTo>
                  <a:lnTo>
                    <a:pt x="0" y="345971"/>
                  </a:lnTo>
                  <a:lnTo>
                    <a:pt x="446741" y="345971"/>
                  </a:lnTo>
                  <a:lnTo>
                    <a:pt x="446741" y="0"/>
                  </a:lnTo>
                  <a:close/>
                </a:path>
              </a:pathLst>
            </a:custGeom>
            <a:solidFill>
              <a:srgbClr val="FFFFFF"/>
            </a:solidFill>
          </p:spPr>
          <p:txBody>
            <a:bodyPr wrap="square" lIns="0" tIns="0" rIns="0" bIns="0" rtlCol="0"/>
            <a:lstStyle/>
            <a:p>
              <a:endParaRPr sz="1619"/>
            </a:p>
          </p:txBody>
        </p:sp>
      </p:grpSp>
      <p:sp>
        <p:nvSpPr>
          <p:cNvPr id="71" name="object 71"/>
          <p:cNvSpPr txBox="1"/>
          <p:nvPr/>
        </p:nvSpPr>
        <p:spPr>
          <a:xfrm>
            <a:off x="7683370" y="4570090"/>
            <a:ext cx="424841"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i="1" spc="-45" dirty="0">
                <a:latin typeface="Trebuchet MS"/>
                <a:cs typeface="Trebuchet MS"/>
              </a:rPr>
              <a:t>a</a:t>
            </a:r>
            <a:r>
              <a:rPr sz="1708" spc="-99" dirty="0">
                <a:latin typeface="Trebuchet MS"/>
                <a:cs typeface="Trebuchet MS"/>
              </a:rPr>
              <a:t>:1</a:t>
            </a:r>
            <a:endParaRPr sz="1708">
              <a:latin typeface="Trebuchet MS"/>
              <a:cs typeface="Trebuchet MS"/>
            </a:endParaRPr>
          </a:p>
        </p:txBody>
      </p:sp>
      <p:grpSp>
        <p:nvGrpSpPr>
          <p:cNvPr id="72" name="object 72"/>
          <p:cNvGrpSpPr/>
          <p:nvPr/>
        </p:nvGrpSpPr>
        <p:grpSpPr>
          <a:xfrm>
            <a:off x="7625319" y="3733910"/>
            <a:ext cx="540760" cy="416276"/>
            <a:chOff x="6780658" y="4152245"/>
            <a:chExt cx="601345" cy="462915"/>
          </a:xfrm>
        </p:grpSpPr>
        <p:sp>
          <p:nvSpPr>
            <p:cNvPr id="73" name="object 73"/>
            <p:cNvSpPr/>
            <p:nvPr/>
          </p:nvSpPr>
          <p:spPr>
            <a:xfrm>
              <a:off x="7081284" y="4152245"/>
              <a:ext cx="0" cy="378460"/>
            </a:xfrm>
            <a:custGeom>
              <a:avLst/>
              <a:gdLst/>
              <a:ahLst/>
              <a:cxnLst/>
              <a:rect l="l" t="t" r="r" b="b"/>
              <a:pathLst>
                <a:path h="378460">
                  <a:moveTo>
                    <a:pt x="0" y="0"/>
                  </a:moveTo>
                  <a:lnTo>
                    <a:pt x="0" y="378291"/>
                  </a:lnTo>
                </a:path>
              </a:pathLst>
            </a:custGeom>
            <a:ln w="4768">
              <a:solidFill>
                <a:srgbClr val="000000"/>
              </a:solidFill>
            </a:ln>
          </p:spPr>
          <p:txBody>
            <a:bodyPr wrap="square" lIns="0" tIns="0" rIns="0" bIns="0" rtlCol="0"/>
            <a:lstStyle/>
            <a:p>
              <a:endParaRPr sz="1619"/>
            </a:p>
          </p:txBody>
        </p:sp>
        <p:sp>
          <p:nvSpPr>
            <p:cNvPr id="74" name="object 74"/>
            <p:cNvSpPr/>
            <p:nvPr/>
          </p:nvSpPr>
          <p:spPr>
            <a:xfrm>
              <a:off x="7056412" y="4530530"/>
              <a:ext cx="50165" cy="82550"/>
            </a:xfrm>
            <a:custGeom>
              <a:avLst/>
              <a:gdLst/>
              <a:ahLst/>
              <a:cxnLst/>
              <a:rect l="l" t="t" r="r" b="b"/>
              <a:pathLst>
                <a:path w="50165" h="82550">
                  <a:moveTo>
                    <a:pt x="49744" y="0"/>
                  </a:moveTo>
                  <a:lnTo>
                    <a:pt x="0" y="0"/>
                  </a:lnTo>
                  <a:lnTo>
                    <a:pt x="24872" y="82149"/>
                  </a:lnTo>
                  <a:lnTo>
                    <a:pt x="49744" y="0"/>
                  </a:lnTo>
                  <a:close/>
                </a:path>
              </a:pathLst>
            </a:custGeom>
            <a:solidFill>
              <a:srgbClr val="000000"/>
            </a:solidFill>
          </p:spPr>
          <p:txBody>
            <a:bodyPr wrap="square" lIns="0" tIns="0" rIns="0" bIns="0" rtlCol="0"/>
            <a:lstStyle/>
            <a:p>
              <a:endParaRPr sz="1619"/>
            </a:p>
          </p:txBody>
        </p:sp>
        <p:sp>
          <p:nvSpPr>
            <p:cNvPr id="75" name="object 75"/>
            <p:cNvSpPr/>
            <p:nvPr/>
          </p:nvSpPr>
          <p:spPr>
            <a:xfrm>
              <a:off x="7056412" y="4530530"/>
              <a:ext cx="50165" cy="82550"/>
            </a:xfrm>
            <a:custGeom>
              <a:avLst/>
              <a:gdLst/>
              <a:ahLst/>
              <a:cxnLst/>
              <a:rect l="l" t="t" r="r" b="b"/>
              <a:pathLst>
                <a:path w="50165" h="82550">
                  <a:moveTo>
                    <a:pt x="0" y="0"/>
                  </a:moveTo>
                  <a:lnTo>
                    <a:pt x="24872" y="82149"/>
                  </a:lnTo>
                  <a:lnTo>
                    <a:pt x="49744" y="0"/>
                  </a:lnTo>
                  <a:lnTo>
                    <a:pt x="0" y="0"/>
                  </a:lnTo>
                  <a:close/>
                </a:path>
              </a:pathLst>
            </a:custGeom>
            <a:ln w="4768">
              <a:solidFill>
                <a:srgbClr val="000000"/>
              </a:solidFill>
            </a:ln>
          </p:spPr>
          <p:txBody>
            <a:bodyPr wrap="square" lIns="0" tIns="0" rIns="0" bIns="0" rtlCol="0"/>
            <a:lstStyle/>
            <a:p>
              <a:endParaRPr sz="1619"/>
            </a:p>
          </p:txBody>
        </p:sp>
        <p:sp>
          <p:nvSpPr>
            <p:cNvPr id="76" name="object 76"/>
            <p:cNvSpPr/>
            <p:nvPr/>
          </p:nvSpPr>
          <p:spPr>
            <a:xfrm>
              <a:off x="6780658" y="4209476"/>
              <a:ext cx="601345" cy="346075"/>
            </a:xfrm>
            <a:custGeom>
              <a:avLst/>
              <a:gdLst/>
              <a:ahLst/>
              <a:cxnLst/>
              <a:rect l="l" t="t" r="r" b="b"/>
              <a:pathLst>
                <a:path w="601345" h="346075">
                  <a:moveTo>
                    <a:pt x="601251" y="0"/>
                  </a:moveTo>
                  <a:lnTo>
                    <a:pt x="0" y="0"/>
                  </a:lnTo>
                  <a:lnTo>
                    <a:pt x="0" y="345971"/>
                  </a:lnTo>
                  <a:lnTo>
                    <a:pt x="601251" y="345971"/>
                  </a:lnTo>
                  <a:lnTo>
                    <a:pt x="601251" y="0"/>
                  </a:lnTo>
                  <a:close/>
                </a:path>
              </a:pathLst>
            </a:custGeom>
            <a:solidFill>
              <a:srgbClr val="FFFFFF"/>
            </a:solidFill>
          </p:spPr>
          <p:txBody>
            <a:bodyPr wrap="square" lIns="0" tIns="0" rIns="0" bIns="0" rtlCol="0"/>
            <a:lstStyle/>
            <a:p>
              <a:endParaRPr sz="1619"/>
            </a:p>
          </p:txBody>
        </p:sp>
      </p:grpSp>
      <p:sp>
        <p:nvSpPr>
          <p:cNvPr id="77" name="object 77"/>
          <p:cNvSpPr txBox="1"/>
          <p:nvPr/>
        </p:nvSpPr>
        <p:spPr>
          <a:xfrm>
            <a:off x="7613898" y="3783017"/>
            <a:ext cx="564172"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78" name="object 78"/>
          <p:cNvGrpSpPr/>
          <p:nvPr/>
        </p:nvGrpSpPr>
        <p:grpSpPr>
          <a:xfrm>
            <a:off x="6800858" y="2944552"/>
            <a:ext cx="1064389" cy="421987"/>
            <a:chOff x="5863827" y="3274450"/>
            <a:chExt cx="1183640" cy="469265"/>
          </a:xfrm>
        </p:grpSpPr>
        <p:sp>
          <p:nvSpPr>
            <p:cNvPr id="79" name="object 79"/>
            <p:cNvSpPr/>
            <p:nvPr/>
          </p:nvSpPr>
          <p:spPr>
            <a:xfrm>
              <a:off x="5960484" y="3276990"/>
              <a:ext cx="303530" cy="398780"/>
            </a:xfrm>
            <a:custGeom>
              <a:avLst/>
              <a:gdLst/>
              <a:ahLst/>
              <a:cxnLst/>
              <a:rect l="l" t="t" r="r" b="b"/>
              <a:pathLst>
                <a:path w="303529" h="398779">
                  <a:moveTo>
                    <a:pt x="303176" y="0"/>
                  </a:moveTo>
                  <a:lnTo>
                    <a:pt x="0" y="398406"/>
                  </a:lnTo>
                </a:path>
              </a:pathLst>
            </a:custGeom>
            <a:ln w="4768">
              <a:solidFill>
                <a:srgbClr val="000000"/>
              </a:solidFill>
            </a:ln>
          </p:spPr>
          <p:txBody>
            <a:bodyPr wrap="square" lIns="0" tIns="0" rIns="0" bIns="0" rtlCol="0"/>
            <a:lstStyle/>
            <a:p>
              <a:endParaRPr sz="1619"/>
            </a:p>
          </p:txBody>
        </p:sp>
        <p:pic>
          <p:nvPicPr>
            <p:cNvPr id="80" name="object 80"/>
            <p:cNvPicPr/>
            <p:nvPr/>
          </p:nvPicPr>
          <p:blipFill>
            <a:blip r:embed="rId4" cstate="print"/>
            <a:stretch>
              <a:fillRect/>
            </a:stretch>
          </p:blipFill>
          <p:spPr>
            <a:xfrm>
              <a:off x="5908351" y="3657952"/>
              <a:ext cx="74309" cy="85204"/>
            </a:xfrm>
            <a:prstGeom prst="rect">
              <a:avLst/>
            </a:prstGeom>
          </p:spPr>
        </p:pic>
        <p:sp>
          <p:nvSpPr>
            <p:cNvPr id="81" name="object 81"/>
            <p:cNvSpPr/>
            <p:nvPr/>
          </p:nvSpPr>
          <p:spPr>
            <a:xfrm>
              <a:off x="5863827" y="3335895"/>
              <a:ext cx="447040" cy="346075"/>
            </a:xfrm>
            <a:custGeom>
              <a:avLst/>
              <a:gdLst/>
              <a:ahLst/>
              <a:cxnLst/>
              <a:rect l="l" t="t" r="r" b="b"/>
              <a:pathLst>
                <a:path w="447039" h="346075">
                  <a:moveTo>
                    <a:pt x="446741" y="0"/>
                  </a:moveTo>
                  <a:lnTo>
                    <a:pt x="0" y="0"/>
                  </a:lnTo>
                  <a:lnTo>
                    <a:pt x="0" y="345971"/>
                  </a:lnTo>
                  <a:lnTo>
                    <a:pt x="446741" y="345971"/>
                  </a:lnTo>
                  <a:lnTo>
                    <a:pt x="446741" y="0"/>
                  </a:lnTo>
                  <a:close/>
                </a:path>
              </a:pathLst>
            </a:custGeom>
            <a:solidFill>
              <a:srgbClr val="FFFFFF"/>
            </a:solidFill>
          </p:spPr>
          <p:txBody>
            <a:bodyPr wrap="square" lIns="0" tIns="0" rIns="0" bIns="0" rtlCol="0"/>
            <a:lstStyle/>
            <a:p>
              <a:endParaRPr sz="1619"/>
            </a:p>
          </p:txBody>
        </p:sp>
        <p:sp>
          <p:nvSpPr>
            <p:cNvPr id="82" name="object 82"/>
            <p:cNvSpPr/>
            <p:nvPr/>
          </p:nvSpPr>
          <p:spPr>
            <a:xfrm>
              <a:off x="6566844" y="3276990"/>
              <a:ext cx="303530" cy="398780"/>
            </a:xfrm>
            <a:custGeom>
              <a:avLst/>
              <a:gdLst/>
              <a:ahLst/>
              <a:cxnLst/>
              <a:rect l="l" t="t" r="r" b="b"/>
              <a:pathLst>
                <a:path w="303529" h="398779">
                  <a:moveTo>
                    <a:pt x="0" y="0"/>
                  </a:moveTo>
                  <a:lnTo>
                    <a:pt x="303165" y="398406"/>
                  </a:lnTo>
                </a:path>
              </a:pathLst>
            </a:custGeom>
            <a:ln w="4768">
              <a:solidFill>
                <a:srgbClr val="000000"/>
              </a:solidFill>
            </a:ln>
          </p:spPr>
          <p:txBody>
            <a:bodyPr wrap="square" lIns="0" tIns="0" rIns="0" bIns="0" rtlCol="0"/>
            <a:lstStyle/>
            <a:p>
              <a:endParaRPr sz="1619"/>
            </a:p>
          </p:txBody>
        </p:sp>
        <p:pic>
          <p:nvPicPr>
            <p:cNvPr id="83" name="object 83"/>
            <p:cNvPicPr/>
            <p:nvPr/>
          </p:nvPicPr>
          <p:blipFill>
            <a:blip r:embed="rId5" cstate="print"/>
            <a:stretch>
              <a:fillRect/>
            </a:stretch>
          </p:blipFill>
          <p:spPr>
            <a:xfrm>
              <a:off x="6847833" y="3657953"/>
              <a:ext cx="74307" cy="85203"/>
            </a:xfrm>
            <a:prstGeom prst="rect">
              <a:avLst/>
            </a:prstGeom>
          </p:spPr>
        </p:pic>
        <p:sp>
          <p:nvSpPr>
            <p:cNvPr id="84" name="object 84"/>
            <p:cNvSpPr/>
            <p:nvPr/>
          </p:nvSpPr>
          <p:spPr>
            <a:xfrm>
              <a:off x="6439315" y="3335895"/>
              <a:ext cx="608330" cy="346075"/>
            </a:xfrm>
            <a:custGeom>
              <a:avLst/>
              <a:gdLst/>
              <a:ahLst/>
              <a:cxnLst/>
              <a:rect l="l" t="t" r="r" b="b"/>
              <a:pathLst>
                <a:path w="608329" h="346075">
                  <a:moveTo>
                    <a:pt x="607971" y="0"/>
                  </a:moveTo>
                  <a:lnTo>
                    <a:pt x="0" y="0"/>
                  </a:lnTo>
                  <a:lnTo>
                    <a:pt x="0" y="345971"/>
                  </a:lnTo>
                  <a:lnTo>
                    <a:pt x="607971" y="345971"/>
                  </a:lnTo>
                  <a:lnTo>
                    <a:pt x="607971" y="0"/>
                  </a:lnTo>
                  <a:close/>
                </a:path>
              </a:pathLst>
            </a:custGeom>
            <a:solidFill>
              <a:srgbClr val="FFFFFF"/>
            </a:solidFill>
          </p:spPr>
          <p:txBody>
            <a:bodyPr wrap="square" lIns="0" tIns="0" rIns="0" bIns="0" rtlCol="0"/>
            <a:lstStyle/>
            <a:p>
              <a:endParaRPr sz="1619"/>
            </a:p>
          </p:txBody>
        </p:sp>
      </p:grpSp>
      <p:sp>
        <p:nvSpPr>
          <p:cNvPr id="85" name="object 85"/>
          <p:cNvSpPr txBox="1"/>
          <p:nvPr/>
        </p:nvSpPr>
        <p:spPr>
          <a:xfrm>
            <a:off x="6789438" y="2997447"/>
            <a:ext cx="1087801" cy="274938"/>
          </a:xfrm>
          <a:prstGeom prst="rect">
            <a:avLst/>
          </a:prstGeom>
        </p:spPr>
        <p:txBody>
          <a:bodyPr vert="horz" wrap="square" lIns="0" tIns="11992" rIns="0" bIns="0" rtlCol="0">
            <a:spAutoFit/>
          </a:bodyPr>
          <a:lstStyle/>
          <a:p>
            <a:pPr marL="11420">
              <a:spcBef>
                <a:spcPts val="95"/>
              </a:spcBef>
              <a:tabLst>
                <a:tab pos="528725" algn="l"/>
              </a:tabLst>
            </a:pPr>
            <a:r>
              <a:rPr sz="1708" spc="76" dirty="0">
                <a:solidFill>
                  <a:srgbClr val="FF0000"/>
                </a:solidFill>
                <a:latin typeface="Trebuchet MS"/>
                <a:cs typeface="Trebuchet MS"/>
              </a:rPr>
              <a:t>F</a:t>
            </a:r>
            <a:r>
              <a:rPr sz="1708" i="1" spc="-45" dirty="0">
                <a:latin typeface="Trebuchet MS"/>
                <a:cs typeface="Trebuchet MS"/>
              </a:rPr>
              <a:t>a</a:t>
            </a:r>
            <a:r>
              <a:rPr sz="1708" spc="-99" dirty="0">
                <a:latin typeface="Trebuchet MS"/>
                <a:cs typeface="Trebuchet MS"/>
              </a:rPr>
              <a:t>:1	</a:t>
            </a: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i="1" spc="-45" dirty="0">
                <a:latin typeface="Trebuchet MS"/>
                <a:cs typeface="Trebuchet MS"/>
              </a:rPr>
              <a:t>a</a:t>
            </a:r>
            <a:r>
              <a:rPr sz="1708" spc="-99" dirty="0">
                <a:latin typeface="Trebuchet MS"/>
                <a:cs typeface="Trebuchet MS"/>
              </a:rPr>
              <a:t>:1</a:t>
            </a:r>
            <a:endParaRPr sz="1708">
              <a:latin typeface="Trebuchet MS"/>
              <a:cs typeface="Trebuchet MS"/>
            </a:endParaRPr>
          </a:p>
        </p:txBody>
      </p:sp>
      <p:grpSp>
        <p:nvGrpSpPr>
          <p:cNvPr id="86" name="object 86"/>
          <p:cNvGrpSpPr/>
          <p:nvPr/>
        </p:nvGrpSpPr>
        <p:grpSpPr>
          <a:xfrm>
            <a:off x="5183810" y="2157479"/>
            <a:ext cx="645257" cy="425413"/>
            <a:chOff x="4065610" y="2399196"/>
            <a:chExt cx="717550" cy="473075"/>
          </a:xfrm>
        </p:grpSpPr>
        <p:sp>
          <p:nvSpPr>
            <p:cNvPr id="87" name="object 87"/>
            <p:cNvSpPr/>
            <p:nvPr/>
          </p:nvSpPr>
          <p:spPr>
            <a:xfrm>
              <a:off x="4136646" y="2401736"/>
              <a:ext cx="643890" cy="422909"/>
            </a:xfrm>
            <a:custGeom>
              <a:avLst/>
              <a:gdLst/>
              <a:ahLst/>
              <a:cxnLst/>
              <a:rect l="l" t="t" r="r" b="b"/>
              <a:pathLst>
                <a:path w="643889" h="422910">
                  <a:moveTo>
                    <a:pt x="643355" y="0"/>
                  </a:moveTo>
                  <a:lnTo>
                    <a:pt x="0" y="422719"/>
                  </a:lnTo>
                </a:path>
              </a:pathLst>
            </a:custGeom>
            <a:ln w="4768">
              <a:solidFill>
                <a:srgbClr val="000000"/>
              </a:solidFill>
            </a:ln>
          </p:spPr>
          <p:txBody>
            <a:bodyPr wrap="square" lIns="0" tIns="0" rIns="0" bIns="0" rtlCol="0"/>
            <a:lstStyle/>
            <a:p>
              <a:endParaRPr sz="1619"/>
            </a:p>
          </p:txBody>
        </p:sp>
        <p:pic>
          <p:nvPicPr>
            <p:cNvPr id="88" name="object 88"/>
            <p:cNvPicPr/>
            <p:nvPr/>
          </p:nvPicPr>
          <p:blipFill>
            <a:blip r:embed="rId6" cstate="print"/>
            <a:stretch>
              <a:fillRect/>
            </a:stretch>
          </p:blipFill>
          <p:spPr>
            <a:xfrm>
              <a:off x="4065610" y="2801288"/>
              <a:ext cx="87073" cy="70659"/>
            </a:xfrm>
            <a:prstGeom prst="rect">
              <a:avLst/>
            </a:prstGeom>
          </p:spPr>
        </p:pic>
        <p:sp>
          <p:nvSpPr>
            <p:cNvPr id="89" name="object 89"/>
            <p:cNvSpPr/>
            <p:nvPr/>
          </p:nvSpPr>
          <p:spPr>
            <a:xfrm>
              <a:off x="4123372" y="2462664"/>
              <a:ext cx="601345" cy="346075"/>
            </a:xfrm>
            <a:custGeom>
              <a:avLst/>
              <a:gdLst/>
              <a:ahLst/>
              <a:cxnLst/>
              <a:rect l="l" t="t" r="r" b="b"/>
              <a:pathLst>
                <a:path w="601345" h="346075">
                  <a:moveTo>
                    <a:pt x="601251" y="0"/>
                  </a:moveTo>
                  <a:lnTo>
                    <a:pt x="0" y="0"/>
                  </a:lnTo>
                  <a:lnTo>
                    <a:pt x="0" y="345971"/>
                  </a:lnTo>
                  <a:lnTo>
                    <a:pt x="601251" y="345971"/>
                  </a:lnTo>
                  <a:lnTo>
                    <a:pt x="601251" y="0"/>
                  </a:lnTo>
                  <a:close/>
                </a:path>
              </a:pathLst>
            </a:custGeom>
            <a:solidFill>
              <a:srgbClr val="FFFFFF"/>
            </a:solidFill>
          </p:spPr>
          <p:txBody>
            <a:bodyPr wrap="square" lIns="0" tIns="0" rIns="0" bIns="0" rtlCol="0"/>
            <a:lstStyle/>
            <a:p>
              <a:endParaRPr sz="1619"/>
            </a:p>
          </p:txBody>
        </p:sp>
      </p:grpSp>
      <p:sp>
        <p:nvSpPr>
          <p:cNvPr id="90" name="object 90"/>
          <p:cNvSpPr txBox="1"/>
          <p:nvPr/>
        </p:nvSpPr>
        <p:spPr>
          <a:xfrm>
            <a:off x="5224331" y="2212194"/>
            <a:ext cx="564172"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91" name="object 91"/>
          <p:cNvGrpSpPr/>
          <p:nvPr/>
        </p:nvGrpSpPr>
        <p:grpSpPr>
          <a:xfrm>
            <a:off x="6369213" y="2157479"/>
            <a:ext cx="644687" cy="425413"/>
            <a:chOff x="5383822" y="2399196"/>
            <a:chExt cx="716915" cy="473075"/>
          </a:xfrm>
        </p:grpSpPr>
        <p:sp>
          <p:nvSpPr>
            <p:cNvPr id="92" name="object 92"/>
            <p:cNvSpPr/>
            <p:nvPr/>
          </p:nvSpPr>
          <p:spPr>
            <a:xfrm>
              <a:off x="5386362" y="2401736"/>
              <a:ext cx="643890" cy="422909"/>
            </a:xfrm>
            <a:custGeom>
              <a:avLst/>
              <a:gdLst/>
              <a:ahLst/>
              <a:cxnLst/>
              <a:rect l="l" t="t" r="r" b="b"/>
              <a:pathLst>
                <a:path w="643889" h="422910">
                  <a:moveTo>
                    <a:pt x="0" y="0"/>
                  </a:moveTo>
                  <a:lnTo>
                    <a:pt x="643343" y="422719"/>
                  </a:lnTo>
                </a:path>
              </a:pathLst>
            </a:custGeom>
            <a:ln w="4768">
              <a:solidFill>
                <a:srgbClr val="000000"/>
              </a:solidFill>
            </a:ln>
          </p:spPr>
          <p:txBody>
            <a:bodyPr wrap="square" lIns="0" tIns="0" rIns="0" bIns="0" rtlCol="0"/>
            <a:lstStyle/>
            <a:p>
              <a:endParaRPr sz="1619"/>
            </a:p>
          </p:txBody>
        </p:sp>
        <p:pic>
          <p:nvPicPr>
            <p:cNvPr id="93" name="object 93"/>
            <p:cNvPicPr/>
            <p:nvPr/>
          </p:nvPicPr>
          <p:blipFill>
            <a:blip r:embed="rId7" cstate="print"/>
            <a:stretch>
              <a:fillRect/>
            </a:stretch>
          </p:blipFill>
          <p:spPr>
            <a:xfrm>
              <a:off x="6013655" y="2801279"/>
              <a:ext cx="87085" cy="70668"/>
            </a:xfrm>
            <a:prstGeom prst="rect">
              <a:avLst/>
            </a:prstGeom>
          </p:spPr>
        </p:pic>
        <p:sp>
          <p:nvSpPr>
            <p:cNvPr id="94" name="object 94"/>
            <p:cNvSpPr/>
            <p:nvPr/>
          </p:nvSpPr>
          <p:spPr>
            <a:xfrm>
              <a:off x="5404785" y="2462664"/>
              <a:ext cx="675640" cy="346075"/>
            </a:xfrm>
            <a:custGeom>
              <a:avLst/>
              <a:gdLst/>
              <a:ahLst/>
              <a:cxnLst/>
              <a:rect l="l" t="t" r="r" b="b"/>
              <a:pathLst>
                <a:path w="675639" h="346075">
                  <a:moveTo>
                    <a:pt x="675149" y="0"/>
                  </a:moveTo>
                  <a:lnTo>
                    <a:pt x="0" y="0"/>
                  </a:lnTo>
                  <a:lnTo>
                    <a:pt x="0" y="345971"/>
                  </a:lnTo>
                  <a:lnTo>
                    <a:pt x="675149" y="345971"/>
                  </a:lnTo>
                  <a:lnTo>
                    <a:pt x="675149" y="0"/>
                  </a:lnTo>
                  <a:close/>
                </a:path>
              </a:pathLst>
            </a:custGeom>
            <a:solidFill>
              <a:srgbClr val="FFFFFF"/>
            </a:solidFill>
          </p:spPr>
          <p:txBody>
            <a:bodyPr wrap="square" lIns="0" tIns="0" rIns="0" bIns="0" rtlCol="0"/>
            <a:lstStyle/>
            <a:p>
              <a:endParaRPr sz="1619"/>
            </a:p>
          </p:txBody>
        </p:sp>
      </p:grpSp>
      <p:sp>
        <p:nvSpPr>
          <p:cNvPr id="95" name="object 95"/>
          <p:cNvSpPr txBox="1"/>
          <p:nvPr/>
        </p:nvSpPr>
        <p:spPr>
          <a:xfrm>
            <a:off x="6376643" y="2212194"/>
            <a:ext cx="630411"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57" dirty="0">
                <a:latin typeface="Trebuchet MS"/>
                <a:cs typeface="Trebuchet MS"/>
              </a:rPr>
              <a:t>W</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96" name="object 96"/>
          <p:cNvGrpSpPr/>
          <p:nvPr/>
        </p:nvGrpSpPr>
        <p:grpSpPr>
          <a:xfrm>
            <a:off x="5897993" y="1372690"/>
            <a:ext cx="402001" cy="416276"/>
            <a:chOff x="4859808" y="1526481"/>
            <a:chExt cx="447040" cy="462915"/>
          </a:xfrm>
        </p:grpSpPr>
        <p:sp>
          <p:nvSpPr>
            <p:cNvPr id="97" name="object 97"/>
            <p:cNvSpPr/>
            <p:nvPr/>
          </p:nvSpPr>
          <p:spPr>
            <a:xfrm>
              <a:off x="5083178" y="1526481"/>
              <a:ext cx="0" cy="378460"/>
            </a:xfrm>
            <a:custGeom>
              <a:avLst/>
              <a:gdLst/>
              <a:ahLst/>
              <a:cxnLst/>
              <a:rect l="l" t="t" r="r" b="b"/>
              <a:pathLst>
                <a:path h="378460">
                  <a:moveTo>
                    <a:pt x="0" y="0"/>
                  </a:moveTo>
                  <a:lnTo>
                    <a:pt x="0" y="378290"/>
                  </a:lnTo>
                </a:path>
              </a:pathLst>
            </a:custGeom>
            <a:ln w="4768">
              <a:solidFill>
                <a:srgbClr val="000000"/>
              </a:solidFill>
            </a:ln>
          </p:spPr>
          <p:txBody>
            <a:bodyPr wrap="square" lIns="0" tIns="0" rIns="0" bIns="0" rtlCol="0"/>
            <a:lstStyle/>
            <a:p>
              <a:endParaRPr sz="1619"/>
            </a:p>
          </p:txBody>
        </p:sp>
        <p:sp>
          <p:nvSpPr>
            <p:cNvPr id="98" name="object 98"/>
            <p:cNvSpPr/>
            <p:nvPr/>
          </p:nvSpPr>
          <p:spPr>
            <a:xfrm>
              <a:off x="5058306" y="1904767"/>
              <a:ext cx="50165" cy="82550"/>
            </a:xfrm>
            <a:custGeom>
              <a:avLst/>
              <a:gdLst/>
              <a:ahLst/>
              <a:cxnLst/>
              <a:rect l="l" t="t" r="r" b="b"/>
              <a:pathLst>
                <a:path w="50164" h="82550">
                  <a:moveTo>
                    <a:pt x="49745" y="0"/>
                  </a:moveTo>
                  <a:lnTo>
                    <a:pt x="0" y="0"/>
                  </a:lnTo>
                  <a:lnTo>
                    <a:pt x="24872" y="82149"/>
                  </a:lnTo>
                  <a:lnTo>
                    <a:pt x="49745" y="0"/>
                  </a:lnTo>
                  <a:close/>
                </a:path>
              </a:pathLst>
            </a:custGeom>
            <a:solidFill>
              <a:srgbClr val="000000"/>
            </a:solidFill>
          </p:spPr>
          <p:txBody>
            <a:bodyPr wrap="square" lIns="0" tIns="0" rIns="0" bIns="0" rtlCol="0"/>
            <a:lstStyle/>
            <a:p>
              <a:endParaRPr sz="1619"/>
            </a:p>
          </p:txBody>
        </p:sp>
        <p:sp>
          <p:nvSpPr>
            <p:cNvPr id="99" name="object 99"/>
            <p:cNvSpPr/>
            <p:nvPr/>
          </p:nvSpPr>
          <p:spPr>
            <a:xfrm>
              <a:off x="5058306" y="1904767"/>
              <a:ext cx="50165" cy="82550"/>
            </a:xfrm>
            <a:custGeom>
              <a:avLst/>
              <a:gdLst/>
              <a:ahLst/>
              <a:cxnLst/>
              <a:rect l="l" t="t" r="r" b="b"/>
              <a:pathLst>
                <a:path w="50164" h="82550">
                  <a:moveTo>
                    <a:pt x="0" y="0"/>
                  </a:moveTo>
                  <a:lnTo>
                    <a:pt x="24872" y="82149"/>
                  </a:lnTo>
                  <a:lnTo>
                    <a:pt x="49745" y="0"/>
                  </a:lnTo>
                  <a:lnTo>
                    <a:pt x="0" y="0"/>
                  </a:lnTo>
                  <a:close/>
                </a:path>
              </a:pathLst>
            </a:custGeom>
            <a:ln w="4768">
              <a:solidFill>
                <a:srgbClr val="000000"/>
              </a:solidFill>
            </a:ln>
          </p:spPr>
          <p:txBody>
            <a:bodyPr wrap="square" lIns="0" tIns="0" rIns="0" bIns="0" rtlCol="0"/>
            <a:lstStyle/>
            <a:p>
              <a:endParaRPr sz="1619"/>
            </a:p>
          </p:txBody>
        </p:sp>
        <p:sp>
          <p:nvSpPr>
            <p:cNvPr id="100" name="object 100"/>
            <p:cNvSpPr/>
            <p:nvPr/>
          </p:nvSpPr>
          <p:spPr>
            <a:xfrm>
              <a:off x="4859808" y="1583713"/>
              <a:ext cx="447040" cy="346075"/>
            </a:xfrm>
            <a:custGeom>
              <a:avLst/>
              <a:gdLst/>
              <a:ahLst/>
              <a:cxnLst/>
              <a:rect l="l" t="t" r="r" b="b"/>
              <a:pathLst>
                <a:path w="447039" h="346075">
                  <a:moveTo>
                    <a:pt x="446741" y="0"/>
                  </a:moveTo>
                  <a:lnTo>
                    <a:pt x="0" y="0"/>
                  </a:lnTo>
                  <a:lnTo>
                    <a:pt x="0" y="345971"/>
                  </a:lnTo>
                  <a:lnTo>
                    <a:pt x="446741" y="345971"/>
                  </a:lnTo>
                  <a:lnTo>
                    <a:pt x="446741" y="0"/>
                  </a:lnTo>
                  <a:close/>
                </a:path>
              </a:pathLst>
            </a:custGeom>
            <a:solidFill>
              <a:srgbClr val="FFFFFF"/>
            </a:solidFill>
          </p:spPr>
          <p:txBody>
            <a:bodyPr wrap="square" lIns="0" tIns="0" rIns="0" bIns="0" rtlCol="0"/>
            <a:lstStyle/>
            <a:p>
              <a:endParaRPr sz="1619"/>
            </a:p>
          </p:txBody>
        </p:sp>
      </p:grpSp>
      <p:sp>
        <p:nvSpPr>
          <p:cNvPr id="101" name="object 101"/>
          <p:cNvSpPr txBox="1"/>
          <p:nvPr/>
        </p:nvSpPr>
        <p:spPr>
          <a:xfrm>
            <a:off x="5698603" y="1282083"/>
            <a:ext cx="745187" cy="775395"/>
          </a:xfrm>
          <a:prstGeom prst="rect">
            <a:avLst/>
          </a:prstGeom>
        </p:spPr>
        <p:txBody>
          <a:bodyPr vert="horz" wrap="square" lIns="0" tIns="10849" rIns="0" bIns="0" rtlCol="0">
            <a:spAutoFit/>
          </a:bodyPr>
          <a:lstStyle/>
          <a:p>
            <a:pPr marL="11420" marR="4568" indent="159873">
              <a:lnSpc>
                <a:spcPct val="154000"/>
              </a:lnSpc>
              <a:spcBef>
                <a:spcPts val="85"/>
              </a:spcBef>
            </a:pPr>
            <a:r>
              <a:rPr sz="1708" spc="-40" dirty="0">
                <a:solidFill>
                  <a:srgbClr val="FF0000"/>
                </a:solidFill>
                <a:latin typeface="Trebuchet MS"/>
                <a:cs typeface="Trebuchet MS"/>
              </a:rPr>
              <a:t>F</a:t>
            </a:r>
            <a:r>
              <a:rPr sz="1708" i="1" spc="-40" dirty="0">
                <a:latin typeface="Trebuchet MS"/>
                <a:cs typeface="Trebuchet MS"/>
              </a:rPr>
              <a:t>a</a:t>
            </a:r>
            <a:r>
              <a:rPr sz="1708" spc="-40" dirty="0">
                <a:latin typeface="Trebuchet MS"/>
                <a:cs typeface="Trebuchet MS"/>
              </a:rPr>
              <a:t>:1 </a:t>
            </a:r>
            <a:r>
              <a:rPr sz="1708" spc="-36" dirty="0">
                <a:latin typeface="Trebuchet MS"/>
                <a:cs typeface="Trebuchet MS"/>
              </a:rPr>
              <a:t> </a:t>
            </a: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spc="157" dirty="0">
                <a:latin typeface="Trebuchet MS"/>
                <a:cs typeface="Trebuchet MS"/>
              </a:rPr>
              <a:t>W</a:t>
            </a:r>
            <a:r>
              <a:rPr sz="1708" spc="-855" dirty="0">
                <a:solidFill>
                  <a:srgbClr val="0000FF"/>
                </a:solidFill>
                <a:latin typeface="SimSun-ExtB"/>
                <a:cs typeface="SimSun-ExtB"/>
              </a:rPr>
              <a:t>ǁ</a:t>
            </a:r>
            <a:r>
              <a:rPr sz="1708" spc="-13" dirty="0">
                <a:solidFill>
                  <a:srgbClr val="FFA500"/>
                </a:solidFill>
                <a:latin typeface="Trebuchet MS"/>
                <a:cs typeface="Trebuchet MS"/>
              </a:rPr>
              <a:t>G</a:t>
            </a:r>
            <a:endParaRPr sz="1708" dirty="0">
              <a:latin typeface="Trebuchet MS"/>
              <a:cs typeface="Trebuchet MS"/>
            </a:endParaRPr>
          </a:p>
        </p:txBody>
      </p:sp>
      <p:grpSp>
        <p:nvGrpSpPr>
          <p:cNvPr id="102" name="object 102"/>
          <p:cNvGrpSpPr/>
          <p:nvPr/>
        </p:nvGrpSpPr>
        <p:grpSpPr>
          <a:xfrm>
            <a:off x="8708846" y="1014268"/>
            <a:ext cx="769740" cy="358603"/>
            <a:chOff x="7985580" y="1127904"/>
            <a:chExt cx="855980" cy="398780"/>
          </a:xfrm>
        </p:grpSpPr>
        <p:sp>
          <p:nvSpPr>
            <p:cNvPr id="103" name="object 103"/>
            <p:cNvSpPr/>
            <p:nvPr/>
          </p:nvSpPr>
          <p:spPr>
            <a:xfrm>
              <a:off x="7988120" y="1130444"/>
              <a:ext cx="850900" cy="393700"/>
            </a:xfrm>
            <a:custGeom>
              <a:avLst/>
              <a:gdLst/>
              <a:ahLst/>
              <a:cxnLst/>
              <a:rect l="l" t="t" r="r" b="b"/>
              <a:pathLst>
                <a:path w="850900" h="393700">
                  <a:moveTo>
                    <a:pt x="850471" y="0"/>
                  </a:moveTo>
                  <a:lnTo>
                    <a:pt x="0" y="0"/>
                  </a:lnTo>
                  <a:lnTo>
                    <a:pt x="0" y="393655"/>
                  </a:lnTo>
                  <a:lnTo>
                    <a:pt x="850471" y="393655"/>
                  </a:lnTo>
                  <a:lnTo>
                    <a:pt x="850471" y="0"/>
                  </a:lnTo>
                  <a:close/>
                </a:path>
              </a:pathLst>
            </a:custGeom>
            <a:solidFill>
              <a:srgbClr val="FF0000">
                <a:alpha val="19999"/>
              </a:srgbClr>
            </a:solidFill>
          </p:spPr>
          <p:txBody>
            <a:bodyPr wrap="square" lIns="0" tIns="0" rIns="0" bIns="0" rtlCol="0"/>
            <a:lstStyle/>
            <a:p>
              <a:endParaRPr sz="1619"/>
            </a:p>
          </p:txBody>
        </p:sp>
        <p:sp>
          <p:nvSpPr>
            <p:cNvPr id="104" name="object 104"/>
            <p:cNvSpPr/>
            <p:nvPr/>
          </p:nvSpPr>
          <p:spPr>
            <a:xfrm>
              <a:off x="7988120" y="1130444"/>
              <a:ext cx="850900" cy="393700"/>
            </a:xfrm>
            <a:custGeom>
              <a:avLst/>
              <a:gdLst/>
              <a:ahLst/>
              <a:cxnLst/>
              <a:rect l="l" t="t" r="r" b="b"/>
              <a:pathLst>
                <a:path w="850900" h="393700">
                  <a:moveTo>
                    <a:pt x="0" y="0"/>
                  </a:moveTo>
                  <a:lnTo>
                    <a:pt x="0" y="393655"/>
                  </a:lnTo>
                  <a:lnTo>
                    <a:pt x="850471" y="393655"/>
                  </a:lnTo>
                  <a:lnTo>
                    <a:pt x="850471" y="0"/>
                  </a:lnTo>
                  <a:lnTo>
                    <a:pt x="0" y="0"/>
                  </a:lnTo>
                  <a:close/>
                </a:path>
              </a:pathLst>
            </a:custGeom>
            <a:ln w="4768">
              <a:solidFill>
                <a:srgbClr val="000000"/>
              </a:solidFill>
            </a:ln>
          </p:spPr>
          <p:txBody>
            <a:bodyPr wrap="square" lIns="0" tIns="0" rIns="0" bIns="0" rtlCol="0"/>
            <a:lstStyle/>
            <a:p>
              <a:endParaRPr sz="1619"/>
            </a:p>
          </p:txBody>
        </p:sp>
      </p:grpSp>
      <p:sp>
        <p:nvSpPr>
          <p:cNvPr id="105" name="object 105"/>
          <p:cNvSpPr txBox="1"/>
          <p:nvPr/>
        </p:nvSpPr>
        <p:spPr>
          <a:xfrm>
            <a:off x="8721148" y="1035634"/>
            <a:ext cx="745187" cy="274938"/>
          </a:xfrm>
          <a:prstGeom prst="rect">
            <a:avLst/>
          </a:prstGeom>
        </p:spPr>
        <p:txBody>
          <a:bodyPr vert="horz" wrap="square" lIns="0" tIns="11992" rIns="0" bIns="0" rtlCol="0">
            <a:spAutoFit/>
          </a:bodyPr>
          <a:lstStyle/>
          <a:p>
            <a:pPr marL="11420">
              <a:spcBef>
                <a:spcPts val="95"/>
              </a:spcBef>
            </a:pPr>
            <a:r>
              <a:rPr sz="1708" spc="68" dirty="0">
                <a:solidFill>
                  <a:srgbClr val="008000"/>
                </a:solidFill>
                <a:latin typeface="Trebuchet MS"/>
                <a:cs typeface="Trebuchet MS"/>
              </a:rPr>
              <a:t>C</a:t>
            </a:r>
            <a:r>
              <a:rPr sz="1708" spc="-17" dirty="0">
                <a:solidFill>
                  <a:srgbClr val="FFA500"/>
                </a:solidFill>
                <a:latin typeface="Trebuchet MS"/>
                <a:cs typeface="Trebuchet MS"/>
              </a:rPr>
              <a:t>G</a:t>
            </a:r>
            <a:r>
              <a:rPr sz="1708" spc="-855" dirty="0">
                <a:solidFill>
                  <a:srgbClr val="0000FF"/>
                </a:solidFill>
                <a:latin typeface="SimSun-ExtB"/>
                <a:cs typeface="SimSun-ExtB"/>
              </a:rPr>
              <a:t>ǁ</a:t>
            </a:r>
            <a:r>
              <a:rPr sz="1708" spc="76" dirty="0">
                <a:solidFill>
                  <a:srgbClr val="FF0000"/>
                </a:solidFill>
                <a:latin typeface="Trebuchet MS"/>
                <a:cs typeface="Trebuchet MS"/>
              </a:rPr>
              <a:t>F</a:t>
            </a:r>
            <a:r>
              <a:rPr sz="1708" spc="157" dirty="0">
                <a:latin typeface="Trebuchet MS"/>
                <a:cs typeface="Trebuchet MS"/>
              </a:rPr>
              <a:t>W</a:t>
            </a:r>
            <a:endParaRPr sz="1708">
              <a:latin typeface="Trebuchet MS"/>
              <a:cs typeface="Trebuchet MS"/>
            </a:endParaRPr>
          </a:p>
        </p:txBody>
      </p:sp>
      <p:grpSp>
        <p:nvGrpSpPr>
          <p:cNvPr id="106" name="object 106"/>
          <p:cNvGrpSpPr/>
          <p:nvPr/>
        </p:nvGrpSpPr>
        <p:grpSpPr>
          <a:xfrm>
            <a:off x="3500845" y="505399"/>
            <a:ext cx="2216145" cy="588725"/>
            <a:chOff x="2194090" y="562021"/>
            <a:chExt cx="2464435" cy="654685"/>
          </a:xfrm>
        </p:grpSpPr>
        <p:sp>
          <p:nvSpPr>
            <p:cNvPr id="107" name="object 107"/>
            <p:cNvSpPr/>
            <p:nvPr/>
          </p:nvSpPr>
          <p:spPr>
            <a:xfrm>
              <a:off x="2275910" y="564405"/>
              <a:ext cx="2379980" cy="625475"/>
            </a:xfrm>
            <a:custGeom>
              <a:avLst/>
              <a:gdLst/>
              <a:ahLst/>
              <a:cxnLst/>
              <a:rect l="l" t="t" r="r" b="b"/>
              <a:pathLst>
                <a:path w="2379979" h="625475">
                  <a:moveTo>
                    <a:pt x="2379656" y="0"/>
                  </a:moveTo>
                  <a:lnTo>
                    <a:pt x="0" y="625432"/>
                  </a:lnTo>
                </a:path>
              </a:pathLst>
            </a:custGeom>
            <a:ln w="4768">
              <a:solidFill>
                <a:srgbClr val="000000"/>
              </a:solidFill>
            </a:ln>
          </p:spPr>
          <p:txBody>
            <a:bodyPr wrap="square" lIns="0" tIns="0" rIns="0" bIns="0" rtlCol="0"/>
            <a:lstStyle/>
            <a:p>
              <a:endParaRPr sz="1619"/>
            </a:p>
          </p:txBody>
        </p:sp>
        <p:sp>
          <p:nvSpPr>
            <p:cNvPr id="108" name="object 108"/>
            <p:cNvSpPr/>
            <p:nvPr/>
          </p:nvSpPr>
          <p:spPr>
            <a:xfrm>
              <a:off x="2196474" y="1165784"/>
              <a:ext cx="86360" cy="48260"/>
            </a:xfrm>
            <a:custGeom>
              <a:avLst/>
              <a:gdLst/>
              <a:ahLst/>
              <a:cxnLst/>
              <a:rect l="l" t="t" r="r" b="b"/>
              <a:pathLst>
                <a:path w="86360" h="48259">
                  <a:moveTo>
                    <a:pt x="73117" y="0"/>
                  </a:moveTo>
                  <a:lnTo>
                    <a:pt x="0" y="44930"/>
                  </a:lnTo>
                  <a:lnTo>
                    <a:pt x="85760" y="48103"/>
                  </a:lnTo>
                  <a:lnTo>
                    <a:pt x="73117" y="0"/>
                  </a:lnTo>
                  <a:close/>
                </a:path>
              </a:pathLst>
            </a:custGeom>
            <a:solidFill>
              <a:srgbClr val="000000"/>
            </a:solidFill>
          </p:spPr>
          <p:txBody>
            <a:bodyPr wrap="square" lIns="0" tIns="0" rIns="0" bIns="0" rtlCol="0"/>
            <a:lstStyle/>
            <a:p>
              <a:endParaRPr sz="1619"/>
            </a:p>
          </p:txBody>
        </p:sp>
        <p:sp>
          <p:nvSpPr>
            <p:cNvPr id="109" name="object 109"/>
            <p:cNvSpPr/>
            <p:nvPr/>
          </p:nvSpPr>
          <p:spPr>
            <a:xfrm>
              <a:off x="2196474" y="1165784"/>
              <a:ext cx="86360" cy="48260"/>
            </a:xfrm>
            <a:custGeom>
              <a:avLst/>
              <a:gdLst/>
              <a:ahLst/>
              <a:cxnLst/>
              <a:rect l="l" t="t" r="r" b="b"/>
              <a:pathLst>
                <a:path w="86360" h="48259">
                  <a:moveTo>
                    <a:pt x="73117" y="0"/>
                  </a:moveTo>
                  <a:lnTo>
                    <a:pt x="0" y="44930"/>
                  </a:lnTo>
                  <a:lnTo>
                    <a:pt x="85760" y="48103"/>
                  </a:lnTo>
                  <a:lnTo>
                    <a:pt x="73117" y="0"/>
                  </a:lnTo>
                  <a:close/>
                </a:path>
              </a:pathLst>
            </a:custGeom>
            <a:ln w="4768">
              <a:solidFill>
                <a:srgbClr val="000000"/>
              </a:solidFill>
            </a:ln>
          </p:spPr>
          <p:txBody>
            <a:bodyPr wrap="square" lIns="0" tIns="0" rIns="0" bIns="0" rtlCol="0"/>
            <a:lstStyle/>
            <a:p>
              <a:endParaRPr sz="1619"/>
            </a:p>
          </p:txBody>
        </p:sp>
      </p:grpSp>
      <p:sp>
        <p:nvSpPr>
          <p:cNvPr id="110" name="object 110"/>
          <p:cNvSpPr txBox="1"/>
          <p:nvPr/>
        </p:nvSpPr>
        <p:spPr>
          <a:xfrm>
            <a:off x="4326901" y="641650"/>
            <a:ext cx="564172"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68" dirty="0">
                <a:solidFill>
                  <a:srgbClr val="008000"/>
                </a:solidFill>
                <a:latin typeface="Trebuchet MS"/>
                <a:cs typeface="Trebuchet MS"/>
              </a:rPr>
              <a:t>C</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grpSp>
        <p:nvGrpSpPr>
          <p:cNvPr id="111" name="object 111"/>
          <p:cNvGrpSpPr/>
          <p:nvPr/>
        </p:nvGrpSpPr>
        <p:grpSpPr>
          <a:xfrm>
            <a:off x="5825500" y="585618"/>
            <a:ext cx="547041" cy="416276"/>
            <a:chOff x="4779193" y="651227"/>
            <a:chExt cx="608330" cy="462915"/>
          </a:xfrm>
        </p:grpSpPr>
        <p:sp>
          <p:nvSpPr>
            <p:cNvPr id="112" name="object 112"/>
            <p:cNvSpPr/>
            <p:nvPr/>
          </p:nvSpPr>
          <p:spPr>
            <a:xfrm>
              <a:off x="5083178" y="651227"/>
              <a:ext cx="0" cy="378460"/>
            </a:xfrm>
            <a:custGeom>
              <a:avLst/>
              <a:gdLst/>
              <a:ahLst/>
              <a:cxnLst/>
              <a:rect l="l" t="t" r="r" b="b"/>
              <a:pathLst>
                <a:path h="378459">
                  <a:moveTo>
                    <a:pt x="0" y="0"/>
                  </a:moveTo>
                  <a:lnTo>
                    <a:pt x="0" y="378290"/>
                  </a:lnTo>
                </a:path>
              </a:pathLst>
            </a:custGeom>
            <a:ln w="4768">
              <a:solidFill>
                <a:srgbClr val="000000"/>
              </a:solidFill>
            </a:ln>
          </p:spPr>
          <p:txBody>
            <a:bodyPr wrap="square" lIns="0" tIns="0" rIns="0" bIns="0" rtlCol="0"/>
            <a:lstStyle/>
            <a:p>
              <a:endParaRPr sz="1619"/>
            </a:p>
          </p:txBody>
        </p:sp>
        <p:sp>
          <p:nvSpPr>
            <p:cNvPr id="113" name="object 113"/>
            <p:cNvSpPr/>
            <p:nvPr/>
          </p:nvSpPr>
          <p:spPr>
            <a:xfrm>
              <a:off x="5058306" y="1029512"/>
              <a:ext cx="50165" cy="82550"/>
            </a:xfrm>
            <a:custGeom>
              <a:avLst/>
              <a:gdLst/>
              <a:ahLst/>
              <a:cxnLst/>
              <a:rect l="l" t="t" r="r" b="b"/>
              <a:pathLst>
                <a:path w="50164" h="82550">
                  <a:moveTo>
                    <a:pt x="49745" y="0"/>
                  </a:moveTo>
                  <a:lnTo>
                    <a:pt x="0" y="0"/>
                  </a:lnTo>
                  <a:lnTo>
                    <a:pt x="24872" y="82149"/>
                  </a:lnTo>
                  <a:lnTo>
                    <a:pt x="49745" y="0"/>
                  </a:lnTo>
                  <a:close/>
                </a:path>
              </a:pathLst>
            </a:custGeom>
            <a:solidFill>
              <a:srgbClr val="000000"/>
            </a:solidFill>
          </p:spPr>
          <p:txBody>
            <a:bodyPr wrap="square" lIns="0" tIns="0" rIns="0" bIns="0" rtlCol="0"/>
            <a:lstStyle/>
            <a:p>
              <a:endParaRPr sz="1619"/>
            </a:p>
          </p:txBody>
        </p:sp>
        <p:sp>
          <p:nvSpPr>
            <p:cNvPr id="114" name="object 114"/>
            <p:cNvSpPr/>
            <p:nvPr/>
          </p:nvSpPr>
          <p:spPr>
            <a:xfrm>
              <a:off x="5058306" y="1029512"/>
              <a:ext cx="50165" cy="82550"/>
            </a:xfrm>
            <a:custGeom>
              <a:avLst/>
              <a:gdLst/>
              <a:ahLst/>
              <a:cxnLst/>
              <a:rect l="l" t="t" r="r" b="b"/>
              <a:pathLst>
                <a:path w="50164" h="82550">
                  <a:moveTo>
                    <a:pt x="0" y="0"/>
                  </a:moveTo>
                  <a:lnTo>
                    <a:pt x="24872" y="82149"/>
                  </a:lnTo>
                  <a:lnTo>
                    <a:pt x="49745" y="0"/>
                  </a:lnTo>
                  <a:lnTo>
                    <a:pt x="0" y="0"/>
                  </a:lnTo>
                  <a:close/>
                </a:path>
              </a:pathLst>
            </a:custGeom>
            <a:ln w="4768">
              <a:solidFill>
                <a:srgbClr val="000000"/>
              </a:solidFill>
            </a:ln>
          </p:spPr>
          <p:txBody>
            <a:bodyPr wrap="square" lIns="0" tIns="0" rIns="0" bIns="0" rtlCol="0"/>
            <a:lstStyle/>
            <a:p>
              <a:endParaRPr sz="1619"/>
            </a:p>
          </p:txBody>
        </p:sp>
        <p:sp>
          <p:nvSpPr>
            <p:cNvPr id="115" name="object 115"/>
            <p:cNvSpPr/>
            <p:nvPr/>
          </p:nvSpPr>
          <p:spPr>
            <a:xfrm>
              <a:off x="4779193" y="708459"/>
              <a:ext cx="608330" cy="346075"/>
            </a:xfrm>
            <a:custGeom>
              <a:avLst/>
              <a:gdLst/>
              <a:ahLst/>
              <a:cxnLst/>
              <a:rect l="l" t="t" r="r" b="b"/>
              <a:pathLst>
                <a:path w="608329" h="346075">
                  <a:moveTo>
                    <a:pt x="607971" y="0"/>
                  </a:moveTo>
                  <a:lnTo>
                    <a:pt x="0" y="0"/>
                  </a:lnTo>
                  <a:lnTo>
                    <a:pt x="0" y="345971"/>
                  </a:lnTo>
                  <a:lnTo>
                    <a:pt x="607971" y="345971"/>
                  </a:lnTo>
                  <a:lnTo>
                    <a:pt x="607971" y="0"/>
                  </a:lnTo>
                  <a:close/>
                </a:path>
              </a:pathLst>
            </a:custGeom>
            <a:solidFill>
              <a:srgbClr val="FFFFFF"/>
            </a:solidFill>
          </p:spPr>
          <p:txBody>
            <a:bodyPr wrap="square" lIns="0" tIns="0" rIns="0" bIns="0" rtlCol="0"/>
            <a:lstStyle/>
            <a:p>
              <a:endParaRPr sz="1619"/>
            </a:p>
          </p:txBody>
        </p:sp>
      </p:grpSp>
      <p:sp>
        <p:nvSpPr>
          <p:cNvPr id="116" name="object 116"/>
          <p:cNvSpPr txBox="1"/>
          <p:nvPr/>
        </p:nvSpPr>
        <p:spPr>
          <a:xfrm>
            <a:off x="5814079" y="634722"/>
            <a:ext cx="569883"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7" dirty="0">
                <a:solidFill>
                  <a:srgbClr val="FFA500"/>
                </a:solidFill>
                <a:latin typeface="Trebuchet MS"/>
                <a:cs typeface="Trebuchet MS"/>
              </a:rPr>
              <a:t>G</a:t>
            </a:r>
            <a:r>
              <a:rPr sz="1708" i="1" spc="-99" dirty="0">
                <a:latin typeface="Trebuchet MS"/>
                <a:cs typeface="Trebuchet MS"/>
              </a:rPr>
              <a:t>d</a:t>
            </a:r>
            <a:r>
              <a:rPr sz="1708" spc="-99" dirty="0">
                <a:latin typeface="Trebuchet MS"/>
                <a:cs typeface="Trebuchet MS"/>
              </a:rPr>
              <a:t>:1</a:t>
            </a:r>
            <a:endParaRPr sz="1708" dirty="0">
              <a:latin typeface="Trebuchet MS"/>
              <a:cs typeface="Trebuchet MS"/>
            </a:endParaRPr>
          </a:p>
        </p:txBody>
      </p:sp>
      <p:grpSp>
        <p:nvGrpSpPr>
          <p:cNvPr id="117" name="object 117"/>
          <p:cNvGrpSpPr/>
          <p:nvPr/>
        </p:nvGrpSpPr>
        <p:grpSpPr>
          <a:xfrm>
            <a:off x="6481245" y="505396"/>
            <a:ext cx="2216145" cy="588725"/>
            <a:chOff x="5508406" y="562018"/>
            <a:chExt cx="2464435" cy="654685"/>
          </a:xfrm>
        </p:grpSpPr>
        <p:sp>
          <p:nvSpPr>
            <p:cNvPr id="118" name="object 118"/>
            <p:cNvSpPr/>
            <p:nvPr/>
          </p:nvSpPr>
          <p:spPr>
            <a:xfrm>
              <a:off x="5510790" y="564402"/>
              <a:ext cx="2379980" cy="625475"/>
            </a:xfrm>
            <a:custGeom>
              <a:avLst/>
              <a:gdLst/>
              <a:ahLst/>
              <a:cxnLst/>
              <a:rect l="l" t="t" r="r" b="b"/>
              <a:pathLst>
                <a:path w="2379979" h="625475">
                  <a:moveTo>
                    <a:pt x="0" y="0"/>
                  </a:moveTo>
                  <a:lnTo>
                    <a:pt x="2379656" y="625438"/>
                  </a:lnTo>
                </a:path>
              </a:pathLst>
            </a:custGeom>
            <a:ln w="4768">
              <a:solidFill>
                <a:srgbClr val="000000"/>
              </a:solidFill>
            </a:ln>
          </p:spPr>
          <p:txBody>
            <a:bodyPr wrap="square" lIns="0" tIns="0" rIns="0" bIns="0" rtlCol="0"/>
            <a:lstStyle/>
            <a:p>
              <a:endParaRPr sz="1619"/>
            </a:p>
          </p:txBody>
        </p:sp>
        <p:sp>
          <p:nvSpPr>
            <p:cNvPr id="119" name="object 119"/>
            <p:cNvSpPr/>
            <p:nvPr/>
          </p:nvSpPr>
          <p:spPr>
            <a:xfrm>
              <a:off x="7884122" y="1165787"/>
              <a:ext cx="86360" cy="48260"/>
            </a:xfrm>
            <a:custGeom>
              <a:avLst/>
              <a:gdLst/>
              <a:ahLst/>
              <a:cxnLst/>
              <a:rect l="l" t="t" r="r" b="b"/>
              <a:pathLst>
                <a:path w="86359" h="48259">
                  <a:moveTo>
                    <a:pt x="12643" y="0"/>
                  </a:moveTo>
                  <a:lnTo>
                    <a:pt x="0" y="48103"/>
                  </a:lnTo>
                  <a:lnTo>
                    <a:pt x="85760" y="44930"/>
                  </a:lnTo>
                  <a:lnTo>
                    <a:pt x="12643" y="0"/>
                  </a:lnTo>
                  <a:close/>
                </a:path>
              </a:pathLst>
            </a:custGeom>
            <a:solidFill>
              <a:srgbClr val="000000"/>
            </a:solidFill>
          </p:spPr>
          <p:txBody>
            <a:bodyPr wrap="square" lIns="0" tIns="0" rIns="0" bIns="0" rtlCol="0"/>
            <a:lstStyle/>
            <a:p>
              <a:endParaRPr sz="1619"/>
            </a:p>
          </p:txBody>
        </p:sp>
        <p:sp>
          <p:nvSpPr>
            <p:cNvPr id="120" name="object 120"/>
            <p:cNvSpPr/>
            <p:nvPr/>
          </p:nvSpPr>
          <p:spPr>
            <a:xfrm>
              <a:off x="7884122" y="1165787"/>
              <a:ext cx="86360" cy="48260"/>
            </a:xfrm>
            <a:custGeom>
              <a:avLst/>
              <a:gdLst/>
              <a:ahLst/>
              <a:cxnLst/>
              <a:rect l="l" t="t" r="r" b="b"/>
              <a:pathLst>
                <a:path w="86359" h="48259">
                  <a:moveTo>
                    <a:pt x="0" y="48103"/>
                  </a:moveTo>
                  <a:lnTo>
                    <a:pt x="85760" y="44930"/>
                  </a:lnTo>
                  <a:lnTo>
                    <a:pt x="12643" y="0"/>
                  </a:lnTo>
                  <a:lnTo>
                    <a:pt x="0" y="48103"/>
                  </a:lnTo>
                  <a:close/>
                </a:path>
              </a:pathLst>
            </a:custGeom>
            <a:ln w="4768">
              <a:solidFill>
                <a:srgbClr val="000000"/>
              </a:solidFill>
            </a:ln>
          </p:spPr>
          <p:txBody>
            <a:bodyPr wrap="square" lIns="0" tIns="0" rIns="0" bIns="0" rtlCol="0"/>
            <a:lstStyle/>
            <a:p>
              <a:endParaRPr sz="1619"/>
            </a:p>
          </p:txBody>
        </p:sp>
      </p:grpSp>
      <p:sp>
        <p:nvSpPr>
          <p:cNvPr id="121" name="object 121"/>
          <p:cNvSpPr txBox="1"/>
          <p:nvPr/>
        </p:nvSpPr>
        <p:spPr>
          <a:xfrm>
            <a:off x="7274073" y="641650"/>
            <a:ext cx="630411" cy="274938"/>
          </a:xfrm>
          <a:prstGeom prst="rect">
            <a:avLst/>
          </a:prstGeom>
        </p:spPr>
        <p:txBody>
          <a:bodyPr vert="horz" wrap="square" lIns="0" tIns="11992" rIns="0" bIns="0" rtlCol="0">
            <a:spAutoFit/>
          </a:bodyPr>
          <a:lstStyle/>
          <a:p>
            <a:pPr marL="11420">
              <a:spcBef>
                <a:spcPts val="95"/>
              </a:spcBef>
            </a:pPr>
            <a:r>
              <a:rPr sz="1708" spc="76" dirty="0">
                <a:solidFill>
                  <a:srgbClr val="FF0000"/>
                </a:solidFill>
                <a:latin typeface="Trebuchet MS"/>
                <a:cs typeface="Trebuchet MS"/>
              </a:rPr>
              <a:t>F</a:t>
            </a:r>
            <a:r>
              <a:rPr sz="1708" spc="157" dirty="0">
                <a:latin typeface="Trebuchet MS"/>
                <a:cs typeface="Trebuchet MS"/>
              </a:rPr>
              <a:t>W</a:t>
            </a:r>
            <a:r>
              <a:rPr sz="1708" i="1" spc="-99" dirty="0">
                <a:latin typeface="Trebuchet MS"/>
                <a:cs typeface="Trebuchet MS"/>
              </a:rPr>
              <a:t>d</a:t>
            </a:r>
            <a:r>
              <a:rPr sz="1708" spc="-99" dirty="0">
                <a:latin typeface="Trebuchet MS"/>
                <a:cs typeface="Trebuchet MS"/>
              </a:rPr>
              <a:t>:1</a:t>
            </a:r>
            <a:endParaRPr sz="1708">
              <a:latin typeface="Trebuchet MS"/>
              <a:cs typeface="Trebuchet M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21</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501649"/>
            <a:ext cx="5630333"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spc="-108" dirty="0"/>
              <a:t>Search problem</a:t>
            </a:r>
            <a:endParaRPr lang="en-US" sz="3200" dirty="0"/>
          </a:p>
        </p:txBody>
      </p:sp>
      <p:sp>
        <p:nvSpPr>
          <p:cNvPr id="32" name="TextBox 31">
            <a:extLst>
              <a:ext uri="{FF2B5EF4-FFF2-40B4-BE49-F238E27FC236}">
                <a16:creationId xmlns:a16="http://schemas.microsoft.com/office/drawing/2014/main" id="{8ECB89D2-6FC1-5AA7-E3E6-11A8CDF556AF}"/>
              </a:ext>
            </a:extLst>
          </p:cNvPr>
          <p:cNvSpPr txBox="1"/>
          <p:nvPr/>
        </p:nvSpPr>
        <p:spPr>
          <a:xfrm>
            <a:off x="465667" y="1341132"/>
            <a:ext cx="4428256" cy="3890809"/>
          </a:xfrm>
          <a:prstGeom prst="rect">
            <a:avLst/>
          </a:prstGeom>
          <a:noFill/>
        </p:spPr>
        <p:txBody>
          <a:bodyPr wrap="square" rtlCol="0">
            <a:spAutoFit/>
          </a:bodyPr>
          <a:lstStyle/>
          <a:p>
            <a:pPr marL="16086" marR="8466" algn="just">
              <a:spcBef>
                <a:spcPts val="87"/>
              </a:spcBef>
              <a:tabLst>
                <a:tab pos="293786" algn="l"/>
              </a:tabLst>
            </a:pPr>
            <a:r>
              <a:rPr lang="en-US" sz="2400" dirty="0"/>
              <a:t>Definition: search problem</a:t>
            </a:r>
          </a:p>
          <a:p>
            <a:pPr marL="430943" indent="-380990">
              <a:spcBef>
                <a:spcPts val="820"/>
              </a:spcBef>
              <a:buFont typeface="Arial" panose="020B0604020202020204" pitchFamily="34" charset="0"/>
              <a:buChar char="•"/>
              <a:tabLst>
                <a:tab pos="395383" algn="l"/>
              </a:tabLst>
            </a:pPr>
            <a:r>
              <a:rPr lang="en-US" sz="2400" dirty="0">
                <a:latin typeface="Cascadia Code" panose="020B0609020000020004" pitchFamily="49" charset="0"/>
                <a:cs typeface="Cascadia Code" panose="020B0609020000020004" pitchFamily="49" charset="0"/>
              </a:rPr>
              <a:t>sstart</a:t>
            </a:r>
            <a:r>
              <a:rPr lang="en-US" sz="2400" dirty="0"/>
              <a:t>: starting state</a:t>
            </a:r>
          </a:p>
          <a:p>
            <a:pPr marL="430943" indent="-380990">
              <a:spcBef>
                <a:spcPts val="693"/>
              </a:spcBef>
              <a:buFont typeface="Arial" panose="020B0604020202020204" pitchFamily="34" charset="0"/>
              <a:buChar char="•"/>
              <a:tabLst>
                <a:tab pos="395383" algn="l"/>
              </a:tabLst>
            </a:pPr>
            <a:r>
              <a:rPr lang="en-US" sz="2400" dirty="0">
                <a:latin typeface="Cascadia Code" panose="020B0609020000020004" pitchFamily="49" charset="0"/>
                <a:cs typeface="Cascadia Code" panose="020B0609020000020004" pitchFamily="49" charset="0"/>
              </a:rPr>
              <a:t>Actions(s)</a:t>
            </a:r>
            <a:r>
              <a:rPr lang="en-US" sz="2400" dirty="0"/>
              <a:t>: possible actions</a:t>
            </a:r>
          </a:p>
          <a:p>
            <a:pPr marL="430943" indent="-380990">
              <a:spcBef>
                <a:spcPts val="673"/>
              </a:spcBef>
              <a:buFont typeface="Arial" panose="020B0604020202020204" pitchFamily="34" charset="0"/>
              <a:buChar char="•"/>
              <a:tabLst>
                <a:tab pos="395383" algn="l"/>
              </a:tabLst>
            </a:pPr>
            <a:r>
              <a:rPr lang="en-US" sz="2400" dirty="0">
                <a:latin typeface="Cascadia Code" panose="020B0609020000020004" pitchFamily="49" charset="0"/>
                <a:cs typeface="Cascadia Code" panose="020B0609020000020004" pitchFamily="49" charset="0"/>
              </a:rPr>
              <a:t>Cost(s,a)</a:t>
            </a:r>
            <a:r>
              <a:rPr lang="en-US" sz="2400" dirty="0"/>
              <a:t>: action cost</a:t>
            </a:r>
          </a:p>
          <a:p>
            <a:pPr marL="430943" indent="-380990">
              <a:spcBef>
                <a:spcPts val="673"/>
              </a:spcBef>
              <a:buFont typeface="Arial" panose="020B0604020202020204" pitchFamily="34" charset="0"/>
              <a:buChar char="•"/>
              <a:tabLst>
                <a:tab pos="395383" algn="l"/>
              </a:tabLst>
            </a:pPr>
            <a:r>
              <a:rPr lang="en-US" sz="2400" dirty="0">
                <a:latin typeface="Cascadia Code" panose="020B0609020000020004" pitchFamily="49" charset="0"/>
                <a:cs typeface="Cascadia Code" panose="020B0609020000020004" pitchFamily="49" charset="0"/>
              </a:rPr>
              <a:t>Succ(s,a)</a:t>
            </a:r>
            <a:r>
              <a:rPr lang="en-US" sz="2400" dirty="0"/>
              <a:t>: successor</a:t>
            </a:r>
          </a:p>
          <a:p>
            <a:pPr marL="430943" indent="-380990">
              <a:spcBef>
                <a:spcPts val="673"/>
              </a:spcBef>
              <a:buFont typeface="Arial" panose="020B0604020202020204" pitchFamily="34" charset="0"/>
              <a:buChar char="•"/>
              <a:tabLst>
                <a:tab pos="395383" algn="l"/>
              </a:tabLst>
            </a:pPr>
            <a:r>
              <a:rPr lang="en-US" sz="2400" dirty="0">
                <a:latin typeface="Cascadia Code" panose="020B0609020000020004" pitchFamily="49" charset="0"/>
                <a:cs typeface="Cascadia Code" panose="020B0609020000020004" pitchFamily="49" charset="0"/>
              </a:rPr>
              <a:t>IsEnd(s)</a:t>
            </a:r>
            <a:r>
              <a:rPr lang="en-US" sz="2400" dirty="0"/>
              <a:t>: reached end state?</a:t>
            </a:r>
          </a:p>
          <a:p>
            <a:pPr marL="16086" marR="8466" algn="just">
              <a:spcBef>
                <a:spcPts val="87"/>
              </a:spcBef>
              <a:tabLst>
                <a:tab pos="293786" algn="l"/>
              </a:tabLst>
            </a:pPr>
            <a:endParaRPr lang="en-US" sz="2400" dirty="0"/>
          </a:p>
        </p:txBody>
      </p:sp>
      <p:sp>
        <p:nvSpPr>
          <p:cNvPr id="4" name="object 3">
            <a:extLst>
              <a:ext uri="{FF2B5EF4-FFF2-40B4-BE49-F238E27FC236}">
                <a16:creationId xmlns:a16="http://schemas.microsoft.com/office/drawing/2014/main" id="{E97F3690-5380-2967-246A-C613CE8A8F52}"/>
              </a:ext>
            </a:extLst>
          </p:cNvPr>
          <p:cNvSpPr/>
          <p:nvPr/>
        </p:nvSpPr>
        <p:spPr>
          <a:xfrm>
            <a:off x="8014312" y="331593"/>
            <a:ext cx="756073" cy="350520"/>
          </a:xfrm>
          <a:custGeom>
            <a:avLst/>
            <a:gdLst/>
            <a:ahLst/>
            <a:cxnLst/>
            <a:rect l="l" t="t" r="r" b="b"/>
            <a:pathLst>
              <a:path w="567055" h="262890">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sp>
        <p:nvSpPr>
          <p:cNvPr id="5" name="object 4">
            <a:extLst>
              <a:ext uri="{FF2B5EF4-FFF2-40B4-BE49-F238E27FC236}">
                <a16:creationId xmlns:a16="http://schemas.microsoft.com/office/drawing/2014/main" id="{9BC9C179-E1BC-9AC0-6CB2-F0AE22CCCFEA}"/>
              </a:ext>
            </a:extLst>
          </p:cNvPr>
          <p:cNvSpPr txBox="1"/>
          <p:nvPr/>
        </p:nvSpPr>
        <p:spPr>
          <a:xfrm>
            <a:off x="8018571" y="344810"/>
            <a:ext cx="74760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7" dirty="0">
                <a:solidFill>
                  <a:srgbClr val="FFA500"/>
                </a:solidFill>
                <a:latin typeface="Trebuchet MS"/>
                <a:cs typeface="Trebuchet MS"/>
              </a:rPr>
              <a:t>G</a:t>
            </a:r>
            <a:r>
              <a:rPr sz="1667" spc="173" dirty="0">
                <a:latin typeface="Trebuchet MS"/>
                <a:cs typeface="Trebuchet MS"/>
              </a:rPr>
              <a:t>W</a:t>
            </a:r>
            <a:r>
              <a:rPr sz="1667" spc="-827" dirty="0">
                <a:solidFill>
                  <a:srgbClr val="0000FF"/>
                </a:solidFill>
                <a:latin typeface="SimSun-ExtB"/>
                <a:cs typeface="SimSun-ExtB"/>
              </a:rPr>
              <a:t>ǁ</a:t>
            </a:r>
            <a:endParaRPr sz="1667">
              <a:latin typeface="SimSun-ExtB"/>
              <a:cs typeface="SimSun-ExtB"/>
            </a:endParaRPr>
          </a:p>
        </p:txBody>
      </p:sp>
      <p:grpSp>
        <p:nvGrpSpPr>
          <p:cNvPr id="7" name="object 5">
            <a:extLst>
              <a:ext uri="{FF2B5EF4-FFF2-40B4-BE49-F238E27FC236}">
                <a16:creationId xmlns:a16="http://schemas.microsoft.com/office/drawing/2014/main" id="{EF344703-2224-52F6-72D4-882325601389}"/>
              </a:ext>
            </a:extLst>
          </p:cNvPr>
          <p:cNvGrpSpPr/>
          <p:nvPr/>
        </p:nvGrpSpPr>
        <p:grpSpPr>
          <a:xfrm>
            <a:off x="5052037" y="1107482"/>
            <a:ext cx="760307" cy="354753"/>
            <a:chOff x="251291" y="1909719"/>
            <a:chExt cx="570230" cy="266065"/>
          </a:xfrm>
        </p:grpSpPr>
        <p:sp>
          <p:nvSpPr>
            <p:cNvPr id="8" name="object 6">
              <a:extLst>
                <a:ext uri="{FF2B5EF4-FFF2-40B4-BE49-F238E27FC236}">
                  <a16:creationId xmlns:a16="http://schemas.microsoft.com/office/drawing/2014/main" id="{72B34DFB-6B14-3505-C844-EFF75CE4FF5F}"/>
                </a:ext>
              </a:extLst>
            </p:cNvPr>
            <p:cNvSpPr/>
            <p:nvPr/>
          </p:nvSpPr>
          <p:spPr>
            <a:xfrm>
              <a:off x="252878" y="1911306"/>
              <a:ext cx="567055" cy="262890"/>
            </a:xfrm>
            <a:custGeom>
              <a:avLst/>
              <a:gdLst/>
              <a:ahLst/>
              <a:cxnLst/>
              <a:rect l="l" t="t" r="r" b="b"/>
              <a:pathLst>
                <a:path w="567055" h="262889">
                  <a:moveTo>
                    <a:pt x="566980" y="0"/>
                  </a:moveTo>
                  <a:lnTo>
                    <a:pt x="0" y="0"/>
                  </a:lnTo>
                  <a:lnTo>
                    <a:pt x="0" y="262436"/>
                  </a:lnTo>
                  <a:lnTo>
                    <a:pt x="566980" y="262436"/>
                  </a:lnTo>
                  <a:lnTo>
                    <a:pt x="566980" y="0"/>
                  </a:lnTo>
                  <a:close/>
                </a:path>
              </a:pathLst>
            </a:custGeom>
            <a:solidFill>
              <a:srgbClr val="FF0000">
                <a:alpha val="19999"/>
              </a:srgbClr>
            </a:solidFill>
          </p:spPr>
          <p:txBody>
            <a:bodyPr wrap="square" lIns="0" tIns="0" rIns="0" bIns="0" rtlCol="0"/>
            <a:lstStyle/>
            <a:p>
              <a:endParaRPr sz="2400"/>
            </a:p>
          </p:txBody>
        </p:sp>
        <p:sp>
          <p:nvSpPr>
            <p:cNvPr id="9" name="object 7">
              <a:extLst>
                <a:ext uri="{FF2B5EF4-FFF2-40B4-BE49-F238E27FC236}">
                  <a16:creationId xmlns:a16="http://schemas.microsoft.com/office/drawing/2014/main" id="{7EC99DC9-37E1-A315-5F77-15EAD1836768}"/>
                </a:ext>
              </a:extLst>
            </p:cNvPr>
            <p:cNvSpPr/>
            <p:nvPr/>
          </p:nvSpPr>
          <p:spPr>
            <a:xfrm>
              <a:off x="252878" y="1911306"/>
              <a:ext cx="567055" cy="262890"/>
            </a:xfrm>
            <a:custGeom>
              <a:avLst/>
              <a:gdLst/>
              <a:ahLst/>
              <a:cxnLst/>
              <a:rect l="l" t="t" r="r" b="b"/>
              <a:pathLst>
                <a:path w="567055"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grpSp>
      <p:sp>
        <p:nvSpPr>
          <p:cNvPr id="10" name="object 8">
            <a:extLst>
              <a:ext uri="{FF2B5EF4-FFF2-40B4-BE49-F238E27FC236}">
                <a16:creationId xmlns:a16="http://schemas.microsoft.com/office/drawing/2014/main" id="{ABA9D485-C69F-8C39-EB66-AA87114F6253}"/>
              </a:ext>
            </a:extLst>
          </p:cNvPr>
          <p:cNvSpPr txBox="1"/>
          <p:nvPr/>
        </p:nvSpPr>
        <p:spPr>
          <a:xfrm>
            <a:off x="5058414" y="1122814"/>
            <a:ext cx="747607" cy="277064"/>
          </a:xfrm>
          <a:prstGeom prst="rect">
            <a:avLst/>
          </a:prstGeom>
        </p:spPr>
        <p:txBody>
          <a:bodyPr vert="horz" wrap="square" lIns="0" tIns="20320" rIns="0" bIns="0" rtlCol="0">
            <a:spAutoFit/>
          </a:bodyPr>
          <a:lstStyle/>
          <a:p>
            <a:pPr marL="16933">
              <a:spcBef>
                <a:spcPts val="160"/>
              </a:spcBef>
            </a:pPr>
            <a:r>
              <a:rPr sz="1667" spc="-7" dirty="0">
                <a:solidFill>
                  <a:srgbClr val="FFA500"/>
                </a:solidFill>
                <a:latin typeface="Trebuchet MS"/>
                <a:cs typeface="Trebuchet MS"/>
              </a:rPr>
              <a:t>G</a:t>
            </a:r>
            <a:r>
              <a:rPr sz="1667" spc="173" dirty="0">
                <a:latin typeface="Trebuchet MS"/>
                <a:cs typeface="Trebuchet MS"/>
              </a:rPr>
              <a:t>W</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80" dirty="0">
                <a:solidFill>
                  <a:srgbClr val="008000"/>
                </a:solidFill>
                <a:latin typeface="Trebuchet MS"/>
                <a:cs typeface="Trebuchet MS"/>
              </a:rPr>
              <a:t>C</a:t>
            </a:r>
            <a:endParaRPr sz="1667" dirty="0">
              <a:latin typeface="Trebuchet MS"/>
              <a:cs typeface="Trebuchet MS"/>
            </a:endParaRPr>
          </a:p>
        </p:txBody>
      </p:sp>
      <p:sp>
        <p:nvSpPr>
          <p:cNvPr id="11" name="object 9">
            <a:extLst>
              <a:ext uri="{FF2B5EF4-FFF2-40B4-BE49-F238E27FC236}">
                <a16:creationId xmlns:a16="http://schemas.microsoft.com/office/drawing/2014/main" id="{78353F02-8A70-14EB-CB31-AB49537D6881}"/>
              </a:ext>
            </a:extLst>
          </p:cNvPr>
          <p:cNvSpPr/>
          <p:nvPr/>
        </p:nvSpPr>
        <p:spPr>
          <a:xfrm>
            <a:off x="8014312" y="1109597"/>
            <a:ext cx="756073" cy="350520"/>
          </a:xfrm>
          <a:custGeom>
            <a:avLst/>
            <a:gdLst/>
            <a:ahLst/>
            <a:cxnLst/>
            <a:rect l="l" t="t" r="r" b="b"/>
            <a:pathLst>
              <a:path w="567055"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sp>
        <p:nvSpPr>
          <p:cNvPr id="12" name="object 10">
            <a:extLst>
              <a:ext uri="{FF2B5EF4-FFF2-40B4-BE49-F238E27FC236}">
                <a16:creationId xmlns:a16="http://schemas.microsoft.com/office/drawing/2014/main" id="{3E96D33C-189C-A7CC-EBF4-9F51642A39F1}"/>
              </a:ext>
            </a:extLst>
          </p:cNvPr>
          <p:cNvSpPr txBox="1"/>
          <p:nvPr/>
        </p:nvSpPr>
        <p:spPr>
          <a:xfrm>
            <a:off x="8018571" y="1122814"/>
            <a:ext cx="747607" cy="277064"/>
          </a:xfrm>
          <a:prstGeom prst="rect">
            <a:avLst/>
          </a:prstGeom>
        </p:spPr>
        <p:txBody>
          <a:bodyPr vert="horz" wrap="square" lIns="0" tIns="20320" rIns="0" bIns="0" rtlCol="0">
            <a:spAutoFit/>
          </a:bodyPr>
          <a:lstStyle/>
          <a:p>
            <a:pPr marL="16933">
              <a:spcBef>
                <a:spcPts val="160"/>
              </a:spcBef>
            </a:pPr>
            <a:r>
              <a:rPr sz="1667" spc="73" dirty="0">
                <a:solidFill>
                  <a:srgbClr val="008000"/>
                </a:solidFill>
                <a:latin typeface="Trebuchet MS"/>
                <a:cs typeface="Trebuchet MS"/>
              </a:rPr>
              <a:t>C</a:t>
            </a:r>
            <a:r>
              <a:rPr sz="1667" spc="173" dirty="0">
                <a:latin typeface="Trebuchet MS"/>
                <a:cs typeface="Trebuchet MS"/>
              </a:rPr>
              <a:t>W</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dirty="0">
                <a:solidFill>
                  <a:srgbClr val="FFA500"/>
                </a:solidFill>
                <a:latin typeface="Trebuchet MS"/>
                <a:cs typeface="Trebuchet MS"/>
              </a:rPr>
              <a:t>G</a:t>
            </a:r>
            <a:endParaRPr sz="1667">
              <a:latin typeface="Trebuchet MS"/>
              <a:cs typeface="Trebuchet MS"/>
            </a:endParaRPr>
          </a:p>
        </p:txBody>
      </p:sp>
      <p:sp>
        <p:nvSpPr>
          <p:cNvPr id="13" name="object 11">
            <a:extLst>
              <a:ext uri="{FF2B5EF4-FFF2-40B4-BE49-F238E27FC236}">
                <a16:creationId xmlns:a16="http://schemas.microsoft.com/office/drawing/2014/main" id="{9662D224-0852-79C3-832B-9464EE1419A0}"/>
              </a:ext>
            </a:extLst>
          </p:cNvPr>
          <p:cNvSpPr/>
          <p:nvPr/>
        </p:nvSpPr>
        <p:spPr>
          <a:xfrm>
            <a:off x="6830248" y="1887602"/>
            <a:ext cx="1940560" cy="1128607"/>
          </a:xfrm>
          <a:custGeom>
            <a:avLst/>
            <a:gdLst/>
            <a:ahLst/>
            <a:cxnLst/>
            <a:rect l="l" t="t" r="r" b="b"/>
            <a:pathLst>
              <a:path w="1455420" h="846454">
                <a:moveTo>
                  <a:pt x="888047" y="0"/>
                </a:moveTo>
                <a:lnTo>
                  <a:pt x="888047" y="262436"/>
                </a:lnTo>
                <a:lnTo>
                  <a:pt x="1455027" y="262436"/>
                </a:lnTo>
                <a:lnTo>
                  <a:pt x="1455027" y="0"/>
                </a:lnTo>
                <a:lnTo>
                  <a:pt x="888047" y="0"/>
                </a:lnTo>
                <a:close/>
              </a:path>
              <a:path w="1455420" h="846454">
                <a:moveTo>
                  <a:pt x="0" y="583503"/>
                </a:moveTo>
                <a:lnTo>
                  <a:pt x="0" y="845939"/>
                </a:lnTo>
                <a:lnTo>
                  <a:pt x="566980" y="845939"/>
                </a:lnTo>
                <a:lnTo>
                  <a:pt x="566980" y="583503"/>
                </a:lnTo>
                <a:lnTo>
                  <a:pt x="0" y="583503"/>
                </a:lnTo>
                <a:close/>
              </a:path>
            </a:pathLst>
          </a:custGeom>
          <a:ln w="3178">
            <a:solidFill>
              <a:srgbClr val="000000"/>
            </a:solidFill>
          </a:ln>
        </p:spPr>
        <p:txBody>
          <a:bodyPr wrap="square" lIns="0" tIns="0" rIns="0" bIns="0" rtlCol="0"/>
          <a:lstStyle/>
          <a:p>
            <a:endParaRPr sz="2400"/>
          </a:p>
        </p:txBody>
      </p:sp>
      <p:sp>
        <p:nvSpPr>
          <p:cNvPr id="14" name="object 12">
            <a:extLst>
              <a:ext uri="{FF2B5EF4-FFF2-40B4-BE49-F238E27FC236}">
                <a16:creationId xmlns:a16="http://schemas.microsoft.com/office/drawing/2014/main" id="{52E9F570-D414-C9AC-4C0B-633EB935EA40}"/>
              </a:ext>
            </a:extLst>
          </p:cNvPr>
          <p:cNvSpPr txBox="1"/>
          <p:nvPr/>
        </p:nvSpPr>
        <p:spPr>
          <a:xfrm>
            <a:off x="6834507" y="2678820"/>
            <a:ext cx="747607" cy="277064"/>
          </a:xfrm>
          <a:prstGeom prst="rect">
            <a:avLst/>
          </a:prstGeom>
        </p:spPr>
        <p:txBody>
          <a:bodyPr vert="horz" wrap="square" lIns="0" tIns="20320" rIns="0" bIns="0" rtlCol="0">
            <a:spAutoFit/>
          </a:bodyPr>
          <a:lstStyle/>
          <a:p>
            <a:pPr marL="16933">
              <a:spcBef>
                <a:spcPts val="160"/>
              </a:spcBef>
            </a:pPr>
            <a:r>
              <a:rPr sz="1667" spc="173" dirty="0">
                <a:latin typeface="Trebuchet MS"/>
                <a:cs typeface="Trebuchet MS"/>
              </a:rPr>
              <a:t>W</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dirty="0">
                <a:solidFill>
                  <a:srgbClr val="FFA500"/>
                </a:solidFill>
                <a:latin typeface="Trebuchet MS"/>
                <a:cs typeface="Trebuchet MS"/>
              </a:rPr>
              <a:t>G</a:t>
            </a:r>
            <a:endParaRPr sz="1667">
              <a:latin typeface="Trebuchet MS"/>
              <a:cs typeface="Trebuchet MS"/>
            </a:endParaRPr>
          </a:p>
        </p:txBody>
      </p:sp>
      <p:grpSp>
        <p:nvGrpSpPr>
          <p:cNvPr id="15" name="object 13">
            <a:extLst>
              <a:ext uri="{FF2B5EF4-FFF2-40B4-BE49-F238E27FC236}">
                <a16:creationId xmlns:a16="http://schemas.microsoft.com/office/drawing/2014/main" id="{A67E1E09-8CEA-5761-3CC0-A2028F0051A4}"/>
              </a:ext>
            </a:extLst>
          </p:cNvPr>
          <p:cNvGrpSpPr/>
          <p:nvPr/>
        </p:nvGrpSpPr>
        <p:grpSpPr>
          <a:xfrm>
            <a:off x="6236101" y="3441493"/>
            <a:ext cx="1944793" cy="1132840"/>
            <a:chOff x="1139338" y="3660228"/>
            <a:chExt cx="1458595" cy="849630"/>
          </a:xfrm>
        </p:grpSpPr>
        <p:sp>
          <p:nvSpPr>
            <p:cNvPr id="16" name="object 14">
              <a:extLst>
                <a:ext uri="{FF2B5EF4-FFF2-40B4-BE49-F238E27FC236}">
                  <a16:creationId xmlns:a16="http://schemas.microsoft.com/office/drawing/2014/main" id="{2B89E1DD-8840-4B4F-899F-F14593B322A8}"/>
                </a:ext>
              </a:extLst>
            </p:cNvPr>
            <p:cNvSpPr/>
            <p:nvPr/>
          </p:nvSpPr>
          <p:spPr>
            <a:xfrm>
              <a:off x="1140925" y="3661815"/>
              <a:ext cx="567055" cy="262890"/>
            </a:xfrm>
            <a:custGeom>
              <a:avLst/>
              <a:gdLst/>
              <a:ahLst/>
              <a:cxnLst/>
              <a:rect l="l" t="t" r="r" b="b"/>
              <a:pathLst>
                <a:path w="567055" h="262889">
                  <a:moveTo>
                    <a:pt x="566980" y="0"/>
                  </a:moveTo>
                  <a:lnTo>
                    <a:pt x="0" y="0"/>
                  </a:lnTo>
                  <a:lnTo>
                    <a:pt x="0" y="262436"/>
                  </a:lnTo>
                  <a:lnTo>
                    <a:pt x="566980" y="262436"/>
                  </a:lnTo>
                  <a:lnTo>
                    <a:pt x="566980" y="0"/>
                  </a:lnTo>
                  <a:close/>
                </a:path>
              </a:pathLst>
            </a:custGeom>
            <a:solidFill>
              <a:srgbClr val="FF0000">
                <a:alpha val="19999"/>
              </a:srgbClr>
            </a:solidFill>
          </p:spPr>
          <p:txBody>
            <a:bodyPr wrap="square" lIns="0" tIns="0" rIns="0" bIns="0" rtlCol="0"/>
            <a:lstStyle/>
            <a:p>
              <a:endParaRPr sz="2400"/>
            </a:p>
          </p:txBody>
        </p:sp>
        <p:sp>
          <p:nvSpPr>
            <p:cNvPr id="17" name="object 15">
              <a:extLst>
                <a:ext uri="{FF2B5EF4-FFF2-40B4-BE49-F238E27FC236}">
                  <a16:creationId xmlns:a16="http://schemas.microsoft.com/office/drawing/2014/main" id="{821E9F05-2318-D615-A668-7FE1DA4755C5}"/>
                </a:ext>
              </a:extLst>
            </p:cNvPr>
            <p:cNvSpPr/>
            <p:nvPr/>
          </p:nvSpPr>
          <p:spPr>
            <a:xfrm>
              <a:off x="1140925" y="3661815"/>
              <a:ext cx="1455420" cy="846455"/>
            </a:xfrm>
            <a:custGeom>
              <a:avLst/>
              <a:gdLst/>
              <a:ahLst/>
              <a:cxnLst/>
              <a:rect l="l" t="t" r="r" b="b"/>
              <a:pathLst>
                <a:path w="1455420" h="846454">
                  <a:moveTo>
                    <a:pt x="0" y="0"/>
                  </a:moveTo>
                  <a:lnTo>
                    <a:pt x="0" y="262436"/>
                  </a:lnTo>
                  <a:lnTo>
                    <a:pt x="566980" y="262436"/>
                  </a:lnTo>
                  <a:lnTo>
                    <a:pt x="566980" y="0"/>
                  </a:lnTo>
                  <a:lnTo>
                    <a:pt x="0" y="0"/>
                  </a:lnTo>
                  <a:close/>
                </a:path>
                <a:path w="1455420" h="846454">
                  <a:moveTo>
                    <a:pt x="888047" y="0"/>
                  </a:moveTo>
                  <a:lnTo>
                    <a:pt x="888047" y="262436"/>
                  </a:lnTo>
                  <a:lnTo>
                    <a:pt x="1455027" y="262436"/>
                  </a:lnTo>
                  <a:lnTo>
                    <a:pt x="1455027" y="0"/>
                  </a:lnTo>
                  <a:lnTo>
                    <a:pt x="888047" y="0"/>
                  </a:lnTo>
                  <a:close/>
                </a:path>
                <a:path w="1455420" h="846454">
                  <a:moveTo>
                    <a:pt x="888047" y="583503"/>
                  </a:moveTo>
                  <a:lnTo>
                    <a:pt x="888047" y="845939"/>
                  </a:lnTo>
                  <a:lnTo>
                    <a:pt x="1455027" y="845939"/>
                  </a:lnTo>
                  <a:lnTo>
                    <a:pt x="1455027" y="583503"/>
                  </a:lnTo>
                  <a:lnTo>
                    <a:pt x="888047" y="583503"/>
                  </a:lnTo>
                  <a:close/>
                </a:path>
              </a:pathLst>
            </a:custGeom>
            <a:ln w="3178">
              <a:solidFill>
                <a:srgbClr val="000000"/>
              </a:solidFill>
            </a:ln>
          </p:spPr>
          <p:txBody>
            <a:bodyPr wrap="square" lIns="0" tIns="0" rIns="0" bIns="0" rtlCol="0"/>
            <a:lstStyle/>
            <a:p>
              <a:endParaRPr sz="2400"/>
            </a:p>
          </p:txBody>
        </p:sp>
      </p:grpSp>
      <p:sp>
        <p:nvSpPr>
          <p:cNvPr id="18" name="object 16">
            <a:extLst>
              <a:ext uri="{FF2B5EF4-FFF2-40B4-BE49-F238E27FC236}">
                <a16:creationId xmlns:a16="http://schemas.microsoft.com/office/drawing/2014/main" id="{B1755623-9A81-5B4B-5C59-11278692C7A6}"/>
              </a:ext>
            </a:extLst>
          </p:cNvPr>
          <p:cNvSpPr txBox="1"/>
          <p:nvPr/>
        </p:nvSpPr>
        <p:spPr>
          <a:xfrm>
            <a:off x="7426539" y="4234830"/>
            <a:ext cx="747607" cy="277064"/>
          </a:xfrm>
          <a:prstGeom prst="rect">
            <a:avLst/>
          </a:prstGeom>
        </p:spPr>
        <p:txBody>
          <a:bodyPr vert="horz" wrap="square" lIns="0" tIns="20320" rIns="0" bIns="0" rtlCol="0">
            <a:spAutoFit/>
          </a:bodyPr>
          <a:lstStyle/>
          <a:p>
            <a:pPr marL="16933">
              <a:spcBef>
                <a:spcPts val="160"/>
              </a:spcBef>
            </a:pP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173" dirty="0">
                <a:latin typeface="Trebuchet MS"/>
                <a:cs typeface="Trebuchet MS"/>
              </a:rPr>
              <a:t>W</a:t>
            </a:r>
            <a:endParaRPr sz="1667">
              <a:latin typeface="Trebuchet MS"/>
              <a:cs typeface="Trebuchet MS"/>
            </a:endParaRPr>
          </a:p>
        </p:txBody>
      </p:sp>
      <p:sp>
        <p:nvSpPr>
          <p:cNvPr id="19" name="object 17">
            <a:extLst>
              <a:ext uri="{FF2B5EF4-FFF2-40B4-BE49-F238E27FC236}">
                <a16:creationId xmlns:a16="http://schemas.microsoft.com/office/drawing/2014/main" id="{A05AADE8-2EB8-A62E-777D-3D752DD13836}"/>
              </a:ext>
            </a:extLst>
          </p:cNvPr>
          <p:cNvSpPr/>
          <p:nvPr/>
        </p:nvSpPr>
        <p:spPr>
          <a:xfrm>
            <a:off x="7422281" y="4999617"/>
            <a:ext cx="756073" cy="350520"/>
          </a:xfrm>
          <a:custGeom>
            <a:avLst/>
            <a:gdLst/>
            <a:ahLst/>
            <a:cxnLst/>
            <a:rect l="l" t="t" r="r" b="b"/>
            <a:pathLst>
              <a:path w="567055"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sp>
        <p:nvSpPr>
          <p:cNvPr id="20" name="object 18">
            <a:extLst>
              <a:ext uri="{FF2B5EF4-FFF2-40B4-BE49-F238E27FC236}">
                <a16:creationId xmlns:a16="http://schemas.microsoft.com/office/drawing/2014/main" id="{E48B790D-E0E6-1CB1-6477-00F1398B20DF}"/>
              </a:ext>
            </a:extLst>
          </p:cNvPr>
          <p:cNvSpPr txBox="1"/>
          <p:nvPr/>
        </p:nvSpPr>
        <p:spPr>
          <a:xfrm>
            <a:off x="7426539" y="5012834"/>
            <a:ext cx="74760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73" dirty="0">
                <a:solidFill>
                  <a:srgbClr val="008000"/>
                </a:solidFill>
                <a:latin typeface="Trebuchet MS"/>
                <a:cs typeface="Trebuchet MS"/>
              </a:rPr>
              <a:t>C</a:t>
            </a:r>
            <a:r>
              <a:rPr sz="1667" spc="173" dirty="0">
                <a:latin typeface="Trebuchet MS"/>
                <a:cs typeface="Trebuchet MS"/>
              </a:rPr>
              <a:t>W</a:t>
            </a:r>
            <a:endParaRPr sz="1667">
              <a:latin typeface="Trebuchet MS"/>
              <a:cs typeface="Trebuchet MS"/>
            </a:endParaRPr>
          </a:p>
        </p:txBody>
      </p:sp>
      <p:grpSp>
        <p:nvGrpSpPr>
          <p:cNvPr id="21" name="object 19">
            <a:extLst>
              <a:ext uri="{FF2B5EF4-FFF2-40B4-BE49-F238E27FC236}">
                <a16:creationId xmlns:a16="http://schemas.microsoft.com/office/drawing/2014/main" id="{8309593A-4274-7A78-4304-99B7B6A1BD57}"/>
              </a:ext>
            </a:extLst>
          </p:cNvPr>
          <p:cNvGrpSpPr/>
          <p:nvPr/>
        </p:nvGrpSpPr>
        <p:grpSpPr>
          <a:xfrm>
            <a:off x="7420163" y="5775506"/>
            <a:ext cx="760307" cy="354753"/>
            <a:chOff x="2027385" y="5410737"/>
            <a:chExt cx="570230" cy="266065"/>
          </a:xfrm>
        </p:grpSpPr>
        <p:sp>
          <p:nvSpPr>
            <p:cNvPr id="22" name="object 20">
              <a:extLst>
                <a:ext uri="{FF2B5EF4-FFF2-40B4-BE49-F238E27FC236}">
                  <a16:creationId xmlns:a16="http://schemas.microsoft.com/office/drawing/2014/main" id="{D86B918C-6358-0E87-EA6A-0558DF9B1944}"/>
                </a:ext>
              </a:extLst>
            </p:cNvPr>
            <p:cNvSpPr/>
            <p:nvPr/>
          </p:nvSpPr>
          <p:spPr>
            <a:xfrm>
              <a:off x="2028973" y="5412324"/>
              <a:ext cx="567055" cy="262890"/>
            </a:xfrm>
            <a:custGeom>
              <a:avLst/>
              <a:gdLst/>
              <a:ahLst/>
              <a:cxnLst/>
              <a:rect l="l" t="t" r="r" b="b"/>
              <a:pathLst>
                <a:path w="567055" h="262889">
                  <a:moveTo>
                    <a:pt x="566980" y="0"/>
                  </a:moveTo>
                  <a:lnTo>
                    <a:pt x="0" y="0"/>
                  </a:lnTo>
                  <a:lnTo>
                    <a:pt x="0" y="262436"/>
                  </a:lnTo>
                  <a:lnTo>
                    <a:pt x="566980" y="262436"/>
                  </a:lnTo>
                  <a:lnTo>
                    <a:pt x="566980" y="0"/>
                  </a:lnTo>
                  <a:close/>
                </a:path>
              </a:pathLst>
            </a:custGeom>
            <a:solidFill>
              <a:srgbClr val="007F00">
                <a:alpha val="19999"/>
              </a:srgbClr>
            </a:solidFill>
          </p:spPr>
          <p:txBody>
            <a:bodyPr wrap="square" lIns="0" tIns="0" rIns="0" bIns="0" rtlCol="0"/>
            <a:lstStyle/>
            <a:p>
              <a:endParaRPr sz="2400"/>
            </a:p>
          </p:txBody>
        </p:sp>
        <p:sp>
          <p:nvSpPr>
            <p:cNvPr id="23" name="object 21">
              <a:extLst>
                <a:ext uri="{FF2B5EF4-FFF2-40B4-BE49-F238E27FC236}">
                  <a16:creationId xmlns:a16="http://schemas.microsoft.com/office/drawing/2014/main" id="{02F9E729-66C4-E9BB-7479-BF72FF74AEFF}"/>
                </a:ext>
              </a:extLst>
            </p:cNvPr>
            <p:cNvSpPr/>
            <p:nvPr/>
          </p:nvSpPr>
          <p:spPr>
            <a:xfrm>
              <a:off x="2028973" y="5412324"/>
              <a:ext cx="567055" cy="262890"/>
            </a:xfrm>
            <a:custGeom>
              <a:avLst/>
              <a:gdLst/>
              <a:ahLst/>
              <a:cxnLst/>
              <a:rect l="l" t="t" r="r" b="b"/>
              <a:pathLst>
                <a:path w="567055"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grpSp>
      <p:sp>
        <p:nvSpPr>
          <p:cNvPr id="24" name="object 22">
            <a:extLst>
              <a:ext uri="{FF2B5EF4-FFF2-40B4-BE49-F238E27FC236}">
                <a16:creationId xmlns:a16="http://schemas.microsoft.com/office/drawing/2014/main" id="{E76A5405-2A9C-9334-A732-B48C119266D4}"/>
              </a:ext>
            </a:extLst>
          </p:cNvPr>
          <p:cNvSpPr txBox="1"/>
          <p:nvPr/>
        </p:nvSpPr>
        <p:spPr>
          <a:xfrm>
            <a:off x="7426539" y="5790838"/>
            <a:ext cx="747607" cy="277064"/>
          </a:xfrm>
          <a:prstGeom prst="rect">
            <a:avLst/>
          </a:prstGeom>
        </p:spPr>
        <p:txBody>
          <a:bodyPr vert="horz" wrap="square" lIns="0" tIns="20320" rIns="0" bIns="0" rtlCol="0">
            <a:spAutoFit/>
          </a:bodyPr>
          <a:lstStyle/>
          <a:p>
            <a:pPr marL="16933">
              <a:spcBef>
                <a:spcPts val="160"/>
              </a:spcBef>
            </a:pP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7" dirty="0">
                <a:solidFill>
                  <a:srgbClr val="FFA500"/>
                </a:solidFill>
                <a:latin typeface="Trebuchet MS"/>
                <a:cs typeface="Trebuchet MS"/>
              </a:rPr>
              <a:t>G</a:t>
            </a:r>
            <a:r>
              <a:rPr sz="1667" spc="173" dirty="0">
                <a:latin typeface="Trebuchet MS"/>
                <a:cs typeface="Trebuchet MS"/>
              </a:rPr>
              <a:t>W</a:t>
            </a:r>
            <a:endParaRPr sz="1667">
              <a:latin typeface="Trebuchet MS"/>
              <a:cs typeface="Trebuchet MS"/>
            </a:endParaRPr>
          </a:p>
        </p:txBody>
      </p:sp>
      <p:grpSp>
        <p:nvGrpSpPr>
          <p:cNvPr id="25" name="object 23">
            <a:extLst>
              <a:ext uri="{FF2B5EF4-FFF2-40B4-BE49-F238E27FC236}">
                <a16:creationId xmlns:a16="http://schemas.microsoft.com/office/drawing/2014/main" id="{107F903C-C55F-0D8B-BFCD-030CA13AD299}"/>
              </a:ext>
            </a:extLst>
          </p:cNvPr>
          <p:cNvGrpSpPr/>
          <p:nvPr/>
        </p:nvGrpSpPr>
        <p:grpSpPr>
          <a:xfrm>
            <a:off x="7530058" y="5349535"/>
            <a:ext cx="541020" cy="414020"/>
            <a:chOff x="2109806" y="5091259"/>
            <a:chExt cx="405765" cy="310515"/>
          </a:xfrm>
        </p:grpSpPr>
        <p:sp>
          <p:nvSpPr>
            <p:cNvPr id="26" name="object 24">
              <a:extLst>
                <a:ext uri="{FF2B5EF4-FFF2-40B4-BE49-F238E27FC236}">
                  <a16:creationId xmlns:a16="http://schemas.microsoft.com/office/drawing/2014/main" id="{5A60FF32-08D4-3223-8082-84B317BEE25C}"/>
                </a:ext>
              </a:extLst>
            </p:cNvPr>
            <p:cNvSpPr/>
            <p:nvPr/>
          </p:nvSpPr>
          <p:spPr>
            <a:xfrm>
              <a:off x="2312463" y="5092846"/>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27" name="object 25">
              <a:extLst>
                <a:ext uri="{FF2B5EF4-FFF2-40B4-BE49-F238E27FC236}">
                  <a16:creationId xmlns:a16="http://schemas.microsoft.com/office/drawing/2014/main" id="{438ED734-FC26-76D0-65D9-806EE9431542}"/>
                </a:ext>
              </a:extLst>
            </p:cNvPr>
            <p:cNvSpPr/>
            <p:nvPr/>
          </p:nvSpPr>
          <p:spPr>
            <a:xfrm>
              <a:off x="2295882" y="5345036"/>
              <a:ext cx="33655" cy="55244"/>
            </a:xfrm>
            <a:custGeom>
              <a:avLst/>
              <a:gdLst/>
              <a:ahLst/>
              <a:cxnLst/>
              <a:rect l="l" t="t" r="r" b="b"/>
              <a:pathLst>
                <a:path w="33655"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28" name="object 26">
              <a:extLst>
                <a:ext uri="{FF2B5EF4-FFF2-40B4-BE49-F238E27FC236}">
                  <a16:creationId xmlns:a16="http://schemas.microsoft.com/office/drawing/2014/main" id="{FF675C07-A247-2F56-FB0C-EB061828862F}"/>
                </a:ext>
              </a:extLst>
            </p:cNvPr>
            <p:cNvSpPr/>
            <p:nvPr/>
          </p:nvSpPr>
          <p:spPr>
            <a:xfrm>
              <a:off x="2295882" y="5345036"/>
              <a:ext cx="33655" cy="55244"/>
            </a:xfrm>
            <a:custGeom>
              <a:avLst/>
              <a:gdLst/>
              <a:ahLst/>
              <a:cxnLst/>
              <a:rect l="l" t="t" r="r" b="b"/>
              <a:pathLst>
                <a:path w="33655"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29" name="object 27">
              <a:extLst>
                <a:ext uri="{FF2B5EF4-FFF2-40B4-BE49-F238E27FC236}">
                  <a16:creationId xmlns:a16="http://schemas.microsoft.com/office/drawing/2014/main" id="{B80D57FD-660A-AA13-6C8A-A0D3A772B5D4}"/>
                </a:ext>
              </a:extLst>
            </p:cNvPr>
            <p:cNvSpPr/>
            <p:nvPr/>
          </p:nvSpPr>
          <p:spPr>
            <a:xfrm>
              <a:off x="2109806" y="5131001"/>
              <a:ext cx="405765" cy="231140"/>
            </a:xfrm>
            <a:custGeom>
              <a:avLst/>
              <a:gdLst/>
              <a:ahLst/>
              <a:cxnLst/>
              <a:rect l="l" t="t" r="r" b="b"/>
              <a:pathLst>
                <a:path w="405764" h="231139">
                  <a:moveTo>
                    <a:pt x="405314" y="0"/>
                  </a:moveTo>
                  <a:lnTo>
                    <a:pt x="0" y="0"/>
                  </a:lnTo>
                  <a:lnTo>
                    <a:pt x="0" y="230647"/>
                  </a:lnTo>
                  <a:lnTo>
                    <a:pt x="405314" y="230647"/>
                  </a:lnTo>
                  <a:lnTo>
                    <a:pt x="405314" y="0"/>
                  </a:lnTo>
                  <a:close/>
                </a:path>
              </a:pathLst>
            </a:custGeom>
            <a:solidFill>
              <a:srgbClr val="FFFFFF"/>
            </a:solidFill>
          </p:spPr>
          <p:txBody>
            <a:bodyPr wrap="square" lIns="0" tIns="0" rIns="0" bIns="0" rtlCol="0"/>
            <a:lstStyle/>
            <a:p>
              <a:endParaRPr sz="2400"/>
            </a:p>
          </p:txBody>
        </p:sp>
      </p:grpSp>
      <p:sp>
        <p:nvSpPr>
          <p:cNvPr id="30" name="object 28">
            <a:extLst>
              <a:ext uri="{FF2B5EF4-FFF2-40B4-BE49-F238E27FC236}">
                <a16:creationId xmlns:a16="http://schemas.microsoft.com/office/drawing/2014/main" id="{808F6450-EF82-C01F-8521-4884DF55574A}"/>
              </a:ext>
            </a:extLst>
          </p:cNvPr>
          <p:cNvSpPr txBox="1"/>
          <p:nvPr/>
        </p:nvSpPr>
        <p:spPr>
          <a:xfrm>
            <a:off x="7513123" y="5394546"/>
            <a:ext cx="57488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31" name="object 29">
            <a:extLst>
              <a:ext uri="{FF2B5EF4-FFF2-40B4-BE49-F238E27FC236}">
                <a16:creationId xmlns:a16="http://schemas.microsoft.com/office/drawing/2014/main" id="{CFE61D06-DD2C-E7FD-27FE-9A804EA40241}"/>
              </a:ext>
            </a:extLst>
          </p:cNvPr>
          <p:cNvGrpSpPr/>
          <p:nvPr/>
        </p:nvGrpSpPr>
        <p:grpSpPr>
          <a:xfrm>
            <a:off x="7601715" y="4571531"/>
            <a:ext cx="397933" cy="414020"/>
            <a:chOff x="2163549" y="4507756"/>
            <a:chExt cx="298450" cy="310515"/>
          </a:xfrm>
        </p:grpSpPr>
        <p:sp>
          <p:nvSpPr>
            <p:cNvPr id="33" name="object 30">
              <a:extLst>
                <a:ext uri="{FF2B5EF4-FFF2-40B4-BE49-F238E27FC236}">
                  <a16:creationId xmlns:a16="http://schemas.microsoft.com/office/drawing/2014/main" id="{93035E58-BAA8-B53B-440C-BF9751E434B0}"/>
                </a:ext>
              </a:extLst>
            </p:cNvPr>
            <p:cNvSpPr/>
            <p:nvPr/>
          </p:nvSpPr>
          <p:spPr>
            <a:xfrm>
              <a:off x="2312463" y="4509343"/>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34" name="object 31">
              <a:extLst>
                <a:ext uri="{FF2B5EF4-FFF2-40B4-BE49-F238E27FC236}">
                  <a16:creationId xmlns:a16="http://schemas.microsoft.com/office/drawing/2014/main" id="{6C2BDFD3-06EB-2C00-4D86-E25CD05A479D}"/>
                </a:ext>
              </a:extLst>
            </p:cNvPr>
            <p:cNvSpPr/>
            <p:nvPr/>
          </p:nvSpPr>
          <p:spPr>
            <a:xfrm>
              <a:off x="2295882" y="4761533"/>
              <a:ext cx="33655" cy="55244"/>
            </a:xfrm>
            <a:custGeom>
              <a:avLst/>
              <a:gdLst/>
              <a:ahLst/>
              <a:cxnLst/>
              <a:rect l="l" t="t" r="r" b="b"/>
              <a:pathLst>
                <a:path w="33655"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35" name="object 32">
              <a:extLst>
                <a:ext uri="{FF2B5EF4-FFF2-40B4-BE49-F238E27FC236}">
                  <a16:creationId xmlns:a16="http://schemas.microsoft.com/office/drawing/2014/main" id="{3E491394-3D7F-FEB9-41F3-0FB370C55984}"/>
                </a:ext>
              </a:extLst>
            </p:cNvPr>
            <p:cNvSpPr/>
            <p:nvPr/>
          </p:nvSpPr>
          <p:spPr>
            <a:xfrm>
              <a:off x="2295882" y="4761533"/>
              <a:ext cx="33655" cy="55244"/>
            </a:xfrm>
            <a:custGeom>
              <a:avLst/>
              <a:gdLst/>
              <a:ahLst/>
              <a:cxnLst/>
              <a:rect l="l" t="t" r="r" b="b"/>
              <a:pathLst>
                <a:path w="33655"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36" name="object 33">
              <a:extLst>
                <a:ext uri="{FF2B5EF4-FFF2-40B4-BE49-F238E27FC236}">
                  <a16:creationId xmlns:a16="http://schemas.microsoft.com/office/drawing/2014/main" id="{7ED1449E-5DDD-1138-F1AD-ECC6F1891E2A}"/>
                </a:ext>
              </a:extLst>
            </p:cNvPr>
            <p:cNvSpPr/>
            <p:nvPr/>
          </p:nvSpPr>
          <p:spPr>
            <a:xfrm>
              <a:off x="2163549" y="4547498"/>
              <a:ext cx="298450" cy="231140"/>
            </a:xfrm>
            <a:custGeom>
              <a:avLst/>
              <a:gdLst/>
              <a:ahLst/>
              <a:cxnLst/>
              <a:rect l="l" t="t" r="r" b="b"/>
              <a:pathLst>
                <a:path w="298450" h="231139">
                  <a:moveTo>
                    <a:pt x="297827" y="0"/>
                  </a:moveTo>
                  <a:lnTo>
                    <a:pt x="0" y="0"/>
                  </a:lnTo>
                  <a:lnTo>
                    <a:pt x="0" y="230647"/>
                  </a:lnTo>
                  <a:lnTo>
                    <a:pt x="297827" y="230647"/>
                  </a:lnTo>
                  <a:lnTo>
                    <a:pt x="297827" y="0"/>
                  </a:lnTo>
                  <a:close/>
                </a:path>
              </a:pathLst>
            </a:custGeom>
            <a:solidFill>
              <a:srgbClr val="FFFFFF"/>
            </a:solidFill>
          </p:spPr>
          <p:txBody>
            <a:bodyPr wrap="square" lIns="0" tIns="0" rIns="0" bIns="0" rtlCol="0"/>
            <a:lstStyle/>
            <a:p>
              <a:endParaRPr sz="2400"/>
            </a:p>
          </p:txBody>
        </p:sp>
      </p:grpSp>
      <p:sp>
        <p:nvSpPr>
          <p:cNvPr id="37" name="object 34">
            <a:extLst>
              <a:ext uri="{FF2B5EF4-FFF2-40B4-BE49-F238E27FC236}">
                <a16:creationId xmlns:a16="http://schemas.microsoft.com/office/drawing/2014/main" id="{7A320E5D-19EE-BE3C-EE58-2A4B19C053A8}"/>
              </a:ext>
            </a:extLst>
          </p:cNvPr>
          <p:cNvSpPr txBox="1"/>
          <p:nvPr/>
        </p:nvSpPr>
        <p:spPr>
          <a:xfrm>
            <a:off x="7584783" y="4616543"/>
            <a:ext cx="43180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i="1" spc="-33" dirty="0">
                <a:latin typeface="Trebuchet MS"/>
                <a:cs typeface="Trebuchet MS"/>
              </a:rPr>
              <a:t>a</a:t>
            </a:r>
            <a:r>
              <a:rPr sz="1667" spc="-87" dirty="0">
                <a:latin typeface="Trebuchet MS"/>
                <a:cs typeface="Trebuchet MS"/>
              </a:rPr>
              <a:t>:1</a:t>
            </a:r>
            <a:endParaRPr sz="1667">
              <a:latin typeface="Trebuchet MS"/>
              <a:cs typeface="Trebuchet MS"/>
            </a:endParaRPr>
          </a:p>
        </p:txBody>
      </p:sp>
      <p:grpSp>
        <p:nvGrpSpPr>
          <p:cNvPr id="38" name="object 35">
            <a:extLst>
              <a:ext uri="{FF2B5EF4-FFF2-40B4-BE49-F238E27FC236}">
                <a16:creationId xmlns:a16="http://schemas.microsoft.com/office/drawing/2014/main" id="{A7EE49D2-D40D-60FA-29AC-DC7227AABF1E}"/>
              </a:ext>
            </a:extLst>
          </p:cNvPr>
          <p:cNvGrpSpPr/>
          <p:nvPr/>
        </p:nvGrpSpPr>
        <p:grpSpPr>
          <a:xfrm>
            <a:off x="7500201" y="3793527"/>
            <a:ext cx="600287" cy="414020"/>
            <a:chOff x="2087413" y="3924253"/>
            <a:chExt cx="450215" cy="310515"/>
          </a:xfrm>
        </p:grpSpPr>
        <p:sp>
          <p:nvSpPr>
            <p:cNvPr id="39" name="object 36">
              <a:extLst>
                <a:ext uri="{FF2B5EF4-FFF2-40B4-BE49-F238E27FC236}">
                  <a16:creationId xmlns:a16="http://schemas.microsoft.com/office/drawing/2014/main" id="{08D4A85E-8326-17B2-B0E0-D3F2EA249CE0}"/>
                </a:ext>
              </a:extLst>
            </p:cNvPr>
            <p:cNvSpPr/>
            <p:nvPr/>
          </p:nvSpPr>
          <p:spPr>
            <a:xfrm>
              <a:off x="2312463" y="3925840"/>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40" name="object 37">
              <a:extLst>
                <a:ext uri="{FF2B5EF4-FFF2-40B4-BE49-F238E27FC236}">
                  <a16:creationId xmlns:a16="http://schemas.microsoft.com/office/drawing/2014/main" id="{6A8C782F-CBFD-B4DC-4590-601D96774DD3}"/>
                </a:ext>
              </a:extLst>
            </p:cNvPr>
            <p:cNvSpPr/>
            <p:nvPr/>
          </p:nvSpPr>
          <p:spPr>
            <a:xfrm>
              <a:off x="2295881" y="4178030"/>
              <a:ext cx="33655" cy="55244"/>
            </a:xfrm>
            <a:custGeom>
              <a:avLst/>
              <a:gdLst/>
              <a:ahLst/>
              <a:cxnLst/>
              <a:rect l="l" t="t" r="r" b="b"/>
              <a:pathLst>
                <a:path w="33655"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41" name="object 38">
              <a:extLst>
                <a:ext uri="{FF2B5EF4-FFF2-40B4-BE49-F238E27FC236}">
                  <a16:creationId xmlns:a16="http://schemas.microsoft.com/office/drawing/2014/main" id="{F97D301B-E2B9-577C-4C8E-FEA0D5C42D92}"/>
                </a:ext>
              </a:extLst>
            </p:cNvPr>
            <p:cNvSpPr/>
            <p:nvPr/>
          </p:nvSpPr>
          <p:spPr>
            <a:xfrm>
              <a:off x="2295881" y="4178030"/>
              <a:ext cx="33655" cy="55244"/>
            </a:xfrm>
            <a:custGeom>
              <a:avLst/>
              <a:gdLst/>
              <a:ahLst/>
              <a:cxnLst/>
              <a:rect l="l" t="t" r="r" b="b"/>
              <a:pathLst>
                <a:path w="33655"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42" name="object 39">
              <a:extLst>
                <a:ext uri="{FF2B5EF4-FFF2-40B4-BE49-F238E27FC236}">
                  <a16:creationId xmlns:a16="http://schemas.microsoft.com/office/drawing/2014/main" id="{E639D8F2-1550-4701-45DE-A3D3620C1E15}"/>
                </a:ext>
              </a:extLst>
            </p:cNvPr>
            <p:cNvSpPr/>
            <p:nvPr/>
          </p:nvSpPr>
          <p:spPr>
            <a:xfrm>
              <a:off x="2087413" y="3963995"/>
              <a:ext cx="450215" cy="231140"/>
            </a:xfrm>
            <a:custGeom>
              <a:avLst/>
              <a:gdLst/>
              <a:ahLst/>
              <a:cxnLst/>
              <a:rect l="l" t="t" r="r" b="b"/>
              <a:pathLst>
                <a:path w="450214" h="231139">
                  <a:moveTo>
                    <a:pt x="450100" y="0"/>
                  </a:moveTo>
                  <a:lnTo>
                    <a:pt x="0" y="0"/>
                  </a:lnTo>
                  <a:lnTo>
                    <a:pt x="0" y="230647"/>
                  </a:lnTo>
                  <a:lnTo>
                    <a:pt x="450100" y="230647"/>
                  </a:lnTo>
                  <a:lnTo>
                    <a:pt x="450100" y="0"/>
                  </a:lnTo>
                  <a:close/>
                </a:path>
              </a:pathLst>
            </a:custGeom>
            <a:solidFill>
              <a:srgbClr val="FFFFFF"/>
            </a:solidFill>
          </p:spPr>
          <p:txBody>
            <a:bodyPr wrap="square" lIns="0" tIns="0" rIns="0" bIns="0" rtlCol="0"/>
            <a:lstStyle/>
            <a:p>
              <a:endParaRPr sz="2400"/>
            </a:p>
          </p:txBody>
        </p:sp>
      </p:grpSp>
      <p:sp>
        <p:nvSpPr>
          <p:cNvPr id="43" name="object 40">
            <a:extLst>
              <a:ext uri="{FF2B5EF4-FFF2-40B4-BE49-F238E27FC236}">
                <a16:creationId xmlns:a16="http://schemas.microsoft.com/office/drawing/2014/main" id="{AB103232-414F-E9B0-F230-B05FA87090D6}"/>
              </a:ext>
            </a:extLst>
          </p:cNvPr>
          <p:cNvSpPr txBox="1"/>
          <p:nvPr/>
        </p:nvSpPr>
        <p:spPr>
          <a:xfrm>
            <a:off x="7483267" y="3838539"/>
            <a:ext cx="63500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173" dirty="0">
                <a:latin typeface="Trebuchet MS"/>
                <a:cs typeface="Trebuchet MS"/>
              </a:rPr>
              <a:t>W</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44" name="object 41">
            <a:extLst>
              <a:ext uri="{FF2B5EF4-FFF2-40B4-BE49-F238E27FC236}">
                <a16:creationId xmlns:a16="http://schemas.microsoft.com/office/drawing/2014/main" id="{387FF0D6-C3D1-F6C4-165F-BC4F95AB5AF2}"/>
              </a:ext>
            </a:extLst>
          </p:cNvPr>
          <p:cNvGrpSpPr/>
          <p:nvPr/>
        </p:nvGrpSpPr>
        <p:grpSpPr>
          <a:xfrm>
            <a:off x="6718083" y="3015523"/>
            <a:ext cx="1052407" cy="416560"/>
            <a:chOff x="1500825" y="3340750"/>
            <a:chExt cx="789305" cy="312420"/>
          </a:xfrm>
        </p:grpSpPr>
        <p:sp>
          <p:nvSpPr>
            <p:cNvPr id="45" name="object 42">
              <a:extLst>
                <a:ext uri="{FF2B5EF4-FFF2-40B4-BE49-F238E27FC236}">
                  <a16:creationId xmlns:a16="http://schemas.microsoft.com/office/drawing/2014/main" id="{555DB15F-0D24-09FF-33E8-7E53922FD691}"/>
                </a:ext>
              </a:extLst>
            </p:cNvPr>
            <p:cNvSpPr/>
            <p:nvPr/>
          </p:nvSpPr>
          <p:spPr>
            <a:xfrm>
              <a:off x="1565263" y="3342337"/>
              <a:ext cx="202565" cy="266065"/>
            </a:xfrm>
            <a:custGeom>
              <a:avLst/>
              <a:gdLst/>
              <a:ahLst/>
              <a:cxnLst/>
              <a:rect l="l" t="t" r="r" b="b"/>
              <a:pathLst>
                <a:path w="202564" h="266064">
                  <a:moveTo>
                    <a:pt x="202117" y="0"/>
                  </a:moveTo>
                  <a:lnTo>
                    <a:pt x="0" y="265604"/>
                  </a:lnTo>
                </a:path>
              </a:pathLst>
            </a:custGeom>
            <a:ln w="3178">
              <a:solidFill>
                <a:srgbClr val="000000"/>
              </a:solidFill>
            </a:ln>
          </p:spPr>
          <p:txBody>
            <a:bodyPr wrap="square" lIns="0" tIns="0" rIns="0" bIns="0" rtlCol="0"/>
            <a:lstStyle/>
            <a:p>
              <a:endParaRPr sz="2400"/>
            </a:p>
          </p:txBody>
        </p:sp>
        <p:sp>
          <p:nvSpPr>
            <p:cNvPr id="46" name="object 43">
              <a:extLst>
                <a:ext uri="{FF2B5EF4-FFF2-40B4-BE49-F238E27FC236}">
                  <a16:creationId xmlns:a16="http://schemas.microsoft.com/office/drawing/2014/main" id="{5F2EF30F-1248-08A4-760C-43B511FB9AE3}"/>
                </a:ext>
              </a:extLst>
            </p:cNvPr>
            <p:cNvSpPr/>
            <p:nvPr/>
          </p:nvSpPr>
          <p:spPr>
            <a:xfrm>
              <a:off x="1532097" y="3597901"/>
              <a:ext cx="46355" cy="53975"/>
            </a:xfrm>
            <a:custGeom>
              <a:avLst/>
              <a:gdLst/>
              <a:ahLst/>
              <a:cxnLst/>
              <a:rect l="l" t="t" r="r" b="b"/>
              <a:pathLst>
                <a:path w="46355" h="53975">
                  <a:moveTo>
                    <a:pt x="19969" y="0"/>
                  </a:moveTo>
                  <a:lnTo>
                    <a:pt x="0" y="53623"/>
                  </a:lnTo>
                  <a:lnTo>
                    <a:pt x="46360" y="20082"/>
                  </a:lnTo>
                  <a:lnTo>
                    <a:pt x="19969" y="0"/>
                  </a:lnTo>
                  <a:close/>
                </a:path>
              </a:pathLst>
            </a:custGeom>
            <a:solidFill>
              <a:srgbClr val="000000"/>
            </a:solidFill>
          </p:spPr>
          <p:txBody>
            <a:bodyPr wrap="square" lIns="0" tIns="0" rIns="0" bIns="0" rtlCol="0"/>
            <a:lstStyle/>
            <a:p>
              <a:endParaRPr sz="2400"/>
            </a:p>
          </p:txBody>
        </p:sp>
        <p:sp>
          <p:nvSpPr>
            <p:cNvPr id="47" name="object 44">
              <a:extLst>
                <a:ext uri="{FF2B5EF4-FFF2-40B4-BE49-F238E27FC236}">
                  <a16:creationId xmlns:a16="http://schemas.microsoft.com/office/drawing/2014/main" id="{0D09D1E2-A7BF-53B5-4852-9AC63BC5FD54}"/>
                </a:ext>
              </a:extLst>
            </p:cNvPr>
            <p:cNvSpPr/>
            <p:nvPr/>
          </p:nvSpPr>
          <p:spPr>
            <a:xfrm>
              <a:off x="1532097" y="3597901"/>
              <a:ext cx="46355" cy="53975"/>
            </a:xfrm>
            <a:custGeom>
              <a:avLst/>
              <a:gdLst/>
              <a:ahLst/>
              <a:cxnLst/>
              <a:rect l="l" t="t" r="r" b="b"/>
              <a:pathLst>
                <a:path w="46355" h="53975">
                  <a:moveTo>
                    <a:pt x="19969" y="0"/>
                  </a:moveTo>
                  <a:lnTo>
                    <a:pt x="0" y="53623"/>
                  </a:lnTo>
                  <a:lnTo>
                    <a:pt x="46360" y="20082"/>
                  </a:lnTo>
                  <a:lnTo>
                    <a:pt x="19969" y="0"/>
                  </a:lnTo>
                  <a:close/>
                </a:path>
              </a:pathLst>
            </a:custGeom>
            <a:ln w="3178">
              <a:solidFill>
                <a:srgbClr val="000000"/>
              </a:solidFill>
            </a:ln>
          </p:spPr>
          <p:txBody>
            <a:bodyPr wrap="square" lIns="0" tIns="0" rIns="0" bIns="0" rtlCol="0"/>
            <a:lstStyle/>
            <a:p>
              <a:endParaRPr sz="2400"/>
            </a:p>
          </p:txBody>
        </p:sp>
        <p:sp>
          <p:nvSpPr>
            <p:cNvPr id="48" name="object 45">
              <a:extLst>
                <a:ext uri="{FF2B5EF4-FFF2-40B4-BE49-F238E27FC236}">
                  <a16:creationId xmlns:a16="http://schemas.microsoft.com/office/drawing/2014/main" id="{A59D7086-AC05-74CE-C690-316C24E6955C}"/>
                </a:ext>
              </a:extLst>
            </p:cNvPr>
            <p:cNvSpPr/>
            <p:nvPr/>
          </p:nvSpPr>
          <p:spPr>
            <a:xfrm>
              <a:off x="1500825" y="3381607"/>
              <a:ext cx="298450" cy="231140"/>
            </a:xfrm>
            <a:custGeom>
              <a:avLst/>
              <a:gdLst/>
              <a:ahLst/>
              <a:cxnLst/>
              <a:rect l="l" t="t" r="r" b="b"/>
              <a:pathLst>
                <a:path w="298450" h="231139">
                  <a:moveTo>
                    <a:pt x="297827" y="0"/>
                  </a:moveTo>
                  <a:lnTo>
                    <a:pt x="0" y="0"/>
                  </a:lnTo>
                  <a:lnTo>
                    <a:pt x="0" y="230647"/>
                  </a:lnTo>
                  <a:lnTo>
                    <a:pt x="297827" y="230647"/>
                  </a:lnTo>
                  <a:lnTo>
                    <a:pt x="297827" y="0"/>
                  </a:lnTo>
                  <a:close/>
                </a:path>
              </a:pathLst>
            </a:custGeom>
            <a:solidFill>
              <a:srgbClr val="FFFFFF"/>
            </a:solidFill>
          </p:spPr>
          <p:txBody>
            <a:bodyPr wrap="square" lIns="0" tIns="0" rIns="0" bIns="0" rtlCol="0"/>
            <a:lstStyle/>
            <a:p>
              <a:endParaRPr sz="2400"/>
            </a:p>
          </p:txBody>
        </p:sp>
        <p:sp>
          <p:nvSpPr>
            <p:cNvPr id="49" name="object 46">
              <a:extLst>
                <a:ext uri="{FF2B5EF4-FFF2-40B4-BE49-F238E27FC236}">
                  <a16:creationId xmlns:a16="http://schemas.microsoft.com/office/drawing/2014/main" id="{E6308C43-789C-992E-DAEF-065B9B81FE70}"/>
                </a:ext>
              </a:extLst>
            </p:cNvPr>
            <p:cNvSpPr/>
            <p:nvPr/>
          </p:nvSpPr>
          <p:spPr>
            <a:xfrm>
              <a:off x="1969503" y="3342337"/>
              <a:ext cx="202565" cy="266065"/>
            </a:xfrm>
            <a:custGeom>
              <a:avLst/>
              <a:gdLst/>
              <a:ahLst/>
              <a:cxnLst/>
              <a:rect l="l" t="t" r="r" b="b"/>
              <a:pathLst>
                <a:path w="202564" h="266064">
                  <a:moveTo>
                    <a:pt x="0" y="0"/>
                  </a:moveTo>
                  <a:lnTo>
                    <a:pt x="202110" y="265604"/>
                  </a:lnTo>
                </a:path>
              </a:pathLst>
            </a:custGeom>
            <a:ln w="3178">
              <a:solidFill>
                <a:srgbClr val="000000"/>
              </a:solidFill>
            </a:ln>
          </p:spPr>
          <p:txBody>
            <a:bodyPr wrap="square" lIns="0" tIns="0" rIns="0" bIns="0" rtlCol="0"/>
            <a:lstStyle/>
            <a:p>
              <a:endParaRPr sz="2400"/>
            </a:p>
          </p:txBody>
        </p:sp>
        <p:sp>
          <p:nvSpPr>
            <p:cNvPr id="50" name="object 47">
              <a:extLst>
                <a:ext uri="{FF2B5EF4-FFF2-40B4-BE49-F238E27FC236}">
                  <a16:creationId xmlns:a16="http://schemas.microsoft.com/office/drawing/2014/main" id="{893EACC8-6A6B-A34D-E574-F5D9F511036E}"/>
                </a:ext>
              </a:extLst>
            </p:cNvPr>
            <p:cNvSpPr/>
            <p:nvPr/>
          </p:nvSpPr>
          <p:spPr>
            <a:xfrm>
              <a:off x="2158418" y="3597902"/>
              <a:ext cx="46355" cy="53975"/>
            </a:xfrm>
            <a:custGeom>
              <a:avLst/>
              <a:gdLst/>
              <a:ahLst/>
              <a:cxnLst/>
              <a:rect l="l" t="t" r="r" b="b"/>
              <a:pathLst>
                <a:path w="46355" h="53975">
                  <a:moveTo>
                    <a:pt x="26391" y="0"/>
                  </a:moveTo>
                  <a:lnTo>
                    <a:pt x="0" y="20082"/>
                  </a:lnTo>
                  <a:lnTo>
                    <a:pt x="46359" y="53623"/>
                  </a:lnTo>
                  <a:lnTo>
                    <a:pt x="26391" y="0"/>
                  </a:lnTo>
                  <a:close/>
                </a:path>
              </a:pathLst>
            </a:custGeom>
            <a:solidFill>
              <a:srgbClr val="000000"/>
            </a:solidFill>
          </p:spPr>
          <p:txBody>
            <a:bodyPr wrap="square" lIns="0" tIns="0" rIns="0" bIns="0" rtlCol="0"/>
            <a:lstStyle/>
            <a:p>
              <a:endParaRPr sz="2400"/>
            </a:p>
          </p:txBody>
        </p:sp>
        <p:sp>
          <p:nvSpPr>
            <p:cNvPr id="51" name="object 48">
              <a:extLst>
                <a:ext uri="{FF2B5EF4-FFF2-40B4-BE49-F238E27FC236}">
                  <a16:creationId xmlns:a16="http://schemas.microsoft.com/office/drawing/2014/main" id="{064520C9-0F35-83AF-4580-19262792D1AD}"/>
                </a:ext>
              </a:extLst>
            </p:cNvPr>
            <p:cNvSpPr/>
            <p:nvPr/>
          </p:nvSpPr>
          <p:spPr>
            <a:xfrm>
              <a:off x="2158418" y="3597902"/>
              <a:ext cx="46355" cy="53975"/>
            </a:xfrm>
            <a:custGeom>
              <a:avLst/>
              <a:gdLst/>
              <a:ahLst/>
              <a:cxnLst/>
              <a:rect l="l" t="t" r="r" b="b"/>
              <a:pathLst>
                <a:path w="46355" h="53975">
                  <a:moveTo>
                    <a:pt x="0" y="20082"/>
                  </a:moveTo>
                  <a:lnTo>
                    <a:pt x="46359" y="53623"/>
                  </a:lnTo>
                  <a:lnTo>
                    <a:pt x="26391" y="0"/>
                  </a:lnTo>
                  <a:lnTo>
                    <a:pt x="0" y="20082"/>
                  </a:lnTo>
                  <a:close/>
                </a:path>
              </a:pathLst>
            </a:custGeom>
            <a:ln w="3178">
              <a:solidFill>
                <a:srgbClr val="000000"/>
              </a:solidFill>
            </a:ln>
          </p:spPr>
          <p:txBody>
            <a:bodyPr wrap="square" lIns="0" tIns="0" rIns="0" bIns="0" rtlCol="0"/>
            <a:lstStyle/>
            <a:p>
              <a:endParaRPr sz="2400"/>
            </a:p>
          </p:txBody>
        </p:sp>
        <p:sp>
          <p:nvSpPr>
            <p:cNvPr id="52" name="object 49">
              <a:extLst>
                <a:ext uri="{FF2B5EF4-FFF2-40B4-BE49-F238E27FC236}">
                  <a16:creationId xmlns:a16="http://schemas.microsoft.com/office/drawing/2014/main" id="{FA2D5457-A460-AFC3-5B33-AD0C94199C21}"/>
                </a:ext>
              </a:extLst>
            </p:cNvPr>
            <p:cNvSpPr/>
            <p:nvPr/>
          </p:nvSpPr>
          <p:spPr>
            <a:xfrm>
              <a:off x="1884483" y="3381607"/>
              <a:ext cx="405765" cy="231140"/>
            </a:xfrm>
            <a:custGeom>
              <a:avLst/>
              <a:gdLst/>
              <a:ahLst/>
              <a:cxnLst/>
              <a:rect l="l" t="t" r="r" b="b"/>
              <a:pathLst>
                <a:path w="405764" h="231139">
                  <a:moveTo>
                    <a:pt x="405314" y="0"/>
                  </a:moveTo>
                  <a:lnTo>
                    <a:pt x="0" y="0"/>
                  </a:lnTo>
                  <a:lnTo>
                    <a:pt x="0" y="230647"/>
                  </a:lnTo>
                  <a:lnTo>
                    <a:pt x="405314" y="230647"/>
                  </a:lnTo>
                  <a:lnTo>
                    <a:pt x="405314" y="0"/>
                  </a:lnTo>
                  <a:close/>
                </a:path>
              </a:pathLst>
            </a:custGeom>
            <a:solidFill>
              <a:srgbClr val="FFFFFF"/>
            </a:solidFill>
          </p:spPr>
          <p:txBody>
            <a:bodyPr wrap="square" lIns="0" tIns="0" rIns="0" bIns="0" rtlCol="0"/>
            <a:lstStyle/>
            <a:p>
              <a:endParaRPr sz="2400"/>
            </a:p>
          </p:txBody>
        </p:sp>
      </p:grpSp>
      <p:sp>
        <p:nvSpPr>
          <p:cNvPr id="53" name="object 50">
            <a:extLst>
              <a:ext uri="{FF2B5EF4-FFF2-40B4-BE49-F238E27FC236}">
                <a16:creationId xmlns:a16="http://schemas.microsoft.com/office/drawing/2014/main" id="{47C9C5E0-07AC-9485-9940-2513E4DFB592}"/>
              </a:ext>
            </a:extLst>
          </p:cNvPr>
          <p:cNvSpPr txBox="1"/>
          <p:nvPr/>
        </p:nvSpPr>
        <p:spPr>
          <a:xfrm>
            <a:off x="6242475" y="2925186"/>
            <a:ext cx="1932093" cy="767091"/>
          </a:xfrm>
          <a:prstGeom prst="rect">
            <a:avLst/>
          </a:prstGeom>
        </p:spPr>
        <p:txBody>
          <a:bodyPr vert="horz" wrap="square" lIns="0" tIns="16087" rIns="0" bIns="0" rtlCol="0">
            <a:spAutoFit/>
          </a:bodyPr>
          <a:lstStyle/>
          <a:p>
            <a:pPr marL="16933" marR="6773" indent="458035">
              <a:lnSpc>
                <a:spcPct val="155400"/>
              </a:lnSpc>
              <a:spcBef>
                <a:spcPts val="127"/>
              </a:spcBef>
              <a:tabLst>
                <a:tab pos="1200543" algn="l"/>
              </a:tabLst>
            </a:pPr>
            <a:r>
              <a:rPr sz="1667" spc="-33" dirty="0">
                <a:solidFill>
                  <a:srgbClr val="FF0000"/>
                </a:solidFill>
                <a:latin typeface="Trebuchet MS"/>
                <a:cs typeface="Trebuchet MS"/>
              </a:rPr>
              <a:t>F</a:t>
            </a:r>
            <a:r>
              <a:rPr sz="1667" i="1" spc="-33" dirty="0">
                <a:latin typeface="Trebuchet MS"/>
                <a:cs typeface="Trebuchet MS"/>
              </a:rPr>
              <a:t>a</a:t>
            </a:r>
            <a:r>
              <a:rPr sz="1667" spc="-33" dirty="0">
                <a:latin typeface="Trebuchet MS"/>
                <a:cs typeface="Trebuchet MS"/>
              </a:rPr>
              <a:t>:1</a:t>
            </a:r>
            <a:r>
              <a:rPr sz="1667" spc="-27" dirty="0">
                <a:latin typeface="Trebuchet MS"/>
                <a:cs typeface="Trebuchet MS"/>
              </a:rPr>
              <a:t> </a:t>
            </a:r>
            <a:r>
              <a:rPr sz="1667" spc="-27" dirty="0">
                <a:solidFill>
                  <a:srgbClr val="FF0000"/>
                </a:solidFill>
                <a:latin typeface="Trebuchet MS"/>
                <a:cs typeface="Trebuchet MS"/>
              </a:rPr>
              <a:t>F</a:t>
            </a:r>
            <a:r>
              <a:rPr sz="1667" spc="-27" dirty="0">
                <a:solidFill>
                  <a:srgbClr val="FFA500"/>
                </a:solidFill>
                <a:latin typeface="Trebuchet MS"/>
                <a:cs typeface="Trebuchet MS"/>
              </a:rPr>
              <a:t>G</a:t>
            </a:r>
            <a:r>
              <a:rPr sz="1667" i="1" spc="-27" dirty="0">
                <a:latin typeface="Trebuchet MS"/>
                <a:cs typeface="Trebuchet MS"/>
              </a:rPr>
              <a:t>a</a:t>
            </a:r>
            <a:r>
              <a:rPr sz="1667" spc="-27" dirty="0">
                <a:latin typeface="Trebuchet MS"/>
                <a:cs typeface="Trebuchet MS"/>
              </a:rPr>
              <a:t>:1 </a:t>
            </a:r>
            <a:r>
              <a:rPr sz="1667" spc="-20" dirty="0">
                <a:latin typeface="Trebuchet MS"/>
                <a:cs typeface="Trebuchet MS"/>
              </a:rPr>
              <a:t> </a:t>
            </a:r>
            <a:r>
              <a:rPr sz="1667" spc="87" dirty="0">
                <a:solidFill>
                  <a:srgbClr val="FF0000"/>
                </a:solidFill>
                <a:latin typeface="Trebuchet MS"/>
                <a:cs typeface="Trebuchet MS"/>
              </a:rPr>
              <a:t>F</a:t>
            </a:r>
            <a:r>
              <a:rPr sz="1667" spc="173" dirty="0">
                <a:latin typeface="Trebuchet MS"/>
                <a:cs typeface="Trebuchet MS"/>
              </a:rPr>
              <a:t>W</a:t>
            </a:r>
            <a:r>
              <a:rPr sz="1667" spc="-827" dirty="0">
                <a:solidFill>
                  <a:srgbClr val="0000FF"/>
                </a:solidFill>
                <a:latin typeface="SimSun-ExtB"/>
                <a:cs typeface="SimSun-ExtB"/>
              </a:rPr>
              <a:t>ǁ</a:t>
            </a:r>
            <a:r>
              <a:rPr sz="1667" spc="73" dirty="0">
                <a:solidFill>
                  <a:srgbClr val="008000"/>
                </a:solidFill>
                <a:latin typeface="Trebuchet MS"/>
                <a:cs typeface="Trebuchet MS"/>
              </a:rPr>
              <a:t>C</a:t>
            </a:r>
            <a:r>
              <a:rPr sz="1667" dirty="0">
                <a:solidFill>
                  <a:srgbClr val="FFA500"/>
                </a:solidFill>
                <a:latin typeface="Trebuchet MS"/>
                <a:cs typeface="Trebuchet MS"/>
              </a:rPr>
              <a:t>G	</a:t>
            </a: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spc="173" dirty="0">
                <a:latin typeface="Trebuchet MS"/>
                <a:cs typeface="Trebuchet MS"/>
              </a:rPr>
              <a:t>W</a:t>
            </a:r>
            <a:r>
              <a:rPr sz="1667" spc="-827" dirty="0">
                <a:solidFill>
                  <a:srgbClr val="0000FF"/>
                </a:solidFill>
                <a:latin typeface="SimSun-ExtB"/>
                <a:cs typeface="SimSun-ExtB"/>
              </a:rPr>
              <a:t>ǁ</a:t>
            </a:r>
            <a:r>
              <a:rPr sz="1667" spc="80" dirty="0">
                <a:solidFill>
                  <a:srgbClr val="008000"/>
                </a:solidFill>
                <a:latin typeface="Trebuchet MS"/>
                <a:cs typeface="Trebuchet MS"/>
              </a:rPr>
              <a:t>C</a:t>
            </a:r>
            <a:endParaRPr sz="1667">
              <a:latin typeface="Trebuchet MS"/>
              <a:cs typeface="Trebuchet MS"/>
            </a:endParaRPr>
          </a:p>
        </p:txBody>
      </p:sp>
      <p:sp>
        <p:nvSpPr>
          <p:cNvPr id="54" name="object 51">
            <a:extLst>
              <a:ext uri="{FF2B5EF4-FFF2-40B4-BE49-F238E27FC236}">
                <a16:creationId xmlns:a16="http://schemas.microsoft.com/office/drawing/2014/main" id="{9748B9CC-537E-EE91-0068-22CA9A34D8F4}"/>
              </a:ext>
            </a:extLst>
          </p:cNvPr>
          <p:cNvSpPr/>
          <p:nvPr/>
        </p:nvSpPr>
        <p:spPr>
          <a:xfrm>
            <a:off x="9198376" y="2665605"/>
            <a:ext cx="756073" cy="350520"/>
          </a:xfrm>
          <a:custGeom>
            <a:avLst/>
            <a:gdLst/>
            <a:ahLst/>
            <a:cxnLst/>
            <a:rect l="l" t="t" r="r" b="b"/>
            <a:pathLst>
              <a:path w="567054"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sp>
        <p:nvSpPr>
          <p:cNvPr id="55" name="object 52">
            <a:extLst>
              <a:ext uri="{FF2B5EF4-FFF2-40B4-BE49-F238E27FC236}">
                <a16:creationId xmlns:a16="http://schemas.microsoft.com/office/drawing/2014/main" id="{1745705B-93B3-7E0B-A389-994C44F8F6CC}"/>
              </a:ext>
            </a:extLst>
          </p:cNvPr>
          <p:cNvSpPr txBox="1"/>
          <p:nvPr/>
        </p:nvSpPr>
        <p:spPr>
          <a:xfrm>
            <a:off x="9202634" y="2678820"/>
            <a:ext cx="747607" cy="277064"/>
          </a:xfrm>
          <a:prstGeom prst="rect">
            <a:avLst/>
          </a:prstGeom>
        </p:spPr>
        <p:txBody>
          <a:bodyPr vert="horz" wrap="square" lIns="0" tIns="20320" rIns="0" bIns="0" rtlCol="0">
            <a:spAutoFit/>
          </a:bodyPr>
          <a:lstStyle/>
          <a:p>
            <a:pPr marL="16933">
              <a:spcBef>
                <a:spcPts val="160"/>
              </a:spcBef>
            </a:pPr>
            <a:r>
              <a:rPr sz="1667" spc="73" dirty="0">
                <a:solidFill>
                  <a:srgbClr val="008000"/>
                </a:solidFill>
                <a:latin typeface="Trebuchet MS"/>
                <a:cs typeface="Trebuchet MS"/>
              </a:rPr>
              <a:t>C</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spc="173" dirty="0">
                <a:latin typeface="Trebuchet MS"/>
                <a:cs typeface="Trebuchet MS"/>
              </a:rPr>
              <a:t>W</a:t>
            </a:r>
            <a:endParaRPr sz="1667">
              <a:latin typeface="Trebuchet MS"/>
              <a:cs typeface="Trebuchet MS"/>
            </a:endParaRPr>
          </a:p>
        </p:txBody>
      </p:sp>
      <p:grpSp>
        <p:nvGrpSpPr>
          <p:cNvPr id="56" name="object 53">
            <a:extLst>
              <a:ext uri="{FF2B5EF4-FFF2-40B4-BE49-F238E27FC236}">
                <a16:creationId xmlns:a16="http://schemas.microsoft.com/office/drawing/2014/main" id="{C4E685D8-220A-CB60-8F32-787FD1B75AA9}"/>
              </a:ext>
            </a:extLst>
          </p:cNvPr>
          <p:cNvGrpSpPr/>
          <p:nvPr/>
        </p:nvGrpSpPr>
        <p:grpSpPr>
          <a:xfrm>
            <a:off x="8604226" y="3441493"/>
            <a:ext cx="1944793" cy="1132840"/>
            <a:chOff x="2915432" y="3660228"/>
            <a:chExt cx="1458595" cy="849630"/>
          </a:xfrm>
        </p:grpSpPr>
        <p:sp>
          <p:nvSpPr>
            <p:cNvPr id="57" name="object 54">
              <a:extLst>
                <a:ext uri="{FF2B5EF4-FFF2-40B4-BE49-F238E27FC236}">
                  <a16:creationId xmlns:a16="http://schemas.microsoft.com/office/drawing/2014/main" id="{6E0A3FAC-6A81-569D-7A1B-11122A9F9AC9}"/>
                </a:ext>
              </a:extLst>
            </p:cNvPr>
            <p:cNvSpPr/>
            <p:nvPr/>
          </p:nvSpPr>
          <p:spPr>
            <a:xfrm>
              <a:off x="2917020" y="3661815"/>
              <a:ext cx="567055" cy="262890"/>
            </a:xfrm>
            <a:custGeom>
              <a:avLst/>
              <a:gdLst/>
              <a:ahLst/>
              <a:cxnLst/>
              <a:rect l="l" t="t" r="r" b="b"/>
              <a:pathLst>
                <a:path w="567054" h="262889">
                  <a:moveTo>
                    <a:pt x="566980" y="0"/>
                  </a:moveTo>
                  <a:lnTo>
                    <a:pt x="0" y="0"/>
                  </a:lnTo>
                  <a:lnTo>
                    <a:pt x="0" y="262436"/>
                  </a:lnTo>
                  <a:lnTo>
                    <a:pt x="566980" y="262436"/>
                  </a:lnTo>
                  <a:lnTo>
                    <a:pt x="566980" y="0"/>
                  </a:lnTo>
                  <a:close/>
                </a:path>
              </a:pathLst>
            </a:custGeom>
            <a:solidFill>
              <a:srgbClr val="FF0000">
                <a:alpha val="19999"/>
              </a:srgbClr>
            </a:solidFill>
          </p:spPr>
          <p:txBody>
            <a:bodyPr wrap="square" lIns="0" tIns="0" rIns="0" bIns="0" rtlCol="0"/>
            <a:lstStyle/>
            <a:p>
              <a:endParaRPr sz="2400"/>
            </a:p>
          </p:txBody>
        </p:sp>
        <p:sp>
          <p:nvSpPr>
            <p:cNvPr id="58" name="object 55">
              <a:extLst>
                <a:ext uri="{FF2B5EF4-FFF2-40B4-BE49-F238E27FC236}">
                  <a16:creationId xmlns:a16="http://schemas.microsoft.com/office/drawing/2014/main" id="{2DA12111-F937-2BDC-CC2A-5028ABAEE34A}"/>
                </a:ext>
              </a:extLst>
            </p:cNvPr>
            <p:cNvSpPr/>
            <p:nvPr/>
          </p:nvSpPr>
          <p:spPr>
            <a:xfrm>
              <a:off x="2917020" y="3661815"/>
              <a:ext cx="1455420" cy="846455"/>
            </a:xfrm>
            <a:custGeom>
              <a:avLst/>
              <a:gdLst/>
              <a:ahLst/>
              <a:cxnLst/>
              <a:rect l="l" t="t" r="r" b="b"/>
              <a:pathLst>
                <a:path w="1455420" h="846454">
                  <a:moveTo>
                    <a:pt x="0" y="0"/>
                  </a:moveTo>
                  <a:lnTo>
                    <a:pt x="0" y="262436"/>
                  </a:lnTo>
                  <a:lnTo>
                    <a:pt x="566980" y="262436"/>
                  </a:lnTo>
                  <a:lnTo>
                    <a:pt x="566980" y="0"/>
                  </a:lnTo>
                  <a:lnTo>
                    <a:pt x="0" y="0"/>
                  </a:lnTo>
                  <a:close/>
                </a:path>
                <a:path w="1455420" h="846454">
                  <a:moveTo>
                    <a:pt x="888047" y="0"/>
                  </a:moveTo>
                  <a:lnTo>
                    <a:pt x="888047" y="262436"/>
                  </a:lnTo>
                  <a:lnTo>
                    <a:pt x="1455027" y="262436"/>
                  </a:lnTo>
                  <a:lnTo>
                    <a:pt x="1455027" y="0"/>
                  </a:lnTo>
                  <a:lnTo>
                    <a:pt x="888047" y="0"/>
                  </a:lnTo>
                  <a:close/>
                </a:path>
                <a:path w="1455420" h="846454">
                  <a:moveTo>
                    <a:pt x="888047" y="583503"/>
                  </a:moveTo>
                  <a:lnTo>
                    <a:pt x="888047" y="845939"/>
                  </a:lnTo>
                  <a:lnTo>
                    <a:pt x="1455027" y="845939"/>
                  </a:lnTo>
                  <a:lnTo>
                    <a:pt x="1455027" y="583503"/>
                  </a:lnTo>
                  <a:lnTo>
                    <a:pt x="888047" y="583503"/>
                  </a:lnTo>
                  <a:close/>
                </a:path>
              </a:pathLst>
            </a:custGeom>
            <a:ln w="3178">
              <a:solidFill>
                <a:srgbClr val="000000"/>
              </a:solidFill>
            </a:ln>
          </p:spPr>
          <p:txBody>
            <a:bodyPr wrap="square" lIns="0" tIns="0" rIns="0" bIns="0" rtlCol="0"/>
            <a:lstStyle/>
            <a:p>
              <a:endParaRPr sz="2400"/>
            </a:p>
          </p:txBody>
        </p:sp>
      </p:grpSp>
      <p:sp>
        <p:nvSpPr>
          <p:cNvPr id="59" name="object 56">
            <a:extLst>
              <a:ext uri="{FF2B5EF4-FFF2-40B4-BE49-F238E27FC236}">
                <a16:creationId xmlns:a16="http://schemas.microsoft.com/office/drawing/2014/main" id="{1FF72FA4-1AF6-9959-FAD5-2D53D51E3EF8}"/>
              </a:ext>
            </a:extLst>
          </p:cNvPr>
          <p:cNvSpPr txBox="1"/>
          <p:nvPr/>
        </p:nvSpPr>
        <p:spPr>
          <a:xfrm>
            <a:off x="9794666" y="4234830"/>
            <a:ext cx="747607" cy="277064"/>
          </a:xfrm>
          <a:prstGeom prst="rect">
            <a:avLst/>
          </a:prstGeom>
        </p:spPr>
        <p:txBody>
          <a:bodyPr vert="horz" wrap="square" lIns="0" tIns="20320" rIns="0" bIns="0" rtlCol="0">
            <a:spAutoFit/>
          </a:bodyPr>
          <a:lstStyle/>
          <a:p>
            <a:pPr marL="16933">
              <a:spcBef>
                <a:spcPts val="160"/>
              </a:spcBef>
            </a:pP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173" dirty="0">
                <a:latin typeface="Trebuchet MS"/>
                <a:cs typeface="Trebuchet MS"/>
              </a:rPr>
              <a:t>W</a:t>
            </a:r>
            <a:endParaRPr sz="1667">
              <a:latin typeface="Trebuchet MS"/>
              <a:cs typeface="Trebuchet MS"/>
            </a:endParaRPr>
          </a:p>
        </p:txBody>
      </p:sp>
      <p:sp>
        <p:nvSpPr>
          <p:cNvPr id="60" name="object 57">
            <a:extLst>
              <a:ext uri="{FF2B5EF4-FFF2-40B4-BE49-F238E27FC236}">
                <a16:creationId xmlns:a16="http://schemas.microsoft.com/office/drawing/2014/main" id="{965810BE-4F79-9DBA-4874-7028CC6A0E00}"/>
              </a:ext>
            </a:extLst>
          </p:cNvPr>
          <p:cNvSpPr/>
          <p:nvPr/>
        </p:nvSpPr>
        <p:spPr>
          <a:xfrm>
            <a:off x="9790406" y="4999617"/>
            <a:ext cx="756073" cy="350520"/>
          </a:xfrm>
          <a:custGeom>
            <a:avLst/>
            <a:gdLst/>
            <a:ahLst/>
            <a:cxnLst/>
            <a:rect l="l" t="t" r="r" b="b"/>
            <a:pathLst>
              <a:path w="567054"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sp>
        <p:nvSpPr>
          <p:cNvPr id="61" name="object 58">
            <a:extLst>
              <a:ext uri="{FF2B5EF4-FFF2-40B4-BE49-F238E27FC236}">
                <a16:creationId xmlns:a16="http://schemas.microsoft.com/office/drawing/2014/main" id="{7C1FC57B-A57D-AF12-01B5-6ED43A69995B}"/>
              </a:ext>
            </a:extLst>
          </p:cNvPr>
          <p:cNvSpPr txBox="1"/>
          <p:nvPr/>
        </p:nvSpPr>
        <p:spPr>
          <a:xfrm>
            <a:off x="9794666" y="5012834"/>
            <a:ext cx="74760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73" dirty="0">
                <a:solidFill>
                  <a:srgbClr val="008000"/>
                </a:solidFill>
                <a:latin typeface="Trebuchet MS"/>
                <a:cs typeface="Trebuchet MS"/>
              </a:rPr>
              <a:t>C</a:t>
            </a:r>
            <a:r>
              <a:rPr sz="1667" spc="173" dirty="0">
                <a:latin typeface="Trebuchet MS"/>
                <a:cs typeface="Trebuchet MS"/>
              </a:rPr>
              <a:t>W</a:t>
            </a:r>
            <a:endParaRPr sz="1667">
              <a:latin typeface="Trebuchet MS"/>
              <a:cs typeface="Trebuchet MS"/>
            </a:endParaRPr>
          </a:p>
        </p:txBody>
      </p:sp>
      <p:grpSp>
        <p:nvGrpSpPr>
          <p:cNvPr id="62" name="object 59">
            <a:extLst>
              <a:ext uri="{FF2B5EF4-FFF2-40B4-BE49-F238E27FC236}">
                <a16:creationId xmlns:a16="http://schemas.microsoft.com/office/drawing/2014/main" id="{7BBC5B82-10E5-3043-5A7C-8C71B58883DA}"/>
              </a:ext>
            </a:extLst>
          </p:cNvPr>
          <p:cNvGrpSpPr/>
          <p:nvPr/>
        </p:nvGrpSpPr>
        <p:grpSpPr>
          <a:xfrm>
            <a:off x="9788288" y="5775506"/>
            <a:ext cx="760307" cy="354753"/>
            <a:chOff x="3803479" y="5410737"/>
            <a:chExt cx="570230" cy="266065"/>
          </a:xfrm>
        </p:grpSpPr>
        <p:sp>
          <p:nvSpPr>
            <p:cNvPr id="63" name="object 60">
              <a:extLst>
                <a:ext uri="{FF2B5EF4-FFF2-40B4-BE49-F238E27FC236}">
                  <a16:creationId xmlns:a16="http://schemas.microsoft.com/office/drawing/2014/main" id="{4EA43958-F515-8F99-073A-B4E6C6ECD3C2}"/>
                </a:ext>
              </a:extLst>
            </p:cNvPr>
            <p:cNvSpPr/>
            <p:nvPr/>
          </p:nvSpPr>
          <p:spPr>
            <a:xfrm>
              <a:off x="3805067" y="5412324"/>
              <a:ext cx="567055" cy="262890"/>
            </a:xfrm>
            <a:custGeom>
              <a:avLst/>
              <a:gdLst/>
              <a:ahLst/>
              <a:cxnLst/>
              <a:rect l="l" t="t" r="r" b="b"/>
              <a:pathLst>
                <a:path w="567054" h="262889">
                  <a:moveTo>
                    <a:pt x="566980" y="0"/>
                  </a:moveTo>
                  <a:lnTo>
                    <a:pt x="0" y="0"/>
                  </a:lnTo>
                  <a:lnTo>
                    <a:pt x="0" y="262436"/>
                  </a:lnTo>
                  <a:lnTo>
                    <a:pt x="566980" y="262436"/>
                  </a:lnTo>
                  <a:lnTo>
                    <a:pt x="566980" y="0"/>
                  </a:lnTo>
                  <a:close/>
                </a:path>
              </a:pathLst>
            </a:custGeom>
            <a:solidFill>
              <a:srgbClr val="007F00">
                <a:alpha val="19999"/>
              </a:srgbClr>
            </a:solidFill>
          </p:spPr>
          <p:txBody>
            <a:bodyPr wrap="square" lIns="0" tIns="0" rIns="0" bIns="0" rtlCol="0"/>
            <a:lstStyle/>
            <a:p>
              <a:endParaRPr sz="2400"/>
            </a:p>
          </p:txBody>
        </p:sp>
        <p:sp>
          <p:nvSpPr>
            <p:cNvPr id="64" name="object 61">
              <a:extLst>
                <a:ext uri="{FF2B5EF4-FFF2-40B4-BE49-F238E27FC236}">
                  <a16:creationId xmlns:a16="http://schemas.microsoft.com/office/drawing/2014/main" id="{B8CE22E1-308B-D5C8-FF2C-A48E400F3A2B}"/>
                </a:ext>
              </a:extLst>
            </p:cNvPr>
            <p:cNvSpPr/>
            <p:nvPr/>
          </p:nvSpPr>
          <p:spPr>
            <a:xfrm>
              <a:off x="3805067" y="5412324"/>
              <a:ext cx="567055" cy="262890"/>
            </a:xfrm>
            <a:custGeom>
              <a:avLst/>
              <a:gdLst/>
              <a:ahLst/>
              <a:cxnLst/>
              <a:rect l="l" t="t" r="r" b="b"/>
              <a:pathLst>
                <a:path w="567054" h="262889">
                  <a:moveTo>
                    <a:pt x="0" y="0"/>
                  </a:moveTo>
                  <a:lnTo>
                    <a:pt x="0" y="262436"/>
                  </a:lnTo>
                  <a:lnTo>
                    <a:pt x="566980" y="262436"/>
                  </a:lnTo>
                  <a:lnTo>
                    <a:pt x="566980" y="0"/>
                  </a:lnTo>
                  <a:lnTo>
                    <a:pt x="0" y="0"/>
                  </a:lnTo>
                  <a:close/>
                </a:path>
              </a:pathLst>
            </a:custGeom>
            <a:ln w="3178">
              <a:solidFill>
                <a:srgbClr val="000000"/>
              </a:solidFill>
            </a:ln>
          </p:spPr>
          <p:txBody>
            <a:bodyPr wrap="square" lIns="0" tIns="0" rIns="0" bIns="0" rtlCol="0"/>
            <a:lstStyle/>
            <a:p>
              <a:endParaRPr sz="2400"/>
            </a:p>
          </p:txBody>
        </p:sp>
      </p:grpSp>
      <p:sp>
        <p:nvSpPr>
          <p:cNvPr id="65" name="object 62">
            <a:extLst>
              <a:ext uri="{FF2B5EF4-FFF2-40B4-BE49-F238E27FC236}">
                <a16:creationId xmlns:a16="http://schemas.microsoft.com/office/drawing/2014/main" id="{AB64B217-B6CA-655D-CF98-B67D0FBFCD92}"/>
              </a:ext>
            </a:extLst>
          </p:cNvPr>
          <p:cNvSpPr txBox="1"/>
          <p:nvPr/>
        </p:nvSpPr>
        <p:spPr>
          <a:xfrm>
            <a:off x="9794666" y="5790838"/>
            <a:ext cx="747607" cy="277064"/>
          </a:xfrm>
          <a:prstGeom prst="rect">
            <a:avLst/>
          </a:prstGeom>
        </p:spPr>
        <p:txBody>
          <a:bodyPr vert="horz" wrap="square" lIns="0" tIns="20320" rIns="0" bIns="0" rtlCol="0">
            <a:spAutoFit/>
          </a:bodyPr>
          <a:lstStyle/>
          <a:p>
            <a:pPr marL="16933">
              <a:spcBef>
                <a:spcPts val="160"/>
              </a:spcBef>
            </a:pP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7" dirty="0">
                <a:solidFill>
                  <a:srgbClr val="FFA500"/>
                </a:solidFill>
                <a:latin typeface="Trebuchet MS"/>
                <a:cs typeface="Trebuchet MS"/>
              </a:rPr>
              <a:t>G</a:t>
            </a:r>
            <a:r>
              <a:rPr sz="1667" spc="173" dirty="0">
                <a:latin typeface="Trebuchet MS"/>
                <a:cs typeface="Trebuchet MS"/>
              </a:rPr>
              <a:t>W</a:t>
            </a:r>
            <a:endParaRPr sz="1667">
              <a:latin typeface="Trebuchet MS"/>
              <a:cs typeface="Trebuchet MS"/>
            </a:endParaRPr>
          </a:p>
        </p:txBody>
      </p:sp>
      <p:grpSp>
        <p:nvGrpSpPr>
          <p:cNvPr id="66" name="object 63">
            <a:extLst>
              <a:ext uri="{FF2B5EF4-FFF2-40B4-BE49-F238E27FC236}">
                <a16:creationId xmlns:a16="http://schemas.microsoft.com/office/drawing/2014/main" id="{9C869E8C-59B9-C35F-6FD4-30A866E33BBD}"/>
              </a:ext>
            </a:extLst>
          </p:cNvPr>
          <p:cNvGrpSpPr/>
          <p:nvPr/>
        </p:nvGrpSpPr>
        <p:grpSpPr>
          <a:xfrm>
            <a:off x="9898183" y="5349535"/>
            <a:ext cx="541020" cy="414020"/>
            <a:chOff x="3885900" y="5091259"/>
            <a:chExt cx="405765" cy="310515"/>
          </a:xfrm>
        </p:grpSpPr>
        <p:sp>
          <p:nvSpPr>
            <p:cNvPr id="67" name="object 64">
              <a:extLst>
                <a:ext uri="{FF2B5EF4-FFF2-40B4-BE49-F238E27FC236}">
                  <a16:creationId xmlns:a16="http://schemas.microsoft.com/office/drawing/2014/main" id="{9C0964ED-0AA4-710B-6CC2-DFE8A8CEDAE9}"/>
                </a:ext>
              </a:extLst>
            </p:cNvPr>
            <p:cNvSpPr/>
            <p:nvPr/>
          </p:nvSpPr>
          <p:spPr>
            <a:xfrm>
              <a:off x="4088557" y="5092846"/>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68" name="object 65">
              <a:extLst>
                <a:ext uri="{FF2B5EF4-FFF2-40B4-BE49-F238E27FC236}">
                  <a16:creationId xmlns:a16="http://schemas.microsoft.com/office/drawing/2014/main" id="{60646CD4-B696-6A93-8DEA-D61CEBA0EE5A}"/>
                </a:ext>
              </a:extLst>
            </p:cNvPr>
            <p:cNvSpPr/>
            <p:nvPr/>
          </p:nvSpPr>
          <p:spPr>
            <a:xfrm>
              <a:off x="4071976" y="5345036"/>
              <a:ext cx="33655" cy="55244"/>
            </a:xfrm>
            <a:custGeom>
              <a:avLst/>
              <a:gdLst/>
              <a:ahLst/>
              <a:cxnLst/>
              <a:rect l="l" t="t" r="r" b="b"/>
              <a:pathLst>
                <a:path w="33654"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69" name="object 66">
              <a:extLst>
                <a:ext uri="{FF2B5EF4-FFF2-40B4-BE49-F238E27FC236}">
                  <a16:creationId xmlns:a16="http://schemas.microsoft.com/office/drawing/2014/main" id="{47705ED5-F3E0-5B77-C81F-C5DA946DB32B}"/>
                </a:ext>
              </a:extLst>
            </p:cNvPr>
            <p:cNvSpPr/>
            <p:nvPr/>
          </p:nvSpPr>
          <p:spPr>
            <a:xfrm>
              <a:off x="4071976" y="5345036"/>
              <a:ext cx="33655" cy="55244"/>
            </a:xfrm>
            <a:custGeom>
              <a:avLst/>
              <a:gdLst/>
              <a:ahLst/>
              <a:cxnLst/>
              <a:rect l="l" t="t" r="r" b="b"/>
              <a:pathLst>
                <a:path w="33654"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70" name="object 67">
              <a:extLst>
                <a:ext uri="{FF2B5EF4-FFF2-40B4-BE49-F238E27FC236}">
                  <a16:creationId xmlns:a16="http://schemas.microsoft.com/office/drawing/2014/main" id="{8115DFC4-1238-BA69-CC53-A526467D0382}"/>
                </a:ext>
              </a:extLst>
            </p:cNvPr>
            <p:cNvSpPr/>
            <p:nvPr/>
          </p:nvSpPr>
          <p:spPr>
            <a:xfrm>
              <a:off x="3885900" y="5131001"/>
              <a:ext cx="405765" cy="231140"/>
            </a:xfrm>
            <a:custGeom>
              <a:avLst/>
              <a:gdLst/>
              <a:ahLst/>
              <a:cxnLst/>
              <a:rect l="l" t="t" r="r" b="b"/>
              <a:pathLst>
                <a:path w="405764" h="231139">
                  <a:moveTo>
                    <a:pt x="405314" y="0"/>
                  </a:moveTo>
                  <a:lnTo>
                    <a:pt x="0" y="0"/>
                  </a:lnTo>
                  <a:lnTo>
                    <a:pt x="0" y="230647"/>
                  </a:lnTo>
                  <a:lnTo>
                    <a:pt x="405314" y="230647"/>
                  </a:lnTo>
                  <a:lnTo>
                    <a:pt x="405314" y="0"/>
                  </a:lnTo>
                  <a:close/>
                </a:path>
              </a:pathLst>
            </a:custGeom>
            <a:solidFill>
              <a:srgbClr val="FFFFFF"/>
            </a:solidFill>
          </p:spPr>
          <p:txBody>
            <a:bodyPr wrap="square" lIns="0" tIns="0" rIns="0" bIns="0" rtlCol="0"/>
            <a:lstStyle/>
            <a:p>
              <a:endParaRPr sz="2400"/>
            </a:p>
          </p:txBody>
        </p:sp>
      </p:grpSp>
      <p:sp>
        <p:nvSpPr>
          <p:cNvPr id="71" name="object 68">
            <a:extLst>
              <a:ext uri="{FF2B5EF4-FFF2-40B4-BE49-F238E27FC236}">
                <a16:creationId xmlns:a16="http://schemas.microsoft.com/office/drawing/2014/main" id="{2AFD4B70-C3AA-A279-7474-F4E9D20EF017}"/>
              </a:ext>
            </a:extLst>
          </p:cNvPr>
          <p:cNvSpPr txBox="1"/>
          <p:nvPr/>
        </p:nvSpPr>
        <p:spPr>
          <a:xfrm>
            <a:off x="9881250" y="5394546"/>
            <a:ext cx="57488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72" name="object 69">
            <a:extLst>
              <a:ext uri="{FF2B5EF4-FFF2-40B4-BE49-F238E27FC236}">
                <a16:creationId xmlns:a16="http://schemas.microsoft.com/office/drawing/2014/main" id="{9F8465AC-2CD7-17D7-A08D-72B9B791B236}"/>
              </a:ext>
            </a:extLst>
          </p:cNvPr>
          <p:cNvGrpSpPr/>
          <p:nvPr/>
        </p:nvGrpSpPr>
        <p:grpSpPr>
          <a:xfrm>
            <a:off x="9969842" y="4571531"/>
            <a:ext cx="397933" cy="414020"/>
            <a:chOff x="3939644" y="4507756"/>
            <a:chExt cx="298450" cy="310515"/>
          </a:xfrm>
        </p:grpSpPr>
        <p:sp>
          <p:nvSpPr>
            <p:cNvPr id="73" name="object 70">
              <a:extLst>
                <a:ext uri="{FF2B5EF4-FFF2-40B4-BE49-F238E27FC236}">
                  <a16:creationId xmlns:a16="http://schemas.microsoft.com/office/drawing/2014/main" id="{F5522EC6-3821-EA94-12AA-9E4B3EC78A6B}"/>
                </a:ext>
              </a:extLst>
            </p:cNvPr>
            <p:cNvSpPr/>
            <p:nvPr/>
          </p:nvSpPr>
          <p:spPr>
            <a:xfrm>
              <a:off x="4088557" y="4509343"/>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74" name="object 71">
              <a:extLst>
                <a:ext uri="{FF2B5EF4-FFF2-40B4-BE49-F238E27FC236}">
                  <a16:creationId xmlns:a16="http://schemas.microsoft.com/office/drawing/2014/main" id="{9196DB24-62F9-7E48-EBEA-CD3427006EEB}"/>
                </a:ext>
              </a:extLst>
            </p:cNvPr>
            <p:cNvSpPr/>
            <p:nvPr/>
          </p:nvSpPr>
          <p:spPr>
            <a:xfrm>
              <a:off x="4071976" y="4761533"/>
              <a:ext cx="33655" cy="55244"/>
            </a:xfrm>
            <a:custGeom>
              <a:avLst/>
              <a:gdLst/>
              <a:ahLst/>
              <a:cxnLst/>
              <a:rect l="l" t="t" r="r" b="b"/>
              <a:pathLst>
                <a:path w="33654"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75" name="object 72">
              <a:extLst>
                <a:ext uri="{FF2B5EF4-FFF2-40B4-BE49-F238E27FC236}">
                  <a16:creationId xmlns:a16="http://schemas.microsoft.com/office/drawing/2014/main" id="{E4B75C96-0462-5918-1118-7BA13FCB7071}"/>
                </a:ext>
              </a:extLst>
            </p:cNvPr>
            <p:cNvSpPr/>
            <p:nvPr/>
          </p:nvSpPr>
          <p:spPr>
            <a:xfrm>
              <a:off x="4071976" y="4761533"/>
              <a:ext cx="33655" cy="55244"/>
            </a:xfrm>
            <a:custGeom>
              <a:avLst/>
              <a:gdLst/>
              <a:ahLst/>
              <a:cxnLst/>
              <a:rect l="l" t="t" r="r" b="b"/>
              <a:pathLst>
                <a:path w="33654"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76" name="object 73">
              <a:extLst>
                <a:ext uri="{FF2B5EF4-FFF2-40B4-BE49-F238E27FC236}">
                  <a16:creationId xmlns:a16="http://schemas.microsoft.com/office/drawing/2014/main" id="{AB4A73D8-5AEA-9C6B-DEFE-89126E5F1864}"/>
                </a:ext>
              </a:extLst>
            </p:cNvPr>
            <p:cNvSpPr/>
            <p:nvPr/>
          </p:nvSpPr>
          <p:spPr>
            <a:xfrm>
              <a:off x="3939644" y="4547498"/>
              <a:ext cx="298450" cy="231140"/>
            </a:xfrm>
            <a:custGeom>
              <a:avLst/>
              <a:gdLst/>
              <a:ahLst/>
              <a:cxnLst/>
              <a:rect l="l" t="t" r="r" b="b"/>
              <a:pathLst>
                <a:path w="298450" h="231139">
                  <a:moveTo>
                    <a:pt x="297827" y="0"/>
                  </a:moveTo>
                  <a:lnTo>
                    <a:pt x="0" y="0"/>
                  </a:lnTo>
                  <a:lnTo>
                    <a:pt x="0" y="230647"/>
                  </a:lnTo>
                  <a:lnTo>
                    <a:pt x="297827" y="230647"/>
                  </a:lnTo>
                  <a:lnTo>
                    <a:pt x="297827" y="0"/>
                  </a:lnTo>
                  <a:close/>
                </a:path>
              </a:pathLst>
            </a:custGeom>
            <a:solidFill>
              <a:srgbClr val="FFFFFF"/>
            </a:solidFill>
          </p:spPr>
          <p:txBody>
            <a:bodyPr wrap="square" lIns="0" tIns="0" rIns="0" bIns="0" rtlCol="0"/>
            <a:lstStyle/>
            <a:p>
              <a:endParaRPr sz="2400"/>
            </a:p>
          </p:txBody>
        </p:sp>
      </p:grpSp>
      <p:sp>
        <p:nvSpPr>
          <p:cNvPr id="77" name="object 74">
            <a:extLst>
              <a:ext uri="{FF2B5EF4-FFF2-40B4-BE49-F238E27FC236}">
                <a16:creationId xmlns:a16="http://schemas.microsoft.com/office/drawing/2014/main" id="{D99C0ACF-9518-4EF5-5960-E3FBE70F6923}"/>
              </a:ext>
            </a:extLst>
          </p:cNvPr>
          <p:cNvSpPr txBox="1"/>
          <p:nvPr/>
        </p:nvSpPr>
        <p:spPr>
          <a:xfrm>
            <a:off x="9952908" y="4616543"/>
            <a:ext cx="43180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i="1" spc="-33" dirty="0">
                <a:latin typeface="Trebuchet MS"/>
                <a:cs typeface="Trebuchet MS"/>
              </a:rPr>
              <a:t>a</a:t>
            </a:r>
            <a:r>
              <a:rPr sz="1667" spc="-87" dirty="0">
                <a:latin typeface="Trebuchet MS"/>
                <a:cs typeface="Trebuchet MS"/>
              </a:rPr>
              <a:t>:1</a:t>
            </a:r>
            <a:endParaRPr sz="1667">
              <a:latin typeface="Trebuchet MS"/>
              <a:cs typeface="Trebuchet MS"/>
            </a:endParaRPr>
          </a:p>
        </p:txBody>
      </p:sp>
      <p:grpSp>
        <p:nvGrpSpPr>
          <p:cNvPr id="78" name="object 75">
            <a:extLst>
              <a:ext uri="{FF2B5EF4-FFF2-40B4-BE49-F238E27FC236}">
                <a16:creationId xmlns:a16="http://schemas.microsoft.com/office/drawing/2014/main" id="{675F7E1A-1C50-50AD-04AC-274788E08344}"/>
              </a:ext>
            </a:extLst>
          </p:cNvPr>
          <p:cNvGrpSpPr/>
          <p:nvPr/>
        </p:nvGrpSpPr>
        <p:grpSpPr>
          <a:xfrm>
            <a:off x="9901170" y="3793527"/>
            <a:ext cx="535093" cy="414020"/>
            <a:chOff x="3888140" y="3924253"/>
            <a:chExt cx="401320" cy="310515"/>
          </a:xfrm>
        </p:grpSpPr>
        <p:sp>
          <p:nvSpPr>
            <p:cNvPr id="79" name="object 76">
              <a:extLst>
                <a:ext uri="{FF2B5EF4-FFF2-40B4-BE49-F238E27FC236}">
                  <a16:creationId xmlns:a16="http://schemas.microsoft.com/office/drawing/2014/main" id="{791F4C95-77C0-C841-A7D9-5DECC26127DF}"/>
                </a:ext>
              </a:extLst>
            </p:cNvPr>
            <p:cNvSpPr/>
            <p:nvPr/>
          </p:nvSpPr>
          <p:spPr>
            <a:xfrm>
              <a:off x="4088557" y="3925840"/>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80" name="object 77">
              <a:extLst>
                <a:ext uri="{FF2B5EF4-FFF2-40B4-BE49-F238E27FC236}">
                  <a16:creationId xmlns:a16="http://schemas.microsoft.com/office/drawing/2014/main" id="{84993F0C-34BC-6492-4454-4EBEB29201C8}"/>
                </a:ext>
              </a:extLst>
            </p:cNvPr>
            <p:cNvSpPr/>
            <p:nvPr/>
          </p:nvSpPr>
          <p:spPr>
            <a:xfrm>
              <a:off x="4071976" y="4178030"/>
              <a:ext cx="33655" cy="55244"/>
            </a:xfrm>
            <a:custGeom>
              <a:avLst/>
              <a:gdLst/>
              <a:ahLst/>
              <a:cxnLst/>
              <a:rect l="l" t="t" r="r" b="b"/>
              <a:pathLst>
                <a:path w="33654" h="55245">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81" name="object 78">
              <a:extLst>
                <a:ext uri="{FF2B5EF4-FFF2-40B4-BE49-F238E27FC236}">
                  <a16:creationId xmlns:a16="http://schemas.microsoft.com/office/drawing/2014/main" id="{73182381-7732-0E1A-6CAA-BC1CA7FC1753}"/>
                </a:ext>
              </a:extLst>
            </p:cNvPr>
            <p:cNvSpPr/>
            <p:nvPr/>
          </p:nvSpPr>
          <p:spPr>
            <a:xfrm>
              <a:off x="4071976" y="4178030"/>
              <a:ext cx="33655" cy="55244"/>
            </a:xfrm>
            <a:custGeom>
              <a:avLst/>
              <a:gdLst/>
              <a:ahLst/>
              <a:cxnLst/>
              <a:rect l="l" t="t" r="r" b="b"/>
              <a:pathLst>
                <a:path w="33654" h="55245">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82" name="object 79">
              <a:extLst>
                <a:ext uri="{FF2B5EF4-FFF2-40B4-BE49-F238E27FC236}">
                  <a16:creationId xmlns:a16="http://schemas.microsoft.com/office/drawing/2014/main" id="{6AAA4D12-7D6E-F1BA-FD22-E897D130069B}"/>
                </a:ext>
              </a:extLst>
            </p:cNvPr>
            <p:cNvSpPr/>
            <p:nvPr/>
          </p:nvSpPr>
          <p:spPr>
            <a:xfrm>
              <a:off x="3888140" y="3963995"/>
              <a:ext cx="401320" cy="231140"/>
            </a:xfrm>
            <a:custGeom>
              <a:avLst/>
              <a:gdLst/>
              <a:ahLst/>
              <a:cxnLst/>
              <a:rect l="l" t="t" r="r" b="b"/>
              <a:pathLst>
                <a:path w="401320" h="231139">
                  <a:moveTo>
                    <a:pt x="400834" y="0"/>
                  </a:moveTo>
                  <a:lnTo>
                    <a:pt x="0" y="0"/>
                  </a:lnTo>
                  <a:lnTo>
                    <a:pt x="0" y="230647"/>
                  </a:lnTo>
                  <a:lnTo>
                    <a:pt x="400834" y="230647"/>
                  </a:lnTo>
                  <a:lnTo>
                    <a:pt x="400834" y="0"/>
                  </a:lnTo>
                  <a:close/>
                </a:path>
              </a:pathLst>
            </a:custGeom>
            <a:solidFill>
              <a:srgbClr val="FFFFFF"/>
            </a:solidFill>
          </p:spPr>
          <p:txBody>
            <a:bodyPr wrap="square" lIns="0" tIns="0" rIns="0" bIns="0" rtlCol="0"/>
            <a:lstStyle/>
            <a:p>
              <a:endParaRPr sz="2400"/>
            </a:p>
          </p:txBody>
        </p:sp>
      </p:grpSp>
      <p:sp>
        <p:nvSpPr>
          <p:cNvPr id="83" name="object 80">
            <a:extLst>
              <a:ext uri="{FF2B5EF4-FFF2-40B4-BE49-F238E27FC236}">
                <a16:creationId xmlns:a16="http://schemas.microsoft.com/office/drawing/2014/main" id="{F8A3A8F5-81A8-7BCA-EED2-5E5A322B570D}"/>
              </a:ext>
            </a:extLst>
          </p:cNvPr>
          <p:cNvSpPr txBox="1"/>
          <p:nvPr/>
        </p:nvSpPr>
        <p:spPr>
          <a:xfrm>
            <a:off x="9884236" y="3838539"/>
            <a:ext cx="56896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84" name="object 81">
            <a:extLst>
              <a:ext uri="{FF2B5EF4-FFF2-40B4-BE49-F238E27FC236}">
                <a16:creationId xmlns:a16="http://schemas.microsoft.com/office/drawing/2014/main" id="{A2369CC5-EB6F-4FF7-8F1C-300B8E9EECAF}"/>
              </a:ext>
            </a:extLst>
          </p:cNvPr>
          <p:cNvGrpSpPr/>
          <p:nvPr/>
        </p:nvGrpSpPr>
        <p:grpSpPr>
          <a:xfrm>
            <a:off x="9086209" y="3015523"/>
            <a:ext cx="1052407" cy="416560"/>
            <a:chOff x="3276919" y="3340750"/>
            <a:chExt cx="789305" cy="312420"/>
          </a:xfrm>
        </p:grpSpPr>
        <p:sp>
          <p:nvSpPr>
            <p:cNvPr id="85" name="object 82">
              <a:extLst>
                <a:ext uri="{FF2B5EF4-FFF2-40B4-BE49-F238E27FC236}">
                  <a16:creationId xmlns:a16="http://schemas.microsoft.com/office/drawing/2014/main" id="{F83A60AA-93AF-885F-2BD9-0B8312D4BF9B}"/>
                </a:ext>
              </a:extLst>
            </p:cNvPr>
            <p:cNvSpPr/>
            <p:nvPr/>
          </p:nvSpPr>
          <p:spPr>
            <a:xfrm>
              <a:off x="3341357" y="3342337"/>
              <a:ext cx="202565" cy="266065"/>
            </a:xfrm>
            <a:custGeom>
              <a:avLst/>
              <a:gdLst/>
              <a:ahLst/>
              <a:cxnLst/>
              <a:rect l="l" t="t" r="r" b="b"/>
              <a:pathLst>
                <a:path w="202564" h="266064">
                  <a:moveTo>
                    <a:pt x="202117" y="0"/>
                  </a:moveTo>
                  <a:lnTo>
                    <a:pt x="0" y="265604"/>
                  </a:lnTo>
                </a:path>
              </a:pathLst>
            </a:custGeom>
            <a:ln w="3178">
              <a:solidFill>
                <a:srgbClr val="000000"/>
              </a:solidFill>
            </a:ln>
          </p:spPr>
          <p:txBody>
            <a:bodyPr wrap="square" lIns="0" tIns="0" rIns="0" bIns="0" rtlCol="0"/>
            <a:lstStyle/>
            <a:p>
              <a:endParaRPr sz="2400"/>
            </a:p>
          </p:txBody>
        </p:sp>
        <p:sp>
          <p:nvSpPr>
            <p:cNvPr id="86" name="object 83">
              <a:extLst>
                <a:ext uri="{FF2B5EF4-FFF2-40B4-BE49-F238E27FC236}">
                  <a16:creationId xmlns:a16="http://schemas.microsoft.com/office/drawing/2014/main" id="{8CE07B44-D11F-336B-1EF8-4EAD5108DA6E}"/>
                </a:ext>
              </a:extLst>
            </p:cNvPr>
            <p:cNvSpPr/>
            <p:nvPr/>
          </p:nvSpPr>
          <p:spPr>
            <a:xfrm>
              <a:off x="3308191" y="3597901"/>
              <a:ext cx="46355" cy="53975"/>
            </a:xfrm>
            <a:custGeom>
              <a:avLst/>
              <a:gdLst/>
              <a:ahLst/>
              <a:cxnLst/>
              <a:rect l="l" t="t" r="r" b="b"/>
              <a:pathLst>
                <a:path w="46354" h="53975">
                  <a:moveTo>
                    <a:pt x="19969" y="0"/>
                  </a:moveTo>
                  <a:lnTo>
                    <a:pt x="0" y="53623"/>
                  </a:lnTo>
                  <a:lnTo>
                    <a:pt x="46360" y="20082"/>
                  </a:lnTo>
                  <a:lnTo>
                    <a:pt x="19969" y="0"/>
                  </a:lnTo>
                  <a:close/>
                </a:path>
              </a:pathLst>
            </a:custGeom>
            <a:solidFill>
              <a:srgbClr val="000000"/>
            </a:solidFill>
          </p:spPr>
          <p:txBody>
            <a:bodyPr wrap="square" lIns="0" tIns="0" rIns="0" bIns="0" rtlCol="0"/>
            <a:lstStyle/>
            <a:p>
              <a:endParaRPr sz="2400"/>
            </a:p>
          </p:txBody>
        </p:sp>
        <p:sp>
          <p:nvSpPr>
            <p:cNvPr id="87" name="object 84">
              <a:extLst>
                <a:ext uri="{FF2B5EF4-FFF2-40B4-BE49-F238E27FC236}">
                  <a16:creationId xmlns:a16="http://schemas.microsoft.com/office/drawing/2014/main" id="{7CE93222-595C-3362-7F6C-1666A2220D4C}"/>
                </a:ext>
              </a:extLst>
            </p:cNvPr>
            <p:cNvSpPr/>
            <p:nvPr/>
          </p:nvSpPr>
          <p:spPr>
            <a:xfrm>
              <a:off x="3308191" y="3597901"/>
              <a:ext cx="46355" cy="53975"/>
            </a:xfrm>
            <a:custGeom>
              <a:avLst/>
              <a:gdLst/>
              <a:ahLst/>
              <a:cxnLst/>
              <a:rect l="l" t="t" r="r" b="b"/>
              <a:pathLst>
                <a:path w="46354" h="53975">
                  <a:moveTo>
                    <a:pt x="19969" y="0"/>
                  </a:moveTo>
                  <a:lnTo>
                    <a:pt x="0" y="53623"/>
                  </a:lnTo>
                  <a:lnTo>
                    <a:pt x="46360" y="20082"/>
                  </a:lnTo>
                  <a:lnTo>
                    <a:pt x="19969" y="0"/>
                  </a:lnTo>
                  <a:close/>
                </a:path>
              </a:pathLst>
            </a:custGeom>
            <a:ln w="3178">
              <a:solidFill>
                <a:srgbClr val="000000"/>
              </a:solidFill>
            </a:ln>
          </p:spPr>
          <p:txBody>
            <a:bodyPr wrap="square" lIns="0" tIns="0" rIns="0" bIns="0" rtlCol="0"/>
            <a:lstStyle/>
            <a:p>
              <a:endParaRPr sz="2400"/>
            </a:p>
          </p:txBody>
        </p:sp>
        <p:sp>
          <p:nvSpPr>
            <p:cNvPr id="88" name="object 85">
              <a:extLst>
                <a:ext uri="{FF2B5EF4-FFF2-40B4-BE49-F238E27FC236}">
                  <a16:creationId xmlns:a16="http://schemas.microsoft.com/office/drawing/2014/main" id="{8D3A906B-EED3-9CFB-2D2E-9E6A27D15019}"/>
                </a:ext>
              </a:extLst>
            </p:cNvPr>
            <p:cNvSpPr/>
            <p:nvPr/>
          </p:nvSpPr>
          <p:spPr>
            <a:xfrm>
              <a:off x="3276919" y="3381607"/>
              <a:ext cx="298450" cy="231140"/>
            </a:xfrm>
            <a:custGeom>
              <a:avLst/>
              <a:gdLst/>
              <a:ahLst/>
              <a:cxnLst/>
              <a:rect l="l" t="t" r="r" b="b"/>
              <a:pathLst>
                <a:path w="298450" h="231139">
                  <a:moveTo>
                    <a:pt x="297827" y="0"/>
                  </a:moveTo>
                  <a:lnTo>
                    <a:pt x="0" y="0"/>
                  </a:lnTo>
                  <a:lnTo>
                    <a:pt x="0" y="230647"/>
                  </a:lnTo>
                  <a:lnTo>
                    <a:pt x="297827" y="230647"/>
                  </a:lnTo>
                  <a:lnTo>
                    <a:pt x="297827" y="0"/>
                  </a:lnTo>
                  <a:close/>
                </a:path>
              </a:pathLst>
            </a:custGeom>
            <a:solidFill>
              <a:srgbClr val="FFFFFF"/>
            </a:solidFill>
          </p:spPr>
          <p:txBody>
            <a:bodyPr wrap="square" lIns="0" tIns="0" rIns="0" bIns="0" rtlCol="0"/>
            <a:lstStyle/>
            <a:p>
              <a:endParaRPr sz="2400"/>
            </a:p>
          </p:txBody>
        </p:sp>
        <p:sp>
          <p:nvSpPr>
            <p:cNvPr id="89" name="object 86">
              <a:extLst>
                <a:ext uri="{FF2B5EF4-FFF2-40B4-BE49-F238E27FC236}">
                  <a16:creationId xmlns:a16="http://schemas.microsoft.com/office/drawing/2014/main" id="{E786DED2-6447-99FF-A9E3-4FEC550314CF}"/>
                </a:ext>
              </a:extLst>
            </p:cNvPr>
            <p:cNvSpPr/>
            <p:nvPr/>
          </p:nvSpPr>
          <p:spPr>
            <a:xfrm>
              <a:off x="3745597" y="3342337"/>
              <a:ext cx="202565" cy="266065"/>
            </a:xfrm>
            <a:custGeom>
              <a:avLst/>
              <a:gdLst/>
              <a:ahLst/>
              <a:cxnLst/>
              <a:rect l="l" t="t" r="r" b="b"/>
              <a:pathLst>
                <a:path w="202564" h="266064">
                  <a:moveTo>
                    <a:pt x="0" y="0"/>
                  </a:moveTo>
                  <a:lnTo>
                    <a:pt x="202110" y="265604"/>
                  </a:lnTo>
                </a:path>
              </a:pathLst>
            </a:custGeom>
            <a:ln w="3178">
              <a:solidFill>
                <a:srgbClr val="000000"/>
              </a:solidFill>
            </a:ln>
          </p:spPr>
          <p:txBody>
            <a:bodyPr wrap="square" lIns="0" tIns="0" rIns="0" bIns="0" rtlCol="0"/>
            <a:lstStyle/>
            <a:p>
              <a:endParaRPr sz="2400"/>
            </a:p>
          </p:txBody>
        </p:sp>
        <p:sp>
          <p:nvSpPr>
            <p:cNvPr id="90" name="object 87">
              <a:extLst>
                <a:ext uri="{FF2B5EF4-FFF2-40B4-BE49-F238E27FC236}">
                  <a16:creationId xmlns:a16="http://schemas.microsoft.com/office/drawing/2014/main" id="{9B24C508-F026-583C-2FC3-0F7BC692AE62}"/>
                </a:ext>
              </a:extLst>
            </p:cNvPr>
            <p:cNvSpPr/>
            <p:nvPr/>
          </p:nvSpPr>
          <p:spPr>
            <a:xfrm>
              <a:off x="3934512" y="3597902"/>
              <a:ext cx="46355" cy="53975"/>
            </a:xfrm>
            <a:custGeom>
              <a:avLst/>
              <a:gdLst/>
              <a:ahLst/>
              <a:cxnLst/>
              <a:rect l="l" t="t" r="r" b="b"/>
              <a:pathLst>
                <a:path w="46354" h="53975">
                  <a:moveTo>
                    <a:pt x="26391" y="0"/>
                  </a:moveTo>
                  <a:lnTo>
                    <a:pt x="0" y="20082"/>
                  </a:lnTo>
                  <a:lnTo>
                    <a:pt x="46359" y="53623"/>
                  </a:lnTo>
                  <a:lnTo>
                    <a:pt x="26391" y="0"/>
                  </a:lnTo>
                  <a:close/>
                </a:path>
              </a:pathLst>
            </a:custGeom>
            <a:solidFill>
              <a:srgbClr val="000000"/>
            </a:solidFill>
          </p:spPr>
          <p:txBody>
            <a:bodyPr wrap="square" lIns="0" tIns="0" rIns="0" bIns="0" rtlCol="0"/>
            <a:lstStyle/>
            <a:p>
              <a:endParaRPr sz="2400"/>
            </a:p>
          </p:txBody>
        </p:sp>
        <p:sp>
          <p:nvSpPr>
            <p:cNvPr id="91" name="object 88">
              <a:extLst>
                <a:ext uri="{FF2B5EF4-FFF2-40B4-BE49-F238E27FC236}">
                  <a16:creationId xmlns:a16="http://schemas.microsoft.com/office/drawing/2014/main" id="{DCCA2BDB-3234-27A0-70D4-49C8A8DA9722}"/>
                </a:ext>
              </a:extLst>
            </p:cNvPr>
            <p:cNvSpPr/>
            <p:nvPr/>
          </p:nvSpPr>
          <p:spPr>
            <a:xfrm>
              <a:off x="3934512" y="3597902"/>
              <a:ext cx="46355" cy="53975"/>
            </a:xfrm>
            <a:custGeom>
              <a:avLst/>
              <a:gdLst/>
              <a:ahLst/>
              <a:cxnLst/>
              <a:rect l="l" t="t" r="r" b="b"/>
              <a:pathLst>
                <a:path w="46354" h="53975">
                  <a:moveTo>
                    <a:pt x="0" y="20082"/>
                  </a:moveTo>
                  <a:lnTo>
                    <a:pt x="46359" y="53623"/>
                  </a:lnTo>
                  <a:lnTo>
                    <a:pt x="26391" y="0"/>
                  </a:lnTo>
                  <a:lnTo>
                    <a:pt x="0" y="20082"/>
                  </a:lnTo>
                  <a:close/>
                </a:path>
              </a:pathLst>
            </a:custGeom>
            <a:ln w="3178">
              <a:solidFill>
                <a:srgbClr val="000000"/>
              </a:solidFill>
            </a:ln>
          </p:spPr>
          <p:txBody>
            <a:bodyPr wrap="square" lIns="0" tIns="0" rIns="0" bIns="0" rtlCol="0"/>
            <a:lstStyle/>
            <a:p>
              <a:endParaRPr sz="2400"/>
            </a:p>
          </p:txBody>
        </p:sp>
        <p:sp>
          <p:nvSpPr>
            <p:cNvPr id="92" name="object 89">
              <a:extLst>
                <a:ext uri="{FF2B5EF4-FFF2-40B4-BE49-F238E27FC236}">
                  <a16:creationId xmlns:a16="http://schemas.microsoft.com/office/drawing/2014/main" id="{6D34FFCC-2103-87E2-7814-1847C7C8DA33}"/>
                </a:ext>
              </a:extLst>
            </p:cNvPr>
            <p:cNvSpPr/>
            <p:nvPr/>
          </p:nvSpPr>
          <p:spPr>
            <a:xfrm>
              <a:off x="3660578" y="3381607"/>
              <a:ext cx="405765" cy="231140"/>
            </a:xfrm>
            <a:custGeom>
              <a:avLst/>
              <a:gdLst/>
              <a:ahLst/>
              <a:cxnLst/>
              <a:rect l="l" t="t" r="r" b="b"/>
              <a:pathLst>
                <a:path w="405764" h="231139">
                  <a:moveTo>
                    <a:pt x="405314" y="0"/>
                  </a:moveTo>
                  <a:lnTo>
                    <a:pt x="0" y="0"/>
                  </a:lnTo>
                  <a:lnTo>
                    <a:pt x="0" y="230647"/>
                  </a:lnTo>
                  <a:lnTo>
                    <a:pt x="405314" y="230647"/>
                  </a:lnTo>
                  <a:lnTo>
                    <a:pt x="405314" y="0"/>
                  </a:lnTo>
                  <a:close/>
                </a:path>
              </a:pathLst>
            </a:custGeom>
            <a:solidFill>
              <a:srgbClr val="FFFFFF"/>
            </a:solidFill>
          </p:spPr>
          <p:txBody>
            <a:bodyPr wrap="square" lIns="0" tIns="0" rIns="0" bIns="0" rtlCol="0"/>
            <a:lstStyle/>
            <a:p>
              <a:endParaRPr sz="2400"/>
            </a:p>
          </p:txBody>
        </p:sp>
      </p:grpSp>
      <p:sp>
        <p:nvSpPr>
          <p:cNvPr id="93" name="object 90">
            <a:extLst>
              <a:ext uri="{FF2B5EF4-FFF2-40B4-BE49-F238E27FC236}">
                <a16:creationId xmlns:a16="http://schemas.microsoft.com/office/drawing/2014/main" id="{657401CA-FDB8-0A9C-2BBE-7CA6B0E15166}"/>
              </a:ext>
            </a:extLst>
          </p:cNvPr>
          <p:cNvSpPr txBox="1"/>
          <p:nvPr/>
        </p:nvSpPr>
        <p:spPr>
          <a:xfrm>
            <a:off x="8610602" y="2925186"/>
            <a:ext cx="1932093" cy="767091"/>
          </a:xfrm>
          <a:prstGeom prst="rect">
            <a:avLst/>
          </a:prstGeom>
        </p:spPr>
        <p:txBody>
          <a:bodyPr vert="horz" wrap="square" lIns="0" tIns="16087" rIns="0" bIns="0" rtlCol="0">
            <a:spAutoFit/>
          </a:bodyPr>
          <a:lstStyle/>
          <a:p>
            <a:pPr marL="16933" marR="6773" indent="458035">
              <a:lnSpc>
                <a:spcPct val="155400"/>
              </a:lnSpc>
              <a:spcBef>
                <a:spcPts val="127"/>
              </a:spcBef>
              <a:tabLst>
                <a:tab pos="1200543" algn="l"/>
              </a:tabLst>
            </a:pPr>
            <a:r>
              <a:rPr sz="1667" spc="-33" dirty="0">
                <a:solidFill>
                  <a:srgbClr val="FF0000"/>
                </a:solidFill>
                <a:latin typeface="Trebuchet MS"/>
                <a:cs typeface="Trebuchet MS"/>
              </a:rPr>
              <a:t>F</a:t>
            </a:r>
            <a:r>
              <a:rPr sz="1667" i="1" spc="-33" dirty="0">
                <a:latin typeface="Trebuchet MS"/>
                <a:cs typeface="Trebuchet MS"/>
              </a:rPr>
              <a:t>a</a:t>
            </a:r>
            <a:r>
              <a:rPr sz="1667" spc="-33" dirty="0">
                <a:latin typeface="Trebuchet MS"/>
                <a:cs typeface="Trebuchet MS"/>
              </a:rPr>
              <a:t>:1</a:t>
            </a:r>
            <a:r>
              <a:rPr sz="1667" spc="-27" dirty="0">
                <a:latin typeface="Trebuchet MS"/>
                <a:cs typeface="Trebuchet MS"/>
              </a:rPr>
              <a:t> </a:t>
            </a:r>
            <a:r>
              <a:rPr sz="1667" spc="-27" dirty="0">
                <a:solidFill>
                  <a:srgbClr val="FF0000"/>
                </a:solidFill>
                <a:latin typeface="Trebuchet MS"/>
                <a:cs typeface="Trebuchet MS"/>
              </a:rPr>
              <a:t>F</a:t>
            </a:r>
            <a:r>
              <a:rPr sz="1667" spc="-27" dirty="0">
                <a:solidFill>
                  <a:srgbClr val="FFA500"/>
                </a:solidFill>
                <a:latin typeface="Trebuchet MS"/>
                <a:cs typeface="Trebuchet MS"/>
              </a:rPr>
              <a:t>G</a:t>
            </a:r>
            <a:r>
              <a:rPr sz="1667" i="1" spc="-27" dirty="0">
                <a:latin typeface="Trebuchet MS"/>
                <a:cs typeface="Trebuchet MS"/>
              </a:rPr>
              <a:t>a</a:t>
            </a:r>
            <a:r>
              <a:rPr sz="1667" spc="-27" dirty="0">
                <a:latin typeface="Trebuchet MS"/>
                <a:cs typeface="Trebuchet MS"/>
              </a:rPr>
              <a:t>:1 </a:t>
            </a:r>
            <a:r>
              <a:rPr sz="1667" spc="-20" dirty="0">
                <a:latin typeface="Trebuchet MS"/>
                <a:cs typeface="Trebuchet MS"/>
              </a:rPr>
              <a:t> </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827" dirty="0">
                <a:solidFill>
                  <a:srgbClr val="0000FF"/>
                </a:solidFill>
                <a:latin typeface="SimSun-ExtB"/>
                <a:cs typeface="SimSun-ExtB"/>
              </a:rPr>
              <a:t>ǁ</a:t>
            </a:r>
            <a:r>
              <a:rPr sz="1667" spc="-7" dirty="0">
                <a:solidFill>
                  <a:srgbClr val="FFA500"/>
                </a:solidFill>
                <a:latin typeface="Trebuchet MS"/>
                <a:cs typeface="Trebuchet MS"/>
              </a:rPr>
              <a:t>G</a:t>
            </a:r>
            <a:r>
              <a:rPr sz="1667" spc="173" dirty="0">
                <a:latin typeface="Trebuchet MS"/>
                <a:cs typeface="Trebuchet MS"/>
              </a:rPr>
              <a:t>W</a:t>
            </a:r>
            <a:r>
              <a:rPr sz="1667" dirty="0">
                <a:latin typeface="Trebuchet MS"/>
                <a:cs typeface="Trebuchet MS"/>
              </a:rPr>
              <a:t>	</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173" dirty="0">
                <a:latin typeface="Trebuchet MS"/>
                <a:cs typeface="Trebuchet MS"/>
              </a:rPr>
              <a:t>W</a:t>
            </a:r>
            <a:endParaRPr sz="1667">
              <a:latin typeface="Trebuchet MS"/>
              <a:cs typeface="Trebuchet MS"/>
            </a:endParaRPr>
          </a:p>
        </p:txBody>
      </p:sp>
      <p:grpSp>
        <p:nvGrpSpPr>
          <p:cNvPr id="94" name="object 91">
            <a:extLst>
              <a:ext uri="{FF2B5EF4-FFF2-40B4-BE49-F238E27FC236}">
                <a16:creationId xmlns:a16="http://schemas.microsoft.com/office/drawing/2014/main" id="{8D41FDFE-6564-C7D9-832D-15E7893A4D9C}"/>
              </a:ext>
            </a:extLst>
          </p:cNvPr>
          <p:cNvGrpSpPr/>
          <p:nvPr/>
        </p:nvGrpSpPr>
        <p:grpSpPr>
          <a:xfrm>
            <a:off x="7487797" y="2237520"/>
            <a:ext cx="637540" cy="420793"/>
            <a:chOff x="2078110" y="2757247"/>
            <a:chExt cx="478155" cy="315595"/>
          </a:xfrm>
        </p:grpSpPr>
        <p:sp>
          <p:nvSpPr>
            <p:cNvPr id="95" name="object 92">
              <a:extLst>
                <a:ext uri="{FF2B5EF4-FFF2-40B4-BE49-F238E27FC236}">
                  <a16:creationId xmlns:a16="http://schemas.microsoft.com/office/drawing/2014/main" id="{A0EE9D64-61F0-796B-C42C-E4E8F0D82011}"/>
                </a:ext>
              </a:extLst>
            </p:cNvPr>
            <p:cNvSpPr/>
            <p:nvPr/>
          </p:nvSpPr>
          <p:spPr>
            <a:xfrm>
              <a:off x="2125465" y="2758834"/>
              <a:ext cx="429259" cy="281940"/>
            </a:xfrm>
            <a:custGeom>
              <a:avLst/>
              <a:gdLst/>
              <a:ahLst/>
              <a:cxnLst/>
              <a:rect l="l" t="t" r="r" b="b"/>
              <a:pathLst>
                <a:path w="429260" h="281939">
                  <a:moveTo>
                    <a:pt x="428903" y="0"/>
                  </a:moveTo>
                  <a:lnTo>
                    <a:pt x="0" y="281812"/>
                  </a:lnTo>
                </a:path>
              </a:pathLst>
            </a:custGeom>
            <a:ln w="3178">
              <a:solidFill>
                <a:srgbClr val="000000"/>
              </a:solidFill>
            </a:ln>
          </p:spPr>
          <p:txBody>
            <a:bodyPr wrap="square" lIns="0" tIns="0" rIns="0" bIns="0" rtlCol="0"/>
            <a:lstStyle/>
            <a:p>
              <a:endParaRPr sz="2400"/>
            </a:p>
          </p:txBody>
        </p:sp>
        <p:sp>
          <p:nvSpPr>
            <p:cNvPr id="96" name="object 93">
              <a:extLst>
                <a:ext uri="{FF2B5EF4-FFF2-40B4-BE49-F238E27FC236}">
                  <a16:creationId xmlns:a16="http://schemas.microsoft.com/office/drawing/2014/main" id="{8450722C-B854-ED4D-3965-5CFEDBC0397F}"/>
                </a:ext>
              </a:extLst>
            </p:cNvPr>
            <p:cNvSpPr/>
            <p:nvPr/>
          </p:nvSpPr>
          <p:spPr>
            <a:xfrm>
              <a:off x="2079697" y="3026792"/>
              <a:ext cx="55244" cy="44450"/>
            </a:xfrm>
            <a:custGeom>
              <a:avLst/>
              <a:gdLst/>
              <a:ahLst/>
              <a:cxnLst/>
              <a:rect l="l" t="t" r="r" b="b"/>
              <a:pathLst>
                <a:path w="55244" h="44450">
                  <a:moveTo>
                    <a:pt x="36661" y="0"/>
                  </a:moveTo>
                  <a:lnTo>
                    <a:pt x="0" y="43927"/>
                  </a:lnTo>
                  <a:lnTo>
                    <a:pt x="54870" y="27713"/>
                  </a:lnTo>
                  <a:lnTo>
                    <a:pt x="36661" y="0"/>
                  </a:lnTo>
                  <a:close/>
                </a:path>
              </a:pathLst>
            </a:custGeom>
            <a:solidFill>
              <a:srgbClr val="000000"/>
            </a:solidFill>
          </p:spPr>
          <p:txBody>
            <a:bodyPr wrap="square" lIns="0" tIns="0" rIns="0" bIns="0" rtlCol="0"/>
            <a:lstStyle/>
            <a:p>
              <a:endParaRPr sz="2400"/>
            </a:p>
          </p:txBody>
        </p:sp>
        <p:sp>
          <p:nvSpPr>
            <p:cNvPr id="97" name="object 94">
              <a:extLst>
                <a:ext uri="{FF2B5EF4-FFF2-40B4-BE49-F238E27FC236}">
                  <a16:creationId xmlns:a16="http://schemas.microsoft.com/office/drawing/2014/main" id="{2A137F03-C6CF-5C65-B638-2F4EB1C415F7}"/>
                </a:ext>
              </a:extLst>
            </p:cNvPr>
            <p:cNvSpPr/>
            <p:nvPr/>
          </p:nvSpPr>
          <p:spPr>
            <a:xfrm>
              <a:off x="2079697" y="3026792"/>
              <a:ext cx="55244" cy="44450"/>
            </a:xfrm>
            <a:custGeom>
              <a:avLst/>
              <a:gdLst/>
              <a:ahLst/>
              <a:cxnLst/>
              <a:rect l="l" t="t" r="r" b="b"/>
              <a:pathLst>
                <a:path w="55244" h="44450">
                  <a:moveTo>
                    <a:pt x="36661" y="0"/>
                  </a:moveTo>
                  <a:lnTo>
                    <a:pt x="0" y="43927"/>
                  </a:lnTo>
                  <a:lnTo>
                    <a:pt x="54870" y="27713"/>
                  </a:lnTo>
                  <a:lnTo>
                    <a:pt x="36661" y="0"/>
                  </a:lnTo>
                  <a:close/>
                </a:path>
              </a:pathLst>
            </a:custGeom>
            <a:ln w="3178">
              <a:solidFill>
                <a:srgbClr val="000000"/>
              </a:solidFill>
            </a:ln>
          </p:spPr>
          <p:txBody>
            <a:bodyPr wrap="square" lIns="0" tIns="0" rIns="0" bIns="0" rtlCol="0"/>
            <a:lstStyle/>
            <a:p>
              <a:endParaRPr sz="2400"/>
            </a:p>
          </p:txBody>
        </p:sp>
        <p:sp>
          <p:nvSpPr>
            <p:cNvPr id="98" name="object 95">
              <a:extLst>
                <a:ext uri="{FF2B5EF4-FFF2-40B4-BE49-F238E27FC236}">
                  <a16:creationId xmlns:a16="http://schemas.microsoft.com/office/drawing/2014/main" id="{EB571BD1-2B16-7A37-2A40-B4F66D9FE5C3}"/>
                </a:ext>
              </a:extLst>
            </p:cNvPr>
            <p:cNvSpPr/>
            <p:nvPr/>
          </p:nvSpPr>
          <p:spPr>
            <a:xfrm>
              <a:off x="2116616" y="2799453"/>
              <a:ext cx="401320" cy="231140"/>
            </a:xfrm>
            <a:custGeom>
              <a:avLst/>
              <a:gdLst/>
              <a:ahLst/>
              <a:cxnLst/>
              <a:rect l="l" t="t" r="r" b="b"/>
              <a:pathLst>
                <a:path w="401319" h="231139">
                  <a:moveTo>
                    <a:pt x="400834" y="0"/>
                  </a:moveTo>
                  <a:lnTo>
                    <a:pt x="0" y="0"/>
                  </a:lnTo>
                  <a:lnTo>
                    <a:pt x="0" y="230647"/>
                  </a:lnTo>
                  <a:lnTo>
                    <a:pt x="400834" y="230647"/>
                  </a:lnTo>
                  <a:lnTo>
                    <a:pt x="400834" y="0"/>
                  </a:lnTo>
                  <a:close/>
                </a:path>
              </a:pathLst>
            </a:custGeom>
            <a:solidFill>
              <a:srgbClr val="FFFFFF"/>
            </a:solidFill>
          </p:spPr>
          <p:txBody>
            <a:bodyPr wrap="square" lIns="0" tIns="0" rIns="0" bIns="0" rtlCol="0"/>
            <a:lstStyle/>
            <a:p>
              <a:endParaRPr sz="2400"/>
            </a:p>
          </p:txBody>
        </p:sp>
      </p:grpSp>
      <p:sp>
        <p:nvSpPr>
          <p:cNvPr id="99" name="object 96">
            <a:extLst>
              <a:ext uri="{FF2B5EF4-FFF2-40B4-BE49-F238E27FC236}">
                <a16:creationId xmlns:a16="http://schemas.microsoft.com/office/drawing/2014/main" id="{A01E701F-4132-F0BC-4E79-57E09D7E0F3F}"/>
              </a:ext>
            </a:extLst>
          </p:cNvPr>
          <p:cNvSpPr txBox="1"/>
          <p:nvPr/>
        </p:nvSpPr>
        <p:spPr>
          <a:xfrm>
            <a:off x="7522204" y="2285818"/>
            <a:ext cx="56896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100" name="object 97">
            <a:extLst>
              <a:ext uri="{FF2B5EF4-FFF2-40B4-BE49-F238E27FC236}">
                <a16:creationId xmlns:a16="http://schemas.microsoft.com/office/drawing/2014/main" id="{90927550-7597-2762-C172-64A4B8751297}"/>
              </a:ext>
            </a:extLst>
          </p:cNvPr>
          <p:cNvGrpSpPr/>
          <p:nvPr/>
        </p:nvGrpSpPr>
        <p:grpSpPr>
          <a:xfrm>
            <a:off x="8659679" y="2237520"/>
            <a:ext cx="637540" cy="420793"/>
            <a:chOff x="2957022" y="2757247"/>
            <a:chExt cx="478155" cy="315595"/>
          </a:xfrm>
        </p:grpSpPr>
        <p:sp>
          <p:nvSpPr>
            <p:cNvPr id="101" name="object 98">
              <a:extLst>
                <a:ext uri="{FF2B5EF4-FFF2-40B4-BE49-F238E27FC236}">
                  <a16:creationId xmlns:a16="http://schemas.microsoft.com/office/drawing/2014/main" id="{4189A739-84CB-F545-9027-E79AE4B37B0C}"/>
                </a:ext>
              </a:extLst>
            </p:cNvPr>
            <p:cNvSpPr/>
            <p:nvPr/>
          </p:nvSpPr>
          <p:spPr>
            <a:xfrm>
              <a:off x="2958609" y="2758834"/>
              <a:ext cx="429259" cy="281940"/>
            </a:xfrm>
            <a:custGeom>
              <a:avLst/>
              <a:gdLst/>
              <a:ahLst/>
              <a:cxnLst/>
              <a:rect l="l" t="t" r="r" b="b"/>
              <a:pathLst>
                <a:path w="429260" h="281939">
                  <a:moveTo>
                    <a:pt x="0" y="0"/>
                  </a:moveTo>
                  <a:lnTo>
                    <a:pt x="428895" y="281812"/>
                  </a:lnTo>
                </a:path>
              </a:pathLst>
            </a:custGeom>
            <a:ln w="3178">
              <a:solidFill>
                <a:srgbClr val="000000"/>
              </a:solidFill>
            </a:ln>
          </p:spPr>
          <p:txBody>
            <a:bodyPr wrap="square" lIns="0" tIns="0" rIns="0" bIns="0" rtlCol="0"/>
            <a:lstStyle/>
            <a:p>
              <a:endParaRPr sz="2400"/>
            </a:p>
          </p:txBody>
        </p:sp>
        <p:sp>
          <p:nvSpPr>
            <p:cNvPr id="102" name="object 99">
              <a:extLst>
                <a:ext uri="{FF2B5EF4-FFF2-40B4-BE49-F238E27FC236}">
                  <a16:creationId xmlns:a16="http://schemas.microsoft.com/office/drawing/2014/main" id="{6F869B7A-ADB6-369D-7C9F-30C4274CE04B}"/>
                </a:ext>
              </a:extLst>
            </p:cNvPr>
            <p:cNvSpPr/>
            <p:nvPr/>
          </p:nvSpPr>
          <p:spPr>
            <a:xfrm>
              <a:off x="3378394" y="3026786"/>
              <a:ext cx="55244" cy="44450"/>
            </a:xfrm>
            <a:custGeom>
              <a:avLst/>
              <a:gdLst/>
              <a:ahLst/>
              <a:cxnLst/>
              <a:rect l="l" t="t" r="r" b="b"/>
              <a:pathLst>
                <a:path w="55245" h="44450">
                  <a:moveTo>
                    <a:pt x="18211" y="0"/>
                  </a:moveTo>
                  <a:lnTo>
                    <a:pt x="0" y="27716"/>
                  </a:lnTo>
                  <a:lnTo>
                    <a:pt x="54877" y="43933"/>
                  </a:lnTo>
                  <a:lnTo>
                    <a:pt x="18211" y="0"/>
                  </a:lnTo>
                  <a:close/>
                </a:path>
              </a:pathLst>
            </a:custGeom>
            <a:solidFill>
              <a:srgbClr val="000000"/>
            </a:solidFill>
          </p:spPr>
          <p:txBody>
            <a:bodyPr wrap="square" lIns="0" tIns="0" rIns="0" bIns="0" rtlCol="0"/>
            <a:lstStyle/>
            <a:p>
              <a:endParaRPr sz="2400"/>
            </a:p>
          </p:txBody>
        </p:sp>
        <p:sp>
          <p:nvSpPr>
            <p:cNvPr id="103" name="object 100">
              <a:extLst>
                <a:ext uri="{FF2B5EF4-FFF2-40B4-BE49-F238E27FC236}">
                  <a16:creationId xmlns:a16="http://schemas.microsoft.com/office/drawing/2014/main" id="{C6A87B2D-2B00-3958-EF01-AA6E01EAE4CD}"/>
                </a:ext>
              </a:extLst>
            </p:cNvPr>
            <p:cNvSpPr/>
            <p:nvPr/>
          </p:nvSpPr>
          <p:spPr>
            <a:xfrm>
              <a:off x="3378394" y="3026786"/>
              <a:ext cx="55244" cy="44450"/>
            </a:xfrm>
            <a:custGeom>
              <a:avLst/>
              <a:gdLst/>
              <a:ahLst/>
              <a:cxnLst/>
              <a:rect l="l" t="t" r="r" b="b"/>
              <a:pathLst>
                <a:path w="55245" h="44450">
                  <a:moveTo>
                    <a:pt x="0" y="27716"/>
                  </a:moveTo>
                  <a:lnTo>
                    <a:pt x="54877" y="43933"/>
                  </a:lnTo>
                  <a:lnTo>
                    <a:pt x="18211" y="0"/>
                  </a:lnTo>
                  <a:lnTo>
                    <a:pt x="0" y="27716"/>
                  </a:lnTo>
                  <a:close/>
                </a:path>
              </a:pathLst>
            </a:custGeom>
            <a:ln w="3178">
              <a:solidFill>
                <a:srgbClr val="000000"/>
              </a:solidFill>
            </a:ln>
          </p:spPr>
          <p:txBody>
            <a:bodyPr wrap="square" lIns="0" tIns="0" rIns="0" bIns="0" rtlCol="0"/>
            <a:lstStyle/>
            <a:p>
              <a:endParaRPr sz="2400"/>
            </a:p>
          </p:txBody>
        </p:sp>
        <p:sp>
          <p:nvSpPr>
            <p:cNvPr id="104" name="object 101">
              <a:extLst>
                <a:ext uri="{FF2B5EF4-FFF2-40B4-BE49-F238E27FC236}">
                  <a16:creationId xmlns:a16="http://schemas.microsoft.com/office/drawing/2014/main" id="{DA7FB630-5004-DEFF-AED6-CD52DF70DC57}"/>
                </a:ext>
              </a:extLst>
            </p:cNvPr>
            <p:cNvSpPr/>
            <p:nvPr/>
          </p:nvSpPr>
          <p:spPr>
            <a:xfrm>
              <a:off x="2970891" y="2799453"/>
              <a:ext cx="450215" cy="231140"/>
            </a:xfrm>
            <a:custGeom>
              <a:avLst/>
              <a:gdLst/>
              <a:ahLst/>
              <a:cxnLst/>
              <a:rect l="l" t="t" r="r" b="b"/>
              <a:pathLst>
                <a:path w="450214" h="231139">
                  <a:moveTo>
                    <a:pt x="450100" y="0"/>
                  </a:moveTo>
                  <a:lnTo>
                    <a:pt x="0" y="0"/>
                  </a:lnTo>
                  <a:lnTo>
                    <a:pt x="0" y="230647"/>
                  </a:lnTo>
                  <a:lnTo>
                    <a:pt x="450100" y="230647"/>
                  </a:lnTo>
                  <a:lnTo>
                    <a:pt x="450100" y="0"/>
                  </a:lnTo>
                  <a:close/>
                </a:path>
              </a:pathLst>
            </a:custGeom>
            <a:solidFill>
              <a:srgbClr val="FFFFFF"/>
            </a:solidFill>
          </p:spPr>
          <p:txBody>
            <a:bodyPr wrap="square" lIns="0" tIns="0" rIns="0" bIns="0" rtlCol="0"/>
            <a:lstStyle/>
            <a:p>
              <a:endParaRPr sz="2400"/>
            </a:p>
          </p:txBody>
        </p:sp>
      </p:grpSp>
      <p:sp>
        <p:nvSpPr>
          <p:cNvPr id="105" name="object 102">
            <a:extLst>
              <a:ext uri="{FF2B5EF4-FFF2-40B4-BE49-F238E27FC236}">
                <a16:creationId xmlns:a16="http://schemas.microsoft.com/office/drawing/2014/main" id="{761495DC-4FE8-324D-4418-4557300F1A5C}"/>
              </a:ext>
            </a:extLst>
          </p:cNvPr>
          <p:cNvSpPr txBox="1"/>
          <p:nvPr/>
        </p:nvSpPr>
        <p:spPr>
          <a:xfrm>
            <a:off x="8661237" y="2285818"/>
            <a:ext cx="635000"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173" dirty="0">
                <a:latin typeface="Trebuchet MS"/>
                <a:cs typeface="Trebuchet MS"/>
              </a:rPr>
              <a:t>W</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106" name="object 103">
            <a:extLst>
              <a:ext uri="{FF2B5EF4-FFF2-40B4-BE49-F238E27FC236}">
                <a16:creationId xmlns:a16="http://schemas.microsoft.com/office/drawing/2014/main" id="{62A6E3DB-D414-625D-06E5-C9255A6785E7}"/>
              </a:ext>
            </a:extLst>
          </p:cNvPr>
          <p:cNvGrpSpPr/>
          <p:nvPr/>
        </p:nvGrpSpPr>
        <p:grpSpPr>
          <a:xfrm>
            <a:off x="8193747" y="1459515"/>
            <a:ext cx="397933" cy="414020"/>
            <a:chOff x="2607573" y="2173744"/>
            <a:chExt cx="298450" cy="310515"/>
          </a:xfrm>
        </p:grpSpPr>
        <p:sp>
          <p:nvSpPr>
            <p:cNvPr id="107" name="object 104">
              <a:extLst>
                <a:ext uri="{FF2B5EF4-FFF2-40B4-BE49-F238E27FC236}">
                  <a16:creationId xmlns:a16="http://schemas.microsoft.com/office/drawing/2014/main" id="{2E309CAF-20F3-27DA-4471-1E64D4F5C9A7}"/>
                </a:ext>
              </a:extLst>
            </p:cNvPr>
            <p:cNvSpPr/>
            <p:nvPr/>
          </p:nvSpPr>
          <p:spPr>
            <a:xfrm>
              <a:off x="2756487" y="2175331"/>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108" name="object 105">
              <a:extLst>
                <a:ext uri="{FF2B5EF4-FFF2-40B4-BE49-F238E27FC236}">
                  <a16:creationId xmlns:a16="http://schemas.microsoft.com/office/drawing/2014/main" id="{94E79479-1CCE-5214-C812-D256C4C05958}"/>
                </a:ext>
              </a:extLst>
            </p:cNvPr>
            <p:cNvSpPr/>
            <p:nvPr/>
          </p:nvSpPr>
          <p:spPr>
            <a:xfrm>
              <a:off x="2739905" y="2427521"/>
              <a:ext cx="33655" cy="55244"/>
            </a:xfrm>
            <a:custGeom>
              <a:avLst/>
              <a:gdLst/>
              <a:ahLst/>
              <a:cxnLst/>
              <a:rect l="l" t="t" r="r" b="b"/>
              <a:pathLst>
                <a:path w="33655" h="55244">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109" name="object 106">
              <a:extLst>
                <a:ext uri="{FF2B5EF4-FFF2-40B4-BE49-F238E27FC236}">
                  <a16:creationId xmlns:a16="http://schemas.microsoft.com/office/drawing/2014/main" id="{12DE35CB-EB37-6DC3-D2F6-272B8D6F85B4}"/>
                </a:ext>
              </a:extLst>
            </p:cNvPr>
            <p:cNvSpPr/>
            <p:nvPr/>
          </p:nvSpPr>
          <p:spPr>
            <a:xfrm>
              <a:off x="2739905" y="2427521"/>
              <a:ext cx="33655" cy="55244"/>
            </a:xfrm>
            <a:custGeom>
              <a:avLst/>
              <a:gdLst/>
              <a:ahLst/>
              <a:cxnLst/>
              <a:rect l="l" t="t" r="r" b="b"/>
              <a:pathLst>
                <a:path w="33655" h="55244">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110" name="object 107">
              <a:extLst>
                <a:ext uri="{FF2B5EF4-FFF2-40B4-BE49-F238E27FC236}">
                  <a16:creationId xmlns:a16="http://schemas.microsoft.com/office/drawing/2014/main" id="{1BD5E6BE-0D9B-54AC-32E4-638C8D3C2262}"/>
                </a:ext>
              </a:extLst>
            </p:cNvPr>
            <p:cNvSpPr/>
            <p:nvPr/>
          </p:nvSpPr>
          <p:spPr>
            <a:xfrm>
              <a:off x="2607573" y="2213486"/>
              <a:ext cx="298450" cy="231140"/>
            </a:xfrm>
            <a:custGeom>
              <a:avLst/>
              <a:gdLst/>
              <a:ahLst/>
              <a:cxnLst/>
              <a:rect l="l" t="t" r="r" b="b"/>
              <a:pathLst>
                <a:path w="298450" h="231139">
                  <a:moveTo>
                    <a:pt x="297827" y="0"/>
                  </a:moveTo>
                  <a:lnTo>
                    <a:pt x="0" y="0"/>
                  </a:lnTo>
                  <a:lnTo>
                    <a:pt x="0" y="230647"/>
                  </a:lnTo>
                  <a:lnTo>
                    <a:pt x="297827" y="230647"/>
                  </a:lnTo>
                  <a:lnTo>
                    <a:pt x="297827" y="0"/>
                  </a:lnTo>
                  <a:close/>
                </a:path>
              </a:pathLst>
            </a:custGeom>
            <a:solidFill>
              <a:srgbClr val="FFFFFF"/>
            </a:solidFill>
          </p:spPr>
          <p:txBody>
            <a:bodyPr wrap="square" lIns="0" tIns="0" rIns="0" bIns="0" rtlCol="0"/>
            <a:lstStyle/>
            <a:p>
              <a:endParaRPr sz="2400"/>
            </a:p>
          </p:txBody>
        </p:sp>
      </p:grpSp>
      <p:sp>
        <p:nvSpPr>
          <p:cNvPr id="111" name="object 108">
            <a:extLst>
              <a:ext uri="{FF2B5EF4-FFF2-40B4-BE49-F238E27FC236}">
                <a16:creationId xmlns:a16="http://schemas.microsoft.com/office/drawing/2014/main" id="{11726842-CB43-5D54-C80B-C79BF0C02BA0}"/>
              </a:ext>
            </a:extLst>
          </p:cNvPr>
          <p:cNvSpPr txBox="1"/>
          <p:nvPr/>
        </p:nvSpPr>
        <p:spPr>
          <a:xfrm>
            <a:off x="8018571" y="1366206"/>
            <a:ext cx="747607" cy="771579"/>
          </a:xfrm>
          <a:prstGeom prst="rect">
            <a:avLst/>
          </a:prstGeom>
        </p:spPr>
        <p:txBody>
          <a:bodyPr vert="horz" wrap="square" lIns="0" tIns="16087" rIns="0" bIns="0" rtlCol="0">
            <a:spAutoFit/>
          </a:bodyPr>
          <a:lstStyle/>
          <a:p>
            <a:pPr marL="16933" marR="6773" indent="157476">
              <a:lnSpc>
                <a:spcPct val="156000"/>
              </a:lnSpc>
              <a:spcBef>
                <a:spcPts val="127"/>
              </a:spcBef>
            </a:pPr>
            <a:r>
              <a:rPr sz="1667" spc="-33" dirty="0">
                <a:solidFill>
                  <a:srgbClr val="FF0000"/>
                </a:solidFill>
                <a:latin typeface="Trebuchet MS"/>
                <a:cs typeface="Trebuchet MS"/>
              </a:rPr>
              <a:t>F</a:t>
            </a:r>
            <a:r>
              <a:rPr sz="1667" i="1" spc="-33" dirty="0">
                <a:latin typeface="Trebuchet MS"/>
                <a:cs typeface="Trebuchet MS"/>
              </a:rPr>
              <a:t>a</a:t>
            </a:r>
            <a:r>
              <a:rPr sz="1667" spc="-33" dirty="0">
                <a:latin typeface="Trebuchet MS"/>
                <a:cs typeface="Trebuchet MS"/>
              </a:rPr>
              <a:t>:1 </a:t>
            </a:r>
            <a:r>
              <a:rPr sz="1667" spc="-27" dirty="0">
                <a:latin typeface="Trebuchet MS"/>
                <a:cs typeface="Trebuchet MS"/>
              </a:rPr>
              <a:t> </a:t>
            </a: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spc="173" dirty="0">
                <a:latin typeface="Trebuchet MS"/>
                <a:cs typeface="Trebuchet MS"/>
              </a:rPr>
              <a:t>W</a:t>
            </a:r>
            <a:r>
              <a:rPr sz="1667" spc="-827" dirty="0">
                <a:solidFill>
                  <a:srgbClr val="0000FF"/>
                </a:solidFill>
                <a:latin typeface="SimSun-ExtB"/>
                <a:cs typeface="SimSun-ExtB"/>
              </a:rPr>
              <a:t>ǁ</a:t>
            </a:r>
            <a:r>
              <a:rPr sz="1667" dirty="0">
                <a:solidFill>
                  <a:srgbClr val="FFA500"/>
                </a:solidFill>
                <a:latin typeface="Trebuchet MS"/>
                <a:cs typeface="Trebuchet MS"/>
              </a:rPr>
              <a:t>G</a:t>
            </a:r>
            <a:endParaRPr sz="1667">
              <a:latin typeface="Trebuchet MS"/>
              <a:cs typeface="Trebuchet MS"/>
            </a:endParaRPr>
          </a:p>
        </p:txBody>
      </p:sp>
      <p:sp>
        <p:nvSpPr>
          <p:cNvPr id="112" name="object 112">
            <a:extLst>
              <a:ext uri="{FF2B5EF4-FFF2-40B4-BE49-F238E27FC236}">
                <a16:creationId xmlns:a16="http://schemas.microsoft.com/office/drawing/2014/main" id="{FC7BDC81-5F27-D7B5-27BC-625EA7378634}"/>
              </a:ext>
            </a:extLst>
          </p:cNvPr>
          <p:cNvSpPr txBox="1"/>
          <p:nvPr/>
        </p:nvSpPr>
        <p:spPr>
          <a:xfrm>
            <a:off x="10978727" y="1122814"/>
            <a:ext cx="747607" cy="277064"/>
          </a:xfrm>
          <a:prstGeom prst="rect">
            <a:avLst/>
          </a:prstGeom>
        </p:spPr>
        <p:txBody>
          <a:bodyPr vert="horz" wrap="square" lIns="0" tIns="20320" rIns="0" bIns="0" rtlCol="0">
            <a:spAutoFit/>
          </a:bodyPr>
          <a:lstStyle/>
          <a:p>
            <a:pPr marL="16933">
              <a:spcBef>
                <a:spcPts val="160"/>
              </a:spcBef>
            </a:pPr>
            <a:r>
              <a:rPr sz="1667" spc="73" dirty="0">
                <a:solidFill>
                  <a:srgbClr val="008000"/>
                </a:solidFill>
                <a:latin typeface="Trebuchet MS"/>
                <a:cs typeface="Trebuchet MS"/>
              </a:rPr>
              <a:t>C</a:t>
            </a:r>
            <a:r>
              <a:rPr sz="1667" spc="-7" dirty="0">
                <a:solidFill>
                  <a:srgbClr val="FFA500"/>
                </a:solidFill>
                <a:latin typeface="Trebuchet MS"/>
                <a:cs typeface="Trebuchet MS"/>
              </a:rPr>
              <a:t>G</a:t>
            </a:r>
            <a:r>
              <a:rPr sz="1667" spc="-827" dirty="0">
                <a:solidFill>
                  <a:srgbClr val="0000FF"/>
                </a:solidFill>
                <a:latin typeface="SimSun-ExtB"/>
                <a:cs typeface="SimSun-ExtB"/>
              </a:rPr>
              <a:t>ǁ</a:t>
            </a:r>
            <a:r>
              <a:rPr sz="1667" spc="87" dirty="0">
                <a:solidFill>
                  <a:srgbClr val="FF0000"/>
                </a:solidFill>
                <a:latin typeface="Trebuchet MS"/>
                <a:cs typeface="Trebuchet MS"/>
              </a:rPr>
              <a:t>F</a:t>
            </a:r>
            <a:r>
              <a:rPr sz="1667" spc="173" dirty="0">
                <a:latin typeface="Trebuchet MS"/>
                <a:cs typeface="Trebuchet MS"/>
              </a:rPr>
              <a:t>W</a:t>
            </a:r>
            <a:endParaRPr sz="1667">
              <a:latin typeface="Trebuchet MS"/>
              <a:cs typeface="Trebuchet MS"/>
            </a:endParaRPr>
          </a:p>
        </p:txBody>
      </p:sp>
      <p:grpSp>
        <p:nvGrpSpPr>
          <p:cNvPr id="113" name="object 113">
            <a:extLst>
              <a:ext uri="{FF2B5EF4-FFF2-40B4-BE49-F238E27FC236}">
                <a16:creationId xmlns:a16="http://schemas.microsoft.com/office/drawing/2014/main" id="{EC2A8F9C-D901-F04E-E4EF-6C0C1F8289F6}"/>
              </a:ext>
            </a:extLst>
          </p:cNvPr>
          <p:cNvGrpSpPr/>
          <p:nvPr/>
        </p:nvGrpSpPr>
        <p:grpSpPr>
          <a:xfrm>
            <a:off x="5824223" y="604337"/>
            <a:ext cx="2190327" cy="581660"/>
            <a:chOff x="830430" y="1532360"/>
            <a:chExt cx="1642745" cy="436245"/>
          </a:xfrm>
        </p:grpSpPr>
        <p:sp>
          <p:nvSpPr>
            <p:cNvPr id="114" name="object 114">
              <a:extLst>
                <a:ext uri="{FF2B5EF4-FFF2-40B4-BE49-F238E27FC236}">
                  <a16:creationId xmlns:a16="http://schemas.microsoft.com/office/drawing/2014/main" id="{600D4BAE-90DB-7E37-102C-D644A8A2EE7B}"/>
                </a:ext>
              </a:extLst>
            </p:cNvPr>
            <p:cNvSpPr/>
            <p:nvPr/>
          </p:nvSpPr>
          <p:spPr>
            <a:xfrm>
              <a:off x="884975" y="1533947"/>
              <a:ext cx="1586865" cy="417195"/>
            </a:xfrm>
            <a:custGeom>
              <a:avLst/>
              <a:gdLst/>
              <a:ahLst/>
              <a:cxnLst/>
              <a:rect l="l" t="t" r="r" b="b"/>
              <a:pathLst>
                <a:path w="1586864" h="417194">
                  <a:moveTo>
                    <a:pt x="1586437" y="0"/>
                  </a:moveTo>
                  <a:lnTo>
                    <a:pt x="0" y="416954"/>
                  </a:lnTo>
                </a:path>
              </a:pathLst>
            </a:custGeom>
            <a:ln w="3178">
              <a:solidFill>
                <a:srgbClr val="000000"/>
              </a:solidFill>
            </a:ln>
          </p:spPr>
          <p:txBody>
            <a:bodyPr wrap="square" lIns="0" tIns="0" rIns="0" bIns="0" rtlCol="0"/>
            <a:lstStyle/>
            <a:p>
              <a:endParaRPr sz="2400"/>
            </a:p>
          </p:txBody>
        </p:sp>
        <p:sp>
          <p:nvSpPr>
            <p:cNvPr id="115" name="object 115">
              <a:extLst>
                <a:ext uri="{FF2B5EF4-FFF2-40B4-BE49-F238E27FC236}">
                  <a16:creationId xmlns:a16="http://schemas.microsoft.com/office/drawing/2014/main" id="{FE9FAA89-D8D3-A423-CDD0-67B79F871302}"/>
                </a:ext>
              </a:extLst>
            </p:cNvPr>
            <p:cNvSpPr/>
            <p:nvPr/>
          </p:nvSpPr>
          <p:spPr>
            <a:xfrm>
              <a:off x="832018" y="1934867"/>
              <a:ext cx="57785" cy="32384"/>
            </a:xfrm>
            <a:custGeom>
              <a:avLst/>
              <a:gdLst/>
              <a:ahLst/>
              <a:cxnLst/>
              <a:rect l="l" t="t" r="r" b="b"/>
              <a:pathLst>
                <a:path w="57784" h="32385">
                  <a:moveTo>
                    <a:pt x="48744" y="0"/>
                  </a:moveTo>
                  <a:lnTo>
                    <a:pt x="0" y="29953"/>
                  </a:lnTo>
                  <a:lnTo>
                    <a:pt x="57173" y="32069"/>
                  </a:lnTo>
                  <a:lnTo>
                    <a:pt x="48744" y="0"/>
                  </a:lnTo>
                  <a:close/>
                </a:path>
              </a:pathLst>
            </a:custGeom>
            <a:solidFill>
              <a:srgbClr val="000000"/>
            </a:solidFill>
          </p:spPr>
          <p:txBody>
            <a:bodyPr wrap="square" lIns="0" tIns="0" rIns="0" bIns="0" rtlCol="0"/>
            <a:lstStyle/>
            <a:p>
              <a:endParaRPr sz="2400"/>
            </a:p>
          </p:txBody>
        </p:sp>
        <p:sp>
          <p:nvSpPr>
            <p:cNvPr id="116" name="object 116">
              <a:extLst>
                <a:ext uri="{FF2B5EF4-FFF2-40B4-BE49-F238E27FC236}">
                  <a16:creationId xmlns:a16="http://schemas.microsoft.com/office/drawing/2014/main" id="{96CFB4E1-2D75-061E-41C0-9CA9CC0DD6C8}"/>
                </a:ext>
              </a:extLst>
            </p:cNvPr>
            <p:cNvSpPr/>
            <p:nvPr/>
          </p:nvSpPr>
          <p:spPr>
            <a:xfrm>
              <a:off x="832018" y="1934867"/>
              <a:ext cx="57785" cy="32384"/>
            </a:xfrm>
            <a:custGeom>
              <a:avLst/>
              <a:gdLst/>
              <a:ahLst/>
              <a:cxnLst/>
              <a:rect l="l" t="t" r="r" b="b"/>
              <a:pathLst>
                <a:path w="57784" h="32385">
                  <a:moveTo>
                    <a:pt x="48744" y="0"/>
                  </a:moveTo>
                  <a:lnTo>
                    <a:pt x="0" y="29953"/>
                  </a:lnTo>
                  <a:lnTo>
                    <a:pt x="57173" y="32069"/>
                  </a:lnTo>
                  <a:lnTo>
                    <a:pt x="48744" y="0"/>
                  </a:lnTo>
                  <a:close/>
                </a:path>
              </a:pathLst>
            </a:custGeom>
            <a:ln w="3178">
              <a:solidFill>
                <a:srgbClr val="000000"/>
              </a:solidFill>
            </a:ln>
          </p:spPr>
          <p:txBody>
            <a:bodyPr wrap="square" lIns="0" tIns="0" rIns="0" bIns="0" rtlCol="0"/>
            <a:lstStyle/>
            <a:p>
              <a:endParaRPr sz="2400"/>
            </a:p>
          </p:txBody>
        </p:sp>
      </p:grpSp>
      <p:grpSp>
        <p:nvGrpSpPr>
          <p:cNvPr id="118" name="object 118">
            <a:extLst>
              <a:ext uri="{FF2B5EF4-FFF2-40B4-BE49-F238E27FC236}">
                <a16:creationId xmlns:a16="http://schemas.microsoft.com/office/drawing/2014/main" id="{DC834634-C0DE-5E1F-7CA5-0C182B6A463D}"/>
              </a:ext>
            </a:extLst>
          </p:cNvPr>
          <p:cNvGrpSpPr/>
          <p:nvPr/>
        </p:nvGrpSpPr>
        <p:grpSpPr>
          <a:xfrm>
            <a:off x="8122090" y="681511"/>
            <a:ext cx="541020" cy="414020"/>
            <a:chOff x="2553830" y="1590241"/>
            <a:chExt cx="405765" cy="310515"/>
          </a:xfrm>
        </p:grpSpPr>
        <p:sp>
          <p:nvSpPr>
            <p:cNvPr id="119" name="object 119">
              <a:extLst>
                <a:ext uri="{FF2B5EF4-FFF2-40B4-BE49-F238E27FC236}">
                  <a16:creationId xmlns:a16="http://schemas.microsoft.com/office/drawing/2014/main" id="{69CAE579-A408-901E-576F-31A399FCCF0E}"/>
                </a:ext>
              </a:extLst>
            </p:cNvPr>
            <p:cNvSpPr/>
            <p:nvPr/>
          </p:nvSpPr>
          <p:spPr>
            <a:xfrm>
              <a:off x="2756487" y="1591828"/>
              <a:ext cx="0" cy="38735"/>
            </a:xfrm>
            <a:custGeom>
              <a:avLst/>
              <a:gdLst/>
              <a:ahLst/>
              <a:cxnLst/>
              <a:rect l="l" t="t" r="r" b="b"/>
              <a:pathLst>
                <a:path h="38735">
                  <a:moveTo>
                    <a:pt x="0" y="0"/>
                  </a:moveTo>
                  <a:lnTo>
                    <a:pt x="0" y="38154"/>
                  </a:lnTo>
                </a:path>
              </a:pathLst>
            </a:custGeom>
            <a:ln w="3178">
              <a:solidFill>
                <a:srgbClr val="000000"/>
              </a:solidFill>
            </a:ln>
          </p:spPr>
          <p:txBody>
            <a:bodyPr wrap="square" lIns="0" tIns="0" rIns="0" bIns="0" rtlCol="0"/>
            <a:lstStyle/>
            <a:p>
              <a:endParaRPr sz="2400"/>
            </a:p>
          </p:txBody>
        </p:sp>
        <p:sp>
          <p:nvSpPr>
            <p:cNvPr id="120" name="object 120">
              <a:extLst>
                <a:ext uri="{FF2B5EF4-FFF2-40B4-BE49-F238E27FC236}">
                  <a16:creationId xmlns:a16="http://schemas.microsoft.com/office/drawing/2014/main" id="{4DEFEE13-18B7-19E4-61CB-AC42A20B74B2}"/>
                </a:ext>
              </a:extLst>
            </p:cNvPr>
            <p:cNvSpPr/>
            <p:nvPr/>
          </p:nvSpPr>
          <p:spPr>
            <a:xfrm>
              <a:off x="2739905" y="1844018"/>
              <a:ext cx="33655" cy="55244"/>
            </a:xfrm>
            <a:custGeom>
              <a:avLst/>
              <a:gdLst/>
              <a:ahLst/>
              <a:cxnLst/>
              <a:rect l="l" t="t" r="r" b="b"/>
              <a:pathLst>
                <a:path w="33655" h="55244">
                  <a:moveTo>
                    <a:pt x="33163" y="0"/>
                  </a:moveTo>
                  <a:lnTo>
                    <a:pt x="0" y="0"/>
                  </a:lnTo>
                  <a:lnTo>
                    <a:pt x="16581" y="54766"/>
                  </a:lnTo>
                  <a:lnTo>
                    <a:pt x="33163" y="0"/>
                  </a:lnTo>
                  <a:close/>
                </a:path>
              </a:pathLst>
            </a:custGeom>
            <a:solidFill>
              <a:srgbClr val="000000"/>
            </a:solidFill>
          </p:spPr>
          <p:txBody>
            <a:bodyPr wrap="square" lIns="0" tIns="0" rIns="0" bIns="0" rtlCol="0"/>
            <a:lstStyle/>
            <a:p>
              <a:endParaRPr sz="2400"/>
            </a:p>
          </p:txBody>
        </p:sp>
        <p:sp>
          <p:nvSpPr>
            <p:cNvPr id="121" name="object 121">
              <a:extLst>
                <a:ext uri="{FF2B5EF4-FFF2-40B4-BE49-F238E27FC236}">
                  <a16:creationId xmlns:a16="http://schemas.microsoft.com/office/drawing/2014/main" id="{83854E36-E562-7E48-1DF7-499D0C55AEEF}"/>
                </a:ext>
              </a:extLst>
            </p:cNvPr>
            <p:cNvSpPr/>
            <p:nvPr/>
          </p:nvSpPr>
          <p:spPr>
            <a:xfrm>
              <a:off x="2739905" y="1844018"/>
              <a:ext cx="33655" cy="55244"/>
            </a:xfrm>
            <a:custGeom>
              <a:avLst/>
              <a:gdLst/>
              <a:ahLst/>
              <a:cxnLst/>
              <a:rect l="l" t="t" r="r" b="b"/>
              <a:pathLst>
                <a:path w="33655" h="55244">
                  <a:moveTo>
                    <a:pt x="0" y="0"/>
                  </a:moveTo>
                  <a:lnTo>
                    <a:pt x="16581" y="54766"/>
                  </a:lnTo>
                  <a:lnTo>
                    <a:pt x="33163" y="0"/>
                  </a:lnTo>
                  <a:lnTo>
                    <a:pt x="0" y="0"/>
                  </a:lnTo>
                  <a:close/>
                </a:path>
              </a:pathLst>
            </a:custGeom>
            <a:ln w="3178">
              <a:solidFill>
                <a:srgbClr val="000000"/>
              </a:solidFill>
            </a:ln>
          </p:spPr>
          <p:txBody>
            <a:bodyPr wrap="square" lIns="0" tIns="0" rIns="0" bIns="0" rtlCol="0"/>
            <a:lstStyle/>
            <a:p>
              <a:endParaRPr sz="2400"/>
            </a:p>
          </p:txBody>
        </p:sp>
        <p:sp>
          <p:nvSpPr>
            <p:cNvPr id="122" name="object 122">
              <a:extLst>
                <a:ext uri="{FF2B5EF4-FFF2-40B4-BE49-F238E27FC236}">
                  <a16:creationId xmlns:a16="http://schemas.microsoft.com/office/drawing/2014/main" id="{F1BFA6B6-0BCE-EF35-4EDC-55F515BC7D8A}"/>
                </a:ext>
              </a:extLst>
            </p:cNvPr>
            <p:cNvSpPr/>
            <p:nvPr/>
          </p:nvSpPr>
          <p:spPr>
            <a:xfrm>
              <a:off x="2553830" y="1629983"/>
              <a:ext cx="405765" cy="231140"/>
            </a:xfrm>
            <a:custGeom>
              <a:avLst/>
              <a:gdLst/>
              <a:ahLst/>
              <a:cxnLst/>
              <a:rect l="l" t="t" r="r" b="b"/>
              <a:pathLst>
                <a:path w="405764" h="231139">
                  <a:moveTo>
                    <a:pt x="405314" y="0"/>
                  </a:moveTo>
                  <a:lnTo>
                    <a:pt x="0" y="0"/>
                  </a:lnTo>
                  <a:lnTo>
                    <a:pt x="0" y="230647"/>
                  </a:lnTo>
                  <a:lnTo>
                    <a:pt x="405314" y="230647"/>
                  </a:lnTo>
                  <a:lnTo>
                    <a:pt x="405314" y="0"/>
                  </a:lnTo>
                  <a:close/>
                </a:path>
              </a:pathLst>
            </a:custGeom>
            <a:solidFill>
              <a:srgbClr val="FFFFFF"/>
            </a:solidFill>
          </p:spPr>
          <p:txBody>
            <a:bodyPr wrap="square" lIns="0" tIns="0" rIns="0" bIns="0" rtlCol="0"/>
            <a:lstStyle/>
            <a:p>
              <a:endParaRPr sz="2400"/>
            </a:p>
          </p:txBody>
        </p:sp>
      </p:grpSp>
      <p:sp>
        <p:nvSpPr>
          <p:cNvPr id="123" name="object 123">
            <a:extLst>
              <a:ext uri="{FF2B5EF4-FFF2-40B4-BE49-F238E27FC236}">
                <a16:creationId xmlns:a16="http://schemas.microsoft.com/office/drawing/2014/main" id="{48F11636-4855-65F7-620B-940B28747DB2}"/>
              </a:ext>
            </a:extLst>
          </p:cNvPr>
          <p:cNvSpPr txBox="1"/>
          <p:nvPr/>
        </p:nvSpPr>
        <p:spPr>
          <a:xfrm>
            <a:off x="8105155" y="726522"/>
            <a:ext cx="574887" cy="277064"/>
          </a:xfrm>
          <a:prstGeom prst="rect">
            <a:avLst/>
          </a:prstGeom>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 dirty="0">
                <a:solidFill>
                  <a:srgbClr val="FFA500"/>
                </a:solidFill>
                <a:latin typeface="Trebuchet MS"/>
                <a:cs typeface="Trebuchet MS"/>
              </a:rPr>
              <a:t>G</a:t>
            </a:r>
            <a:r>
              <a:rPr sz="1667" i="1" spc="-87" dirty="0">
                <a:latin typeface="Trebuchet MS"/>
                <a:cs typeface="Trebuchet MS"/>
              </a:rPr>
              <a:t>d</a:t>
            </a:r>
            <a:r>
              <a:rPr sz="1667" spc="-87" dirty="0">
                <a:latin typeface="Trebuchet MS"/>
                <a:cs typeface="Trebuchet MS"/>
              </a:rPr>
              <a:t>:1</a:t>
            </a:r>
            <a:endParaRPr sz="1667">
              <a:latin typeface="Trebuchet MS"/>
              <a:cs typeface="Trebuchet MS"/>
            </a:endParaRPr>
          </a:p>
        </p:txBody>
      </p:sp>
      <p:grpSp>
        <p:nvGrpSpPr>
          <p:cNvPr id="124" name="object 124">
            <a:extLst>
              <a:ext uri="{FF2B5EF4-FFF2-40B4-BE49-F238E27FC236}">
                <a16:creationId xmlns:a16="http://schemas.microsoft.com/office/drawing/2014/main" id="{D03B0326-C32F-B025-5CAB-E310CAE35F86}"/>
              </a:ext>
            </a:extLst>
          </p:cNvPr>
          <p:cNvGrpSpPr/>
          <p:nvPr/>
        </p:nvGrpSpPr>
        <p:grpSpPr>
          <a:xfrm>
            <a:off x="8770282" y="604334"/>
            <a:ext cx="2190327" cy="581660"/>
            <a:chOff x="3039974" y="1532358"/>
            <a:chExt cx="1642745" cy="436245"/>
          </a:xfrm>
        </p:grpSpPr>
        <p:sp>
          <p:nvSpPr>
            <p:cNvPr id="125" name="object 125">
              <a:extLst>
                <a:ext uri="{FF2B5EF4-FFF2-40B4-BE49-F238E27FC236}">
                  <a16:creationId xmlns:a16="http://schemas.microsoft.com/office/drawing/2014/main" id="{E608EB4A-7659-D442-7387-B3F85F9BD71E}"/>
                </a:ext>
              </a:extLst>
            </p:cNvPr>
            <p:cNvSpPr/>
            <p:nvPr/>
          </p:nvSpPr>
          <p:spPr>
            <a:xfrm>
              <a:off x="3041561" y="1533945"/>
              <a:ext cx="1586865" cy="417195"/>
            </a:xfrm>
            <a:custGeom>
              <a:avLst/>
              <a:gdLst/>
              <a:ahLst/>
              <a:cxnLst/>
              <a:rect l="l" t="t" r="r" b="b"/>
              <a:pathLst>
                <a:path w="1586864" h="417194">
                  <a:moveTo>
                    <a:pt x="0" y="0"/>
                  </a:moveTo>
                  <a:lnTo>
                    <a:pt x="1586437" y="416958"/>
                  </a:lnTo>
                </a:path>
              </a:pathLst>
            </a:custGeom>
            <a:ln w="3178">
              <a:solidFill>
                <a:srgbClr val="000000"/>
              </a:solidFill>
            </a:ln>
          </p:spPr>
          <p:txBody>
            <a:bodyPr wrap="square" lIns="0" tIns="0" rIns="0" bIns="0" rtlCol="0"/>
            <a:lstStyle/>
            <a:p>
              <a:endParaRPr sz="2400"/>
            </a:p>
          </p:txBody>
        </p:sp>
        <p:sp>
          <p:nvSpPr>
            <p:cNvPr id="126" name="object 126">
              <a:extLst>
                <a:ext uri="{FF2B5EF4-FFF2-40B4-BE49-F238E27FC236}">
                  <a16:creationId xmlns:a16="http://schemas.microsoft.com/office/drawing/2014/main" id="{928A63AB-EBC6-57D6-85D9-B9B3E3E8ECCD}"/>
                </a:ext>
              </a:extLst>
            </p:cNvPr>
            <p:cNvSpPr/>
            <p:nvPr/>
          </p:nvSpPr>
          <p:spPr>
            <a:xfrm>
              <a:off x="4623782" y="1934868"/>
              <a:ext cx="57785" cy="32384"/>
            </a:xfrm>
            <a:custGeom>
              <a:avLst/>
              <a:gdLst/>
              <a:ahLst/>
              <a:cxnLst/>
              <a:rect l="l" t="t" r="r" b="b"/>
              <a:pathLst>
                <a:path w="57785" h="32385">
                  <a:moveTo>
                    <a:pt x="8428" y="0"/>
                  </a:moveTo>
                  <a:lnTo>
                    <a:pt x="0" y="32069"/>
                  </a:lnTo>
                  <a:lnTo>
                    <a:pt x="57173" y="29953"/>
                  </a:lnTo>
                  <a:lnTo>
                    <a:pt x="8428" y="0"/>
                  </a:lnTo>
                  <a:close/>
                </a:path>
              </a:pathLst>
            </a:custGeom>
            <a:solidFill>
              <a:srgbClr val="000000"/>
            </a:solidFill>
          </p:spPr>
          <p:txBody>
            <a:bodyPr wrap="square" lIns="0" tIns="0" rIns="0" bIns="0" rtlCol="0"/>
            <a:lstStyle/>
            <a:p>
              <a:endParaRPr sz="2400"/>
            </a:p>
          </p:txBody>
        </p:sp>
        <p:sp>
          <p:nvSpPr>
            <p:cNvPr id="127" name="object 127">
              <a:extLst>
                <a:ext uri="{FF2B5EF4-FFF2-40B4-BE49-F238E27FC236}">
                  <a16:creationId xmlns:a16="http://schemas.microsoft.com/office/drawing/2014/main" id="{E57DC8F7-09B6-7812-DE03-5A63A5A39371}"/>
                </a:ext>
              </a:extLst>
            </p:cNvPr>
            <p:cNvSpPr/>
            <p:nvPr/>
          </p:nvSpPr>
          <p:spPr>
            <a:xfrm>
              <a:off x="4623782" y="1934868"/>
              <a:ext cx="57785" cy="32384"/>
            </a:xfrm>
            <a:custGeom>
              <a:avLst/>
              <a:gdLst/>
              <a:ahLst/>
              <a:cxnLst/>
              <a:rect l="l" t="t" r="r" b="b"/>
              <a:pathLst>
                <a:path w="57785" h="32385">
                  <a:moveTo>
                    <a:pt x="0" y="32069"/>
                  </a:moveTo>
                  <a:lnTo>
                    <a:pt x="57173" y="29953"/>
                  </a:lnTo>
                  <a:lnTo>
                    <a:pt x="8428" y="0"/>
                  </a:lnTo>
                  <a:lnTo>
                    <a:pt x="0" y="32069"/>
                  </a:lnTo>
                  <a:close/>
                </a:path>
              </a:pathLst>
            </a:custGeom>
            <a:ln w="3178">
              <a:solidFill>
                <a:srgbClr val="000000"/>
              </a:solidFill>
            </a:ln>
          </p:spPr>
          <p:txBody>
            <a:bodyPr wrap="square" lIns="0" tIns="0" rIns="0" bIns="0" rtlCol="0"/>
            <a:lstStyle/>
            <a:p>
              <a:endParaRPr sz="2400"/>
            </a:p>
          </p:txBody>
        </p:sp>
      </p:grpSp>
      <p:sp>
        <p:nvSpPr>
          <p:cNvPr id="117" name="object 117">
            <a:extLst>
              <a:ext uri="{FF2B5EF4-FFF2-40B4-BE49-F238E27FC236}">
                <a16:creationId xmlns:a16="http://schemas.microsoft.com/office/drawing/2014/main" id="{0F2BFA81-6F2F-366F-5D36-EFA96699B85A}"/>
              </a:ext>
            </a:extLst>
          </p:cNvPr>
          <p:cNvSpPr txBox="1"/>
          <p:nvPr/>
        </p:nvSpPr>
        <p:spPr>
          <a:xfrm>
            <a:off x="6635113" y="733368"/>
            <a:ext cx="568960" cy="277064"/>
          </a:xfrm>
          <a:prstGeom prst="rect">
            <a:avLst/>
          </a:prstGeom>
          <a:solidFill>
            <a:schemeClr val="bg1"/>
          </a:solidFill>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73" dirty="0">
                <a:solidFill>
                  <a:srgbClr val="008000"/>
                </a:solidFill>
                <a:latin typeface="Trebuchet MS"/>
                <a:cs typeface="Trebuchet MS"/>
              </a:rPr>
              <a:t>C</a:t>
            </a:r>
            <a:r>
              <a:rPr sz="1667" i="1" spc="-87" dirty="0">
                <a:latin typeface="Trebuchet MS"/>
                <a:cs typeface="Trebuchet MS"/>
              </a:rPr>
              <a:t>d</a:t>
            </a:r>
            <a:r>
              <a:rPr sz="1667" spc="-87" dirty="0">
                <a:latin typeface="Trebuchet MS"/>
                <a:cs typeface="Trebuchet MS"/>
              </a:rPr>
              <a:t>:1</a:t>
            </a:r>
            <a:endParaRPr sz="1667" dirty="0">
              <a:latin typeface="Trebuchet MS"/>
              <a:cs typeface="Trebuchet MS"/>
            </a:endParaRPr>
          </a:p>
        </p:txBody>
      </p:sp>
      <p:sp>
        <p:nvSpPr>
          <p:cNvPr id="128" name="object 128">
            <a:extLst>
              <a:ext uri="{FF2B5EF4-FFF2-40B4-BE49-F238E27FC236}">
                <a16:creationId xmlns:a16="http://schemas.microsoft.com/office/drawing/2014/main" id="{15BC93FD-9076-1C69-59A4-A9545946B22A}"/>
              </a:ext>
            </a:extLst>
          </p:cNvPr>
          <p:cNvSpPr txBox="1"/>
          <p:nvPr/>
        </p:nvSpPr>
        <p:spPr>
          <a:xfrm>
            <a:off x="9548327" y="733368"/>
            <a:ext cx="635000" cy="277064"/>
          </a:xfrm>
          <a:prstGeom prst="rect">
            <a:avLst/>
          </a:prstGeom>
          <a:solidFill>
            <a:schemeClr val="bg1"/>
          </a:solidFill>
        </p:spPr>
        <p:txBody>
          <a:bodyPr vert="horz" wrap="square" lIns="0" tIns="20320" rIns="0" bIns="0" rtlCol="0">
            <a:spAutoFit/>
          </a:bodyPr>
          <a:lstStyle/>
          <a:p>
            <a:pPr marL="16933">
              <a:spcBef>
                <a:spcPts val="160"/>
              </a:spcBef>
            </a:pPr>
            <a:r>
              <a:rPr sz="1667" spc="87" dirty="0">
                <a:solidFill>
                  <a:srgbClr val="FF0000"/>
                </a:solidFill>
                <a:latin typeface="Trebuchet MS"/>
                <a:cs typeface="Trebuchet MS"/>
              </a:rPr>
              <a:t>F</a:t>
            </a:r>
            <a:r>
              <a:rPr sz="1667" spc="173" dirty="0">
                <a:latin typeface="Trebuchet MS"/>
                <a:cs typeface="Trebuchet MS"/>
              </a:rPr>
              <a:t>W</a:t>
            </a:r>
            <a:r>
              <a:rPr sz="1667" i="1" spc="-87" dirty="0">
                <a:latin typeface="Trebuchet MS"/>
                <a:cs typeface="Trebuchet MS"/>
              </a:rPr>
              <a:t>d</a:t>
            </a:r>
            <a:r>
              <a:rPr sz="1667" spc="-87" dirty="0">
                <a:latin typeface="Trebuchet MS"/>
                <a:cs typeface="Trebuchet MS"/>
              </a:rPr>
              <a:t>:1</a:t>
            </a:r>
            <a:endParaRPr sz="1667" dirty="0">
              <a:latin typeface="Trebuchet MS"/>
              <a:cs typeface="Trebuchet MS"/>
            </a:endParaRPr>
          </a:p>
        </p:txBody>
      </p:sp>
    </p:spTree>
    <p:extLst>
      <p:ext uri="{BB962C8B-B14F-4D97-AF65-F5344CB8AC3E}">
        <p14:creationId xmlns:p14="http://schemas.microsoft.com/office/powerpoint/2010/main" val="4069356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622B015-6B07-20CC-8BEF-47D5C38F6E66}"/>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1E7F2389-01EA-5AFC-0E67-E233659A9269}"/>
              </a:ext>
            </a:extLst>
          </p:cNvPr>
          <p:cNvSpPr>
            <a:spLocks noGrp="1"/>
          </p:cNvSpPr>
          <p:nvPr>
            <p:ph type="sldNum" sz="quarter" idx="12"/>
          </p:nvPr>
        </p:nvSpPr>
        <p:spPr/>
        <p:txBody>
          <a:bodyPr/>
          <a:lstStyle/>
          <a:p>
            <a:fld id="{00000000-1234-1234-1234-123412341234}" type="slidenum">
              <a:rPr lang="en" smtClean="0"/>
              <a:pPr/>
              <a:t>22</a:t>
            </a:fld>
            <a:endParaRPr lang="en"/>
          </a:p>
        </p:txBody>
      </p:sp>
      <p:sp>
        <p:nvSpPr>
          <p:cNvPr id="6" name="Title 1">
            <a:extLst>
              <a:ext uri="{FF2B5EF4-FFF2-40B4-BE49-F238E27FC236}">
                <a16:creationId xmlns:a16="http://schemas.microsoft.com/office/drawing/2014/main" id="{31BADE03-0DD8-BB80-E221-0BB80AC2EF56}"/>
              </a:ext>
            </a:extLst>
          </p:cNvPr>
          <p:cNvSpPr txBox="1">
            <a:spLocks/>
          </p:cNvSpPr>
          <p:nvPr/>
        </p:nvSpPr>
        <p:spPr>
          <a:xfrm>
            <a:off x="465667" y="501649"/>
            <a:ext cx="5630333" cy="820208"/>
          </a:xfrm>
          <a:prstGeom prst="rect">
            <a:avLst/>
          </a:prstGeom>
        </p:spPr>
        <p:txBody>
          <a:bodyPr/>
          <a:lstStyle>
            <a:lvl1pPr algn="l" defTabSz="685800" rtl="0" eaLnBrk="1" latinLnBrk="0" hangingPunct="1">
              <a:lnSpc>
                <a:spcPct val="90000"/>
              </a:lnSpc>
              <a:spcBef>
                <a:spcPct val="0"/>
              </a:spcBef>
              <a:buNone/>
              <a:defRPr sz="2400" b="1" kern="1200">
                <a:solidFill>
                  <a:schemeClr val="tx1"/>
                </a:solidFill>
                <a:latin typeface="+mj-lt"/>
                <a:ea typeface="+mj-ea"/>
                <a:cs typeface="+mj-cs"/>
              </a:defRPr>
            </a:lvl1pPr>
          </a:lstStyle>
          <a:p>
            <a:r>
              <a:rPr lang="en-US" sz="3200" dirty="0"/>
              <a:t>Transportation example</a:t>
            </a:r>
          </a:p>
        </p:txBody>
      </p:sp>
      <p:sp>
        <p:nvSpPr>
          <p:cNvPr id="32" name="TextBox 31">
            <a:extLst>
              <a:ext uri="{FF2B5EF4-FFF2-40B4-BE49-F238E27FC236}">
                <a16:creationId xmlns:a16="http://schemas.microsoft.com/office/drawing/2014/main" id="{8ECB89D2-6FC1-5AA7-E3E6-11A8CDF556AF}"/>
              </a:ext>
            </a:extLst>
          </p:cNvPr>
          <p:cNvSpPr txBox="1"/>
          <p:nvPr/>
        </p:nvSpPr>
        <p:spPr>
          <a:xfrm>
            <a:off x="465667" y="1321858"/>
            <a:ext cx="10828867" cy="1608133"/>
          </a:xfrm>
          <a:prstGeom prst="rect">
            <a:avLst/>
          </a:prstGeom>
          <a:noFill/>
        </p:spPr>
        <p:txBody>
          <a:bodyPr wrap="square" rtlCol="0">
            <a:spAutoFit/>
          </a:bodyPr>
          <a:lstStyle/>
          <a:p>
            <a:pPr marL="583339" marR="209121" indent="-380990" algn="just">
              <a:spcBef>
                <a:spcPts val="120"/>
              </a:spcBef>
              <a:buFont typeface="Arial" panose="020B0604020202020204" pitchFamily="34" charset="0"/>
              <a:buChar char="•"/>
              <a:tabLst>
                <a:tab pos="480048" algn="l"/>
              </a:tabLst>
            </a:pPr>
            <a:r>
              <a:rPr lang="en-US" sz="2400" dirty="0"/>
              <a:t>Street with blocks numbered 1 to n.  </a:t>
            </a:r>
          </a:p>
          <a:p>
            <a:pPr marL="583339" marR="209121" indent="-380990" algn="just">
              <a:spcBef>
                <a:spcPts val="120"/>
              </a:spcBef>
              <a:buFont typeface="Arial" panose="020B0604020202020204" pitchFamily="34" charset="0"/>
              <a:buChar char="•"/>
              <a:tabLst>
                <a:tab pos="480048" algn="l"/>
              </a:tabLst>
            </a:pPr>
            <a:r>
              <a:rPr lang="en-US" sz="2400" dirty="0"/>
              <a:t>Walking from s to s + 1 takes 1 minute.</a:t>
            </a:r>
          </a:p>
          <a:p>
            <a:pPr marL="583339" marR="209121" indent="-380990" algn="just">
              <a:spcBef>
                <a:spcPts val="120"/>
              </a:spcBef>
              <a:buFont typeface="Arial" panose="020B0604020202020204" pitchFamily="34" charset="0"/>
              <a:buChar char="•"/>
              <a:tabLst>
                <a:tab pos="480048" algn="l"/>
              </a:tabLst>
            </a:pPr>
            <a:r>
              <a:rPr lang="en-US" sz="2400" dirty="0"/>
              <a:t>Taking a magic tram from s to 2s takes 2 minutes.  </a:t>
            </a:r>
          </a:p>
          <a:p>
            <a:pPr marL="583339" marR="209121" indent="-380990" algn="just">
              <a:spcBef>
                <a:spcPts val="120"/>
              </a:spcBef>
              <a:buFont typeface="Arial" panose="020B0604020202020204" pitchFamily="34" charset="0"/>
              <a:buChar char="•"/>
              <a:tabLst>
                <a:tab pos="480048" algn="l"/>
              </a:tabLst>
            </a:pPr>
            <a:r>
              <a:rPr lang="en-US" sz="2400" dirty="0"/>
              <a:t>How to travel from 1 to n in the least time?</a:t>
            </a:r>
          </a:p>
        </p:txBody>
      </p:sp>
    </p:spTree>
    <p:extLst>
      <p:ext uri="{BB962C8B-B14F-4D97-AF65-F5344CB8AC3E}">
        <p14:creationId xmlns:p14="http://schemas.microsoft.com/office/powerpoint/2010/main" val="195843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6"/>
          <p:cNvSpPr txBox="1">
            <a:spLocks noGrp="1"/>
          </p:cNvSpPr>
          <p:nvPr>
            <p:ph type="ctrTitle"/>
          </p:nvPr>
        </p:nvSpPr>
        <p:spPr>
          <a:xfrm>
            <a:off x="1036000" y="2724939"/>
            <a:ext cx="10120000" cy="1408123"/>
          </a:xfrm>
          <a:prstGeom prst="rect">
            <a:avLst/>
          </a:prstGeom>
          <a:ln w="28575" cap="flat" cmpd="sng">
            <a:solidFill>
              <a:srgbClr val="FFFFFF"/>
            </a:solidFill>
            <a:prstDash val="solid"/>
            <a:round/>
            <a:headEnd type="none" w="sm" len="sm"/>
            <a:tailEnd type="none" w="sm" len="sm"/>
          </a:ln>
        </p:spPr>
        <p:txBody>
          <a:bodyPr spcFirstLastPara="1" vert="horz" wrap="square" lIns="121900" tIns="121900" rIns="121900" bIns="121900" rtlCol="0" anchor="ctr" anchorCtr="0">
            <a:noAutofit/>
          </a:bodyPr>
          <a:lstStyle/>
          <a:p>
            <a:pPr>
              <a:spcBef>
                <a:spcPts val="0"/>
              </a:spcBef>
            </a:pPr>
            <a:r>
              <a:rPr lang="en" sz="4400" b="1">
                <a:solidFill>
                  <a:srgbClr val="0070C0"/>
                </a:solidFill>
                <a:ea typeface="Lato Light"/>
                <a:cs typeface="Lato Light"/>
                <a:sym typeface="Lato Light"/>
              </a:rPr>
              <a:t>Week 3 – Lecture 1</a:t>
            </a:r>
            <a:endParaRPr sz="4400" b="1" dirty="0">
              <a:solidFill>
                <a:srgbClr val="0070C0"/>
              </a:solidFill>
              <a:ea typeface="Lato Light"/>
              <a:cs typeface="Lato Light"/>
              <a:sym typeface="Lato Light"/>
            </a:endParaRPr>
          </a:p>
        </p:txBody>
      </p:sp>
      <p:sp>
        <p:nvSpPr>
          <p:cNvPr id="2" name="Date Placeholder 1">
            <a:extLst>
              <a:ext uri="{FF2B5EF4-FFF2-40B4-BE49-F238E27FC236}">
                <a16:creationId xmlns:a16="http://schemas.microsoft.com/office/drawing/2014/main" id="{D1B138E8-7B97-31C0-0E36-89650A2813F7}"/>
              </a:ext>
            </a:extLst>
          </p:cNvPr>
          <p:cNvSpPr>
            <a:spLocks noGrp="1"/>
          </p:cNvSpPr>
          <p:nvPr>
            <p:ph type="dt" sz="half" idx="10"/>
          </p:nvPr>
        </p:nvSpPr>
        <p:spPr/>
        <p:txBody>
          <a:bodyPr/>
          <a:lstStyle/>
          <a:p>
            <a:r>
              <a:rPr lang="en-GB"/>
              <a:t>CS371-AI</a:t>
            </a:r>
          </a:p>
        </p:txBody>
      </p:sp>
      <p:sp>
        <p:nvSpPr>
          <p:cNvPr id="3" name="Slide Number Placeholder 2">
            <a:extLst>
              <a:ext uri="{FF2B5EF4-FFF2-40B4-BE49-F238E27FC236}">
                <a16:creationId xmlns:a16="http://schemas.microsoft.com/office/drawing/2014/main" id="{4930C8D5-A716-A0C2-9ED0-DC956693E52D}"/>
              </a:ext>
            </a:extLst>
          </p:cNvPr>
          <p:cNvSpPr>
            <a:spLocks noGrp="1"/>
          </p:cNvSpPr>
          <p:nvPr>
            <p:ph type="sldNum" sz="quarter" idx="12"/>
          </p:nvPr>
        </p:nvSpPr>
        <p:spPr/>
        <p:txBody>
          <a:bodyPr/>
          <a:lstStyle/>
          <a:p>
            <a:fld id="{00000000-1234-1234-1234-123412341234}" type="slidenum">
              <a:rPr lang="en" smtClean="0"/>
              <a:pPr/>
              <a:t>3</a:t>
            </a:fld>
            <a:endParaRPr lang="e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armer with fox, goose and bag of corn crossing the river puzzle | SureSolv">
            <a:extLst>
              <a:ext uri="{FF2B5EF4-FFF2-40B4-BE49-F238E27FC236}">
                <a16:creationId xmlns:a16="http://schemas.microsoft.com/office/drawing/2014/main" id="{ADBB97FF-6F57-4AA6-B9EC-3C10242CBB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10666" b="-1"/>
          <a:stretch/>
        </p:blipFill>
        <p:spPr bwMode="auto">
          <a:xfrm>
            <a:off x="1" y="10"/>
            <a:ext cx="12191980" cy="685799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468BFCB-7245-46C6-89EB-D74B1B27C27C}"/>
              </a:ext>
            </a:extLst>
          </p:cNvPr>
          <p:cNvSpPr>
            <a:spLocks noGrp="1"/>
          </p:cNvSpPr>
          <p:nvPr>
            <p:ph type="title"/>
          </p:nvPr>
        </p:nvSpPr>
        <p:spPr>
          <a:xfrm>
            <a:off x="8022022" y="3231931"/>
            <a:ext cx="3852041" cy="1834056"/>
          </a:xfrm>
        </p:spPr>
        <p:txBody>
          <a:bodyPr vert="horz" lIns="91440" tIns="45720" rIns="91440" bIns="45720" rtlCol="0" anchor="b">
            <a:normAutofit/>
          </a:bodyPr>
          <a:lstStyle/>
          <a:p>
            <a:pPr algn="ctr"/>
            <a:r>
              <a:rPr lang="en-US" sz="4000"/>
              <a:t>Storytelling…</a:t>
            </a:r>
          </a:p>
        </p:txBody>
      </p:sp>
      <p:sp>
        <p:nvSpPr>
          <p:cNvPr id="3" name="Content Placeholder 2">
            <a:extLst>
              <a:ext uri="{FF2B5EF4-FFF2-40B4-BE49-F238E27FC236}">
                <a16:creationId xmlns:a16="http://schemas.microsoft.com/office/drawing/2014/main" id="{FC84B2C3-A7F2-4F03-A811-DE879E7714C3}"/>
              </a:ext>
            </a:extLst>
          </p:cNvPr>
          <p:cNvSpPr>
            <a:spLocks noGrp="1"/>
          </p:cNvSpPr>
          <p:nvPr>
            <p:ph idx="1"/>
          </p:nvPr>
        </p:nvSpPr>
        <p:spPr>
          <a:xfrm>
            <a:off x="7782910" y="5242675"/>
            <a:ext cx="4330263" cy="683284"/>
          </a:xfrm>
        </p:spPr>
        <p:txBody>
          <a:bodyPr vert="horz" lIns="91440" tIns="45720" rIns="91440" bIns="45720" rtlCol="0">
            <a:normAutofit/>
          </a:bodyPr>
          <a:lstStyle/>
          <a:p>
            <a:pPr marL="0" indent="0" algn="ctr">
              <a:buNone/>
            </a:pPr>
            <a:r>
              <a:rPr lang="en-US" sz="2000"/>
              <a:t>Fox, River, Goose, Grain and Farmer…</a:t>
            </a:r>
          </a:p>
        </p:txBody>
      </p:sp>
    </p:spTree>
    <p:extLst>
      <p:ext uri="{BB962C8B-B14F-4D97-AF65-F5344CB8AC3E}">
        <p14:creationId xmlns:p14="http://schemas.microsoft.com/office/powerpoint/2010/main" val="2020447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09CED-403F-4F25-BE92-09E5A17A97C9}"/>
              </a:ext>
            </a:extLst>
          </p:cNvPr>
          <p:cNvSpPr>
            <a:spLocks noGrp="1"/>
          </p:cNvSpPr>
          <p:nvPr>
            <p:ph type="title"/>
          </p:nvPr>
        </p:nvSpPr>
        <p:spPr>
          <a:xfrm>
            <a:off x="648928" y="4675887"/>
            <a:ext cx="3685032" cy="1608328"/>
          </a:xfrm>
        </p:spPr>
        <p:txBody>
          <a:bodyPr>
            <a:normAutofit/>
          </a:bodyPr>
          <a:lstStyle/>
          <a:p>
            <a:r>
              <a:rPr lang="en-GB" sz="3600" dirty="0"/>
              <a:t>Representation</a:t>
            </a:r>
            <a:br>
              <a:rPr lang="en-GB" sz="3600" dirty="0"/>
            </a:br>
            <a:r>
              <a:rPr lang="en-GB" sz="3600" dirty="0"/>
              <a:t>- </a:t>
            </a:r>
            <a:r>
              <a:rPr lang="en-GB" sz="2400" dirty="0"/>
              <a:t>English?</a:t>
            </a:r>
            <a:endParaRPr lang="en-GB" sz="3600" dirty="0"/>
          </a:p>
        </p:txBody>
      </p:sp>
      <p:pic>
        <p:nvPicPr>
          <p:cNvPr id="3074" name="Picture 2" descr="Farmer with fox, goose and bag of corn crossing the river puzzle | SureSolv">
            <a:extLst>
              <a:ext uri="{FF2B5EF4-FFF2-40B4-BE49-F238E27FC236}">
                <a16:creationId xmlns:a16="http://schemas.microsoft.com/office/drawing/2014/main" id="{FD8B97BD-6C42-43A3-AEF8-596E0D919F7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339" r="10725" b="1"/>
          <a:stretch/>
        </p:blipFill>
        <p:spPr bwMode="auto">
          <a:xfrm>
            <a:off x="640080" y="640080"/>
            <a:ext cx="5276088" cy="32918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armer with fox, goose and bag of corn crossing the river puzzle | SureSolv">
            <a:extLst>
              <a:ext uri="{FF2B5EF4-FFF2-40B4-BE49-F238E27FC236}">
                <a16:creationId xmlns:a16="http://schemas.microsoft.com/office/drawing/2014/main" id="{2ABFDBB2-A543-409A-BA02-913ACF0197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9459" b="-2"/>
          <a:stretch/>
        </p:blipFill>
        <p:spPr bwMode="auto">
          <a:xfrm>
            <a:off x="6272784" y="640080"/>
            <a:ext cx="5276088" cy="3291840"/>
          </a:xfrm>
          <a:prstGeom prst="rect">
            <a:avLst/>
          </a:prstGeom>
          <a:noFill/>
          <a:extLst>
            <a:ext uri="{909E8E84-426E-40DD-AFC4-6F175D3DCCD1}">
              <a14:hiddenFill xmlns:a14="http://schemas.microsoft.com/office/drawing/2010/main">
                <a:solidFill>
                  <a:srgbClr val="FFFFFF"/>
                </a:solidFill>
              </a14:hiddenFill>
            </a:ext>
          </a:extLst>
        </p:spPr>
      </p:pic>
      <p:sp>
        <p:nvSpPr>
          <p:cNvPr id="3078" name="Content Placeholder 3077">
            <a:extLst>
              <a:ext uri="{FF2B5EF4-FFF2-40B4-BE49-F238E27FC236}">
                <a16:creationId xmlns:a16="http://schemas.microsoft.com/office/drawing/2014/main" id="{6080CD53-0B57-483D-B63F-ABE075A69503}"/>
              </a:ext>
            </a:extLst>
          </p:cNvPr>
          <p:cNvSpPr>
            <a:spLocks noGrp="1"/>
          </p:cNvSpPr>
          <p:nvPr>
            <p:ph idx="1"/>
          </p:nvPr>
        </p:nvSpPr>
        <p:spPr>
          <a:xfrm>
            <a:off x="4864101" y="4675887"/>
            <a:ext cx="6675627" cy="1605083"/>
          </a:xfrm>
        </p:spPr>
        <p:txBody>
          <a:bodyPr anchor="ctr">
            <a:normAutofit/>
          </a:bodyPr>
          <a:lstStyle/>
          <a:p>
            <a:pPr marL="0" indent="0">
              <a:buNone/>
            </a:pPr>
            <a:r>
              <a:rPr lang="en-US" sz="2000" b="1" dirty="0"/>
              <a:t>Constraints:</a:t>
            </a:r>
          </a:p>
          <a:p>
            <a:r>
              <a:rPr lang="en-US" sz="2000" dirty="0"/>
              <a:t>Farmer wants to move everything across river</a:t>
            </a:r>
          </a:p>
          <a:p>
            <a:r>
              <a:rPr lang="en-US" sz="2000" dirty="0"/>
              <a:t>Ship is small</a:t>
            </a:r>
          </a:p>
          <a:p>
            <a:r>
              <a:rPr lang="en-US" sz="2000" dirty="0"/>
              <a:t>He can move only one possession at a time</a:t>
            </a:r>
          </a:p>
        </p:txBody>
      </p:sp>
      <p:pic>
        <p:nvPicPr>
          <p:cNvPr id="6" name="Picture 4" descr="Farmer, Fox, Goose, Grain Puzzle : 6 Steps - Instructables">
            <a:extLst>
              <a:ext uri="{FF2B5EF4-FFF2-40B4-BE49-F238E27FC236}">
                <a16:creationId xmlns:a16="http://schemas.microsoft.com/office/drawing/2014/main" id="{DC2DA8F8-5E3D-441B-A6E4-6664CD38097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0829" y="1433980"/>
            <a:ext cx="2857500"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095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69360" y="337656"/>
            <a:ext cx="11596275" cy="498983"/>
          </a:xfrm>
          <a:prstGeom prst="rect">
            <a:avLst/>
          </a:prstGeom>
        </p:spPr>
        <p:txBody>
          <a:bodyPr vert="horz" wrap="square" lIns="0" tIns="13716" rIns="0" bIns="0" rtlCol="0">
            <a:spAutoFit/>
          </a:bodyPr>
          <a:lstStyle/>
          <a:p>
            <a:pPr marL="15238" marR="6096" algn="just">
              <a:lnSpc>
                <a:spcPct val="101600"/>
              </a:lnSpc>
              <a:spcBef>
                <a:spcPts val="108"/>
              </a:spcBef>
            </a:pPr>
            <a:r>
              <a:rPr lang="en-US" sz="3200" b="1" dirty="0">
                <a:latin typeface="+mj-lt"/>
                <a:ea typeface="+mj-ea"/>
                <a:cs typeface="+mj-cs"/>
              </a:rPr>
              <a:t>Trick Question</a:t>
            </a:r>
            <a:endParaRPr sz="3200" b="1" dirty="0">
              <a:latin typeface="+mj-lt"/>
              <a:ea typeface="+mj-ea"/>
              <a:cs typeface="+mj-cs"/>
            </a:endParaRPr>
          </a:p>
        </p:txBody>
      </p:sp>
      <p:sp>
        <p:nvSpPr>
          <p:cNvPr id="18" name="object 3">
            <a:extLst>
              <a:ext uri="{FF2B5EF4-FFF2-40B4-BE49-F238E27FC236}">
                <a16:creationId xmlns:a16="http://schemas.microsoft.com/office/drawing/2014/main" id="{72A1E30D-BC08-1E74-AF27-463BC4C84B49}"/>
              </a:ext>
            </a:extLst>
          </p:cNvPr>
          <p:cNvSpPr txBox="1"/>
          <p:nvPr/>
        </p:nvSpPr>
        <p:spPr>
          <a:xfrm>
            <a:off x="508000" y="1162666"/>
            <a:ext cx="10924525" cy="1131079"/>
          </a:xfrm>
          <a:prstGeom prst="rect">
            <a:avLst/>
          </a:prstGeom>
        </p:spPr>
        <p:txBody>
          <a:bodyPr vert="horz" wrap="square" lIns="0" tIns="13716" rIns="0" bIns="0" rtlCol="0">
            <a:spAutoFit/>
          </a:bodyPr>
          <a:lstStyle/>
          <a:p>
            <a:pPr marL="15238" marR="6096" algn="just">
              <a:lnSpc>
                <a:spcPct val="101600"/>
              </a:lnSpc>
              <a:spcBef>
                <a:spcPts val="108"/>
              </a:spcBef>
            </a:pPr>
            <a:r>
              <a:rPr lang="en-US" sz="2400" dirty="0"/>
              <a:t>F</a:t>
            </a:r>
            <a:r>
              <a:rPr sz="2400" dirty="0"/>
              <a:t>armer wants to get his </a:t>
            </a:r>
            <a:r>
              <a:rPr lang="en-US" sz="2400" dirty="0"/>
              <a:t>corn</a:t>
            </a:r>
            <a:r>
              <a:rPr sz="2400" dirty="0"/>
              <a:t>, </a:t>
            </a:r>
            <a:r>
              <a:rPr lang="en-US" sz="2400" dirty="0"/>
              <a:t>goose</a:t>
            </a:r>
            <a:r>
              <a:rPr sz="2400" dirty="0"/>
              <a:t>, and wolf across a river. He has a boat that only holds two. He cannot leave the </a:t>
            </a:r>
            <a:r>
              <a:rPr lang="en-US" sz="2400" dirty="0"/>
              <a:t>corn</a:t>
            </a:r>
            <a:r>
              <a:rPr sz="2400" dirty="0"/>
              <a:t> and </a:t>
            </a:r>
            <a:r>
              <a:rPr lang="en-US" sz="2400" dirty="0"/>
              <a:t>goose</a:t>
            </a:r>
            <a:r>
              <a:rPr sz="2400" dirty="0"/>
              <a:t> alone or the </a:t>
            </a:r>
            <a:r>
              <a:rPr lang="en-US" sz="2400" dirty="0"/>
              <a:t>goose</a:t>
            </a:r>
            <a:r>
              <a:rPr sz="2400" dirty="0"/>
              <a:t> and wolf alone. How many river crossings does he need?</a:t>
            </a:r>
          </a:p>
        </p:txBody>
      </p:sp>
      <p:sp>
        <p:nvSpPr>
          <p:cNvPr id="19" name="object 3">
            <a:extLst>
              <a:ext uri="{FF2B5EF4-FFF2-40B4-BE49-F238E27FC236}">
                <a16:creationId xmlns:a16="http://schemas.microsoft.com/office/drawing/2014/main" id="{933CD8A6-9593-1FAD-1F5E-E6431C865F5C}"/>
              </a:ext>
            </a:extLst>
          </p:cNvPr>
          <p:cNvSpPr txBox="1"/>
          <p:nvPr/>
        </p:nvSpPr>
        <p:spPr>
          <a:xfrm>
            <a:off x="508000" y="2569581"/>
            <a:ext cx="10924525" cy="1935786"/>
          </a:xfrm>
          <a:prstGeom prst="rect">
            <a:avLst/>
          </a:prstGeom>
        </p:spPr>
        <p:txBody>
          <a:bodyPr vert="horz" wrap="square" lIns="0" tIns="13716" rIns="0" bIns="0" rtlCol="0">
            <a:spAutoFit/>
          </a:bodyPr>
          <a:lstStyle/>
          <a:p>
            <a:pPr marL="472427" marR="6096" indent="-457189" algn="just">
              <a:lnSpc>
                <a:spcPct val="101600"/>
              </a:lnSpc>
              <a:spcBef>
                <a:spcPts val="108"/>
              </a:spcBef>
              <a:buAutoNum type="alphaLcParenR"/>
            </a:pPr>
            <a:r>
              <a:rPr lang="en-US" sz="2400" dirty="0"/>
              <a:t>4</a:t>
            </a:r>
          </a:p>
          <a:p>
            <a:pPr marL="472427" marR="6096" indent="-457189" algn="just">
              <a:lnSpc>
                <a:spcPct val="101600"/>
              </a:lnSpc>
              <a:spcBef>
                <a:spcPts val="108"/>
              </a:spcBef>
              <a:buAutoNum type="alphaLcParenR"/>
            </a:pPr>
            <a:r>
              <a:rPr lang="en-US" sz="2400" dirty="0"/>
              <a:t>5</a:t>
            </a:r>
          </a:p>
          <a:p>
            <a:pPr marL="472427" marR="6096" indent="-457189" algn="just">
              <a:lnSpc>
                <a:spcPct val="101600"/>
              </a:lnSpc>
              <a:spcBef>
                <a:spcPts val="108"/>
              </a:spcBef>
              <a:buAutoNum type="alphaLcParenR"/>
            </a:pPr>
            <a:r>
              <a:rPr lang="en-US" sz="2400" dirty="0"/>
              <a:t>6</a:t>
            </a:r>
          </a:p>
          <a:p>
            <a:pPr marL="472427" marR="6096" indent="-457189" algn="just">
              <a:lnSpc>
                <a:spcPct val="101600"/>
              </a:lnSpc>
              <a:spcBef>
                <a:spcPts val="108"/>
              </a:spcBef>
              <a:buAutoNum type="alphaLcParenR"/>
            </a:pPr>
            <a:r>
              <a:rPr lang="en-US" sz="2400" dirty="0"/>
              <a:t>7</a:t>
            </a:r>
          </a:p>
          <a:p>
            <a:pPr marL="472427" marR="6096" indent="-457189" algn="just">
              <a:lnSpc>
                <a:spcPct val="101600"/>
              </a:lnSpc>
              <a:spcBef>
                <a:spcPts val="108"/>
              </a:spcBef>
              <a:buAutoNum type="alphaLcParenR"/>
            </a:pPr>
            <a:r>
              <a:rPr lang="en-US" sz="2400" dirty="0"/>
              <a:t>No solution</a:t>
            </a:r>
            <a:endParaRPr sz="2400" dirty="0"/>
          </a:p>
        </p:txBody>
      </p:sp>
      <p:sp>
        <p:nvSpPr>
          <p:cNvPr id="24" name="Slide Number Placeholder 23">
            <a:extLst>
              <a:ext uri="{FF2B5EF4-FFF2-40B4-BE49-F238E27FC236}">
                <a16:creationId xmlns:a16="http://schemas.microsoft.com/office/drawing/2014/main" id="{0792F031-B1F9-13D2-71E9-668AE6788B5C}"/>
              </a:ext>
            </a:extLst>
          </p:cNvPr>
          <p:cNvSpPr>
            <a:spLocks noGrp="1"/>
          </p:cNvSpPr>
          <p:nvPr>
            <p:ph type="sldNum" sz="quarter" idx="7"/>
          </p:nvPr>
        </p:nvSpPr>
        <p:spPr>
          <a:xfrm>
            <a:off x="8783727" y="6377940"/>
            <a:ext cx="2805912" cy="287259"/>
          </a:xfrm>
          <a:prstGeom prst="rect">
            <a:avLst/>
          </a:prstGeom>
        </p:spPr>
        <p:txBody>
          <a:bodyPr wrap="square" lIns="0" tIns="0" rIns="0" bIns="0">
            <a:spAutoFit/>
          </a:bodyPr>
          <a:lstStyle>
            <a:defPPr>
              <a:defRPr kern="0"/>
            </a:defPPr>
            <a:lvl1pPr algn="r">
              <a:defRPr sz="1867">
                <a:solidFill>
                  <a:schemeClr val="tx1">
                    <a:tint val="75000"/>
                  </a:schemeClr>
                </a:solidFill>
              </a:defRPr>
            </a:lvl1pPr>
          </a:lstStyle>
          <a:p>
            <a:fld id="{B6F15528-21DE-4FAA-801E-634DDDAF4B2B}" type="slidenum">
              <a:rPr lang="en-US" smtClean="0"/>
              <a:pPr/>
              <a:t>6</a:t>
            </a:fld>
            <a:endParaRPr lang="en-US"/>
          </a:p>
        </p:txBody>
      </p:sp>
      <p:sp>
        <p:nvSpPr>
          <p:cNvPr id="25" name="Date Placeholder 24">
            <a:extLst>
              <a:ext uri="{FF2B5EF4-FFF2-40B4-BE49-F238E27FC236}">
                <a16:creationId xmlns:a16="http://schemas.microsoft.com/office/drawing/2014/main" id="{9BCB8E93-B99E-B15D-7C2D-10B3E5F1F523}"/>
              </a:ext>
            </a:extLst>
          </p:cNvPr>
          <p:cNvSpPr>
            <a:spLocks noGrp="1"/>
          </p:cNvSpPr>
          <p:nvPr>
            <p:ph type="dt" sz="half" idx="6"/>
          </p:nvPr>
        </p:nvSpPr>
        <p:spPr>
          <a:xfrm>
            <a:off x="609980" y="6377940"/>
            <a:ext cx="2805912" cy="287259"/>
          </a:xfrm>
          <a:prstGeom prst="rect">
            <a:avLst/>
          </a:prstGeom>
        </p:spPr>
        <p:txBody>
          <a:bodyPr wrap="square" lIns="0" tIns="0" rIns="0" bIns="0">
            <a:spAutoFit/>
          </a:bodyPr>
          <a:lstStyle>
            <a:defPPr>
              <a:defRPr kern="0"/>
            </a:defPPr>
            <a:lvl1pPr algn="l">
              <a:defRPr sz="1867">
                <a:solidFill>
                  <a:schemeClr val="tx1">
                    <a:tint val="75000"/>
                  </a:schemeClr>
                </a:solidFill>
              </a:defRPr>
            </a:lvl1pPr>
          </a:lstStyle>
          <a:p>
            <a:r>
              <a:rPr lang="en-GB"/>
              <a:t>CS371-AI</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79CF3-76C1-FC4D-01F6-C89675801D67}"/>
              </a:ext>
            </a:extLst>
          </p:cNvPr>
          <p:cNvSpPr>
            <a:spLocks noGrp="1"/>
          </p:cNvSpPr>
          <p:nvPr>
            <p:ph type="title"/>
          </p:nvPr>
        </p:nvSpPr>
        <p:spPr>
          <a:xfrm>
            <a:off x="465667" y="270932"/>
            <a:ext cx="10515600" cy="820208"/>
          </a:xfrm>
        </p:spPr>
        <p:txBody>
          <a:bodyPr/>
          <a:lstStyle/>
          <a:p>
            <a:r>
              <a:rPr lang="en-US" dirty="0"/>
              <a:t>How to Solve?</a:t>
            </a:r>
          </a:p>
        </p:txBody>
      </p:sp>
      <p:sp>
        <p:nvSpPr>
          <p:cNvPr id="3" name="Content Placeholder 2">
            <a:extLst>
              <a:ext uri="{FF2B5EF4-FFF2-40B4-BE49-F238E27FC236}">
                <a16:creationId xmlns:a16="http://schemas.microsoft.com/office/drawing/2014/main" id="{12BA433B-2824-FF23-9A82-2F6B5668795C}"/>
              </a:ext>
            </a:extLst>
          </p:cNvPr>
          <p:cNvSpPr>
            <a:spLocks noGrp="1"/>
          </p:cNvSpPr>
          <p:nvPr>
            <p:ph idx="1"/>
          </p:nvPr>
        </p:nvSpPr>
        <p:spPr>
          <a:xfrm>
            <a:off x="635000" y="1253331"/>
            <a:ext cx="10718800" cy="4351339"/>
          </a:xfrm>
        </p:spPr>
        <p:txBody>
          <a:bodyPr>
            <a:normAutofit/>
          </a:bodyPr>
          <a:lstStyle/>
          <a:p>
            <a:pPr marR="6096" algn="just">
              <a:lnSpc>
                <a:spcPct val="100000"/>
              </a:lnSpc>
              <a:spcBef>
                <a:spcPts val="108"/>
              </a:spcBef>
              <a:tabLst>
                <a:tab pos="263621" algn="l"/>
              </a:tabLst>
            </a:pPr>
            <a:r>
              <a:rPr lang="en-US" dirty="0"/>
              <a:t>Your might solved it like:</a:t>
            </a:r>
          </a:p>
          <a:p>
            <a:pPr marR="6096" lvl="1" algn="just">
              <a:lnSpc>
                <a:spcPct val="100000"/>
              </a:lnSpc>
              <a:spcBef>
                <a:spcPts val="108"/>
              </a:spcBef>
              <a:buFont typeface="Courier New" panose="02070309020205020404" pitchFamily="49" charset="0"/>
              <a:buChar char="o"/>
              <a:tabLst>
                <a:tab pos="263621" algn="l"/>
              </a:tabLst>
            </a:pPr>
            <a:r>
              <a:rPr lang="en-US" dirty="0"/>
              <a:t>Trying to send the farmer over with the goose and observing the consequences. If nothing got eaten, you might continue with the next action. Otherwise, you undo that move and try something else.</a:t>
            </a:r>
          </a:p>
          <a:p>
            <a:pPr marL="395467" marR="6096" indent="-380990" algn="just">
              <a:lnSpc>
                <a:spcPct val="100000"/>
              </a:lnSpc>
              <a:spcBef>
                <a:spcPts val="79"/>
              </a:spcBef>
              <a:tabLst>
                <a:tab pos="263621" algn="l"/>
              </a:tabLst>
            </a:pPr>
            <a:r>
              <a:rPr lang="en-US" dirty="0"/>
              <a:t>How can we get a machine to do solve all problems like this automatically?</a:t>
            </a:r>
          </a:p>
          <a:p>
            <a:pPr marL="852656" marR="6096" lvl="1" indent="-380990" algn="just">
              <a:lnSpc>
                <a:spcPct val="100000"/>
              </a:lnSpc>
              <a:spcBef>
                <a:spcPts val="79"/>
              </a:spcBef>
              <a:buFont typeface="Courier New" panose="02070309020205020404" pitchFamily="49" charset="0"/>
              <a:buChar char="o"/>
              <a:tabLst>
                <a:tab pos="263621" algn="l"/>
              </a:tabLst>
            </a:pPr>
            <a:r>
              <a:rPr lang="en-US" dirty="0"/>
              <a:t>A systematic approach involves using search problems to define possibilities and search algorithms to explore them.</a:t>
            </a:r>
          </a:p>
        </p:txBody>
      </p:sp>
      <p:sp>
        <p:nvSpPr>
          <p:cNvPr id="4" name="Date Placeholder 3">
            <a:extLst>
              <a:ext uri="{FF2B5EF4-FFF2-40B4-BE49-F238E27FC236}">
                <a16:creationId xmlns:a16="http://schemas.microsoft.com/office/drawing/2014/main" id="{384D0D15-39F8-5DC6-CEEA-F0B1065485DF}"/>
              </a:ext>
            </a:extLst>
          </p:cNvPr>
          <p:cNvSpPr>
            <a:spLocks noGrp="1"/>
          </p:cNvSpPr>
          <p:nvPr>
            <p:ph type="dt" sz="half" idx="10"/>
          </p:nvPr>
        </p:nvSpPr>
        <p:spPr/>
        <p:txBody>
          <a:bodyPr/>
          <a:lstStyle/>
          <a:p>
            <a:r>
              <a:rPr lang="en-GB"/>
              <a:t>CS371-AI</a:t>
            </a:r>
          </a:p>
        </p:txBody>
      </p:sp>
      <p:sp>
        <p:nvSpPr>
          <p:cNvPr id="5" name="Slide Number Placeholder 4">
            <a:extLst>
              <a:ext uri="{FF2B5EF4-FFF2-40B4-BE49-F238E27FC236}">
                <a16:creationId xmlns:a16="http://schemas.microsoft.com/office/drawing/2014/main" id="{1409C0D7-703A-7410-60C4-10A59EC81785}"/>
              </a:ext>
            </a:extLst>
          </p:cNvPr>
          <p:cNvSpPr>
            <a:spLocks noGrp="1"/>
          </p:cNvSpPr>
          <p:nvPr>
            <p:ph type="sldNum" sz="quarter" idx="12"/>
          </p:nvPr>
        </p:nvSpPr>
        <p:spPr/>
        <p:txBody>
          <a:bodyPr/>
          <a:lstStyle/>
          <a:p>
            <a:fld id="{00000000-1234-1234-1234-123412341234}" type="slidenum">
              <a:rPr lang="en" smtClean="0"/>
              <a:pPr/>
              <a:t>7</a:t>
            </a:fld>
            <a:endParaRPr lang="en" dirty="0"/>
          </a:p>
        </p:txBody>
      </p:sp>
    </p:spTree>
    <p:extLst>
      <p:ext uri="{BB962C8B-B14F-4D97-AF65-F5344CB8AC3E}">
        <p14:creationId xmlns:p14="http://schemas.microsoft.com/office/powerpoint/2010/main" val="3617139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0520C3F-4948-A49F-A3D3-1DD792BFB720}"/>
              </a:ext>
            </a:extLst>
          </p:cNvPr>
          <p:cNvSpPr>
            <a:spLocks noGrp="1"/>
          </p:cNvSpPr>
          <p:nvPr>
            <p:ph type="dt" sz="half" idx="10"/>
          </p:nvPr>
        </p:nvSpPr>
        <p:spPr/>
        <p:txBody>
          <a:bodyPr/>
          <a:lstStyle/>
          <a:p>
            <a:r>
              <a:rPr lang="en-GB"/>
              <a:t>CS371-AI</a:t>
            </a:r>
          </a:p>
        </p:txBody>
      </p:sp>
      <p:sp>
        <p:nvSpPr>
          <p:cNvPr id="5" name="Slide Number Placeholder 4">
            <a:extLst>
              <a:ext uri="{FF2B5EF4-FFF2-40B4-BE49-F238E27FC236}">
                <a16:creationId xmlns:a16="http://schemas.microsoft.com/office/drawing/2014/main" id="{A34AFFC2-33AF-0E20-C26A-CFBE02C9E3F6}"/>
              </a:ext>
            </a:extLst>
          </p:cNvPr>
          <p:cNvSpPr>
            <a:spLocks noGrp="1"/>
          </p:cNvSpPr>
          <p:nvPr>
            <p:ph type="sldNum" sz="quarter" idx="12"/>
          </p:nvPr>
        </p:nvSpPr>
        <p:spPr/>
        <p:txBody>
          <a:bodyPr/>
          <a:lstStyle/>
          <a:p>
            <a:fld id="{00000000-1234-1234-1234-123412341234}" type="slidenum">
              <a:rPr lang="en" smtClean="0"/>
              <a:pPr/>
              <a:t>8</a:t>
            </a:fld>
            <a:endParaRPr lang="en" dirty="0"/>
          </a:p>
        </p:txBody>
      </p:sp>
      <p:pic>
        <p:nvPicPr>
          <p:cNvPr id="1026" name="Picture 2" descr="Fox goose corn riddle: How to cross the river? | SureSolv">
            <a:extLst>
              <a:ext uri="{FF2B5EF4-FFF2-40B4-BE49-F238E27FC236}">
                <a16:creationId xmlns:a16="http://schemas.microsoft.com/office/drawing/2014/main" id="{4977B6DE-3CC9-4295-774A-3DC21185E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8018" y="0"/>
            <a:ext cx="667596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3693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DAAA2-FBD8-BAF8-AA42-89CAD11C128A}"/>
              </a:ext>
            </a:extLst>
          </p:cNvPr>
          <p:cNvSpPr>
            <a:spLocks noGrp="1"/>
          </p:cNvSpPr>
          <p:nvPr>
            <p:ph type="title"/>
          </p:nvPr>
        </p:nvSpPr>
        <p:spPr/>
        <p:txBody>
          <a:bodyPr/>
          <a:lstStyle/>
          <a:p>
            <a:r>
              <a:rPr lang="en-US" b="1" dirty="0"/>
              <a:t>Course Plan</a:t>
            </a:r>
          </a:p>
        </p:txBody>
      </p:sp>
      <p:sp>
        <p:nvSpPr>
          <p:cNvPr id="11" name="Freeform: Shape 10">
            <a:extLst>
              <a:ext uri="{FF2B5EF4-FFF2-40B4-BE49-F238E27FC236}">
                <a16:creationId xmlns:a16="http://schemas.microsoft.com/office/drawing/2014/main" id="{B688DC97-234F-1E3E-CCD2-0D8C8137A64F}"/>
              </a:ext>
            </a:extLst>
          </p:cNvPr>
          <p:cNvSpPr/>
          <p:nvPr/>
        </p:nvSpPr>
        <p:spPr>
          <a:xfrm>
            <a:off x="847957" y="3231238"/>
            <a:ext cx="2839417" cy="1135767"/>
          </a:xfrm>
          <a:custGeom>
            <a:avLst/>
            <a:gdLst>
              <a:gd name="connsiteX0" fmla="*/ 0 w 2129563"/>
              <a:gd name="connsiteY0" fmla="*/ 0 h 851825"/>
              <a:gd name="connsiteX1" fmla="*/ 1703651 w 2129563"/>
              <a:gd name="connsiteY1" fmla="*/ 0 h 851825"/>
              <a:gd name="connsiteX2" fmla="*/ 2129563 w 2129563"/>
              <a:gd name="connsiteY2" fmla="*/ 425913 h 851825"/>
              <a:gd name="connsiteX3" fmla="*/ 1703651 w 2129563"/>
              <a:gd name="connsiteY3" fmla="*/ 851825 h 851825"/>
              <a:gd name="connsiteX4" fmla="*/ 0 w 2129563"/>
              <a:gd name="connsiteY4" fmla="*/ 851825 h 851825"/>
              <a:gd name="connsiteX5" fmla="*/ 425913 w 2129563"/>
              <a:gd name="connsiteY5" fmla="*/ 425913 h 851825"/>
              <a:gd name="connsiteX6" fmla="*/ 0 w 2129563"/>
              <a:gd name="connsiteY6" fmla="*/ 0 h 85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563" h="851825">
                <a:moveTo>
                  <a:pt x="0" y="0"/>
                </a:moveTo>
                <a:lnTo>
                  <a:pt x="1703651" y="0"/>
                </a:lnTo>
                <a:lnTo>
                  <a:pt x="2129563" y="425913"/>
                </a:lnTo>
                <a:lnTo>
                  <a:pt x="1703651" y="851825"/>
                </a:lnTo>
                <a:lnTo>
                  <a:pt x="0" y="851825"/>
                </a:lnTo>
                <a:lnTo>
                  <a:pt x="425913" y="4259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5900" tIns="42672" rIns="610555" bIns="42672" numCol="1" spcCol="1270" anchor="ctr" anchorCtr="0">
            <a:noAutofit/>
          </a:bodyPr>
          <a:lstStyle/>
          <a:p>
            <a:pPr algn="ctr" defTabSz="1422364">
              <a:lnSpc>
                <a:spcPct val="90000"/>
              </a:lnSpc>
              <a:spcBef>
                <a:spcPct val="0"/>
              </a:spcBef>
              <a:spcAft>
                <a:spcPct val="35000"/>
              </a:spcAft>
            </a:pPr>
            <a:r>
              <a:rPr lang="en-US" sz="3200" dirty="0"/>
              <a:t>Reflex</a:t>
            </a:r>
          </a:p>
        </p:txBody>
      </p:sp>
      <p:sp>
        <p:nvSpPr>
          <p:cNvPr id="12" name="Freeform: Shape 11">
            <a:extLst>
              <a:ext uri="{FF2B5EF4-FFF2-40B4-BE49-F238E27FC236}">
                <a16:creationId xmlns:a16="http://schemas.microsoft.com/office/drawing/2014/main" id="{5B26D73F-AB63-8B2B-00E0-EB846178FF6A}"/>
              </a:ext>
            </a:extLst>
          </p:cNvPr>
          <p:cNvSpPr/>
          <p:nvPr/>
        </p:nvSpPr>
        <p:spPr>
          <a:xfrm>
            <a:off x="3403433" y="3231238"/>
            <a:ext cx="2839417" cy="1135767"/>
          </a:xfrm>
          <a:custGeom>
            <a:avLst/>
            <a:gdLst>
              <a:gd name="connsiteX0" fmla="*/ 0 w 2129563"/>
              <a:gd name="connsiteY0" fmla="*/ 0 h 851825"/>
              <a:gd name="connsiteX1" fmla="*/ 1703651 w 2129563"/>
              <a:gd name="connsiteY1" fmla="*/ 0 h 851825"/>
              <a:gd name="connsiteX2" fmla="*/ 2129563 w 2129563"/>
              <a:gd name="connsiteY2" fmla="*/ 425913 h 851825"/>
              <a:gd name="connsiteX3" fmla="*/ 1703651 w 2129563"/>
              <a:gd name="connsiteY3" fmla="*/ 851825 h 851825"/>
              <a:gd name="connsiteX4" fmla="*/ 0 w 2129563"/>
              <a:gd name="connsiteY4" fmla="*/ 851825 h 851825"/>
              <a:gd name="connsiteX5" fmla="*/ 425913 w 2129563"/>
              <a:gd name="connsiteY5" fmla="*/ 425913 h 851825"/>
              <a:gd name="connsiteX6" fmla="*/ 0 w 2129563"/>
              <a:gd name="connsiteY6" fmla="*/ 0 h 85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563" h="851825">
                <a:moveTo>
                  <a:pt x="0" y="0"/>
                </a:moveTo>
                <a:lnTo>
                  <a:pt x="1703651" y="0"/>
                </a:lnTo>
                <a:lnTo>
                  <a:pt x="2129563" y="425913"/>
                </a:lnTo>
                <a:lnTo>
                  <a:pt x="1703651" y="851825"/>
                </a:lnTo>
                <a:lnTo>
                  <a:pt x="0" y="851825"/>
                </a:lnTo>
                <a:lnTo>
                  <a:pt x="425913" y="4259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5900" tIns="42672" rIns="610555" bIns="42672" numCol="1" spcCol="1270" anchor="ctr" anchorCtr="0">
            <a:noAutofit/>
          </a:bodyPr>
          <a:lstStyle/>
          <a:p>
            <a:pPr algn="ctr" defTabSz="1422364">
              <a:lnSpc>
                <a:spcPct val="90000"/>
              </a:lnSpc>
              <a:spcBef>
                <a:spcPct val="0"/>
              </a:spcBef>
              <a:spcAft>
                <a:spcPct val="35000"/>
              </a:spcAft>
            </a:pPr>
            <a:r>
              <a:rPr lang="en-US" sz="3200" dirty="0"/>
              <a:t>States</a:t>
            </a:r>
          </a:p>
        </p:txBody>
      </p:sp>
      <p:sp>
        <p:nvSpPr>
          <p:cNvPr id="13" name="Freeform: Shape 12">
            <a:extLst>
              <a:ext uri="{FF2B5EF4-FFF2-40B4-BE49-F238E27FC236}">
                <a16:creationId xmlns:a16="http://schemas.microsoft.com/office/drawing/2014/main" id="{87BE4069-C0F3-0D40-D644-78CE3248D678}"/>
              </a:ext>
            </a:extLst>
          </p:cNvPr>
          <p:cNvSpPr/>
          <p:nvPr/>
        </p:nvSpPr>
        <p:spPr>
          <a:xfrm>
            <a:off x="5958908" y="3231238"/>
            <a:ext cx="2839417" cy="1135767"/>
          </a:xfrm>
          <a:custGeom>
            <a:avLst/>
            <a:gdLst>
              <a:gd name="connsiteX0" fmla="*/ 0 w 2129563"/>
              <a:gd name="connsiteY0" fmla="*/ 0 h 851825"/>
              <a:gd name="connsiteX1" fmla="*/ 1703651 w 2129563"/>
              <a:gd name="connsiteY1" fmla="*/ 0 h 851825"/>
              <a:gd name="connsiteX2" fmla="*/ 2129563 w 2129563"/>
              <a:gd name="connsiteY2" fmla="*/ 425913 h 851825"/>
              <a:gd name="connsiteX3" fmla="*/ 1703651 w 2129563"/>
              <a:gd name="connsiteY3" fmla="*/ 851825 h 851825"/>
              <a:gd name="connsiteX4" fmla="*/ 0 w 2129563"/>
              <a:gd name="connsiteY4" fmla="*/ 851825 h 851825"/>
              <a:gd name="connsiteX5" fmla="*/ 425913 w 2129563"/>
              <a:gd name="connsiteY5" fmla="*/ 425913 h 851825"/>
              <a:gd name="connsiteX6" fmla="*/ 0 w 2129563"/>
              <a:gd name="connsiteY6" fmla="*/ 0 h 85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563" h="851825">
                <a:moveTo>
                  <a:pt x="0" y="0"/>
                </a:moveTo>
                <a:lnTo>
                  <a:pt x="1703651" y="0"/>
                </a:lnTo>
                <a:lnTo>
                  <a:pt x="2129563" y="425913"/>
                </a:lnTo>
                <a:lnTo>
                  <a:pt x="1703651" y="851825"/>
                </a:lnTo>
                <a:lnTo>
                  <a:pt x="0" y="851825"/>
                </a:lnTo>
                <a:lnTo>
                  <a:pt x="425913" y="4259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5900" tIns="42672" rIns="610555" bIns="42672" numCol="1" spcCol="1270" anchor="ctr" anchorCtr="0">
            <a:noAutofit/>
          </a:bodyPr>
          <a:lstStyle/>
          <a:p>
            <a:pPr algn="ctr" defTabSz="1422364">
              <a:lnSpc>
                <a:spcPct val="90000"/>
              </a:lnSpc>
              <a:spcBef>
                <a:spcPct val="0"/>
              </a:spcBef>
              <a:spcAft>
                <a:spcPct val="35000"/>
              </a:spcAft>
            </a:pPr>
            <a:r>
              <a:rPr lang="en-US" sz="3200" dirty="0"/>
              <a:t>Variables</a:t>
            </a:r>
          </a:p>
        </p:txBody>
      </p:sp>
      <p:sp>
        <p:nvSpPr>
          <p:cNvPr id="14" name="Freeform: Shape 13">
            <a:extLst>
              <a:ext uri="{FF2B5EF4-FFF2-40B4-BE49-F238E27FC236}">
                <a16:creationId xmlns:a16="http://schemas.microsoft.com/office/drawing/2014/main" id="{BDA0CE90-2731-2012-DCFE-A038B8F9BB16}"/>
              </a:ext>
            </a:extLst>
          </p:cNvPr>
          <p:cNvSpPr/>
          <p:nvPr/>
        </p:nvSpPr>
        <p:spPr>
          <a:xfrm>
            <a:off x="8514384" y="3231238"/>
            <a:ext cx="2839417" cy="1135767"/>
          </a:xfrm>
          <a:custGeom>
            <a:avLst/>
            <a:gdLst>
              <a:gd name="connsiteX0" fmla="*/ 0 w 2129563"/>
              <a:gd name="connsiteY0" fmla="*/ 0 h 851825"/>
              <a:gd name="connsiteX1" fmla="*/ 1703651 w 2129563"/>
              <a:gd name="connsiteY1" fmla="*/ 0 h 851825"/>
              <a:gd name="connsiteX2" fmla="*/ 2129563 w 2129563"/>
              <a:gd name="connsiteY2" fmla="*/ 425913 h 851825"/>
              <a:gd name="connsiteX3" fmla="*/ 1703651 w 2129563"/>
              <a:gd name="connsiteY3" fmla="*/ 851825 h 851825"/>
              <a:gd name="connsiteX4" fmla="*/ 0 w 2129563"/>
              <a:gd name="connsiteY4" fmla="*/ 851825 h 851825"/>
              <a:gd name="connsiteX5" fmla="*/ 425913 w 2129563"/>
              <a:gd name="connsiteY5" fmla="*/ 425913 h 851825"/>
              <a:gd name="connsiteX6" fmla="*/ 0 w 2129563"/>
              <a:gd name="connsiteY6" fmla="*/ 0 h 851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29563" h="851825">
                <a:moveTo>
                  <a:pt x="0" y="0"/>
                </a:moveTo>
                <a:lnTo>
                  <a:pt x="1703651" y="0"/>
                </a:lnTo>
                <a:lnTo>
                  <a:pt x="2129563" y="425913"/>
                </a:lnTo>
                <a:lnTo>
                  <a:pt x="1703651" y="851825"/>
                </a:lnTo>
                <a:lnTo>
                  <a:pt x="0" y="851825"/>
                </a:lnTo>
                <a:lnTo>
                  <a:pt x="425913" y="425913"/>
                </a:lnTo>
                <a:lnTo>
                  <a:pt x="0" y="0"/>
                </a:ln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95900" tIns="42672" rIns="610555" bIns="42672" numCol="1" spcCol="1270" anchor="ctr" anchorCtr="0">
            <a:noAutofit/>
          </a:bodyPr>
          <a:lstStyle/>
          <a:p>
            <a:pPr algn="ctr" defTabSz="1422364">
              <a:lnSpc>
                <a:spcPct val="90000"/>
              </a:lnSpc>
              <a:spcBef>
                <a:spcPct val="0"/>
              </a:spcBef>
              <a:spcAft>
                <a:spcPct val="35000"/>
              </a:spcAft>
            </a:pPr>
            <a:r>
              <a:rPr lang="en-US" sz="3200" dirty="0"/>
              <a:t>Logic</a:t>
            </a:r>
          </a:p>
        </p:txBody>
      </p:sp>
      <p:sp>
        <p:nvSpPr>
          <p:cNvPr id="5" name="TextBox 4">
            <a:extLst>
              <a:ext uri="{FF2B5EF4-FFF2-40B4-BE49-F238E27FC236}">
                <a16:creationId xmlns:a16="http://schemas.microsoft.com/office/drawing/2014/main" id="{54EE3489-59A2-CF2A-72A1-1FF5206F052D}"/>
              </a:ext>
            </a:extLst>
          </p:cNvPr>
          <p:cNvSpPr txBox="1"/>
          <p:nvPr/>
        </p:nvSpPr>
        <p:spPr>
          <a:xfrm>
            <a:off x="704223" y="4702628"/>
            <a:ext cx="1841360" cy="830997"/>
          </a:xfrm>
          <a:prstGeom prst="rect">
            <a:avLst/>
          </a:prstGeom>
          <a:noFill/>
        </p:spPr>
        <p:txBody>
          <a:bodyPr wrap="square" rtlCol="0">
            <a:spAutoFit/>
          </a:bodyPr>
          <a:lstStyle/>
          <a:p>
            <a:r>
              <a:rPr lang="en-US" sz="2400" dirty="0"/>
              <a:t>Low Level Intelligence</a:t>
            </a:r>
          </a:p>
        </p:txBody>
      </p:sp>
      <p:sp>
        <p:nvSpPr>
          <p:cNvPr id="6" name="TextBox 5">
            <a:extLst>
              <a:ext uri="{FF2B5EF4-FFF2-40B4-BE49-F238E27FC236}">
                <a16:creationId xmlns:a16="http://schemas.microsoft.com/office/drawing/2014/main" id="{17DB6A7D-EA1A-A246-B0D6-EBB01F074EF9}"/>
              </a:ext>
            </a:extLst>
          </p:cNvPr>
          <p:cNvSpPr txBox="1"/>
          <p:nvPr/>
        </p:nvSpPr>
        <p:spPr>
          <a:xfrm>
            <a:off x="9359203" y="4702627"/>
            <a:ext cx="1841360" cy="830997"/>
          </a:xfrm>
          <a:prstGeom prst="rect">
            <a:avLst/>
          </a:prstGeom>
          <a:noFill/>
        </p:spPr>
        <p:txBody>
          <a:bodyPr wrap="square" rtlCol="0">
            <a:spAutoFit/>
          </a:bodyPr>
          <a:lstStyle/>
          <a:p>
            <a:r>
              <a:rPr lang="en-US" sz="2400" dirty="0"/>
              <a:t>High Level Intelligence</a:t>
            </a:r>
          </a:p>
        </p:txBody>
      </p:sp>
      <p:sp>
        <p:nvSpPr>
          <p:cNvPr id="7" name="TextBox 6">
            <a:extLst>
              <a:ext uri="{FF2B5EF4-FFF2-40B4-BE49-F238E27FC236}">
                <a16:creationId xmlns:a16="http://schemas.microsoft.com/office/drawing/2014/main" id="{D35BBB6B-AE86-6A23-D9A2-ED619CFA13BF}"/>
              </a:ext>
            </a:extLst>
          </p:cNvPr>
          <p:cNvSpPr txBox="1"/>
          <p:nvPr/>
        </p:nvSpPr>
        <p:spPr>
          <a:xfrm>
            <a:off x="4565023" y="6246654"/>
            <a:ext cx="2811604" cy="461665"/>
          </a:xfrm>
          <a:prstGeom prst="rect">
            <a:avLst/>
          </a:prstGeom>
          <a:noFill/>
        </p:spPr>
        <p:txBody>
          <a:bodyPr wrap="none" rtlCol="0">
            <a:spAutoFit/>
          </a:bodyPr>
          <a:lstStyle/>
          <a:p>
            <a:r>
              <a:rPr lang="en-US" sz="2400" b="1" dirty="0"/>
              <a:t>Artificial Intelligence</a:t>
            </a:r>
          </a:p>
        </p:txBody>
      </p:sp>
      <p:sp>
        <p:nvSpPr>
          <p:cNvPr id="10" name="TextBox 9">
            <a:extLst>
              <a:ext uri="{FF2B5EF4-FFF2-40B4-BE49-F238E27FC236}">
                <a16:creationId xmlns:a16="http://schemas.microsoft.com/office/drawing/2014/main" id="{9D79C5C0-46D0-7468-AA5F-0F90178166DF}"/>
              </a:ext>
            </a:extLst>
          </p:cNvPr>
          <p:cNvSpPr txBox="1"/>
          <p:nvPr/>
        </p:nvSpPr>
        <p:spPr>
          <a:xfrm>
            <a:off x="3499897" y="2268493"/>
            <a:ext cx="2130251" cy="789896"/>
          </a:xfrm>
          <a:prstGeom prst="rect">
            <a:avLst/>
          </a:prstGeom>
          <a:noFill/>
        </p:spPr>
        <p:txBody>
          <a:bodyPr wrap="square">
            <a:spAutoFit/>
          </a:bodyPr>
          <a:lstStyle/>
          <a:p>
            <a:pPr algn="ctr">
              <a:spcBef>
                <a:spcPts val="112"/>
              </a:spcBef>
            </a:pPr>
            <a:r>
              <a:rPr lang="en-US" sz="1867" b="1" spc="-27" dirty="0">
                <a:solidFill>
                  <a:schemeClr val="accent6">
                    <a:lumMod val="75000"/>
                  </a:schemeClr>
                </a:solidFill>
                <a:latin typeface="+mj-lt"/>
                <a:cs typeface="Trebuchet MS"/>
              </a:rPr>
              <a:t>Search</a:t>
            </a:r>
            <a:r>
              <a:rPr lang="en-US" sz="1867" b="1" spc="-81" dirty="0">
                <a:solidFill>
                  <a:schemeClr val="accent6">
                    <a:lumMod val="75000"/>
                  </a:schemeClr>
                </a:solidFill>
                <a:latin typeface="+mj-lt"/>
                <a:cs typeface="Trebuchet MS"/>
              </a:rPr>
              <a:t> </a:t>
            </a:r>
            <a:r>
              <a:rPr lang="en-US" sz="1867" b="1" spc="-9" dirty="0">
                <a:solidFill>
                  <a:schemeClr val="accent6">
                    <a:lumMod val="75000"/>
                  </a:schemeClr>
                </a:solidFill>
                <a:latin typeface="+mj-lt"/>
                <a:cs typeface="Trebuchet MS"/>
              </a:rPr>
              <a:t>problems</a:t>
            </a:r>
            <a:endParaRPr lang="en-US" sz="1867" b="1" dirty="0">
              <a:solidFill>
                <a:schemeClr val="accent6">
                  <a:lumMod val="75000"/>
                </a:schemeClr>
              </a:solidFill>
              <a:latin typeface="+mj-lt"/>
              <a:cs typeface="Trebuchet MS"/>
            </a:endParaRPr>
          </a:p>
          <a:p>
            <a:pPr marL="10849" marR="4568" algn="ctr"/>
            <a:r>
              <a:rPr lang="en-US" sz="1333" dirty="0">
                <a:solidFill>
                  <a:schemeClr val="accent6">
                    <a:lumMod val="75000"/>
                  </a:schemeClr>
                </a:solidFill>
                <a:latin typeface="+mj-lt"/>
                <a:cs typeface="Trebuchet MS"/>
              </a:rPr>
              <a:t>Markov</a:t>
            </a:r>
            <a:r>
              <a:rPr lang="en-US" sz="1333" spc="-23" dirty="0">
                <a:solidFill>
                  <a:schemeClr val="accent6">
                    <a:lumMod val="75000"/>
                  </a:schemeClr>
                </a:solidFill>
                <a:latin typeface="+mj-lt"/>
                <a:cs typeface="Trebuchet MS"/>
              </a:rPr>
              <a:t> </a:t>
            </a:r>
            <a:r>
              <a:rPr lang="en-US" sz="1333" spc="-45" dirty="0">
                <a:solidFill>
                  <a:schemeClr val="accent6">
                    <a:lumMod val="75000"/>
                  </a:schemeClr>
                </a:solidFill>
                <a:latin typeface="+mj-lt"/>
                <a:cs typeface="Trebuchet MS"/>
              </a:rPr>
              <a:t>decision</a:t>
            </a:r>
            <a:r>
              <a:rPr lang="en-US" sz="1333" spc="-23" dirty="0">
                <a:solidFill>
                  <a:schemeClr val="accent6">
                    <a:lumMod val="75000"/>
                  </a:schemeClr>
                </a:solidFill>
                <a:latin typeface="+mj-lt"/>
                <a:cs typeface="Trebuchet MS"/>
              </a:rPr>
              <a:t> </a:t>
            </a:r>
            <a:r>
              <a:rPr lang="en-US" sz="1333" spc="-68" dirty="0">
                <a:solidFill>
                  <a:schemeClr val="accent6">
                    <a:lumMod val="75000"/>
                  </a:schemeClr>
                </a:solidFill>
                <a:latin typeface="+mj-lt"/>
                <a:cs typeface="Trebuchet MS"/>
              </a:rPr>
              <a:t>processes </a:t>
            </a:r>
          </a:p>
          <a:p>
            <a:pPr marL="10849" marR="4568" algn="ctr"/>
            <a:r>
              <a:rPr lang="en-US" sz="1333" spc="-40" dirty="0">
                <a:solidFill>
                  <a:schemeClr val="accent6">
                    <a:lumMod val="75000"/>
                  </a:schemeClr>
                </a:solidFill>
                <a:latin typeface="+mj-lt"/>
                <a:cs typeface="Trebuchet MS"/>
              </a:rPr>
              <a:t>Adversarial</a:t>
            </a:r>
            <a:r>
              <a:rPr lang="en-US" sz="1333" spc="-53" dirty="0">
                <a:solidFill>
                  <a:schemeClr val="accent6">
                    <a:lumMod val="75000"/>
                  </a:schemeClr>
                </a:solidFill>
                <a:latin typeface="+mj-lt"/>
                <a:cs typeface="Trebuchet MS"/>
              </a:rPr>
              <a:t> </a:t>
            </a:r>
            <a:r>
              <a:rPr lang="en-US" sz="1333" spc="-17" dirty="0">
                <a:solidFill>
                  <a:schemeClr val="accent6">
                    <a:lumMod val="75000"/>
                  </a:schemeClr>
                </a:solidFill>
                <a:latin typeface="+mj-lt"/>
                <a:cs typeface="Trebuchet MS"/>
              </a:rPr>
              <a:t>games</a:t>
            </a:r>
            <a:endParaRPr lang="en-US" sz="1333" dirty="0">
              <a:solidFill>
                <a:schemeClr val="accent6">
                  <a:lumMod val="75000"/>
                </a:schemeClr>
              </a:solidFill>
              <a:latin typeface="+mj-lt"/>
              <a:cs typeface="Trebuchet MS"/>
            </a:endParaRPr>
          </a:p>
        </p:txBody>
      </p:sp>
      <p:sp>
        <p:nvSpPr>
          <p:cNvPr id="3" name="object 8">
            <a:extLst>
              <a:ext uri="{FF2B5EF4-FFF2-40B4-BE49-F238E27FC236}">
                <a16:creationId xmlns:a16="http://schemas.microsoft.com/office/drawing/2014/main" id="{48BC23CD-08CF-CD57-B76D-4C5139DBF7DF}"/>
              </a:ext>
            </a:extLst>
          </p:cNvPr>
          <p:cNvSpPr txBox="1"/>
          <p:nvPr/>
        </p:nvSpPr>
        <p:spPr>
          <a:xfrm>
            <a:off x="5980389" y="2566785"/>
            <a:ext cx="2511364" cy="235886"/>
          </a:xfrm>
          <a:prstGeom prst="rect">
            <a:avLst/>
          </a:prstGeom>
        </p:spPr>
        <p:txBody>
          <a:bodyPr vert="horz" wrap="square" lIns="0" tIns="14276" rIns="0" bIns="0" rtlCol="0">
            <a:spAutoFit/>
          </a:bodyPr>
          <a:lstStyle/>
          <a:p>
            <a:pPr marL="11420">
              <a:spcBef>
                <a:spcPts val="112"/>
              </a:spcBef>
            </a:pPr>
            <a:r>
              <a:rPr sz="1439" spc="-23" dirty="0">
                <a:solidFill>
                  <a:srgbClr val="0000FF"/>
                </a:solidFill>
                <a:latin typeface="+mj-lt"/>
                <a:cs typeface="Trebuchet MS"/>
              </a:rPr>
              <a:t>Constraint</a:t>
            </a:r>
            <a:r>
              <a:rPr sz="1439" spc="-36" dirty="0">
                <a:solidFill>
                  <a:srgbClr val="0000FF"/>
                </a:solidFill>
                <a:latin typeface="+mj-lt"/>
                <a:cs typeface="Trebuchet MS"/>
              </a:rPr>
              <a:t> </a:t>
            </a:r>
            <a:r>
              <a:rPr sz="1439" spc="-45" dirty="0">
                <a:solidFill>
                  <a:srgbClr val="0000FF"/>
                </a:solidFill>
                <a:latin typeface="+mj-lt"/>
                <a:cs typeface="Trebuchet MS"/>
              </a:rPr>
              <a:t>satisfaction</a:t>
            </a:r>
            <a:r>
              <a:rPr sz="1439" spc="-27" dirty="0">
                <a:solidFill>
                  <a:srgbClr val="0000FF"/>
                </a:solidFill>
                <a:latin typeface="+mj-lt"/>
                <a:cs typeface="Trebuchet MS"/>
              </a:rPr>
              <a:t> </a:t>
            </a:r>
            <a:r>
              <a:rPr sz="1439" spc="-59" dirty="0">
                <a:solidFill>
                  <a:srgbClr val="0000FF"/>
                </a:solidFill>
                <a:latin typeface="+mj-lt"/>
                <a:cs typeface="Trebuchet MS"/>
              </a:rPr>
              <a:t>problems</a:t>
            </a:r>
            <a:endParaRPr sz="1439" dirty="0">
              <a:latin typeface="+mj-lt"/>
              <a:cs typeface="Trebuchet MS"/>
            </a:endParaRPr>
          </a:p>
        </p:txBody>
      </p:sp>
      <p:sp>
        <p:nvSpPr>
          <p:cNvPr id="8" name="object 9">
            <a:extLst>
              <a:ext uri="{FF2B5EF4-FFF2-40B4-BE49-F238E27FC236}">
                <a16:creationId xmlns:a16="http://schemas.microsoft.com/office/drawing/2014/main" id="{06988FE2-5E1F-E7F2-8A24-688B436BE632}"/>
              </a:ext>
            </a:extLst>
          </p:cNvPr>
          <p:cNvSpPr txBox="1"/>
          <p:nvPr/>
        </p:nvSpPr>
        <p:spPr>
          <a:xfrm>
            <a:off x="6520861" y="2778570"/>
            <a:ext cx="1430416" cy="235886"/>
          </a:xfrm>
          <a:prstGeom prst="rect">
            <a:avLst/>
          </a:prstGeom>
        </p:spPr>
        <p:txBody>
          <a:bodyPr vert="horz" wrap="square" lIns="0" tIns="14276" rIns="0" bIns="0" rtlCol="0">
            <a:spAutoFit/>
          </a:bodyPr>
          <a:lstStyle/>
          <a:p>
            <a:pPr marL="11420">
              <a:spcBef>
                <a:spcPts val="112"/>
              </a:spcBef>
            </a:pPr>
            <a:r>
              <a:rPr sz="1439" spc="-32" dirty="0">
                <a:solidFill>
                  <a:srgbClr val="0000FF"/>
                </a:solidFill>
                <a:latin typeface="+mj-lt"/>
                <a:cs typeface="Trebuchet MS"/>
              </a:rPr>
              <a:t>Bayesian</a:t>
            </a:r>
            <a:r>
              <a:rPr sz="1439" spc="-63" dirty="0">
                <a:solidFill>
                  <a:srgbClr val="0000FF"/>
                </a:solidFill>
                <a:latin typeface="+mj-lt"/>
                <a:cs typeface="Trebuchet MS"/>
              </a:rPr>
              <a:t> networks</a:t>
            </a:r>
            <a:endParaRPr sz="1439" dirty="0">
              <a:latin typeface="+mj-lt"/>
              <a:cs typeface="Trebuchet MS"/>
            </a:endParaRPr>
          </a:p>
        </p:txBody>
      </p:sp>
    </p:spTree>
    <p:extLst>
      <p:ext uri="{BB962C8B-B14F-4D97-AF65-F5344CB8AC3E}">
        <p14:creationId xmlns:p14="http://schemas.microsoft.com/office/powerpoint/2010/main" val="127563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1"/>
                                        </p:tgtEl>
                                      </p:cBhvr>
                                    </p:animEffect>
                                    <p:animScale>
                                      <p:cBhvr>
                                        <p:cTn id="7" dur="250" autoRev="1" fill="hold"/>
                                        <p:tgtEl>
                                          <p:spTgt spid="1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1633</Words>
  <Application>Microsoft Office PowerPoint</Application>
  <PresentationFormat>Widescreen</PresentationFormat>
  <Paragraphs>221</Paragraphs>
  <Slides>22</Slides>
  <Notes>11</Notes>
  <HiddenSlides>1</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Calibri</vt:lpstr>
      <vt:lpstr>Calibri Light</vt:lpstr>
      <vt:lpstr>Cambria Math</vt:lpstr>
      <vt:lpstr>Cascadia Code</vt:lpstr>
      <vt:lpstr>Courier New</vt:lpstr>
      <vt:lpstr>Lucida Sans Unicode</vt:lpstr>
      <vt:lpstr>Meiryo UI</vt:lpstr>
      <vt:lpstr>SimSun-ExtB</vt:lpstr>
      <vt:lpstr>Trebuchet MS</vt:lpstr>
      <vt:lpstr>Office Theme</vt:lpstr>
      <vt:lpstr>CS 371 Artificial Intelligence</vt:lpstr>
      <vt:lpstr>PowerPoint Presentation</vt:lpstr>
      <vt:lpstr>Week 3 – Lecture 1</vt:lpstr>
      <vt:lpstr>Storytelling…</vt:lpstr>
      <vt:lpstr>Representation - English?</vt:lpstr>
      <vt:lpstr>PowerPoint Presentation</vt:lpstr>
      <vt:lpstr>How to Solve?</vt:lpstr>
      <vt:lpstr>PowerPoint Presentation</vt:lpstr>
      <vt:lpstr>Course Plan</vt:lpstr>
      <vt:lpstr>PowerPoint Presentation</vt:lpstr>
      <vt:lpstr>How many possibilities are there?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371 Artificial Intelligence</dc:title>
  <dc:creator>Samyan Qayyum Wahla</dc:creator>
  <cp:lastModifiedBy>Samyan Qayyum Wahla</cp:lastModifiedBy>
  <cp:revision>1</cp:revision>
  <dcterms:created xsi:type="dcterms:W3CDTF">2023-09-28T16:44:21Z</dcterms:created>
  <dcterms:modified xsi:type="dcterms:W3CDTF">2023-09-28T16:44:54Z</dcterms:modified>
</cp:coreProperties>
</file>