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7"/>
  </p:notesMasterIdLst>
  <p:sldIdLst>
    <p:sldId id="256" r:id="rId2"/>
    <p:sldId id="325" r:id="rId3"/>
    <p:sldId id="324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1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71714" autoAdjust="0"/>
  </p:normalViewPr>
  <p:slideViewPr>
    <p:cSldViewPr snapToGrid="0">
      <p:cViewPr varScale="1">
        <p:scale>
          <a:sx n="67" d="100"/>
          <a:sy n="67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C8F94-7462-45C9-9373-26B064E28D9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6E1BF-DFB0-459C-9A0A-975333940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Open Systems Interconnection (OSI) model began as a reference model, but has since been implemented. It was created by the International Organization for Standardization (ISO) to provide a logical framework for how data communication processes should interact across networks.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7 layers in the OSI model. Each layer is responsible for a particular aspect of data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6E1BF-DFB0-459C-9A0A-9753339405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98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Hint: beds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B- Browsing the World Wide Web</a:t>
            </a:r>
            <a:endParaRPr lang="en-US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E- email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D- database access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S- support of file transfer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Printing on a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6E1BF-DFB0-459C-9A0A-9753339405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5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 </a:t>
            </a:r>
            <a:r>
              <a:rPr lang="en-US" dirty="0" err="1"/>
              <a:t>StandUp</a:t>
            </a:r>
            <a:endParaRPr lang="en-US" dirty="0"/>
          </a:p>
          <a:p>
            <a:r>
              <a:rPr lang="en-US" dirty="0"/>
              <a:t>S- session</a:t>
            </a:r>
          </a:p>
          <a:p>
            <a:r>
              <a:rPr lang="en-US" dirty="0"/>
              <a:t>T- Transport</a:t>
            </a:r>
          </a:p>
          <a:p>
            <a:r>
              <a:rPr lang="en-US" dirty="0"/>
              <a:t>A- application</a:t>
            </a:r>
          </a:p>
          <a:p>
            <a:r>
              <a:rPr lang="en-US" dirty="0"/>
              <a:t>N- network</a:t>
            </a:r>
          </a:p>
          <a:p>
            <a:r>
              <a:rPr lang="en-US" dirty="0"/>
              <a:t>D- data link</a:t>
            </a:r>
          </a:p>
          <a:p>
            <a:r>
              <a:rPr lang="en-US" dirty="0"/>
              <a:t>U-’’</a:t>
            </a:r>
          </a:p>
          <a:p>
            <a:r>
              <a:rPr lang="en-US" dirty="0"/>
              <a:t>P- physical,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6E1BF-DFB0-459C-9A0A-9753339405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46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6E1BF-DFB0-459C-9A0A-9753339405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62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 tap-man</a:t>
            </a:r>
          </a:p>
          <a:p>
            <a:r>
              <a:rPr lang="en-US" dirty="0"/>
              <a:t>T- termination</a:t>
            </a:r>
          </a:p>
          <a:p>
            <a:r>
              <a:rPr lang="en-US" dirty="0"/>
              <a:t>A- analog &amp; digital</a:t>
            </a:r>
          </a:p>
          <a:p>
            <a:r>
              <a:rPr lang="en-US" dirty="0"/>
              <a:t>P- physical topologies</a:t>
            </a:r>
          </a:p>
          <a:p>
            <a:r>
              <a:rPr lang="en-US" dirty="0"/>
              <a:t>M- multiplexing</a:t>
            </a:r>
          </a:p>
          <a:p>
            <a:r>
              <a:rPr lang="en-US" dirty="0"/>
              <a:t>A- ‘’</a:t>
            </a:r>
          </a:p>
          <a:p>
            <a:r>
              <a:rPr lang="en-US" dirty="0"/>
              <a:t>N- network connection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6E1BF-DFB0-459C-9A0A-9753339405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13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Hint: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pase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P- physical address</a:t>
            </a:r>
          </a:p>
          <a:p>
            <a:pPr algn="l">
              <a:buFont typeface="+mj-lt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A- access control</a:t>
            </a:r>
          </a:p>
          <a:p>
            <a:pPr algn="l">
              <a:buFont typeface="+mj-lt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S- software corporation</a:t>
            </a:r>
          </a:p>
          <a:p>
            <a:pPr algn="l">
              <a:buFont typeface="+mj-lt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E- error detection</a:t>
            </a:r>
          </a:p>
          <a:p>
            <a:pPr algn="l">
              <a:buFont typeface="+mj-lt"/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0" algn="just"/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Access Control: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200" b="0" dirty="0"/>
              <a:t>Allows a device to access the network to send and receive messages</a:t>
            </a:r>
          </a:p>
          <a:p>
            <a:pPr algn="l">
              <a:buFont typeface="+mj-lt"/>
              <a:buNone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Physical Address: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It assigns a unique physical address to each device so data can be sent to the right place.</a:t>
            </a:r>
          </a:p>
          <a:p>
            <a:pPr lvl="0" algn="just"/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Software Cooperation: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200" b="0" dirty="0"/>
              <a:t>Works with a device’s networking software when sending and receiving messages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Error Detection: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200" b="0" dirty="0"/>
              <a:t>Provides error-detection capability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6E1BF-DFB0-459C-9A0A-9753339405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1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 singer = </a:t>
            </a:r>
            <a:r>
              <a:rPr lang="en-US" dirty="0" err="1"/>
              <a:t>snger</a:t>
            </a:r>
            <a:endParaRPr lang="en-US" dirty="0"/>
          </a:p>
          <a:p>
            <a:r>
              <a:rPr lang="en-US" dirty="0"/>
              <a:t>S- switching methods (circuit switching, message switching and packet switching)</a:t>
            </a:r>
          </a:p>
          <a:p>
            <a:r>
              <a:rPr lang="en-US" dirty="0"/>
              <a:t>I- ‘’</a:t>
            </a:r>
          </a:p>
          <a:p>
            <a:r>
              <a:rPr lang="en-US" dirty="0"/>
              <a:t>N- Network addressing</a:t>
            </a:r>
          </a:p>
          <a:p>
            <a:r>
              <a:rPr lang="en-US" dirty="0"/>
              <a:t>G- Gateway services</a:t>
            </a:r>
          </a:p>
          <a:p>
            <a:r>
              <a:rPr lang="en-US" dirty="0"/>
              <a:t>E-’’</a:t>
            </a:r>
          </a:p>
          <a:p>
            <a:r>
              <a:rPr lang="en-US" dirty="0"/>
              <a:t>R- Route discovery, route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6E1BF-DFB0-459C-9A0A-9753339405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07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Hint: m-advices</a:t>
            </a:r>
          </a:p>
          <a:p>
            <a:endParaRPr lang="en-US" b="0" i="0" dirty="0">
              <a:effectLst/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M- multiplexing</a:t>
            </a:r>
          </a:p>
          <a:p>
            <a:r>
              <a:rPr lang="en-US" b="0" i="0" dirty="0">
                <a:effectLst/>
                <a:latin typeface="Söhne"/>
              </a:rPr>
              <a:t>A- application identification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D- data flow control: </a:t>
            </a:r>
            <a:r>
              <a:rPr lang="en-US" sz="1200" b="0" dirty="0"/>
              <a:t>Control of data flow to prevent memory overruns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  <a:latin typeface="Söhne"/>
              </a:rPr>
              <a:t>V- </a:t>
            </a:r>
            <a:r>
              <a:rPr lang="en-US" b="0" i="0" dirty="0">
                <a:effectLst/>
                <a:latin typeface="Söhne"/>
              </a:rPr>
              <a:t>Virtual Circuit Establishment and Maintenance: </a:t>
            </a:r>
            <a:r>
              <a:rPr lang="en-US" sz="1200" b="0" dirty="0"/>
              <a:t>Establishment and maintenance of both ends of virtual circuits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  <a:latin typeface="Söhne"/>
              </a:rPr>
              <a:t>I- ‘’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  <a:latin typeface="Söhne"/>
              </a:rPr>
              <a:t>C- </a:t>
            </a:r>
            <a:r>
              <a:rPr lang="en-US" b="0" i="0" dirty="0">
                <a:effectLst/>
                <a:latin typeface="Söhne"/>
              </a:rPr>
              <a:t>Client-side Entity Identification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E- transmission error detection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öhne"/>
              </a:rPr>
              <a:t>S- segmentation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6E1BF-DFB0-459C-9A0A-9753339405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20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Hint: cards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C- Connection parameter </a:t>
            </a:r>
            <a:r>
              <a:rPr lang="en-US" sz="1200" b="0" dirty="0"/>
              <a:t>negotiations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US" sz="1200" b="0" dirty="0"/>
              <a:t>Connection parameter negotiations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A- </a:t>
            </a:r>
            <a:r>
              <a:rPr lang="en-US" sz="1200" b="0" dirty="0"/>
              <a:t>Acknowledgements: Acknowledgements of data received during a session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R- retransmission: </a:t>
            </a:r>
            <a:r>
              <a:rPr lang="en-US" sz="1200" b="0" dirty="0"/>
              <a:t>Retransmission of data if it is not received by a device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D- dialog units: </a:t>
            </a:r>
            <a:r>
              <a:rPr lang="en-US" sz="1200" b="0" dirty="0"/>
              <a:t>Creation of dialog units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S- synchronization(</a:t>
            </a:r>
            <a:r>
              <a:rPr lang="en-US" sz="1200" b="0" dirty="0"/>
              <a:t>Synchronization of data flow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), service partitioning(</a:t>
            </a:r>
            <a:r>
              <a:rPr lang="en-US" sz="1200" b="0" dirty="0"/>
              <a:t>Partitioning of services into functional groups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Virtual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6E1BF-DFB0-459C-9A0A-9753339405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2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/>
              <a:t>Hint: CE G CS</a:t>
            </a:r>
          </a:p>
          <a:p>
            <a:pPr lvl="0" algn="just"/>
            <a:r>
              <a:rPr lang="en-US" sz="1200" b="0" dirty="0"/>
              <a:t>C- Compression and expansion: Compression and expansion of a message so that it travels efficiently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E- Encryption and decryption: Encryption and decryption of a message for security</a:t>
            </a:r>
          </a:p>
          <a:p>
            <a:endParaRPr lang="en-US" sz="12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G- Graphics formatting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C- Content translation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S- System-specific translation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6E1BF-DFB0-459C-9A0A-9753339405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1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2487-88DD-4C7C-A665-00981EDF2CD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B4A079B-FE57-47ED-85F1-D60B9359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7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2487-88DD-4C7C-A665-00981EDF2CD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4A079B-FE57-47ED-85F1-D60B9359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6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2487-88DD-4C7C-A665-00981EDF2CD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4A079B-FE57-47ED-85F1-D60B93595F0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6121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2487-88DD-4C7C-A665-00981EDF2CD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4A079B-FE57-47ED-85F1-D60B9359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42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2487-88DD-4C7C-A665-00981EDF2CD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4A079B-FE57-47ED-85F1-D60B93595F0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862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2487-88DD-4C7C-A665-00981EDF2CD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4A079B-FE57-47ED-85F1-D60B9359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80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2487-88DD-4C7C-A665-00981EDF2CD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079B-FE57-47ED-85F1-D60B9359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01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2487-88DD-4C7C-A665-00981EDF2CD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079B-FE57-47ED-85F1-D60B9359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7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2487-88DD-4C7C-A665-00981EDF2CD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079B-FE57-47ED-85F1-D60B9359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5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2487-88DD-4C7C-A665-00981EDF2CD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4A079B-FE57-47ED-85F1-D60B9359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2487-88DD-4C7C-A665-00981EDF2CD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4A079B-FE57-47ED-85F1-D60B9359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9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2487-88DD-4C7C-A665-00981EDF2CD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4A079B-FE57-47ED-85F1-D60B9359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8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2487-88DD-4C7C-A665-00981EDF2CD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079B-FE57-47ED-85F1-D60B9359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1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2487-88DD-4C7C-A665-00981EDF2CD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079B-FE57-47ED-85F1-D60B9359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1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2487-88DD-4C7C-A665-00981EDF2CD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079B-FE57-47ED-85F1-D60B9359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3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2487-88DD-4C7C-A665-00981EDF2CD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4A079B-FE57-47ED-85F1-D60B9359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3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2487-88DD-4C7C-A665-00981EDF2CD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B4A079B-FE57-47ED-85F1-D60B9359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3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F7C2-70FB-4500-A186-C9DBEC8C4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8498" y="2080621"/>
            <a:ext cx="9732083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Open Systems Interconnection Model (OSI)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A2334-ECF4-4CE8-B7F4-E8376FF5EA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OSI Model: Understanding the Seven Layers of Computer Networks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92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8E15D0F-51B0-4174-B39A-CBA5475F87BC}"/>
              </a:ext>
            </a:extLst>
          </p:cNvPr>
          <p:cNvSpPr txBox="1">
            <a:spLocks noChangeArrowheads="1"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b="1" dirty="0"/>
              <a:t>(7) Application Layer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C8C3D4D-CA52-4EF5-B40F-AFB720CBA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6664" y="1705971"/>
            <a:ext cx="6977670" cy="3344553"/>
          </a:xfrm>
        </p:spPr>
        <p:txBody>
          <a:bodyPr vert="horz" lIns="91440" tIns="45720" rIns="91440" bIns="45720" rtlCol="0">
            <a:noAutofit/>
          </a:bodyPr>
          <a:lstStyle/>
          <a:p>
            <a:pPr algn="just"/>
            <a:r>
              <a:rPr lang="en-US" sz="2000" b="1" dirty="0"/>
              <a:t>database access</a:t>
            </a:r>
          </a:p>
          <a:p>
            <a:pPr algn="just"/>
            <a:r>
              <a:rPr lang="en-US" sz="2000" b="1" dirty="0"/>
              <a:t>e-mail</a:t>
            </a:r>
          </a:p>
          <a:p>
            <a:pPr algn="just"/>
            <a:r>
              <a:rPr lang="en-US" sz="2000" b="1" dirty="0"/>
              <a:t>support for file transfers</a:t>
            </a:r>
          </a:p>
          <a:p>
            <a:pPr algn="just"/>
            <a:r>
              <a:rPr lang="en-US" sz="2000" b="1" dirty="0"/>
              <a:t>ability to print on a network</a:t>
            </a:r>
          </a:p>
          <a:p>
            <a:pPr algn="just"/>
            <a:r>
              <a:rPr lang="en-US" sz="2000" b="1" dirty="0"/>
              <a:t>browsing the World Wide Web</a:t>
            </a:r>
          </a:p>
          <a:p>
            <a:pPr marL="0" lvl="0" indent="0" algn="just">
              <a:buNone/>
            </a:pPr>
            <a:endParaRPr lang="en-US" sz="2000" b="1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77015FC5-9D79-41AD-9D03-5A49A9902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3394" y="1433015"/>
            <a:ext cx="2166330" cy="3344553"/>
          </a:xfrm>
          <a:prstGeom prst="cube">
            <a:avLst>
              <a:gd name="adj" fmla="val 1778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9B869E-8EAF-499E-8520-4A746D46D8EE}"/>
              </a:ext>
            </a:extLst>
          </p:cNvPr>
          <p:cNvSpPr txBox="1"/>
          <p:nvPr/>
        </p:nvSpPr>
        <p:spPr>
          <a:xfrm>
            <a:off x="9113394" y="1869743"/>
            <a:ext cx="173657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90AEB-20D5-4F55-B6EF-6E86DDDB18D5}"/>
              </a:ext>
            </a:extLst>
          </p:cNvPr>
          <p:cNvSpPr txBox="1"/>
          <p:nvPr/>
        </p:nvSpPr>
        <p:spPr>
          <a:xfrm>
            <a:off x="9129314" y="2308744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5400D-03B9-434E-8E97-5FBD956352B0}"/>
              </a:ext>
            </a:extLst>
          </p:cNvPr>
          <p:cNvSpPr txBox="1"/>
          <p:nvPr/>
        </p:nvSpPr>
        <p:spPr>
          <a:xfrm>
            <a:off x="9131586" y="2720451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87D030-7B35-41BA-8F28-4FF0C9D0E9DA}"/>
              </a:ext>
            </a:extLst>
          </p:cNvPr>
          <p:cNvSpPr txBox="1"/>
          <p:nvPr/>
        </p:nvSpPr>
        <p:spPr>
          <a:xfrm>
            <a:off x="9133858" y="3132160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FC662-45B1-4107-869F-F0F12F019DE3}"/>
              </a:ext>
            </a:extLst>
          </p:cNvPr>
          <p:cNvSpPr txBox="1"/>
          <p:nvPr/>
        </p:nvSpPr>
        <p:spPr>
          <a:xfrm>
            <a:off x="9136130" y="3543872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707F2-DEBD-40CF-B57A-E9EDD24AD612}"/>
              </a:ext>
            </a:extLst>
          </p:cNvPr>
          <p:cNvSpPr txBox="1"/>
          <p:nvPr/>
        </p:nvSpPr>
        <p:spPr>
          <a:xfrm>
            <a:off x="9138402" y="3969230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Link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43E65-CE3E-4DBD-80BB-7C0572B73DF5}"/>
              </a:ext>
            </a:extLst>
          </p:cNvPr>
          <p:cNvSpPr txBox="1"/>
          <p:nvPr/>
        </p:nvSpPr>
        <p:spPr>
          <a:xfrm>
            <a:off x="9127026" y="4394588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Physical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A31A88-7DB0-43AC-A087-2EB929D0E710}"/>
              </a:ext>
            </a:extLst>
          </p:cNvPr>
          <p:cNvCxnSpPr/>
          <p:nvPr/>
        </p:nvCxnSpPr>
        <p:spPr>
          <a:xfrm flipV="1">
            <a:off x="10863602" y="1905000"/>
            <a:ext cx="416122" cy="403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136298-800F-45DE-A468-3E1E2A981290}"/>
              </a:ext>
            </a:extLst>
          </p:cNvPr>
          <p:cNvCxnSpPr/>
          <p:nvPr/>
        </p:nvCxnSpPr>
        <p:spPr>
          <a:xfrm flipV="1">
            <a:off x="10870434" y="2308744"/>
            <a:ext cx="409290" cy="411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D898E4-52F5-4849-A38A-28C84A2BB5D0}"/>
              </a:ext>
            </a:extLst>
          </p:cNvPr>
          <p:cNvCxnSpPr/>
          <p:nvPr/>
        </p:nvCxnSpPr>
        <p:spPr>
          <a:xfrm flipV="1">
            <a:off x="10870434" y="2720451"/>
            <a:ext cx="40929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884542-24FD-408D-890D-D569DABE2B27}"/>
              </a:ext>
            </a:extLst>
          </p:cNvPr>
          <p:cNvCxnSpPr/>
          <p:nvPr/>
        </p:nvCxnSpPr>
        <p:spPr>
          <a:xfrm flipV="1">
            <a:off x="10870434" y="3132160"/>
            <a:ext cx="40929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E52EB5-A3A4-4751-BAB9-9B1F70792B70}"/>
              </a:ext>
            </a:extLst>
          </p:cNvPr>
          <p:cNvCxnSpPr/>
          <p:nvPr/>
        </p:nvCxnSpPr>
        <p:spPr>
          <a:xfrm flipV="1">
            <a:off x="10870434" y="3543872"/>
            <a:ext cx="409290" cy="425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A52942-0BFC-4E6F-8992-B289F49FCF56}"/>
              </a:ext>
            </a:extLst>
          </p:cNvPr>
          <p:cNvCxnSpPr/>
          <p:nvPr/>
        </p:nvCxnSpPr>
        <p:spPr>
          <a:xfrm flipV="1">
            <a:off x="10870434" y="3969230"/>
            <a:ext cx="409290" cy="425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83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8E15D0F-51B0-4174-B39A-CBA5475F87BC}"/>
              </a:ext>
            </a:extLst>
          </p:cNvPr>
          <p:cNvSpPr txBox="1">
            <a:spLocks noChangeArrowheads="1"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b="1" dirty="0"/>
              <a:t>OSI in Action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77015FC5-9D79-41AD-9D03-5A49A9902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141" y="2844717"/>
            <a:ext cx="2166330" cy="3344553"/>
          </a:xfrm>
          <a:prstGeom prst="cube">
            <a:avLst>
              <a:gd name="adj" fmla="val 1778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9B869E-8EAF-499E-8520-4A746D46D8EE}"/>
              </a:ext>
            </a:extLst>
          </p:cNvPr>
          <p:cNvSpPr txBox="1"/>
          <p:nvPr/>
        </p:nvSpPr>
        <p:spPr>
          <a:xfrm>
            <a:off x="7493141" y="3281445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90AEB-20D5-4F55-B6EF-6E86DDDB18D5}"/>
              </a:ext>
            </a:extLst>
          </p:cNvPr>
          <p:cNvSpPr txBox="1"/>
          <p:nvPr/>
        </p:nvSpPr>
        <p:spPr>
          <a:xfrm>
            <a:off x="7509061" y="3720446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5400D-03B9-434E-8E97-5FBD956352B0}"/>
              </a:ext>
            </a:extLst>
          </p:cNvPr>
          <p:cNvSpPr txBox="1"/>
          <p:nvPr/>
        </p:nvSpPr>
        <p:spPr>
          <a:xfrm>
            <a:off x="7511333" y="4132153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87D030-7B35-41BA-8F28-4FF0C9D0E9DA}"/>
              </a:ext>
            </a:extLst>
          </p:cNvPr>
          <p:cNvSpPr txBox="1"/>
          <p:nvPr/>
        </p:nvSpPr>
        <p:spPr>
          <a:xfrm>
            <a:off x="7513605" y="4543862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FC662-45B1-4107-869F-F0F12F019DE3}"/>
              </a:ext>
            </a:extLst>
          </p:cNvPr>
          <p:cNvSpPr txBox="1"/>
          <p:nvPr/>
        </p:nvSpPr>
        <p:spPr>
          <a:xfrm>
            <a:off x="7515877" y="4955574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707F2-DEBD-40CF-B57A-E9EDD24AD612}"/>
              </a:ext>
            </a:extLst>
          </p:cNvPr>
          <p:cNvSpPr txBox="1"/>
          <p:nvPr/>
        </p:nvSpPr>
        <p:spPr>
          <a:xfrm>
            <a:off x="7518149" y="5380932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Link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43E65-CE3E-4DBD-80BB-7C0572B73DF5}"/>
              </a:ext>
            </a:extLst>
          </p:cNvPr>
          <p:cNvSpPr txBox="1"/>
          <p:nvPr/>
        </p:nvSpPr>
        <p:spPr>
          <a:xfrm>
            <a:off x="7506773" y="5806290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Physical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A31A88-7DB0-43AC-A087-2EB929D0E710}"/>
              </a:ext>
            </a:extLst>
          </p:cNvPr>
          <p:cNvCxnSpPr/>
          <p:nvPr/>
        </p:nvCxnSpPr>
        <p:spPr>
          <a:xfrm flipV="1">
            <a:off x="9243349" y="3316702"/>
            <a:ext cx="416122" cy="403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136298-800F-45DE-A468-3E1E2A981290}"/>
              </a:ext>
            </a:extLst>
          </p:cNvPr>
          <p:cNvCxnSpPr/>
          <p:nvPr/>
        </p:nvCxnSpPr>
        <p:spPr>
          <a:xfrm flipV="1">
            <a:off x="9250181" y="3720446"/>
            <a:ext cx="409290" cy="411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D898E4-52F5-4849-A38A-28C84A2BB5D0}"/>
              </a:ext>
            </a:extLst>
          </p:cNvPr>
          <p:cNvCxnSpPr/>
          <p:nvPr/>
        </p:nvCxnSpPr>
        <p:spPr>
          <a:xfrm flipV="1">
            <a:off x="9250181" y="4132153"/>
            <a:ext cx="40929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884542-24FD-408D-890D-D569DABE2B27}"/>
              </a:ext>
            </a:extLst>
          </p:cNvPr>
          <p:cNvCxnSpPr/>
          <p:nvPr/>
        </p:nvCxnSpPr>
        <p:spPr>
          <a:xfrm flipV="1">
            <a:off x="9250181" y="4543862"/>
            <a:ext cx="40929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E52EB5-A3A4-4751-BAB9-9B1F70792B70}"/>
              </a:ext>
            </a:extLst>
          </p:cNvPr>
          <p:cNvCxnSpPr/>
          <p:nvPr/>
        </p:nvCxnSpPr>
        <p:spPr>
          <a:xfrm flipV="1">
            <a:off x="9250181" y="4955574"/>
            <a:ext cx="409290" cy="425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A52942-0BFC-4E6F-8992-B289F49FCF56}"/>
              </a:ext>
            </a:extLst>
          </p:cNvPr>
          <p:cNvCxnSpPr/>
          <p:nvPr/>
        </p:nvCxnSpPr>
        <p:spPr>
          <a:xfrm flipV="1">
            <a:off x="9250181" y="5380932"/>
            <a:ext cx="409290" cy="425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be 17">
            <a:extLst>
              <a:ext uri="{FF2B5EF4-FFF2-40B4-BE49-F238E27FC236}">
                <a16:creationId xmlns:a16="http://schemas.microsoft.com/office/drawing/2014/main" id="{BE03A96D-B9B5-47DF-910E-18FB7F13A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520" y="2772529"/>
            <a:ext cx="2166330" cy="3344553"/>
          </a:xfrm>
          <a:prstGeom prst="cube">
            <a:avLst>
              <a:gd name="adj" fmla="val 1778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AB6F4B-C682-4E83-81F0-F24D2E7E24FA}"/>
              </a:ext>
            </a:extLst>
          </p:cNvPr>
          <p:cNvSpPr txBox="1"/>
          <p:nvPr/>
        </p:nvSpPr>
        <p:spPr>
          <a:xfrm>
            <a:off x="2303520" y="3209257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5759F7-52A3-4EF2-A19E-C447FF7C1869}"/>
              </a:ext>
            </a:extLst>
          </p:cNvPr>
          <p:cNvSpPr txBox="1"/>
          <p:nvPr/>
        </p:nvSpPr>
        <p:spPr>
          <a:xfrm>
            <a:off x="2319440" y="3648258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Presentation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46AC83-DA04-4193-9960-593DC4A61900}"/>
              </a:ext>
            </a:extLst>
          </p:cNvPr>
          <p:cNvSpPr txBox="1"/>
          <p:nvPr/>
        </p:nvSpPr>
        <p:spPr>
          <a:xfrm>
            <a:off x="2321712" y="4059965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5732A5-5C09-4C58-B6C3-07967240853A}"/>
              </a:ext>
            </a:extLst>
          </p:cNvPr>
          <p:cNvSpPr txBox="1"/>
          <p:nvPr/>
        </p:nvSpPr>
        <p:spPr>
          <a:xfrm>
            <a:off x="2323984" y="4471674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Transport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B7D5C7-7797-48F0-87D9-27EEB21F78D8}"/>
              </a:ext>
            </a:extLst>
          </p:cNvPr>
          <p:cNvSpPr txBox="1"/>
          <p:nvPr/>
        </p:nvSpPr>
        <p:spPr>
          <a:xfrm>
            <a:off x="2326256" y="4883386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Network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859C72-9B66-430D-BA54-FCC6494C7F53}"/>
              </a:ext>
            </a:extLst>
          </p:cNvPr>
          <p:cNvSpPr txBox="1"/>
          <p:nvPr/>
        </p:nvSpPr>
        <p:spPr>
          <a:xfrm>
            <a:off x="2328528" y="5308744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Link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0E781C-94CA-4C9A-8641-7392DA8B2E62}"/>
              </a:ext>
            </a:extLst>
          </p:cNvPr>
          <p:cNvSpPr txBox="1"/>
          <p:nvPr/>
        </p:nvSpPr>
        <p:spPr>
          <a:xfrm>
            <a:off x="2317152" y="5734102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Physical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C5CD10-EDAE-4A32-831A-0B05B22124A4}"/>
              </a:ext>
            </a:extLst>
          </p:cNvPr>
          <p:cNvCxnSpPr/>
          <p:nvPr/>
        </p:nvCxnSpPr>
        <p:spPr>
          <a:xfrm flipV="1">
            <a:off x="4053728" y="3244514"/>
            <a:ext cx="416122" cy="403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4FEE22-9D55-48B8-A6F3-64B5ECD6C753}"/>
              </a:ext>
            </a:extLst>
          </p:cNvPr>
          <p:cNvCxnSpPr/>
          <p:nvPr/>
        </p:nvCxnSpPr>
        <p:spPr>
          <a:xfrm flipV="1">
            <a:off x="4060560" y="3648258"/>
            <a:ext cx="409290" cy="411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B95AE0-CD12-4FF3-8D4E-D7279D3EBD0D}"/>
              </a:ext>
            </a:extLst>
          </p:cNvPr>
          <p:cNvCxnSpPr/>
          <p:nvPr/>
        </p:nvCxnSpPr>
        <p:spPr>
          <a:xfrm flipV="1">
            <a:off x="4060560" y="4059965"/>
            <a:ext cx="40929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8CFA8F-F107-4A1C-B7FA-795593E74F15}"/>
              </a:ext>
            </a:extLst>
          </p:cNvPr>
          <p:cNvCxnSpPr/>
          <p:nvPr/>
        </p:nvCxnSpPr>
        <p:spPr>
          <a:xfrm flipV="1">
            <a:off x="4060560" y="4471674"/>
            <a:ext cx="40929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8CB76F-890D-4CF1-8EEB-41316DF868D9}"/>
              </a:ext>
            </a:extLst>
          </p:cNvPr>
          <p:cNvCxnSpPr/>
          <p:nvPr/>
        </p:nvCxnSpPr>
        <p:spPr>
          <a:xfrm flipV="1">
            <a:off x="4060560" y="4883386"/>
            <a:ext cx="409290" cy="425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A8F208-BF7A-4BDE-9CAB-DDC182F7A92D}"/>
              </a:ext>
            </a:extLst>
          </p:cNvPr>
          <p:cNvCxnSpPr/>
          <p:nvPr/>
        </p:nvCxnSpPr>
        <p:spPr>
          <a:xfrm flipV="1">
            <a:off x="4060560" y="5308744"/>
            <a:ext cx="409290" cy="425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Line 3">
            <a:extLst>
              <a:ext uri="{FF2B5EF4-FFF2-40B4-BE49-F238E27FC236}">
                <a16:creationId xmlns:a16="http://schemas.microsoft.com/office/drawing/2014/main" id="{C100848D-3D7E-41B7-B0E1-2B96945B2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793" y="5931319"/>
            <a:ext cx="4031735" cy="63496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triangle" w="sm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Line 3">
            <a:extLst>
              <a:ext uri="{FF2B5EF4-FFF2-40B4-BE49-F238E27FC236}">
                <a16:creationId xmlns:a16="http://schemas.microsoft.com/office/drawing/2014/main" id="{21CDB514-87BE-4978-8DED-B03931C620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0112" y="5519610"/>
            <a:ext cx="3419072" cy="49359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Line 3">
            <a:extLst>
              <a:ext uri="{FF2B5EF4-FFF2-40B4-BE49-F238E27FC236}">
                <a16:creationId xmlns:a16="http://schemas.microsoft.com/office/drawing/2014/main" id="{2B0B9C77-9373-424D-9267-ADD1958F1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8134" y="5078452"/>
            <a:ext cx="3419072" cy="49359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Line 3">
            <a:extLst>
              <a:ext uri="{FF2B5EF4-FFF2-40B4-BE49-F238E27FC236}">
                <a16:creationId xmlns:a16="http://schemas.microsoft.com/office/drawing/2014/main" id="{5A4A5279-3E8A-4953-A9D2-AD2072332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4072" y="4685424"/>
            <a:ext cx="3419072" cy="49359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Line 3">
            <a:extLst>
              <a:ext uri="{FF2B5EF4-FFF2-40B4-BE49-F238E27FC236}">
                <a16:creationId xmlns:a16="http://schemas.microsoft.com/office/drawing/2014/main" id="{5F77ECF4-60DE-46A6-B403-D9887D35CD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6052" y="4292396"/>
            <a:ext cx="3419072" cy="49359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Line 3">
            <a:extLst>
              <a:ext uri="{FF2B5EF4-FFF2-40B4-BE49-F238E27FC236}">
                <a16:creationId xmlns:a16="http://schemas.microsoft.com/office/drawing/2014/main" id="{9F4EAED1-60C2-4AE6-9BAA-9274F43AA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4074" y="3867281"/>
            <a:ext cx="3419072" cy="49359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Line 3">
            <a:extLst>
              <a:ext uri="{FF2B5EF4-FFF2-40B4-BE49-F238E27FC236}">
                <a16:creationId xmlns:a16="http://schemas.microsoft.com/office/drawing/2014/main" id="{BF62B936-94AC-46F5-81A9-7F15D90509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6054" y="3442165"/>
            <a:ext cx="3419072" cy="49359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941F54-C755-4607-BF2A-8B031F96C2B3}"/>
              </a:ext>
            </a:extLst>
          </p:cNvPr>
          <p:cNvSpPr txBox="1"/>
          <p:nvPr/>
        </p:nvSpPr>
        <p:spPr>
          <a:xfrm>
            <a:off x="2486528" y="1937084"/>
            <a:ext cx="21663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/>
              <a:t>IBM </a:t>
            </a:r>
          </a:p>
          <a:p>
            <a:pPr algn="ctr"/>
            <a:r>
              <a:rPr lang="en-US" sz="1900" b="1" dirty="0"/>
              <a:t>Host computer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490F11-EC29-433D-9CD4-96B3D1B80B09}"/>
              </a:ext>
            </a:extLst>
          </p:cNvPr>
          <p:cNvSpPr txBox="1"/>
          <p:nvPr/>
        </p:nvSpPr>
        <p:spPr>
          <a:xfrm>
            <a:off x="7611978" y="1945106"/>
            <a:ext cx="21663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/>
              <a:t>DEC </a:t>
            </a:r>
          </a:p>
          <a:p>
            <a:pPr algn="ctr"/>
            <a:r>
              <a:rPr lang="en-US" sz="1900" b="1" dirty="0"/>
              <a:t>Host computer</a:t>
            </a:r>
          </a:p>
        </p:txBody>
      </p:sp>
    </p:spTree>
    <p:extLst>
      <p:ext uri="{BB962C8B-B14F-4D97-AF65-F5344CB8AC3E}">
        <p14:creationId xmlns:p14="http://schemas.microsoft.com/office/powerpoint/2010/main" val="2757977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8E15D0F-51B0-4174-B39A-CBA5475F87BC}"/>
              </a:ext>
            </a:extLst>
          </p:cNvPr>
          <p:cNvSpPr txBox="1">
            <a:spLocks noChangeArrowheads="1"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b="1" dirty="0"/>
              <a:t>OSI in Action</a:t>
            </a: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87801D98-9A7B-410A-A1F6-AB11B59A7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" t="1375" r="2051"/>
          <a:stretch>
            <a:fillRect/>
          </a:stretch>
        </p:blipFill>
        <p:spPr bwMode="auto">
          <a:xfrm>
            <a:off x="3193576" y="1507603"/>
            <a:ext cx="6196084" cy="502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639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8E15D0F-51B0-4174-B39A-CBA5475F87BC}"/>
              </a:ext>
            </a:extLst>
          </p:cNvPr>
          <p:cNvSpPr txBox="1">
            <a:spLocks noChangeArrowheads="1"/>
          </p:cNvSpPr>
          <p:nvPr/>
        </p:nvSpPr>
        <p:spPr>
          <a:xfrm>
            <a:off x="2047165" y="624110"/>
            <a:ext cx="945744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b="1" dirty="0"/>
              <a:t>OSI in Action - </a:t>
            </a:r>
            <a:r>
              <a:rPr lang="en-US" sz="2800" b="1" dirty="0"/>
              <a:t>What if an error had occurred?</a:t>
            </a:r>
          </a:p>
          <a:p>
            <a:pPr>
              <a:spcAft>
                <a:spcPts val="600"/>
              </a:spcAft>
            </a:pPr>
            <a:endParaRPr lang="en-US" altLang="en-US" b="1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77015FC5-9D79-41AD-9D03-5A49A9902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141" y="2844717"/>
            <a:ext cx="2166330" cy="3344553"/>
          </a:xfrm>
          <a:prstGeom prst="cube">
            <a:avLst>
              <a:gd name="adj" fmla="val 1778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9B869E-8EAF-499E-8520-4A746D46D8EE}"/>
              </a:ext>
            </a:extLst>
          </p:cNvPr>
          <p:cNvSpPr txBox="1"/>
          <p:nvPr/>
        </p:nvSpPr>
        <p:spPr>
          <a:xfrm>
            <a:off x="7493141" y="3281445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90AEB-20D5-4F55-B6EF-6E86DDDB18D5}"/>
              </a:ext>
            </a:extLst>
          </p:cNvPr>
          <p:cNvSpPr txBox="1"/>
          <p:nvPr/>
        </p:nvSpPr>
        <p:spPr>
          <a:xfrm>
            <a:off x="7509061" y="3720446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5400D-03B9-434E-8E97-5FBD956352B0}"/>
              </a:ext>
            </a:extLst>
          </p:cNvPr>
          <p:cNvSpPr txBox="1"/>
          <p:nvPr/>
        </p:nvSpPr>
        <p:spPr>
          <a:xfrm>
            <a:off x="7511333" y="4132153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87D030-7B35-41BA-8F28-4FF0C9D0E9DA}"/>
              </a:ext>
            </a:extLst>
          </p:cNvPr>
          <p:cNvSpPr txBox="1"/>
          <p:nvPr/>
        </p:nvSpPr>
        <p:spPr>
          <a:xfrm>
            <a:off x="7513605" y="4543862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FC662-45B1-4107-869F-F0F12F019DE3}"/>
              </a:ext>
            </a:extLst>
          </p:cNvPr>
          <p:cNvSpPr txBox="1"/>
          <p:nvPr/>
        </p:nvSpPr>
        <p:spPr>
          <a:xfrm>
            <a:off x="7515877" y="4955574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707F2-DEBD-40CF-B57A-E9EDD24AD612}"/>
              </a:ext>
            </a:extLst>
          </p:cNvPr>
          <p:cNvSpPr txBox="1"/>
          <p:nvPr/>
        </p:nvSpPr>
        <p:spPr>
          <a:xfrm>
            <a:off x="7518149" y="5380932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Link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43E65-CE3E-4DBD-80BB-7C0572B73DF5}"/>
              </a:ext>
            </a:extLst>
          </p:cNvPr>
          <p:cNvSpPr txBox="1"/>
          <p:nvPr/>
        </p:nvSpPr>
        <p:spPr>
          <a:xfrm>
            <a:off x="7506773" y="5806290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Physical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A31A88-7DB0-43AC-A087-2EB929D0E710}"/>
              </a:ext>
            </a:extLst>
          </p:cNvPr>
          <p:cNvCxnSpPr/>
          <p:nvPr/>
        </p:nvCxnSpPr>
        <p:spPr>
          <a:xfrm flipV="1">
            <a:off x="9243349" y="3316702"/>
            <a:ext cx="416122" cy="403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136298-800F-45DE-A468-3E1E2A981290}"/>
              </a:ext>
            </a:extLst>
          </p:cNvPr>
          <p:cNvCxnSpPr/>
          <p:nvPr/>
        </p:nvCxnSpPr>
        <p:spPr>
          <a:xfrm flipV="1">
            <a:off x="9250181" y="3720446"/>
            <a:ext cx="409290" cy="411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D898E4-52F5-4849-A38A-28C84A2BB5D0}"/>
              </a:ext>
            </a:extLst>
          </p:cNvPr>
          <p:cNvCxnSpPr/>
          <p:nvPr/>
        </p:nvCxnSpPr>
        <p:spPr>
          <a:xfrm flipV="1">
            <a:off x="9250181" y="4132153"/>
            <a:ext cx="40929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884542-24FD-408D-890D-D569DABE2B27}"/>
              </a:ext>
            </a:extLst>
          </p:cNvPr>
          <p:cNvCxnSpPr/>
          <p:nvPr/>
        </p:nvCxnSpPr>
        <p:spPr>
          <a:xfrm flipV="1">
            <a:off x="9250181" y="4543862"/>
            <a:ext cx="40929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E52EB5-A3A4-4751-BAB9-9B1F70792B70}"/>
              </a:ext>
            </a:extLst>
          </p:cNvPr>
          <p:cNvCxnSpPr/>
          <p:nvPr/>
        </p:nvCxnSpPr>
        <p:spPr>
          <a:xfrm flipV="1">
            <a:off x="9250181" y="4955574"/>
            <a:ext cx="409290" cy="425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A52942-0BFC-4E6F-8992-B289F49FCF56}"/>
              </a:ext>
            </a:extLst>
          </p:cNvPr>
          <p:cNvCxnSpPr/>
          <p:nvPr/>
        </p:nvCxnSpPr>
        <p:spPr>
          <a:xfrm flipV="1">
            <a:off x="9250181" y="5380932"/>
            <a:ext cx="409290" cy="425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be 17">
            <a:extLst>
              <a:ext uri="{FF2B5EF4-FFF2-40B4-BE49-F238E27FC236}">
                <a16:creationId xmlns:a16="http://schemas.microsoft.com/office/drawing/2014/main" id="{BE03A96D-B9B5-47DF-910E-18FB7F13A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520" y="2772529"/>
            <a:ext cx="2166330" cy="3344553"/>
          </a:xfrm>
          <a:prstGeom prst="cube">
            <a:avLst>
              <a:gd name="adj" fmla="val 1778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AB6F4B-C682-4E83-81F0-F24D2E7E24FA}"/>
              </a:ext>
            </a:extLst>
          </p:cNvPr>
          <p:cNvSpPr txBox="1"/>
          <p:nvPr/>
        </p:nvSpPr>
        <p:spPr>
          <a:xfrm>
            <a:off x="2303520" y="3209257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5759F7-52A3-4EF2-A19E-C447FF7C1869}"/>
              </a:ext>
            </a:extLst>
          </p:cNvPr>
          <p:cNvSpPr txBox="1"/>
          <p:nvPr/>
        </p:nvSpPr>
        <p:spPr>
          <a:xfrm>
            <a:off x="2319440" y="3648258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Presentation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46AC83-DA04-4193-9960-593DC4A61900}"/>
              </a:ext>
            </a:extLst>
          </p:cNvPr>
          <p:cNvSpPr txBox="1"/>
          <p:nvPr/>
        </p:nvSpPr>
        <p:spPr>
          <a:xfrm>
            <a:off x="2321712" y="4059965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5732A5-5C09-4C58-B6C3-07967240853A}"/>
              </a:ext>
            </a:extLst>
          </p:cNvPr>
          <p:cNvSpPr txBox="1"/>
          <p:nvPr/>
        </p:nvSpPr>
        <p:spPr>
          <a:xfrm>
            <a:off x="2323984" y="4471674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Transport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B7D5C7-7797-48F0-87D9-27EEB21F78D8}"/>
              </a:ext>
            </a:extLst>
          </p:cNvPr>
          <p:cNvSpPr txBox="1"/>
          <p:nvPr/>
        </p:nvSpPr>
        <p:spPr>
          <a:xfrm>
            <a:off x="2326256" y="4883386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Network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859C72-9B66-430D-BA54-FCC6494C7F53}"/>
              </a:ext>
            </a:extLst>
          </p:cNvPr>
          <p:cNvSpPr txBox="1"/>
          <p:nvPr/>
        </p:nvSpPr>
        <p:spPr>
          <a:xfrm>
            <a:off x="2328528" y="5308744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Link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0E781C-94CA-4C9A-8641-7392DA8B2E62}"/>
              </a:ext>
            </a:extLst>
          </p:cNvPr>
          <p:cNvSpPr txBox="1"/>
          <p:nvPr/>
        </p:nvSpPr>
        <p:spPr>
          <a:xfrm>
            <a:off x="2317152" y="5734102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Physical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C5CD10-EDAE-4A32-831A-0B05B22124A4}"/>
              </a:ext>
            </a:extLst>
          </p:cNvPr>
          <p:cNvCxnSpPr/>
          <p:nvPr/>
        </p:nvCxnSpPr>
        <p:spPr>
          <a:xfrm flipV="1">
            <a:off x="4053728" y="3244514"/>
            <a:ext cx="416122" cy="403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4FEE22-9D55-48B8-A6F3-64B5ECD6C753}"/>
              </a:ext>
            </a:extLst>
          </p:cNvPr>
          <p:cNvCxnSpPr/>
          <p:nvPr/>
        </p:nvCxnSpPr>
        <p:spPr>
          <a:xfrm flipV="1">
            <a:off x="4060560" y="3648258"/>
            <a:ext cx="409290" cy="411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B95AE0-CD12-4FF3-8D4E-D7279D3EBD0D}"/>
              </a:ext>
            </a:extLst>
          </p:cNvPr>
          <p:cNvCxnSpPr/>
          <p:nvPr/>
        </p:nvCxnSpPr>
        <p:spPr>
          <a:xfrm flipV="1">
            <a:off x="4060560" y="4059965"/>
            <a:ext cx="40929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8CFA8F-F107-4A1C-B7FA-795593E74F15}"/>
              </a:ext>
            </a:extLst>
          </p:cNvPr>
          <p:cNvCxnSpPr/>
          <p:nvPr/>
        </p:nvCxnSpPr>
        <p:spPr>
          <a:xfrm flipV="1">
            <a:off x="4060560" y="4471674"/>
            <a:ext cx="40929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8CB76F-890D-4CF1-8EEB-41316DF868D9}"/>
              </a:ext>
            </a:extLst>
          </p:cNvPr>
          <p:cNvCxnSpPr/>
          <p:nvPr/>
        </p:nvCxnSpPr>
        <p:spPr>
          <a:xfrm flipV="1">
            <a:off x="4060560" y="4883386"/>
            <a:ext cx="409290" cy="425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A8F208-BF7A-4BDE-9CAB-DDC182F7A92D}"/>
              </a:ext>
            </a:extLst>
          </p:cNvPr>
          <p:cNvCxnSpPr/>
          <p:nvPr/>
        </p:nvCxnSpPr>
        <p:spPr>
          <a:xfrm flipV="1">
            <a:off x="4060560" y="5308744"/>
            <a:ext cx="409290" cy="425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Line 3">
            <a:extLst>
              <a:ext uri="{FF2B5EF4-FFF2-40B4-BE49-F238E27FC236}">
                <a16:creationId xmlns:a16="http://schemas.microsoft.com/office/drawing/2014/main" id="{C100848D-3D7E-41B7-B0E1-2B96945B2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793" y="5931319"/>
            <a:ext cx="4031735" cy="63496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triangle" w="sm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Line 3">
            <a:extLst>
              <a:ext uri="{FF2B5EF4-FFF2-40B4-BE49-F238E27FC236}">
                <a16:creationId xmlns:a16="http://schemas.microsoft.com/office/drawing/2014/main" id="{21CDB514-87BE-4978-8DED-B03931C620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0112" y="5519610"/>
            <a:ext cx="3419072" cy="49359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Line 3">
            <a:extLst>
              <a:ext uri="{FF2B5EF4-FFF2-40B4-BE49-F238E27FC236}">
                <a16:creationId xmlns:a16="http://schemas.microsoft.com/office/drawing/2014/main" id="{2B0B9C77-9373-424D-9267-ADD1958F1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8134" y="5078452"/>
            <a:ext cx="3419072" cy="49359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Line 3">
            <a:extLst>
              <a:ext uri="{FF2B5EF4-FFF2-40B4-BE49-F238E27FC236}">
                <a16:creationId xmlns:a16="http://schemas.microsoft.com/office/drawing/2014/main" id="{5A4A5279-3E8A-4953-A9D2-AD2072332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4072" y="4685424"/>
            <a:ext cx="3419072" cy="49359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Line 3">
            <a:extLst>
              <a:ext uri="{FF2B5EF4-FFF2-40B4-BE49-F238E27FC236}">
                <a16:creationId xmlns:a16="http://schemas.microsoft.com/office/drawing/2014/main" id="{5F77ECF4-60DE-46A6-B403-D9887D35CD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6052" y="4292396"/>
            <a:ext cx="3419072" cy="49359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Line 3">
            <a:extLst>
              <a:ext uri="{FF2B5EF4-FFF2-40B4-BE49-F238E27FC236}">
                <a16:creationId xmlns:a16="http://schemas.microsoft.com/office/drawing/2014/main" id="{9F4EAED1-60C2-4AE6-9BAA-9274F43AA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4074" y="3867281"/>
            <a:ext cx="3419072" cy="49359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Line 3">
            <a:extLst>
              <a:ext uri="{FF2B5EF4-FFF2-40B4-BE49-F238E27FC236}">
                <a16:creationId xmlns:a16="http://schemas.microsoft.com/office/drawing/2014/main" id="{BF62B936-94AC-46F5-81A9-7F15D90509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6054" y="3442165"/>
            <a:ext cx="3419072" cy="49359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941F54-C755-4607-BF2A-8B031F96C2B3}"/>
              </a:ext>
            </a:extLst>
          </p:cNvPr>
          <p:cNvSpPr txBox="1"/>
          <p:nvPr/>
        </p:nvSpPr>
        <p:spPr>
          <a:xfrm>
            <a:off x="2486528" y="1937084"/>
            <a:ext cx="21663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/>
              <a:t>IBM </a:t>
            </a:r>
          </a:p>
          <a:p>
            <a:pPr algn="ctr"/>
            <a:r>
              <a:rPr lang="en-US" sz="1900" b="1" dirty="0"/>
              <a:t>Host computer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490F11-EC29-433D-9CD4-96B3D1B80B09}"/>
              </a:ext>
            </a:extLst>
          </p:cNvPr>
          <p:cNvSpPr txBox="1"/>
          <p:nvPr/>
        </p:nvSpPr>
        <p:spPr>
          <a:xfrm>
            <a:off x="7611978" y="1945106"/>
            <a:ext cx="21663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/>
              <a:t>DEC </a:t>
            </a:r>
          </a:p>
          <a:p>
            <a:pPr algn="ctr"/>
            <a:r>
              <a:rPr lang="en-US" sz="1900" b="1" dirty="0"/>
              <a:t>Host computer</a:t>
            </a:r>
          </a:p>
        </p:txBody>
      </p:sp>
    </p:spTree>
    <p:extLst>
      <p:ext uri="{BB962C8B-B14F-4D97-AF65-F5344CB8AC3E}">
        <p14:creationId xmlns:p14="http://schemas.microsoft.com/office/powerpoint/2010/main" val="3408617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8E15D0F-51B0-4174-B39A-CBA5475F87BC}"/>
              </a:ext>
            </a:extLst>
          </p:cNvPr>
          <p:cNvSpPr txBox="1">
            <a:spLocks noChangeArrowheads="1"/>
          </p:cNvSpPr>
          <p:nvPr/>
        </p:nvSpPr>
        <p:spPr>
          <a:xfrm>
            <a:off x="2047165" y="624110"/>
            <a:ext cx="945744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b="1" dirty="0"/>
              <a:t>OSI in Action</a:t>
            </a:r>
            <a:endParaRPr lang="en-US" sz="2800" b="1" dirty="0"/>
          </a:p>
          <a:p>
            <a:pPr>
              <a:spcAft>
                <a:spcPts val="600"/>
              </a:spcAft>
            </a:pPr>
            <a:endParaRPr lang="en-US" altLang="en-US" b="1" dirty="0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BE03A96D-B9B5-47DF-910E-18FB7F13A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521" y="2402004"/>
            <a:ext cx="1806194" cy="3019040"/>
          </a:xfrm>
          <a:prstGeom prst="cube">
            <a:avLst>
              <a:gd name="adj" fmla="val 288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AB6F4B-C682-4E83-81F0-F24D2E7E24FA}"/>
              </a:ext>
            </a:extLst>
          </p:cNvPr>
          <p:cNvSpPr txBox="1"/>
          <p:nvPr/>
        </p:nvSpPr>
        <p:spPr>
          <a:xfrm>
            <a:off x="2303520" y="2513219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5759F7-52A3-4EF2-A19E-C447FF7C1869}"/>
              </a:ext>
            </a:extLst>
          </p:cNvPr>
          <p:cNvSpPr txBox="1"/>
          <p:nvPr/>
        </p:nvSpPr>
        <p:spPr>
          <a:xfrm>
            <a:off x="2319440" y="2952220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Presentation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46AC83-DA04-4193-9960-593DC4A61900}"/>
              </a:ext>
            </a:extLst>
          </p:cNvPr>
          <p:cNvSpPr txBox="1"/>
          <p:nvPr/>
        </p:nvSpPr>
        <p:spPr>
          <a:xfrm>
            <a:off x="2321712" y="3363927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5732A5-5C09-4C58-B6C3-07967240853A}"/>
              </a:ext>
            </a:extLst>
          </p:cNvPr>
          <p:cNvSpPr txBox="1"/>
          <p:nvPr/>
        </p:nvSpPr>
        <p:spPr>
          <a:xfrm>
            <a:off x="2323984" y="3775636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Transport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B7D5C7-7797-48F0-87D9-27EEB21F78D8}"/>
              </a:ext>
            </a:extLst>
          </p:cNvPr>
          <p:cNvSpPr txBox="1"/>
          <p:nvPr/>
        </p:nvSpPr>
        <p:spPr>
          <a:xfrm>
            <a:off x="2326256" y="4187348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Network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859C72-9B66-430D-BA54-FCC6494C7F53}"/>
              </a:ext>
            </a:extLst>
          </p:cNvPr>
          <p:cNvSpPr txBox="1"/>
          <p:nvPr/>
        </p:nvSpPr>
        <p:spPr>
          <a:xfrm>
            <a:off x="2328528" y="4612706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Link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0E781C-94CA-4C9A-8641-7392DA8B2E62}"/>
              </a:ext>
            </a:extLst>
          </p:cNvPr>
          <p:cNvSpPr txBox="1"/>
          <p:nvPr/>
        </p:nvSpPr>
        <p:spPr>
          <a:xfrm>
            <a:off x="2317152" y="5038064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Physical</a:t>
            </a:r>
          </a:p>
        </p:txBody>
      </p:sp>
      <p:sp>
        <p:nvSpPr>
          <p:cNvPr id="36" name="Line 3">
            <a:extLst>
              <a:ext uri="{FF2B5EF4-FFF2-40B4-BE49-F238E27FC236}">
                <a16:creationId xmlns:a16="http://schemas.microsoft.com/office/drawing/2014/main" id="{21CDB514-87BE-4978-8DED-B03931C620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0112" y="4823573"/>
            <a:ext cx="1047483" cy="27957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Line 3">
            <a:extLst>
              <a:ext uri="{FF2B5EF4-FFF2-40B4-BE49-F238E27FC236}">
                <a16:creationId xmlns:a16="http://schemas.microsoft.com/office/drawing/2014/main" id="{2B0B9C77-9373-424D-9267-ADD1958F1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8134" y="4409710"/>
            <a:ext cx="1039461" cy="27957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941F54-C755-4607-BF2A-8B031F96C2B3}"/>
              </a:ext>
            </a:extLst>
          </p:cNvPr>
          <p:cNvSpPr txBox="1"/>
          <p:nvPr/>
        </p:nvSpPr>
        <p:spPr>
          <a:xfrm>
            <a:off x="2123453" y="1763096"/>
            <a:ext cx="21663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/>
              <a:t>Host computer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490F11-EC29-433D-9CD4-96B3D1B80B09}"/>
              </a:ext>
            </a:extLst>
          </p:cNvPr>
          <p:cNvSpPr txBox="1"/>
          <p:nvPr/>
        </p:nvSpPr>
        <p:spPr>
          <a:xfrm>
            <a:off x="7290730" y="1785122"/>
            <a:ext cx="21663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/>
              <a:t>Host computer</a:t>
            </a:r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A0D7BBCB-2EDB-4F14-8921-357C9BF26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9722" y="4157161"/>
            <a:ext cx="1452147" cy="1327131"/>
          </a:xfrm>
          <a:prstGeom prst="cube">
            <a:avLst>
              <a:gd name="adj" fmla="val 500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E57212-71C7-4693-A96A-157ADE5FCEAA}"/>
              </a:ext>
            </a:extLst>
          </p:cNvPr>
          <p:cNvSpPr txBox="1"/>
          <p:nvPr/>
        </p:nvSpPr>
        <p:spPr>
          <a:xfrm>
            <a:off x="5148498" y="4263103"/>
            <a:ext cx="1306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Network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166E9D-08DB-4B6F-924F-AD6675FD2144}"/>
              </a:ext>
            </a:extLst>
          </p:cNvPr>
          <p:cNvSpPr txBox="1"/>
          <p:nvPr/>
        </p:nvSpPr>
        <p:spPr>
          <a:xfrm>
            <a:off x="5148498" y="4660893"/>
            <a:ext cx="1306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Link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0F379F-E047-4281-B83B-E78EFA884125}"/>
              </a:ext>
            </a:extLst>
          </p:cNvPr>
          <p:cNvSpPr txBox="1"/>
          <p:nvPr/>
        </p:nvSpPr>
        <p:spPr>
          <a:xfrm>
            <a:off x="5137595" y="5071092"/>
            <a:ext cx="1317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Physical</a:t>
            </a:r>
          </a:p>
        </p:txBody>
      </p:sp>
      <p:sp>
        <p:nvSpPr>
          <p:cNvPr id="53" name="Cube 52">
            <a:extLst>
              <a:ext uri="{FF2B5EF4-FFF2-40B4-BE49-F238E27FC236}">
                <a16:creationId xmlns:a16="http://schemas.microsoft.com/office/drawing/2014/main" id="{596F7D31-8A06-4DC4-8706-DBE6535BC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608" y="2431572"/>
            <a:ext cx="1806194" cy="3019040"/>
          </a:xfrm>
          <a:prstGeom prst="cube">
            <a:avLst>
              <a:gd name="adj" fmla="val 288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E8ACB2-8CFA-463D-ABA8-703E2DAD4EC7}"/>
              </a:ext>
            </a:extLst>
          </p:cNvPr>
          <p:cNvSpPr txBox="1"/>
          <p:nvPr/>
        </p:nvSpPr>
        <p:spPr>
          <a:xfrm>
            <a:off x="7505607" y="2542787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74846E-1970-4A21-962B-77FECC03C606}"/>
              </a:ext>
            </a:extLst>
          </p:cNvPr>
          <p:cNvSpPr txBox="1"/>
          <p:nvPr/>
        </p:nvSpPr>
        <p:spPr>
          <a:xfrm>
            <a:off x="7521527" y="2981788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Presentation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3A9C5CF-8EF7-48A4-A950-09733EE1793A}"/>
              </a:ext>
            </a:extLst>
          </p:cNvPr>
          <p:cNvSpPr txBox="1"/>
          <p:nvPr/>
        </p:nvSpPr>
        <p:spPr>
          <a:xfrm>
            <a:off x="7523799" y="3393495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79EBB9-8AF2-414D-9E87-352F22C69F9C}"/>
              </a:ext>
            </a:extLst>
          </p:cNvPr>
          <p:cNvSpPr txBox="1"/>
          <p:nvPr/>
        </p:nvSpPr>
        <p:spPr>
          <a:xfrm>
            <a:off x="7526071" y="3805204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Transport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FAA14B-7822-4A63-9A13-F588CA5367B5}"/>
              </a:ext>
            </a:extLst>
          </p:cNvPr>
          <p:cNvSpPr txBox="1"/>
          <p:nvPr/>
        </p:nvSpPr>
        <p:spPr>
          <a:xfrm>
            <a:off x="7528343" y="4216916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Network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A0FF7C-BF6C-4976-9C45-51B1A108F213}"/>
              </a:ext>
            </a:extLst>
          </p:cNvPr>
          <p:cNvSpPr txBox="1"/>
          <p:nvPr/>
        </p:nvSpPr>
        <p:spPr>
          <a:xfrm>
            <a:off x="7530615" y="4642274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Link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40C629-1122-4008-9D97-DEA07265B16F}"/>
              </a:ext>
            </a:extLst>
          </p:cNvPr>
          <p:cNvSpPr txBox="1"/>
          <p:nvPr/>
        </p:nvSpPr>
        <p:spPr>
          <a:xfrm>
            <a:off x="7519239" y="5067632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Physical</a:t>
            </a:r>
          </a:p>
        </p:txBody>
      </p:sp>
      <p:sp>
        <p:nvSpPr>
          <p:cNvPr id="16" name="Line 3">
            <a:extLst>
              <a:ext uri="{FF2B5EF4-FFF2-40B4-BE49-F238E27FC236}">
                <a16:creationId xmlns:a16="http://schemas.microsoft.com/office/drawing/2014/main" id="{C100848D-3D7E-41B7-B0E1-2B96945B2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0096" y="5264730"/>
            <a:ext cx="1108402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triangle" w="sm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Line 3">
            <a:extLst>
              <a:ext uri="{FF2B5EF4-FFF2-40B4-BE49-F238E27FC236}">
                <a16:creationId xmlns:a16="http://schemas.microsoft.com/office/drawing/2014/main" id="{66CDD1F9-FEEE-47AE-9A90-B45D3B23B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8220" y="5264730"/>
            <a:ext cx="974561" cy="2272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triangle" w="sm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Line 3">
            <a:extLst>
              <a:ext uri="{FF2B5EF4-FFF2-40B4-BE49-F238E27FC236}">
                <a16:creationId xmlns:a16="http://schemas.microsoft.com/office/drawing/2014/main" id="{89B0FE43-38DD-4F36-8AD4-E86AA59453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1869" y="4855294"/>
            <a:ext cx="950010" cy="13071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Line 3">
            <a:extLst>
              <a:ext uri="{FF2B5EF4-FFF2-40B4-BE49-F238E27FC236}">
                <a16:creationId xmlns:a16="http://schemas.microsoft.com/office/drawing/2014/main" id="{74FD8FF6-DBA5-4192-99D8-902E5EFE6E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91869" y="4454502"/>
            <a:ext cx="913738" cy="3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310AFE-860E-4427-804F-F3B1008E7911}"/>
              </a:ext>
            </a:extLst>
          </p:cNvPr>
          <p:cNvSpPr txBox="1"/>
          <p:nvPr/>
        </p:nvSpPr>
        <p:spPr>
          <a:xfrm>
            <a:off x="4773403" y="3689711"/>
            <a:ext cx="2166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(Intermediate Node)</a:t>
            </a:r>
          </a:p>
        </p:txBody>
      </p:sp>
      <p:sp>
        <p:nvSpPr>
          <p:cNvPr id="68" name="Text Box 5">
            <a:extLst>
              <a:ext uri="{FF2B5EF4-FFF2-40B4-BE49-F238E27FC236}">
                <a16:creationId xmlns:a16="http://schemas.microsoft.com/office/drawing/2014/main" id="{07A8994A-C705-49D9-B828-6D5086FE6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031" y="5615663"/>
            <a:ext cx="2152532" cy="504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San Francisco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(Source Node)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Text Box 5">
            <a:extLst>
              <a:ext uri="{FF2B5EF4-FFF2-40B4-BE49-F238E27FC236}">
                <a16:creationId xmlns:a16="http://schemas.microsoft.com/office/drawing/2014/main" id="{63F49B9A-2364-4712-982C-CD485891E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1637" y="5617935"/>
            <a:ext cx="2152532" cy="504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altLang="en-US" sz="1600" b="1" dirty="0">
                <a:latin typeface="Calibri" panose="020F0502020204030204" pitchFamily="34" charset="0"/>
              </a:rPr>
              <a:t>New York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(Destination Node)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Text Box 5">
            <a:extLst>
              <a:ext uri="{FF2B5EF4-FFF2-40B4-BE49-F238E27FC236}">
                <a16:creationId xmlns:a16="http://schemas.microsoft.com/office/drawing/2014/main" id="{34BF9909-DA86-442A-84CD-65A2519F4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197" y="5781711"/>
            <a:ext cx="2152532" cy="504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Chicago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F090DC9-5D95-4990-BAED-CB984E27AC96}"/>
              </a:ext>
            </a:extLst>
          </p:cNvPr>
          <p:cNvCxnSpPr>
            <a:cxnSpLocks/>
          </p:cNvCxnSpPr>
          <p:nvPr/>
        </p:nvCxnSpPr>
        <p:spPr>
          <a:xfrm>
            <a:off x="3944205" y="2743201"/>
            <a:ext cx="0" cy="34634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CA751FF-29AE-4093-ADB9-EA94072BD13A}"/>
              </a:ext>
            </a:extLst>
          </p:cNvPr>
          <p:cNvCxnSpPr>
            <a:cxnSpLocks/>
          </p:cNvCxnSpPr>
          <p:nvPr/>
        </p:nvCxnSpPr>
        <p:spPr>
          <a:xfrm>
            <a:off x="3946477" y="3154910"/>
            <a:ext cx="0" cy="34634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DFD13CD-6669-4932-A063-064524623FC8}"/>
              </a:ext>
            </a:extLst>
          </p:cNvPr>
          <p:cNvCxnSpPr>
            <a:cxnSpLocks/>
          </p:cNvCxnSpPr>
          <p:nvPr/>
        </p:nvCxnSpPr>
        <p:spPr>
          <a:xfrm>
            <a:off x="3946477" y="3591641"/>
            <a:ext cx="0" cy="34634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664CA8E-4A70-46A4-A7BD-01D868ECBCB7}"/>
              </a:ext>
            </a:extLst>
          </p:cNvPr>
          <p:cNvCxnSpPr>
            <a:cxnSpLocks/>
          </p:cNvCxnSpPr>
          <p:nvPr/>
        </p:nvCxnSpPr>
        <p:spPr>
          <a:xfrm>
            <a:off x="3946477" y="4014723"/>
            <a:ext cx="0" cy="34634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471EB2A-E05A-46FF-983B-833FE964C503}"/>
              </a:ext>
            </a:extLst>
          </p:cNvPr>
          <p:cNvCxnSpPr>
            <a:cxnSpLocks/>
          </p:cNvCxnSpPr>
          <p:nvPr/>
        </p:nvCxnSpPr>
        <p:spPr>
          <a:xfrm>
            <a:off x="3946477" y="4424158"/>
            <a:ext cx="0" cy="34634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0C8D33E-5C6B-4528-A693-D9E66714D1F2}"/>
              </a:ext>
            </a:extLst>
          </p:cNvPr>
          <p:cNvCxnSpPr>
            <a:cxnSpLocks/>
          </p:cNvCxnSpPr>
          <p:nvPr/>
        </p:nvCxnSpPr>
        <p:spPr>
          <a:xfrm>
            <a:off x="3946477" y="4847233"/>
            <a:ext cx="0" cy="34634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155514E-C1FF-478E-A816-28BB50AB59D0}"/>
              </a:ext>
            </a:extLst>
          </p:cNvPr>
          <p:cNvCxnSpPr>
            <a:cxnSpLocks/>
          </p:cNvCxnSpPr>
          <p:nvPr/>
        </p:nvCxnSpPr>
        <p:spPr>
          <a:xfrm>
            <a:off x="6389431" y="4478750"/>
            <a:ext cx="0" cy="34634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273413E-3CC8-449A-B766-A45F36DF01D3}"/>
              </a:ext>
            </a:extLst>
          </p:cNvPr>
          <p:cNvCxnSpPr>
            <a:cxnSpLocks/>
          </p:cNvCxnSpPr>
          <p:nvPr/>
        </p:nvCxnSpPr>
        <p:spPr>
          <a:xfrm>
            <a:off x="6403079" y="4915469"/>
            <a:ext cx="0" cy="34634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90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E5EC0C2-909A-4993-AE7B-C6035C02D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9531" y="337625"/>
            <a:ext cx="6970235" cy="1026941"/>
          </a:xfrm>
        </p:spPr>
        <p:txBody>
          <a:bodyPr/>
          <a:lstStyle/>
          <a:p>
            <a:r>
              <a:rPr lang="en-GB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 Model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B7CB79-C53C-4AB8-B913-EE7A387AB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275" y="1319064"/>
            <a:ext cx="8299937" cy="506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3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D9BD230D-0708-4782-93C2-6421485ED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8E15D0F-51B0-4174-B39A-CBA5475F87BC}"/>
              </a:ext>
            </a:extLst>
          </p:cNvPr>
          <p:cNvSpPr txBox="1">
            <a:spLocks noChangeArrowheads="1"/>
          </p:cNvSpPr>
          <p:nvPr/>
        </p:nvSpPr>
        <p:spPr>
          <a:xfrm>
            <a:off x="649224" y="645106"/>
            <a:ext cx="6574536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b="1" dirty="0"/>
              <a:t>OSI Model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630D25A-547E-4D17-B65E-FA2B88893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C8C3D4D-CA52-4EF5-B40F-AFB720CBA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9224" y="1760562"/>
            <a:ext cx="7387871" cy="445233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000" b="1" dirty="0"/>
              <a:t>The OSI model attempts to define rules that apply to the following issues:</a:t>
            </a:r>
          </a:p>
          <a:p>
            <a:pPr lvl="0" algn="just">
              <a:lnSpc>
                <a:spcPct val="90000"/>
              </a:lnSpc>
            </a:pPr>
            <a:r>
              <a:rPr lang="en-US" sz="2000" b="1" dirty="0"/>
              <a:t>How network devices contact each other and, if they have different languages, how they communicate with each other.</a:t>
            </a:r>
          </a:p>
          <a:p>
            <a:pPr lvl="0" algn="just">
              <a:lnSpc>
                <a:spcPct val="90000"/>
              </a:lnSpc>
            </a:pPr>
            <a:r>
              <a:rPr lang="en-US" sz="2000" b="1" dirty="0"/>
              <a:t>Methods by which a device on a network knows when to transmit data and when not to.</a:t>
            </a:r>
          </a:p>
          <a:p>
            <a:pPr lvl="0" algn="just">
              <a:lnSpc>
                <a:spcPct val="90000"/>
              </a:lnSpc>
            </a:pPr>
            <a:r>
              <a:rPr lang="en-US" sz="2000" b="1" dirty="0"/>
              <a:t>How the physical transmission media are arranged and connected.</a:t>
            </a:r>
          </a:p>
          <a:p>
            <a:pPr lvl="0" algn="just">
              <a:lnSpc>
                <a:spcPct val="90000"/>
              </a:lnSpc>
            </a:pPr>
            <a:r>
              <a:rPr lang="en-US" sz="2000" b="1" dirty="0"/>
              <a:t>How to ensure that network devices maintain a proper rate of data flow.</a:t>
            </a:r>
          </a:p>
          <a:p>
            <a:pPr lvl="0" algn="just">
              <a:lnSpc>
                <a:spcPct val="90000"/>
              </a:lnSpc>
            </a:pPr>
            <a:r>
              <a:rPr lang="en-US" sz="2000" b="1" dirty="0"/>
              <a:t>How bits are represented on the network media.</a:t>
            </a:r>
          </a:p>
        </p:txBody>
      </p:sp>
      <p:sp>
        <p:nvSpPr>
          <p:cNvPr id="76" name="Freeform 11">
            <a:extLst>
              <a:ext uri="{FF2B5EF4-FFF2-40B4-BE49-F238E27FC236}">
                <a16:creationId xmlns:a16="http://schemas.microsoft.com/office/drawing/2014/main" id="{F39C56FC-EE04-4CE0-8DE2-736A201E9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6803875F-DEE3-4562-8DE5-CB3C3DF3B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6660" y="1815150"/>
            <a:ext cx="2166330" cy="3344553"/>
          </a:xfrm>
          <a:prstGeom prst="cube">
            <a:avLst>
              <a:gd name="adj" fmla="val 17787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1C683B-844E-4F23-9A9D-56029E780DE1}"/>
              </a:ext>
            </a:extLst>
          </p:cNvPr>
          <p:cNvSpPr txBox="1"/>
          <p:nvPr/>
        </p:nvSpPr>
        <p:spPr>
          <a:xfrm>
            <a:off x="8676660" y="2251878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614C74-93BF-4694-A38D-3D39A30E7AAF}"/>
              </a:ext>
            </a:extLst>
          </p:cNvPr>
          <p:cNvSpPr txBox="1"/>
          <p:nvPr/>
        </p:nvSpPr>
        <p:spPr>
          <a:xfrm>
            <a:off x="8692580" y="2690879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Presentation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C03EA7-8ADE-4635-9204-5351EA45014C}"/>
              </a:ext>
            </a:extLst>
          </p:cNvPr>
          <p:cNvSpPr txBox="1"/>
          <p:nvPr/>
        </p:nvSpPr>
        <p:spPr>
          <a:xfrm>
            <a:off x="8694852" y="3102586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30097F-AC96-4489-A7E3-7D9294120BE2}"/>
              </a:ext>
            </a:extLst>
          </p:cNvPr>
          <p:cNvSpPr txBox="1"/>
          <p:nvPr/>
        </p:nvSpPr>
        <p:spPr>
          <a:xfrm>
            <a:off x="8697124" y="3514295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Transport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9961DC-847A-4750-804F-3AC55F6C4C71}"/>
              </a:ext>
            </a:extLst>
          </p:cNvPr>
          <p:cNvSpPr txBox="1"/>
          <p:nvPr/>
        </p:nvSpPr>
        <p:spPr>
          <a:xfrm>
            <a:off x="8699396" y="3926007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Network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A4CB7A-1508-4AB6-9F18-A3314C468241}"/>
              </a:ext>
            </a:extLst>
          </p:cNvPr>
          <p:cNvSpPr txBox="1"/>
          <p:nvPr/>
        </p:nvSpPr>
        <p:spPr>
          <a:xfrm>
            <a:off x="8701668" y="4351365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Link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8A9A56-902B-419A-ADBF-107B4A5E5567}"/>
              </a:ext>
            </a:extLst>
          </p:cNvPr>
          <p:cNvSpPr txBox="1"/>
          <p:nvPr/>
        </p:nvSpPr>
        <p:spPr>
          <a:xfrm>
            <a:off x="8690292" y="4776723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Physical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C2D325-96DA-46A9-9580-B8909CF27E51}"/>
              </a:ext>
            </a:extLst>
          </p:cNvPr>
          <p:cNvCxnSpPr/>
          <p:nvPr/>
        </p:nvCxnSpPr>
        <p:spPr>
          <a:xfrm flipV="1">
            <a:off x="10426868" y="2287135"/>
            <a:ext cx="416122" cy="403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3882C3-6217-4581-ADCC-B507C70051A0}"/>
              </a:ext>
            </a:extLst>
          </p:cNvPr>
          <p:cNvCxnSpPr/>
          <p:nvPr/>
        </p:nvCxnSpPr>
        <p:spPr>
          <a:xfrm flipV="1">
            <a:off x="10433700" y="2690879"/>
            <a:ext cx="409290" cy="411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5FC850B-AB75-4D96-8D65-3F99E865079C}"/>
              </a:ext>
            </a:extLst>
          </p:cNvPr>
          <p:cNvCxnSpPr/>
          <p:nvPr/>
        </p:nvCxnSpPr>
        <p:spPr>
          <a:xfrm flipV="1">
            <a:off x="10433700" y="3102586"/>
            <a:ext cx="40929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EA559A-1096-4E23-B12C-A6A239E73F11}"/>
              </a:ext>
            </a:extLst>
          </p:cNvPr>
          <p:cNvCxnSpPr/>
          <p:nvPr/>
        </p:nvCxnSpPr>
        <p:spPr>
          <a:xfrm flipV="1">
            <a:off x="10433700" y="3514295"/>
            <a:ext cx="40929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CEF5F56-4F2E-43B8-89A9-E6E4133B6E3E}"/>
              </a:ext>
            </a:extLst>
          </p:cNvPr>
          <p:cNvCxnSpPr/>
          <p:nvPr/>
        </p:nvCxnSpPr>
        <p:spPr>
          <a:xfrm flipV="1">
            <a:off x="10433700" y="3926007"/>
            <a:ext cx="409290" cy="425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6F76CF0-D307-467F-94EC-FC57FFC6B417}"/>
              </a:ext>
            </a:extLst>
          </p:cNvPr>
          <p:cNvCxnSpPr/>
          <p:nvPr/>
        </p:nvCxnSpPr>
        <p:spPr>
          <a:xfrm flipV="1">
            <a:off x="10433700" y="4351365"/>
            <a:ext cx="409290" cy="425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18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8E15D0F-51B0-4174-B39A-CBA5475F87BC}"/>
              </a:ext>
            </a:extLst>
          </p:cNvPr>
          <p:cNvSpPr txBox="1">
            <a:spLocks noChangeArrowheads="1"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b="1" dirty="0"/>
              <a:t>(1) Physical Layer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C8C3D4D-CA52-4EF5-B40F-AFB720CBA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6664" y="1905000"/>
            <a:ext cx="7071694" cy="452309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000" b="1" dirty="0"/>
              <a:t>The following items are addressed at the physical layer: </a:t>
            </a:r>
          </a:p>
          <a:p>
            <a:pPr lvl="1" algn="just">
              <a:lnSpc>
                <a:spcPct val="90000"/>
              </a:lnSpc>
            </a:pPr>
            <a:r>
              <a:rPr lang="en-US" sz="2000" b="1" dirty="0"/>
              <a:t>Network connection types, including multipoint, point-to-point or multi-homed connections.</a:t>
            </a:r>
          </a:p>
          <a:p>
            <a:pPr lvl="1" algn="just">
              <a:lnSpc>
                <a:spcPct val="90000"/>
              </a:lnSpc>
            </a:pPr>
            <a:r>
              <a:rPr lang="en-US" sz="2000" b="1" dirty="0"/>
              <a:t>Physical topologies, which are physical layouts of networks, such as bus, star.</a:t>
            </a:r>
          </a:p>
          <a:p>
            <a:pPr lvl="1" algn="just">
              <a:lnSpc>
                <a:spcPct val="90000"/>
              </a:lnSpc>
            </a:pPr>
            <a:r>
              <a:rPr lang="en-US" sz="2000" b="1" dirty="0"/>
              <a:t>Analog and digital, which include several methods for encoding data.</a:t>
            </a:r>
          </a:p>
          <a:p>
            <a:pPr lvl="1" algn="just">
              <a:lnSpc>
                <a:spcPct val="90000"/>
              </a:lnSpc>
            </a:pPr>
            <a:r>
              <a:rPr lang="en-US" sz="2000" b="1" dirty="0"/>
              <a:t>Multiplexing, which involves combining several data channels into one.</a:t>
            </a:r>
          </a:p>
          <a:p>
            <a:pPr lvl="1" algn="just">
              <a:lnSpc>
                <a:spcPct val="90000"/>
              </a:lnSpc>
            </a:pPr>
            <a:r>
              <a:rPr lang="en-US" sz="2000" b="1" dirty="0"/>
              <a:t>Termination, which prevents signals from reflecting back through the cable and causing signal and packets errors.</a:t>
            </a:r>
          </a:p>
        </p:txBody>
      </p:sp>
      <p:sp>
        <p:nvSpPr>
          <p:cNvPr id="50" name="Cube 49">
            <a:extLst>
              <a:ext uri="{FF2B5EF4-FFF2-40B4-BE49-F238E27FC236}">
                <a16:creationId xmlns:a16="http://schemas.microsoft.com/office/drawing/2014/main" id="{45D3B48C-4A60-4185-97D3-5825C8ED3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2450" y="2088108"/>
            <a:ext cx="2166330" cy="3344553"/>
          </a:xfrm>
          <a:prstGeom prst="cube">
            <a:avLst>
              <a:gd name="adj" fmla="val 1778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8D9487-CDFB-41F3-90FF-D34D8EEF3CC1}"/>
              </a:ext>
            </a:extLst>
          </p:cNvPr>
          <p:cNvSpPr txBox="1"/>
          <p:nvPr/>
        </p:nvSpPr>
        <p:spPr>
          <a:xfrm>
            <a:off x="9072450" y="2524836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2DF12B-0086-4764-BA29-688A93F9E24F}"/>
              </a:ext>
            </a:extLst>
          </p:cNvPr>
          <p:cNvSpPr txBox="1"/>
          <p:nvPr/>
        </p:nvSpPr>
        <p:spPr>
          <a:xfrm>
            <a:off x="9088370" y="2963837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Presentation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D17EE0-9661-4514-BEAA-6C081F77A1A6}"/>
              </a:ext>
            </a:extLst>
          </p:cNvPr>
          <p:cNvSpPr txBox="1"/>
          <p:nvPr/>
        </p:nvSpPr>
        <p:spPr>
          <a:xfrm>
            <a:off x="9090642" y="3375544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F020B2-89CC-4F8E-9216-D24340CFD03B}"/>
              </a:ext>
            </a:extLst>
          </p:cNvPr>
          <p:cNvSpPr txBox="1"/>
          <p:nvPr/>
        </p:nvSpPr>
        <p:spPr>
          <a:xfrm>
            <a:off x="9092914" y="3787253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Transport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A57980-7577-42A9-89C7-9DE919C0B14F}"/>
              </a:ext>
            </a:extLst>
          </p:cNvPr>
          <p:cNvSpPr txBox="1"/>
          <p:nvPr/>
        </p:nvSpPr>
        <p:spPr>
          <a:xfrm>
            <a:off x="9095186" y="4198965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Network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521575-8A1D-4D4D-BA67-80BE136F478F}"/>
              </a:ext>
            </a:extLst>
          </p:cNvPr>
          <p:cNvSpPr txBox="1"/>
          <p:nvPr/>
        </p:nvSpPr>
        <p:spPr>
          <a:xfrm>
            <a:off x="9097458" y="4624323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Link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2C59109-5202-4533-9CCC-B93EAC4ABB2A}"/>
              </a:ext>
            </a:extLst>
          </p:cNvPr>
          <p:cNvSpPr txBox="1"/>
          <p:nvPr/>
        </p:nvSpPr>
        <p:spPr>
          <a:xfrm>
            <a:off x="9086082" y="5049681"/>
            <a:ext cx="173657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Physical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2B348EC-E344-4F91-9EA8-714BA2A64947}"/>
              </a:ext>
            </a:extLst>
          </p:cNvPr>
          <p:cNvCxnSpPr/>
          <p:nvPr/>
        </p:nvCxnSpPr>
        <p:spPr>
          <a:xfrm flipV="1">
            <a:off x="10822658" y="2560093"/>
            <a:ext cx="416122" cy="403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F3E45BB-1E3C-490A-B4C5-40A1D910181A}"/>
              </a:ext>
            </a:extLst>
          </p:cNvPr>
          <p:cNvCxnSpPr/>
          <p:nvPr/>
        </p:nvCxnSpPr>
        <p:spPr>
          <a:xfrm flipV="1">
            <a:off x="10829490" y="2963837"/>
            <a:ext cx="409290" cy="411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CE6994E-D183-4C49-BF8C-FFEC1D5F79FC}"/>
              </a:ext>
            </a:extLst>
          </p:cNvPr>
          <p:cNvCxnSpPr/>
          <p:nvPr/>
        </p:nvCxnSpPr>
        <p:spPr>
          <a:xfrm flipV="1">
            <a:off x="10829490" y="3375544"/>
            <a:ext cx="40929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67C23C-4080-4F9F-9D31-632CDE9E584A}"/>
              </a:ext>
            </a:extLst>
          </p:cNvPr>
          <p:cNvCxnSpPr/>
          <p:nvPr/>
        </p:nvCxnSpPr>
        <p:spPr>
          <a:xfrm flipV="1">
            <a:off x="10829490" y="3787253"/>
            <a:ext cx="40929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167E087-F2C7-498B-A549-24BF75BF7F85}"/>
              </a:ext>
            </a:extLst>
          </p:cNvPr>
          <p:cNvCxnSpPr/>
          <p:nvPr/>
        </p:nvCxnSpPr>
        <p:spPr>
          <a:xfrm flipV="1">
            <a:off x="10829490" y="4198965"/>
            <a:ext cx="409290" cy="425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247037A-6D04-467A-9322-17C78C7555A2}"/>
              </a:ext>
            </a:extLst>
          </p:cNvPr>
          <p:cNvCxnSpPr/>
          <p:nvPr/>
        </p:nvCxnSpPr>
        <p:spPr>
          <a:xfrm flipV="1">
            <a:off x="10829490" y="4624323"/>
            <a:ext cx="409290" cy="425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2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8E15D0F-51B0-4174-B39A-CBA5475F87BC}"/>
              </a:ext>
            </a:extLst>
          </p:cNvPr>
          <p:cNvSpPr txBox="1">
            <a:spLocks noChangeArrowheads="1"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b="1" dirty="0"/>
              <a:t>(2) Data Link Layer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C8C3D4D-CA52-4EF5-B40F-AFB720CBA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6664" y="1905000"/>
            <a:ext cx="6977670" cy="4523096"/>
          </a:xfrm>
        </p:spPr>
        <p:txBody>
          <a:bodyPr vert="horz" lIns="91440" tIns="45720" rIns="91440" bIns="45720" rtlCol="0">
            <a:normAutofit/>
          </a:bodyPr>
          <a:lstStyle/>
          <a:p>
            <a:pPr lvl="0" algn="just"/>
            <a:r>
              <a:rPr lang="en-US" sz="2000" b="1" dirty="0"/>
              <a:t>Allows a device to access the network to send and receive messages</a:t>
            </a:r>
          </a:p>
          <a:p>
            <a:pPr lvl="0" algn="just"/>
            <a:r>
              <a:rPr lang="en-US" sz="2000" b="1" dirty="0"/>
              <a:t>Offers a physical address so a device’s data can be sent on the network</a:t>
            </a:r>
          </a:p>
          <a:p>
            <a:pPr lvl="0" algn="just"/>
            <a:r>
              <a:rPr lang="en-US" sz="2000" b="1" dirty="0"/>
              <a:t>Works with a device’s networking software when sending and receiving messages</a:t>
            </a:r>
          </a:p>
          <a:p>
            <a:pPr lvl="0" algn="just"/>
            <a:r>
              <a:rPr lang="en-US" sz="2000" b="1" dirty="0"/>
              <a:t>Provides error-detection capability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77015FC5-9D79-41AD-9D03-5A49A9902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3394" y="1433015"/>
            <a:ext cx="2166330" cy="3344553"/>
          </a:xfrm>
          <a:prstGeom prst="cube">
            <a:avLst>
              <a:gd name="adj" fmla="val 1778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9B869E-8EAF-499E-8520-4A746D46D8EE}"/>
              </a:ext>
            </a:extLst>
          </p:cNvPr>
          <p:cNvSpPr txBox="1"/>
          <p:nvPr/>
        </p:nvSpPr>
        <p:spPr>
          <a:xfrm>
            <a:off x="9113394" y="1869743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90AEB-20D5-4F55-B6EF-6E86DDDB18D5}"/>
              </a:ext>
            </a:extLst>
          </p:cNvPr>
          <p:cNvSpPr txBox="1"/>
          <p:nvPr/>
        </p:nvSpPr>
        <p:spPr>
          <a:xfrm>
            <a:off x="9129314" y="2308744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5400D-03B9-434E-8E97-5FBD956352B0}"/>
              </a:ext>
            </a:extLst>
          </p:cNvPr>
          <p:cNvSpPr txBox="1"/>
          <p:nvPr/>
        </p:nvSpPr>
        <p:spPr>
          <a:xfrm>
            <a:off x="9131586" y="2720451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87D030-7B35-41BA-8F28-4FF0C9D0E9DA}"/>
              </a:ext>
            </a:extLst>
          </p:cNvPr>
          <p:cNvSpPr txBox="1"/>
          <p:nvPr/>
        </p:nvSpPr>
        <p:spPr>
          <a:xfrm>
            <a:off x="9133858" y="3132160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FC662-45B1-4107-869F-F0F12F019DE3}"/>
              </a:ext>
            </a:extLst>
          </p:cNvPr>
          <p:cNvSpPr txBox="1"/>
          <p:nvPr/>
        </p:nvSpPr>
        <p:spPr>
          <a:xfrm>
            <a:off x="9136130" y="3543872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707F2-DEBD-40CF-B57A-E9EDD24AD612}"/>
              </a:ext>
            </a:extLst>
          </p:cNvPr>
          <p:cNvSpPr txBox="1"/>
          <p:nvPr/>
        </p:nvSpPr>
        <p:spPr>
          <a:xfrm>
            <a:off x="9138402" y="3969230"/>
            <a:ext cx="173657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Link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43E65-CE3E-4DBD-80BB-7C0572B73DF5}"/>
              </a:ext>
            </a:extLst>
          </p:cNvPr>
          <p:cNvSpPr txBox="1"/>
          <p:nvPr/>
        </p:nvSpPr>
        <p:spPr>
          <a:xfrm>
            <a:off x="9127026" y="4394588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Physical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A31A88-7DB0-43AC-A087-2EB929D0E710}"/>
              </a:ext>
            </a:extLst>
          </p:cNvPr>
          <p:cNvCxnSpPr/>
          <p:nvPr/>
        </p:nvCxnSpPr>
        <p:spPr>
          <a:xfrm flipV="1">
            <a:off x="10863602" y="1905000"/>
            <a:ext cx="416122" cy="403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136298-800F-45DE-A468-3E1E2A981290}"/>
              </a:ext>
            </a:extLst>
          </p:cNvPr>
          <p:cNvCxnSpPr/>
          <p:nvPr/>
        </p:nvCxnSpPr>
        <p:spPr>
          <a:xfrm flipV="1">
            <a:off x="10870434" y="2308744"/>
            <a:ext cx="409290" cy="411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D898E4-52F5-4849-A38A-28C84A2BB5D0}"/>
              </a:ext>
            </a:extLst>
          </p:cNvPr>
          <p:cNvCxnSpPr/>
          <p:nvPr/>
        </p:nvCxnSpPr>
        <p:spPr>
          <a:xfrm flipV="1">
            <a:off x="10870434" y="2720451"/>
            <a:ext cx="40929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884542-24FD-408D-890D-D569DABE2B27}"/>
              </a:ext>
            </a:extLst>
          </p:cNvPr>
          <p:cNvCxnSpPr/>
          <p:nvPr/>
        </p:nvCxnSpPr>
        <p:spPr>
          <a:xfrm flipV="1">
            <a:off x="10870434" y="3132160"/>
            <a:ext cx="40929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E52EB5-A3A4-4751-BAB9-9B1F70792B70}"/>
              </a:ext>
            </a:extLst>
          </p:cNvPr>
          <p:cNvCxnSpPr/>
          <p:nvPr/>
        </p:nvCxnSpPr>
        <p:spPr>
          <a:xfrm flipV="1">
            <a:off x="10870434" y="3543872"/>
            <a:ext cx="409290" cy="425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A52942-0BFC-4E6F-8992-B289F49FCF56}"/>
              </a:ext>
            </a:extLst>
          </p:cNvPr>
          <p:cNvCxnSpPr/>
          <p:nvPr/>
        </p:nvCxnSpPr>
        <p:spPr>
          <a:xfrm flipV="1">
            <a:off x="10870434" y="3969230"/>
            <a:ext cx="409290" cy="425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09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8E15D0F-51B0-4174-B39A-CBA5475F87BC}"/>
              </a:ext>
            </a:extLst>
          </p:cNvPr>
          <p:cNvSpPr txBox="1">
            <a:spLocks noChangeArrowheads="1"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b="1" dirty="0"/>
              <a:t>(3) Network Layer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C8C3D4D-CA52-4EF5-B40F-AFB720CBA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6664" y="1905000"/>
            <a:ext cx="6977670" cy="452309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en-US" sz="2000" b="1" dirty="0"/>
              <a:t>This layer is concerned with the following:</a:t>
            </a:r>
          </a:p>
          <a:p>
            <a:pPr lvl="0" algn="just"/>
            <a:r>
              <a:rPr lang="en-US" sz="2000" b="1" dirty="0"/>
              <a:t>Network addressing.</a:t>
            </a:r>
          </a:p>
          <a:p>
            <a:pPr lvl="0" algn="just"/>
            <a:r>
              <a:rPr lang="en-US" sz="2000" b="1" dirty="0"/>
              <a:t>Circuit, message, and packet switching.</a:t>
            </a:r>
          </a:p>
          <a:p>
            <a:pPr lvl="0" algn="just"/>
            <a:r>
              <a:rPr lang="en-US" sz="2000" b="1" dirty="0"/>
              <a:t>Route discovery, and rout selection.</a:t>
            </a:r>
          </a:p>
          <a:p>
            <a:pPr lvl="0" algn="just"/>
            <a:r>
              <a:rPr lang="en-US" sz="2000" b="1" dirty="0"/>
              <a:t>Gateway services.</a:t>
            </a:r>
          </a:p>
          <a:p>
            <a:pPr lvl="0" algn="just"/>
            <a:endParaRPr lang="en-US" sz="2000" b="1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77015FC5-9D79-41AD-9D03-5A49A9902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3394" y="1433015"/>
            <a:ext cx="2166330" cy="3344553"/>
          </a:xfrm>
          <a:prstGeom prst="cube">
            <a:avLst>
              <a:gd name="adj" fmla="val 1778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9B869E-8EAF-499E-8520-4A746D46D8EE}"/>
              </a:ext>
            </a:extLst>
          </p:cNvPr>
          <p:cNvSpPr txBox="1"/>
          <p:nvPr/>
        </p:nvSpPr>
        <p:spPr>
          <a:xfrm>
            <a:off x="9113394" y="1869743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90AEB-20D5-4F55-B6EF-6E86DDDB18D5}"/>
              </a:ext>
            </a:extLst>
          </p:cNvPr>
          <p:cNvSpPr txBox="1"/>
          <p:nvPr/>
        </p:nvSpPr>
        <p:spPr>
          <a:xfrm>
            <a:off x="9129314" y="2308744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5400D-03B9-434E-8E97-5FBD956352B0}"/>
              </a:ext>
            </a:extLst>
          </p:cNvPr>
          <p:cNvSpPr txBox="1"/>
          <p:nvPr/>
        </p:nvSpPr>
        <p:spPr>
          <a:xfrm>
            <a:off x="9131586" y="2720451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87D030-7B35-41BA-8F28-4FF0C9D0E9DA}"/>
              </a:ext>
            </a:extLst>
          </p:cNvPr>
          <p:cNvSpPr txBox="1"/>
          <p:nvPr/>
        </p:nvSpPr>
        <p:spPr>
          <a:xfrm>
            <a:off x="9133858" y="3132160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FC662-45B1-4107-869F-F0F12F019DE3}"/>
              </a:ext>
            </a:extLst>
          </p:cNvPr>
          <p:cNvSpPr txBox="1"/>
          <p:nvPr/>
        </p:nvSpPr>
        <p:spPr>
          <a:xfrm>
            <a:off x="9136130" y="3543872"/>
            <a:ext cx="173657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707F2-DEBD-40CF-B57A-E9EDD24AD612}"/>
              </a:ext>
            </a:extLst>
          </p:cNvPr>
          <p:cNvSpPr txBox="1"/>
          <p:nvPr/>
        </p:nvSpPr>
        <p:spPr>
          <a:xfrm>
            <a:off x="9138402" y="3969230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Link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43E65-CE3E-4DBD-80BB-7C0572B73DF5}"/>
              </a:ext>
            </a:extLst>
          </p:cNvPr>
          <p:cNvSpPr txBox="1"/>
          <p:nvPr/>
        </p:nvSpPr>
        <p:spPr>
          <a:xfrm>
            <a:off x="9127026" y="4394588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Physical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A31A88-7DB0-43AC-A087-2EB929D0E710}"/>
              </a:ext>
            </a:extLst>
          </p:cNvPr>
          <p:cNvCxnSpPr/>
          <p:nvPr/>
        </p:nvCxnSpPr>
        <p:spPr>
          <a:xfrm flipV="1">
            <a:off x="10863602" y="1905000"/>
            <a:ext cx="416122" cy="403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136298-800F-45DE-A468-3E1E2A981290}"/>
              </a:ext>
            </a:extLst>
          </p:cNvPr>
          <p:cNvCxnSpPr/>
          <p:nvPr/>
        </p:nvCxnSpPr>
        <p:spPr>
          <a:xfrm flipV="1">
            <a:off x="10870434" y="2308744"/>
            <a:ext cx="409290" cy="411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D898E4-52F5-4849-A38A-28C84A2BB5D0}"/>
              </a:ext>
            </a:extLst>
          </p:cNvPr>
          <p:cNvCxnSpPr/>
          <p:nvPr/>
        </p:nvCxnSpPr>
        <p:spPr>
          <a:xfrm flipV="1">
            <a:off x="10870434" y="2720451"/>
            <a:ext cx="40929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884542-24FD-408D-890D-D569DABE2B27}"/>
              </a:ext>
            </a:extLst>
          </p:cNvPr>
          <p:cNvCxnSpPr/>
          <p:nvPr/>
        </p:nvCxnSpPr>
        <p:spPr>
          <a:xfrm flipV="1">
            <a:off x="10870434" y="3132160"/>
            <a:ext cx="40929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E52EB5-A3A4-4751-BAB9-9B1F70792B70}"/>
              </a:ext>
            </a:extLst>
          </p:cNvPr>
          <p:cNvCxnSpPr/>
          <p:nvPr/>
        </p:nvCxnSpPr>
        <p:spPr>
          <a:xfrm flipV="1">
            <a:off x="10870434" y="3543872"/>
            <a:ext cx="409290" cy="425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A52942-0BFC-4E6F-8992-B289F49FCF56}"/>
              </a:ext>
            </a:extLst>
          </p:cNvPr>
          <p:cNvCxnSpPr/>
          <p:nvPr/>
        </p:nvCxnSpPr>
        <p:spPr>
          <a:xfrm flipV="1">
            <a:off x="10870434" y="3969230"/>
            <a:ext cx="409290" cy="425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13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8E15D0F-51B0-4174-B39A-CBA5475F87BC}"/>
              </a:ext>
            </a:extLst>
          </p:cNvPr>
          <p:cNvSpPr txBox="1">
            <a:spLocks noChangeArrowheads="1"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b="1" dirty="0"/>
              <a:t>(4) Transport Layer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C8C3D4D-CA52-4EF5-B40F-AFB720CBA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022" y="1705971"/>
            <a:ext cx="7249462" cy="495413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just">
              <a:buNone/>
            </a:pPr>
            <a:r>
              <a:rPr lang="en-US" sz="2000" b="1" dirty="0"/>
              <a:t>Some of the functions offered by the transport layer include:</a:t>
            </a:r>
          </a:p>
          <a:p>
            <a:pPr lvl="0" algn="just"/>
            <a:r>
              <a:rPr lang="en-US" sz="2000" b="1" dirty="0"/>
              <a:t>Application identification</a:t>
            </a:r>
          </a:p>
          <a:p>
            <a:pPr lvl="0" algn="just"/>
            <a:r>
              <a:rPr lang="en-US" sz="2000" b="1" dirty="0"/>
              <a:t>Client-side entity identification</a:t>
            </a:r>
          </a:p>
          <a:p>
            <a:pPr lvl="0" algn="just"/>
            <a:r>
              <a:rPr lang="en-US" sz="2000" b="1" dirty="0"/>
              <a:t>Confirmation that the entire message arrived intact</a:t>
            </a:r>
          </a:p>
          <a:p>
            <a:pPr lvl="0" algn="just"/>
            <a:r>
              <a:rPr lang="en-US" sz="2000" b="1" dirty="0"/>
              <a:t>Segmentation of data for network transport </a:t>
            </a:r>
          </a:p>
          <a:p>
            <a:pPr lvl="0" algn="just"/>
            <a:r>
              <a:rPr lang="en-US" sz="2000" b="1" dirty="0"/>
              <a:t>Control of data flow to prevent memory overruns</a:t>
            </a:r>
          </a:p>
          <a:p>
            <a:pPr lvl="0" algn="just"/>
            <a:r>
              <a:rPr lang="en-US" sz="2000" b="1" dirty="0"/>
              <a:t>Establishment and maintenance of both ends of virtual circuits</a:t>
            </a:r>
          </a:p>
          <a:p>
            <a:pPr lvl="0" algn="just"/>
            <a:r>
              <a:rPr lang="en-US" sz="2000" b="1" dirty="0"/>
              <a:t>Transmission-error detection</a:t>
            </a:r>
          </a:p>
          <a:p>
            <a:pPr lvl="0" algn="just"/>
            <a:r>
              <a:rPr lang="en-US" sz="2000" b="1" dirty="0"/>
              <a:t>Multiplexing or sharing of multiple sessions over a single physical link </a:t>
            </a:r>
          </a:p>
          <a:p>
            <a:pPr lvl="0" algn="just"/>
            <a:endParaRPr lang="en-US" sz="2000" b="1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77015FC5-9D79-41AD-9D03-5A49A9902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3394" y="1433015"/>
            <a:ext cx="2166330" cy="3344553"/>
          </a:xfrm>
          <a:prstGeom prst="cube">
            <a:avLst>
              <a:gd name="adj" fmla="val 1778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9B869E-8EAF-499E-8520-4A746D46D8EE}"/>
              </a:ext>
            </a:extLst>
          </p:cNvPr>
          <p:cNvSpPr txBox="1"/>
          <p:nvPr/>
        </p:nvSpPr>
        <p:spPr>
          <a:xfrm>
            <a:off x="9113394" y="1869743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90AEB-20D5-4F55-B6EF-6E86DDDB18D5}"/>
              </a:ext>
            </a:extLst>
          </p:cNvPr>
          <p:cNvSpPr txBox="1"/>
          <p:nvPr/>
        </p:nvSpPr>
        <p:spPr>
          <a:xfrm>
            <a:off x="9129314" y="2308744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5400D-03B9-434E-8E97-5FBD956352B0}"/>
              </a:ext>
            </a:extLst>
          </p:cNvPr>
          <p:cNvSpPr txBox="1"/>
          <p:nvPr/>
        </p:nvSpPr>
        <p:spPr>
          <a:xfrm>
            <a:off x="9131586" y="2720451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87D030-7B35-41BA-8F28-4FF0C9D0E9DA}"/>
              </a:ext>
            </a:extLst>
          </p:cNvPr>
          <p:cNvSpPr txBox="1"/>
          <p:nvPr/>
        </p:nvSpPr>
        <p:spPr>
          <a:xfrm>
            <a:off x="9133858" y="3132160"/>
            <a:ext cx="173657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FC662-45B1-4107-869F-F0F12F019DE3}"/>
              </a:ext>
            </a:extLst>
          </p:cNvPr>
          <p:cNvSpPr txBox="1"/>
          <p:nvPr/>
        </p:nvSpPr>
        <p:spPr>
          <a:xfrm>
            <a:off x="9136130" y="3543872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707F2-DEBD-40CF-B57A-E9EDD24AD612}"/>
              </a:ext>
            </a:extLst>
          </p:cNvPr>
          <p:cNvSpPr txBox="1"/>
          <p:nvPr/>
        </p:nvSpPr>
        <p:spPr>
          <a:xfrm>
            <a:off x="9138402" y="3969230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Link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43E65-CE3E-4DBD-80BB-7C0572B73DF5}"/>
              </a:ext>
            </a:extLst>
          </p:cNvPr>
          <p:cNvSpPr txBox="1"/>
          <p:nvPr/>
        </p:nvSpPr>
        <p:spPr>
          <a:xfrm>
            <a:off x="9127026" y="4394588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Physical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A31A88-7DB0-43AC-A087-2EB929D0E710}"/>
              </a:ext>
            </a:extLst>
          </p:cNvPr>
          <p:cNvCxnSpPr/>
          <p:nvPr/>
        </p:nvCxnSpPr>
        <p:spPr>
          <a:xfrm flipV="1">
            <a:off x="10863602" y="1905000"/>
            <a:ext cx="416122" cy="403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136298-800F-45DE-A468-3E1E2A981290}"/>
              </a:ext>
            </a:extLst>
          </p:cNvPr>
          <p:cNvCxnSpPr/>
          <p:nvPr/>
        </p:nvCxnSpPr>
        <p:spPr>
          <a:xfrm flipV="1">
            <a:off x="10870434" y="2308744"/>
            <a:ext cx="409290" cy="411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D898E4-52F5-4849-A38A-28C84A2BB5D0}"/>
              </a:ext>
            </a:extLst>
          </p:cNvPr>
          <p:cNvCxnSpPr/>
          <p:nvPr/>
        </p:nvCxnSpPr>
        <p:spPr>
          <a:xfrm flipV="1">
            <a:off x="10870434" y="2720451"/>
            <a:ext cx="40929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884542-24FD-408D-890D-D569DABE2B27}"/>
              </a:ext>
            </a:extLst>
          </p:cNvPr>
          <p:cNvCxnSpPr/>
          <p:nvPr/>
        </p:nvCxnSpPr>
        <p:spPr>
          <a:xfrm flipV="1">
            <a:off x="10870434" y="3132160"/>
            <a:ext cx="40929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E52EB5-A3A4-4751-BAB9-9B1F70792B70}"/>
              </a:ext>
            </a:extLst>
          </p:cNvPr>
          <p:cNvCxnSpPr/>
          <p:nvPr/>
        </p:nvCxnSpPr>
        <p:spPr>
          <a:xfrm flipV="1">
            <a:off x="10870434" y="3543872"/>
            <a:ext cx="409290" cy="425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A52942-0BFC-4E6F-8992-B289F49FCF56}"/>
              </a:ext>
            </a:extLst>
          </p:cNvPr>
          <p:cNvCxnSpPr/>
          <p:nvPr/>
        </p:nvCxnSpPr>
        <p:spPr>
          <a:xfrm flipV="1">
            <a:off x="10870434" y="3969230"/>
            <a:ext cx="409290" cy="425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01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8E15D0F-51B0-4174-B39A-CBA5475F87BC}"/>
              </a:ext>
            </a:extLst>
          </p:cNvPr>
          <p:cNvSpPr txBox="1">
            <a:spLocks noChangeArrowheads="1"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b="1" dirty="0"/>
              <a:t>(5) Session Layer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C8C3D4D-CA52-4EF5-B40F-AFB720CBA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6664" y="1705971"/>
            <a:ext cx="6977670" cy="495413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just">
              <a:buNone/>
            </a:pPr>
            <a:r>
              <a:rPr lang="en-US" sz="2000" b="1" dirty="0"/>
              <a:t>Session layer functionality includes:</a:t>
            </a:r>
          </a:p>
          <a:p>
            <a:pPr lvl="0" algn="just"/>
            <a:r>
              <a:rPr lang="en-US" sz="2000" b="1" dirty="0"/>
              <a:t>Virtual connection between application entities</a:t>
            </a:r>
          </a:p>
          <a:p>
            <a:pPr lvl="0" algn="just"/>
            <a:r>
              <a:rPr lang="en-US" sz="2000" b="1" dirty="0"/>
              <a:t>Synchronization of data flow </a:t>
            </a:r>
          </a:p>
          <a:p>
            <a:pPr lvl="0" algn="just"/>
            <a:r>
              <a:rPr lang="en-US" sz="2000" b="1" dirty="0"/>
              <a:t>Creation of dialog units</a:t>
            </a:r>
          </a:p>
          <a:p>
            <a:pPr lvl="0" algn="just"/>
            <a:r>
              <a:rPr lang="en-US" sz="2000" b="1" dirty="0"/>
              <a:t>Connection parameter negotiations</a:t>
            </a:r>
          </a:p>
          <a:p>
            <a:pPr lvl="0" algn="just"/>
            <a:r>
              <a:rPr lang="en-US" sz="2000" b="1" dirty="0"/>
              <a:t>Partitioning of services into functional groups</a:t>
            </a:r>
          </a:p>
          <a:p>
            <a:pPr lvl="0" algn="just"/>
            <a:r>
              <a:rPr lang="en-US" sz="2000" b="1" dirty="0"/>
              <a:t>Acknowledgements of data received during a session</a:t>
            </a:r>
          </a:p>
          <a:p>
            <a:pPr lvl="0" algn="just"/>
            <a:r>
              <a:rPr lang="en-US" sz="2000" b="1" dirty="0"/>
              <a:t>Retransmission of data if it is not received by a device</a:t>
            </a:r>
          </a:p>
          <a:p>
            <a:pPr lvl="0" algn="just"/>
            <a:endParaRPr lang="en-US" sz="2000" b="1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77015FC5-9D79-41AD-9D03-5A49A9902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3394" y="1433015"/>
            <a:ext cx="2166330" cy="3344553"/>
          </a:xfrm>
          <a:prstGeom prst="cube">
            <a:avLst>
              <a:gd name="adj" fmla="val 1778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9B869E-8EAF-499E-8520-4A746D46D8EE}"/>
              </a:ext>
            </a:extLst>
          </p:cNvPr>
          <p:cNvSpPr txBox="1"/>
          <p:nvPr/>
        </p:nvSpPr>
        <p:spPr>
          <a:xfrm>
            <a:off x="9113394" y="1869743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90AEB-20D5-4F55-B6EF-6E86DDDB18D5}"/>
              </a:ext>
            </a:extLst>
          </p:cNvPr>
          <p:cNvSpPr txBox="1"/>
          <p:nvPr/>
        </p:nvSpPr>
        <p:spPr>
          <a:xfrm>
            <a:off x="9129314" y="2308744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5400D-03B9-434E-8E97-5FBD956352B0}"/>
              </a:ext>
            </a:extLst>
          </p:cNvPr>
          <p:cNvSpPr txBox="1"/>
          <p:nvPr/>
        </p:nvSpPr>
        <p:spPr>
          <a:xfrm>
            <a:off x="9131586" y="2720451"/>
            <a:ext cx="173657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87D030-7B35-41BA-8F28-4FF0C9D0E9DA}"/>
              </a:ext>
            </a:extLst>
          </p:cNvPr>
          <p:cNvSpPr txBox="1"/>
          <p:nvPr/>
        </p:nvSpPr>
        <p:spPr>
          <a:xfrm>
            <a:off x="9133858" y="3132160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FC662-45B1-4107-869F-F0F12F019DE3}"/>
              </a:ext>
            </a:extLst>
          </p:cNvPr>
          <p:cNvSpPr txBox="1"/>
          <p:nvPr/>
        </p:nvSpPr>
        <p:spPr>
          <a:xfrm>
            <a:off x="9136130" y="3543872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707F2-DEBD-40CF-B57A-E9EDD24AD612}"/>
              </a:ext>
            </a:extLst>
          </p:cNvPr>
          <p:cNvSpPr txBox="1"/>
          <p:nvPr/>
        </p:nvSpPr>
        <p:spPr>
          <a:xfrm>
            <a:off x="9138402" y="3969230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Link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43E65-CE3E-4DBD-80BB-7C0572B73DF5}"/>
              </a:ext>
            </a:extLst>
          </p:cNvPr>
          <p:cNvSpPr txBox="1"/>
          <p:nvPr/>
        </p:nvSpPr>
        <p:spPr>
          <a:xfrm>
            <a:off x="9127026" y="4394588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Physical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A31A88-7DB0-43AC-A087-2EB929D0E710}"/>
              </a:ext>
            </a:extLst>
          </p:cNvPr>
          <p:cNvCxnSpPr/>
          <p:nvPr/>
        </p:nvCxnSpPr>
        <p:spPr>
          <a:xfrm flipV="1">
            <a:off x="10863602" y="1905000"/>
            <a:ext cx="416122" cy="403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136298-800F-45DE-A468-3E1E2A981290}"/>
              </a:ext>
            </a:extLst>
          </p:cNvPr>
          <p:cNvCxnSpPr/>
          <p:nvPr/>
        </p:nvCxnSpPr>
        <p:spPr>
          <a:xfrm flipV="1">
            <a:off x="10870434" y="2308744"/>
            <a:ext cx="409290" cy="411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D898E4-52F5-4849-A38A-28C84A2BB5D0}"/>
              </a:ext>
            </a:extLst>
          </p:cNvPr>
          <p:cNvCxnSpPr/>
          <p:nvPr/>
        </p:nvCxnSpPr>
        <p:spPr>
          <a:xfrm flipV="1">
            <a:off x="10870434" y="2720451"/>
            <a:ext cx="40929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884542-24FD-408D-890D-D569DABE2B27}"/>
              </a:ext>
            </a:extLst>
          </p:cNvPr>
          <p:cNvCxnSpPr/>
          <p:nvPr/>
        </p:nvCxnSpPr>
        <p:spPr>
          <a:xfrm flipV="1">
            <a:off x="10870434" y="3132160"/>
            <a:ext cx="40929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E52EB5-A3A4-4751-BAB9-9B1F70792B70}"/>
              </a:ext>
            </a:extLst>
          </p:cNvPr>
          <p:cNvCxnSpPr/>
          <p:nvPr/>
        </p:nvCxnSpPr>
        <p:spPr>
          <a:xfrm flipV="1">
            <a:off x="10870434" y="3543872"/>
            <a:ext cx="409290" cy="425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A52942-0BFC-4E6F-8992-B289F49FCF56}"/>
              </a:ext>
            </a:extLst>
          </p:cNvPr>
          <p:cNvCxnSpPr/>
          <p:nvPr/>
        </p:nvCxnSpPr>
        <p:spPr>
          <a:xfrm flipV="1">
            <a:off x="10870434" y="3969230"/>
            <a:ext cx="409290" cy="425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84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8E15D0F-51B0-4174-B39A-CBA5475F87BC}"/>
              </a:ext>
            </a:extLst>
          </p:cNvPr>
          <p:cNvSpPr txBox="1">
            <a:spLocks noChangeArrowheads="1"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b="1" dirty="0"/>
              <a:t>(6) Presentation Layer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C8C3D4D-CA52-4EF5-B40F-AFB720CBA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6664" y="1705971"/>
            <a:ext cx="6977670" cy="452791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just">
              <a:buNone/>
            </a:pPr>
            <a:r>
              <a:rPr lang="en-US" sz="2000" b="1" dirty="0"/>
              <a:t>The following items are addressed at the presentation layer:</a:t>
            </a:r>
          </a:p>
          <a:p>
            <a:pPr lvl="0" algn="just"/>
            <a:r>
              <a:rPr lang="en-US" sz="2000" b="1" dirty="0"/>
              <a:t>Encryption and decryption of a message for security</a:t>
            </a:r>
          </a:p>
          <a:p>
            <a:pPr lvl="0" algn="just"/>
            <a:r>
              <a:rPr lang="en-US" sz="2000" b="1" dirty="0"/>
              <a:t>Compression and expansion of a message so that it travels efficiently</a:t>
            </a:r>
          </a:p>
          <a:p>
            <a:pPr lvl="0" algn="just"/>
            <a:r>
              <a:rPr lang="en-US" sz="2000" b="1" dirty="0"/>
              <a:t>Graphics formatting</a:t>
            </a:r>
          </a:p>
          <a:p>
            <a:pPr lvl="0" algn="just"/>
            <a:r>
              <a:rPr lang="en-US" sz="2000" b="1" dirty="0"/>
              <a:t>Content translation</a:t>
            </a:r>
          </a:p>
          <a:p>
            <a:pPr lvl="0" algn="just"/>
            <a:r>
              <a:rPr lang="en-US" sz="2000" b="1" dirty="0"/>
              <a:t>System-specific translation</a:t>
            </a:r>
          </a:p>
          <a:p>
            <a:pPr lvl="0" algn="just"/>
            <a:endParaRPr lang="en-US" sz="2000" b="1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77015FC5-9D79-41AD-9D03-5A49A9902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3394" y="1433015"/>
            <a:ext cx="2166330" cy="3344553"/>
          </a:xfrm>
          <a:prstGeom prst="cube">
            <a:avLst>
              <a:gd name="adj" fmla="val 1778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9B869E-8EAF-499E-8520-4A746D46D8EE}"/>
              </a:ext>
            </a:extLst>
          </p:cNvPr>
          <p:cNvSpPr txBox="1"/>
          <p:nvPr/>
        </p:nvSpPr>
        <p:spPr>
          <a:xfrm>
            <a:off x="9113394" y="1869743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90AEB-20D5-4F55-B6EF-6E86DDDB18D5}"/>
              </a:ext>
            </a:extLst>
          </p:cNvPr>
          <p:cNvSpPr txBox="1"/>
          <p:nvPr/>
        </p:nvSpPr>
        <p:spPr>
          <a:xfrm>
            <a:off x="9129314" y="2308744"/>
            <a:ext cx="173657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5400D-03B9-434E-8E97-5FBD956352B0}"/>
              </a:ext>
            </a:extLst>
          </p:cNvPr>
          <p:cNvSpPr txBox="1"/>
          <p:nvPr/>
        </p:nvSpPr>
        <p:spPr>
          <a:xfrm>
            <a:off x="9131586" y="2720451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87D030-7B35-41BA-8F28-4FF0C9D0E9DA}"/>
              </a:ext>
            </a:extLst>
          </p:cNvPr>
          <p:cNvSpPr txBox="1"/>
          <p:nvPr/>
        </p:nvSpPr>
        <p:spPr>
          <a:xfrm>
            <a:off x="9133858" y="3132160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FC662-45B1-4107-869F-F0F12F019DE3}"/>
              </a:ext>
            </a:extLst>
          </p:cNvPr>
          <p:cNvSpPr txBox="1"/>
          <p:nvPr/>
        </p:nvSpPr>
        <p:spPr>
          <a:xfrm>
            <a:off x="9136130" y="3543872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707F2-DEBD-40CF-B57A-E9EDD24AD612}"/>
              </a:ext>
            </a:extLst>
          </p:cNvPr>
          <p:cNvSpPr txBox="1"/>
          <p:nvPr/>
        </p:nvSpPr>
        <p:spPr>
          <a:xfrm>
            <a:off x="9138402" y="3969230"/>
            <a:ext cx="1736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Link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43E65-CE3E-4DBD-80BB-7C0572B73DF5}"/>
              </a:ext>
            </a:extLst>
          </p:cNvPr>
          <p:cNvSpPr txBox="1"/>
          <p:nvPr/>
        </p:nvSpPr>
        <p:spPr>
          <a:xfrm>
            <a:off x="9127026" y="4394588"/>
            <a:ext cx="1736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Physical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A31A88-7DB0-43AC-A087-2EB929D0E710}"/>
              </a:ext>
            </a:extLst>
          </p:cNvPr>
          <p:cNvCxnSpPr/>
          <p:nvPr/>
        </p:nvCxnSpPr>
        <p:spPr>
          <a:xfrm flipV="1">
            <a:off x="10863602" y="1905000"/>
            <a:ext cx="416122" cy="403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136298-800F-45DE-A468-3E1E2A981290}"/>
              </a:ext>
            </a:extLst>
          </p:cNvPr>
          <p:cNvCxnSpPr/>
          <p:nvPr/>
        </p:nvCxnSpPr>
        <p:spPr>
          <a:xfrm flipV="1">
            <a:off x="10870434" y="2308744"/>
            <a:ext cx="409290" cy="411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D898E4-52F5-4849-A38A-28C84A2BB5D0}"/>
              </a:ext>
            </a:extLst>
          </p:cNvPr>
          <p:cNvCxnSpPr/>
          <p:nvPr/>
        </p:nvCxnSpPr>
        <p:spPr>
          <a:xfrm flipV="1">
            <a:off x="10870434" y="2720451"/>
            <a:ext cx="40929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884542-24FD-408D-890D-D569DABE2B27}"/>
              </a:ext>
            </a:extLst>
          </p:cNvPr>
          <p:cNvCxnSpPr/>
          <p:nvPr/>
        </p:nvCxnSpPr>
        <p:spPr>
          <a:xfrm flipV="1">
            <a:off x="10870434" y="3132160"/>
            <a:ext cx="40929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E52EB5-A3A4-4751-BAB9-9B1F70792B70}"/>
              </a:ext>
            </a:extLst>
          </p:cNvPr>
          <p:cNvCxnSpPr/>
          <p:nvPr/>
        </p:nvCxnSpPr>
        <p:spPr>
          <a:xfrm flipV="1">
            <a:off x="10870434" y="3543872"/>
            <a:ext cx="409290" cy="425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A52942-0BFC-4E6F-8992-B289F49FCF56}"/>
              </a:ext>
            </a:extLst>
          </p:cNvPr>
          <p:cNvCxnSpPr/>
          <p:nvPr/>
        </p:nvCxnSpPr>
        <p:spPr>
          <a:xfrm flipV="1">
            <a:off x="10870434" y="3969230"/>
            <a:ext cx="409290" cy="425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44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406</TotalTime>
  <Words>1023</Words>
  <Application>Microsoft Office PowerPoint</Application>
  <PresentationFormat>Widescreen</PresentationFormat>
  <Paragraphs>257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Söhne</vt:lpstr>
      <vt:lpstr>Times New Roman</vt:lpstr>
      <vt:lpstr>Wingdings 3</vt:lpstr>
      <vt:lpstr>Wisp</vt:lpstr>
      <vt:lpstr>The Open Systems Interconnection Model (OSI) </vt:lpstr>
      <vt:lpstr>OSI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Open Systems Interconnection Model (OSI) </dc:title>
  <dc:creator>Junaid Arshad</dc:creator>
  <cp:lastModifiedBy>YAQOOB ALI BALOCH</cp:lastModifiedBy>
  <cp:revision>90</cp:revision>
  <dcterms:created xsi:type="dcterms:W3CDTF">2020-05-18T15:01:39Z</dcterms:created>
  <dcterms:modified xsi:type="dcterms:W3CDTF">2023-11-01T02:35:37Z</dcterms:modified>
</cp:coreProperties>
</file>