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83" r:id="rId5"/>
    <p:sldId id="287" r:id="rId6"/>
    <p:sldId id="282" r:id="rId7"/>
    <p:sldId id="261" r:id="rId8"/>
    <p:sldId id="262" r:id="rId9"/>
    <p:sldId id="278" r:id="rId10"/>
    <p:sldId id="279" r:id="rId11"/>
    <p:sldId id="280" r:id="rId12"/>
    <p:sldId id="281" r:id="rId13"/>
    <p:sldId id="288" r:id="rId14"/>
    <p:sldId id="268" r:id="rId15"/>
    <p:sldId id="277" r:id="rId1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989" autoAdjust="0"/>
  </p:normalViewPr>
  <p:slideViewPr>
    <p:cSldViewPr>
      <p:cViewPr varScale="1">
        <p:scale>
          <a:sx n="51" d="100"/>
          <a:sy n="51" d="100"/>
        </p:scale>
        <p:origin x="19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14EB93E-BF68-4452-8D5B-BA0D31874CE9}" type="datetimeFigureOut">
              <a:rPr lang="en-US" smtClean="0"/>
              <a:t>12/12/2023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1375932-444E-4E29-BCD8-F6D09BF2E198}" type="slidenum">
              <a:rPr lang="en-US" smtClean="0"/>
              <a:t>‹#›</a:t>
            </a:fld>
            <a:endParaRPr lang="en-US"/>
          </a:p>
        </p:txBody>
      </p:sp>
    </p:spTree>
    <p:extLst>
      <p:ext uri="{BB962C8B-B14F-4D97-AF65-F5344CB8AC3E}">
        <p14:creationId xmlns:p14="http://schemas.microsoft.com/office/powerpoint/2010/main" val="4029753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ap </a:t>
            </a:r>
            <a:r>
              <a:rPr lang="en-US" dirty="0" err="1"/>
              <a:t>kei</a:t>
            </a:r>
            <a:r>
              <a:rPr lang="en-US" dirty="0"/>
              <a:t> resume </a:t>
            </a:r>
            <a:r>
              <a:rPr lang="en-US" b="0" i="0" u="none" dirty="0">
                <a:solidFill>
                  <a:srgbClr val="212121"/>
                </a:solidFill>
                <a:effectLst/>
                <a:latin typeface="Proxima Nova"/>
              </a:rPr>
              <a:t> </a:t>
            </a:r>
            <a:r>
              <a:rPr lang="en-US" b="0" i="0" u="none" strike="noStrike" dirty="0">
                <a:solidFill>
                  <a:srgbClr val="007D91"/>
                </a:solidFill>
                <a:effectLst/>
                <a:latin typeface="Proxima Nova SemiBold"/>
              </a:rPr>
              <a:t>grammatically perfect ho. </a:t>
            </a:r>
            <a:r>
              <a:rPr lang="en-US" b="0" i="0" u="none" strike="noStrike" dirty="0" err="1">
                <a:solidFill>
                  <a:srgbClr val="007D91"/>
                </a:solidFill>
                <a:effectLst/>
                <a:latin typeface="Proxima Nova SemiBold"/>
              </a:rPr>
              <a:t>Agr</a:t>
            </a:r>
            <a:r>
              <a:rPr lang="en-US" b="0" i="0" u="none" strike="noStrike" dirty="0">
                <a:solidFill>
                  <a:srgbClr val="007D91"/>
                </a:solidFill>
                <a:effectLst/>
                <a:latin typeface="Proxima Nova SemiBold"/>
              </a:rPr>
              <a:t> to ap </a:t>
            </a:r>
            <a:r>
              <a:rPr lang="en-US" b="0" i="0" u="none" strike="noStrike" dirty="0" err="1">
                <a:solidFill>
                  <a:srgbClr val="007D91"/>
                </a:solidFill>
                <a:effectLst/>
                <a:latin typeface="Proxima Nova SemiBold"/>
              </a:rPr>
              <a:t>kei</a:t>
            </a:r>
            <a:r>
              <a:rPr lang="en-US" b="0" i="0" u="none" strike="noStrike" dirty="0">
                <a:solidFill>
                  <a:srgbClr val="007D91"/>
                </a:solidFill>
                <a:effectLst/>
                <a:latin typeface="Proxima Nova SemiBold"/>
              </a:rPr>
              <a:t> resume grammatically perfect </a:t>
            </a:r>
            <a:r>
              <a:rPr lang="en-US" b="0" i="0" u="none" strike="noStrike" dirty="0" err="1">
                <a:solidFill>
                  <a:srgbClr val="007D91"/>
                </a:solidFill>
                <a:effectLst/>
                <a:latin typeface="Proxima Nova SemiBold"/>
              </a:rPr>
              <a:t>nie</a:t>
            </a:r>
            <a:r>
              <a:rPr lang="en-US" b="0" i="0" u="none" strike="noStrike" dirty="0">
                <a:solidFill>
                  <a:srgbClr val="007D91"/>
                </a:solidFill>
                <a:effectLst/>
                <a:latin typeface="Proxima Nova SemiBold"/>
              </a:rPr>
              <a:t> </a:t>
            </a:r>
            <a:r>
              <a:rPr lang="en-US" b="0" i="0" u="none" strike="noStrike" dirty="0" err="1">
                <a:solidFill>
                  <a:srgbClr val="007D91"/>
                </a:solidFill>
                <a:effectLst/>
                <a:latin typeface="Proxima Nova SemiBold"/>
              </a:rPr>
              <a:t>hei</a:t>
            </a:r>
            <a:r>
              <a:rPr lang="en-US" b="0" i="0" u="none" strike="noStrike" dirty="0">
                <a:solidFill>
                  <a:srgbClr val="007D91"/>
                </a:solidFill>
                <a:effectLst/>
                <a:latin typeface="Proxima Nova SemiBold"/>
              </a:rPr>
              <a:t> to employ </a:t>
            </a:r>
            <a:r>
              <a:rPr lang="en-US" b="0" i="0" u="none" strike="noStrike" dirty="0" err="1">
                <a:solidFill>
                  <a:srgbClr val="007D91"/>
                </a:solidFill>
                <a:effectLst/>
                <a:latin typeface="Proxima Nova SemiBold"/>
              </a:rPr>
              <a:t>yhi</a:t>
            </a:r>
            <a:r>
              <a:rPr lang="en-US" b="0" i="0" u="none" strike="noStrike" dirty="0">
                <a:solidFill>
                  <a:srgbClr val="007D91"/>
                </a:solidFill>
                <a:effectLst/>
                <a:latin typeface="Proxima Nova SemiBold"/>
              </a:rPr>
              <a:t> conclude </a:t>
            </a:r>
            <a:r>
              <a:rPr lang="en-US" b="0" i="0" u="none" strike="noStrike" dirty="0" err="1">
                <a:solidFill>
                  <a:srgbClr val="007D91"/>
                </a:solidFill>
                <a:effectLst/>
                <a:latin typeface="Proxima Nova SemiBold"/>
              </a:rPr>
              <a:t>kry</a:t>
            </a:r>
            <a:r>
              <a:rPr lang="en-US" b="0" i="0" u="none" strike="noStrike" dirty="0">
                <a:solidFill>
                  <a:srgbClr val="007D91"/>
                </a:solidFill>
                <a:effectLst/>
                <a:latin typeface="Proxima Nova SemiBold"/>
              </a:rPr>
              <a:t> ga </a:t>
            </a:r>
            <a:r>
              <a:rPr lang="en-US" b="0" i="0" u="none" strike="noStrike" dirty="0" err="1">
                <a:solidFill>
                  <a:srgbClr val="007D91"/>
                </a:solidFill>
                <a:effectLst/>
                <a:latin typeface="Proxima Nova SemiBold"/>
              </a:rPr>
              <a:t>keh</a:t>
            </a:r>
            <a:r>
              <a:rPr lang="en-US" b="0" i="0" u="none" strike="noStrike" dirty="0">
                <a:solidFill>
                  <a:srgbClr val="007D91"/>
                </a:solidFill>
                <a:effectLst/>
                <a:latin typeface="Proxima Nova SemiBold"/>
              </a:rPr>
              <a:t> “This person can’t write” or “This person doesn’t care”</a:t>
            </a:r>
          </a:p>
          <a:p>
            <a:r>
              <a:rPr lang="en-US" b="0" i="0" u="none" strike="noStrike" dirty="0" err="1">
                <a:solidFill>
                  <a:srgbClr val="007D91"/>
                </a:solidFill>
                <a:effectLst/>
                <a:latin typeface="Proxima Nova SemiBold"/>
              </a:rPr>
              <a:t>Jb</a:t>
            </a:r>
            <a:r>
              <a:rPr lang="en-US" b="0" i="0" u="none" strike="noStrike" dirty="0">
                <a:solidFill>
                  <a:srgbClr val="007D91"/>
                </a:solidFill>
                <a:effectLst/>
                <a:latin typeface="Proxima Nova SemiBold"/>
              </a:rPr>
              <a:t> hm </a:t>
            </a:r>
            <a:r>
              <a:rPr lang="en-US" b="0" i="0" u="none" strike="noStrike" dirty="0" err="1">
                <a:solidFill>
                  <a:srgbClr val="007D91"/>
                </a:solidFill>
                <a:effectLst/>
                <a:latin typeface="Proxima Nova SemiBold"/>
              </a:rPr>
              <a:t>aik</a:t>
            </a:r>
            <a:r>
              <a:rPr lang="en-US" b="0" i="0" u="none" strike="noStrike" dirty="0">
                <a:solidFill>
                  <a:srgbClr val="007D91"/>
                </a:solidFill>
                <a:effectLst/>
                <a:latin typeface="Proxima Nova SemiBold"/>
              </a:rPr>
              <a:t> Generic resume </a:t>
            </a:r>
            <a:r>
              <a:rPr lang="en-US" b="0" i="0" u="none" strike="noStrike" dirty="0" err="1">
                <a:solidFill>
                  <a:srgbClr val="007D91"/>
                </a:solidFill>
                <a:effectLst/>
                <a:latin typeface="Proxima Nova SemiBold"/>
              </a:rPr>
              <a:t>banatay</a:t>
            </a:r>
            <a:r>
              <a:rPr lang="en-US" b="0" i="0" u="none" strike="noStrike" dirty="0">
                <a:solidFill>
                  <a:srgbClr val="007D91"/>
                </a:solidFill>
                <a:effectLst/>
                <a:latin typeface="Proxima Nova SemiBold"/>
              </a:rPr>
              <a:t> </a:t>
            </a:r>
            <a:r>
              <a:rPr lang="en-US" b="0" i="0" u="none" strike="noStrike" dirty="0" err="1">
                <a:solidFill>
                  <a:srgbClr val="007D91"/>
                </a:solidFill>
                <a:effectLst/>
                <a:latin typeface="Proxima Nova SemiBold"/>
              </a:rPr>
              <a:t>hein</a:t>
            </a:r>
            <a:r>
              <a:rPr lang="en-US" b="0" i="0" u="none" strike="noStrike" dirty="0">
                <a:solidFill>
                  <a:srgbClr val="007D91"/>
                </a:solidFill>
                <a:effectLst/>
                <a:latin typeface="Proxima Nova SemiBold"/>
              </a:rPr>
              <a:t> It will most </a:t>
            </a:r>
            <a:r>
              <a:rPr lang="en-US" b="0" i="0" dirty="0">
                <a:solidFill>
                  <a:srgbClr val="212121"/>
                </a:solidFill>
                <a:effectLst/>
                <a:latin typeface="Proxima Nova"/>
              </a:rPr>
              <a:t>end up with something employers will toss in the recycle bin. They expect you to clearly show how and why you fit the position in a specific organization.</a:t>
            </a:r>
          </a:p>
          <a:p>
            <a:r>
              <a:rPr lang="en-US" b="0" i="0" dirty="0">
                <a:solidFill>
                  <a:srgbClr val="212121"/>
                </a:solidFill>
                <a:effectLst/>
                <a:latin typeface="Proxima Nova"/>
              </a:rPr>
              <a:t>No action words: Avoid using phrases like "responsible for.“ Instead use action  words for </a:t>
            </a:r>
            <a:r>
              <a:rPr lang="en-US" b="0" i="0">
                <a:solidFill>
                  <a:srgbClr val="212121"/>
                </a:solidFill>
                <a:effectLst/>
                <a:latin typeface="Proxima Nova"/>
              </a:rPr>
              <a:t>work experience. </a:t>
            </a:r>
            <a:r>
              <a:rPr lang="en-US" b="0" i="0" dirty="0">
                <a:solidFill>
                  <a:srgbClr val="212121"/>
                </a:solidFill>
                <a:effectLst/>
                <a:latin typeface="Proxima Nova"/>
              </a:rPr>
              <a:t>Like Implemented this, Designed this.</a:t>
            </a:r>
          </a:p>
          <a:p>
            <a:r>
              <a:rPr lang="en-US" b="0" i="0" dirty="0">
                <a:solidFill>
                  <a:srgbClr val="212121"/>
                </a:solidFill>
                <a:effectLst/>
                <a:latin typeface="Proxima Nova"/>
              </a:rPr>
              <a:t>Leaving off important information: The soft skills you've gained from these experiences (e.g., work ethic, time management) are more important to employers than you might think.</a:t>
            </a:r>
          </a:p>
          <a:p>
            <a:r>
              <a:rPr lang="en-US" b="0" i="0" dirty="0">
                <a:solidFill>
                  <a:srgbClr val="212121"/>
                </a:solidFill>
                <a:effectLst/>
                <a:latin typeface="Proxima Nova"/>
              </a:rPr>
              <a:t>Moral of the story: Double-check even the most minute, taken-for-granted details sooner rather than later.</a:t>
            </a:r>
            <a:endParaRPr lang="en-US" u="none" dirty="0"/>
          </a:p>
        </p:txBody>
      </p:sp>
      <p:sp>
        <p:nvSpPr>
          <p:cNvPr id="4" name="Slide Number Placeholder 3"/>
          <p:cNvSpPr>
            <a:spLocks noGrp="1"/>
          </p:cNvSpPr>
          <p:nvPr>
            <p:ph type="sldNum" sz="quarter" idx="5"/>
          </p:nvPr>
        </p:nvSpPr>
        <p:spPr/>
        <p:txBody>
          <a:bodyPr/>
          <a:lstStyle/>
          <a:p>
            <a:fld id="{D1375932-444E-4E29-BCD8-F6D09BF2E198}" type="slidenum">
              <a:rPr lang="en-US" smtClean="0"/>
              <a:t>6</a:t>
            </a:fld>
            <a:endParaRPr lang="en-US"/>
          </a:p>
        </p:txBody>
      </p:sp>
    </p:spTree>
    <p:extLst>
      <p:ext uri="{BB962C8B-B14F-4D97-AF65-F5344CB8AC3E}">
        <p14:creationId xmlns:p14="http://schemas.microsoft.com/office/powerpoint/2010/main" val="1170498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375932-444E-4E29-BCD8-F6D09BF2E198}" type="slidenum">
              <a:rPr lang="en-US" smtClean="0"/>
              <a:t>8</a:t>
            </a:fld>
            <a:endParaRPr lang="en-US"/>
          </a:p>
        </p:txBody>
      </p:sp>
    </p:spTree>
    <p:extLst>
      <p:ext uri="{BB962C8B-B14F-4D97-AF65-F5344CB8AC3E}">
        <p14:creationId xmlns:p14="http://schemas.microsoft.com/office/powerpoint/2010/main" val="2608356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375932-444E-4E29-BCD8-F6D09BF2E198}" type="slidenum">
              <a:rPr lang="en-US" smtClean="0"/>
              <a:t>9</a:t>
            </a:fld>
            <a:endParaRPr lang="en-US"/>
          </a:p>
        </p:txBody>
      </p:sp>
    </p:spTree>
    <p:extLst>
      <p:ext uri="{BB962C8B-B14F-4D97-AF65-F5344CB8AC3E}">
        <p14:creationId xmlns:p14="http://schemas.microsoft.com/office/powerpoint/2010/main" val="3426060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375932-444E-4E29-BCD8-F6D09BF2E198}" type="slidenum">
              <a:rPr lang="en-US" smtClean="0"/>
              <a:t>10</a:t>
            </a:fld>
            <a:endParaRPr lang="en-US"/>
          </a:p>
        </p:txBody>
      </p:sp>
    </p:spTree>
    <p:extLst>
      <p:ext uri="{BB962C8B-B14F-4D97-AF65-F5344CB8AC3E}">
        <p14:creationId xmlns:p14="http://schemas.microsoft.com/office/powerpoint/2010/main" val="3829470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375932-444E-4E29-BCD8-F6D09BF2E198}" type="slidenum">
              <a:rPr lang="en-US" smtClean="0"/>
              <a:t>11</a:t>
            </a:fld>
            <a:endParaRPr lang="en-US"/>
          </a:p>
        </p:txBody>
      </p:sp>
    </p:spTree>
    <p:extLst>
      <p:ext uri="{BB962C8B-B14F-4D97-AF65-F5344CB8AC3E}">
        <p14:creationId xmlns:p14="http://schemas.microsoft.com/office/powerpoint/2010/main" val="1852680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375932-444E-4E29-BCD8-F6D09BF2E198}" type="slidenum">
              <a:rPr lang="en-US" smtClean="0"/>
              <a:t>12</a:t>
            </a:fld>
            <a:endParaRPr lang="en-US"/>
          </a:p>
        </p:txBody>
      </p:sp>
    </p:spTree>
    <p:extLst>
      <p:ext uri="{BB962C8B-B14F-4D97-AF65-F5344CB8AC3E}">
        <p14:creationId xmlns:p14="http://schemas.microsoft.com/office/powerpoint/2010/main" val="2444890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66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1" i="0">
                <a:solidFill>
                  <a:srgbClr val="003366"/>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6666"/>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66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3200400" cy="6858000"/>
          </a:xfrm>
          <a:custGeom>
            <a:avLst/>
            <a:gdLst/>
            <a:ahLst/>
            <a:cxnLst/>
            <a:rect l="l" t="t" r="r" b="b"/>
            <a:pathLst>
              <a:path w="3200400" h="6858000">
                <a:moveTo>
                  <a:pt x="3200400" y="0"/>
                </a:moveTo>
                <a:lnTo>
                  <a:pt x="762000" y="0"/>
                </a:lnTo>
                <a:lnTo>
                  <a:pt x="457200" y="0"/>
                </a:lnTo>
                <a:lnTo>
                  <a:pt x="0" y="0"/>
                </a:lnTo>
                <a:lnTo>
                  <a:pt x="0" y="6858000"/>
                </a:lnTo>
                <a:lnTo>
                  <a:pt x="381000" y="6858000"/>
                </a:lnTo>
                <a:lnTo>
                  <a:pt x="762000" y="6858000"/>
                </a:lnTo>
                <a:lnTo>
                  <a:pt x="762000" y="1167130"/>
                </a:lnTo>
                <a:lnTo>
                  <a:pt x="762000" y="1056640"/>
                </a:lnTo>
                <a:lnTo>
                  <a:pt x="764476" y="1029754"/>
                </a:lnTo>
                <a:lnTo>
                  <a:pt x="774674" y="975029"/>
                </a:lnTo>
                <a:lnTo>
                  <a:pt x="796188" y="919543"/>
                </a:lnTo>
                <a:lnTo>
                  <a:pt x="828052" y="866165"/>
                </a:lnTo>
                <a:lnTo>
                  <a:pt x="870242" y="822413"/>
                </a:lnTo>
                <a:lnTo>
                  <a:pt x="922274" y="788276"/>
                </a:lnTo>
                <a:lnTo>
                  <a:pt x="1018540" y="762000"/>
                </a:lnTo>
                <a:lnTo>
                  <a:pt x="1060450" y="764540"/>
                </a:lnTo>
                <a:lnTo>
                  <a:pt x="3200400" y="762000"/>
                </a:lnTo>
                <a:lnTo>
                  <a:pt x="3200400" y="0"/>
                </a:lnTo>
                <a:close/>
              </a:path>
            </a:pathLst>
          </a:custGeom>
          <a:solidFill>
            <a:srgbClr val="98CC98"/>
          </a:solidFill>
        </p:spPr>
        <p:txBody>
          <a:bodyPr wrap="square" lIns="0" tIns="0" rIns="0" bIns="0" rtlCol="0"/>
          <a:lstStyle/>
          <a:p>
            <a:endParaRPr/>
          </a:p>
        </p:txBody>
      </p:sp>
      <p:sp>
        <p:nvSpPr>
          <p:cNvPr id="17" name="bg object 17"/>
          <p:cNvSpPr/>
          <p:nvPr/>
        </p:nvSpPr>
        <p:spPr>
          <a:xfrm>
            <a:off x="228600" y="1981199"/>
            <a:ext cx="7391400" cy="318770"/>
          </a:xfrm>
          <a:custGeom>
            <a:avLst/>
            <a:gdLst/>
            <a:ahLst/>
            <a:cxnLst/>
            <a:rect l="l" t="t" r="r" b="b"/>
            <a:pathLst>
              <a:path w="7391400" h="318769">
                <a:moveTo>
                  <a:pt x="7391400" y="0"/>
                </a:moveTo>
                <a:lnTo>
                  <a:pt x="393700" y="0"/>
                </a:lnTo>
                <a:lnTo>
                  <a:pt x="381000" y="0"/>
                </a:lnTo>
                <a:lnTo>
                  <a:pt x="196850" y="0"/>
                </a:lnTo>
                <a:lnTo>
                  <a:pt x="147866" y="6299"/>
                </a:lnTo>
                <a:lnTo>
                  <a:pt x="101777" y="23660"/>
                </a:lnTo>
                <a:lnTo>
                  <a:pt x="61277" y="49847"/>
                </a:lnTo>
                <a:lnTo>
                  <a:pt x="29019" y="82600"/>
                </a:lnTo>
                <a:lnTo>
                  <a:pt x="7696" y="119659"/>
                </a:lnTo>
                <a:lnTo>
                  <a:pt x="0" y="158750"/>
                </a:lnTo>
                <a:lnTo>
                  <a:pt x="7696" y="198386"/>
                </a:lnTo>
                <a:lnTo>
                  <a:pt x="29019" y="235800"/>
                </a:lnTo>
                <a:lnTo>
                  <a:pt x="61277" y="268770"/>
                </a:lnTo>
                <a:lnTo>
                  <a:pt x="101777" y="295071"/>
                </a:lnTo>
                <a:lnTo>
                  <a:pt x="147866" y="312483"/>
                </a:lnTo>
                <a:lnTo>
                  <a:pt x="196850" y="318770"/>
                </a:lnTo>
                <a:lnTo>
                  <a:pt x="393700" y="318770"/>
                </a:lnTo>
                <a:lnTo>
                  <a:pt x="393700" y="317500"/>
                </a:lnTo>
                <a:lnTo>
                  <a:pt x="7391400" y="317500"/>
                </a:lnTo>
                <a:lnTo>
                  <a:pt x="7391400" y="0"/>
                </a:lnTo>
                <a:close/>
              </a:path>
            </a:pathLst>
          </a:custGeom>
          <a:solidFill>
            <a:srgbClr val="003366"/>
          </a:solidFill>
        </p:spPr>
        <p:txBody>
          <a:bodyPr wrap="square" lIns="0" tIns="0" rIns="0" bIns="0" rtlCol="0"/>
          <a:lstStyle/>
          <a:p>
            <a:endParaRPr/>
          </a:p>
        </p:txBody>
      </p:sp>
      <p:sp>
        <p:nvSpPr>
          <p:cNvPr id="2" name="Holder 2"/>
          <p:cNvSpPr>
            <a:spLocks noGrp="1"/>
          </p:cNvSpPr>
          <p:nvPr>
            <p:ph type="title"/>
          </p:nvPr>
        </p:nvSpPr>
        <p:spPr>
          <a:xfrm>
            <a:off x="2056765" y="1219200"/>
            <a:ext cx="5030469" cy="574039"/>
          </a:xfrm>
          <a:prstGeom prst="rect">
            <a:avLst/>
          </a:prstGeom>
        </p:spPr>
        <p:txBody>
          <a:bodyPr wrap="square" lIns="0" tIns="0" rIns="0" bIns="0">
            <a:spAutoFit/>
          </a:bodyPr>
          <a:lstStyle>
            <a:lvl1pPr>
              <a:defRPr sz="3600" b="1" i="0">
                <a:solidFill>
                  <a:srgbClr val="006666"/>
                </a:solidFill>
                <a:latin typeface="Arial"/>
                <a:cs typeface="Arial"/>
              </a:defRPr>
            </a:lvl1pPr>
          </a:lstStyle>
          <a:p>
            <a:endParaRPr/>
          </a:p>
        </p:txBody>
      </p:sp>
      <p:sp>
        <p:nvSpPr>
          <p:cNvPr id="3" name="Holder 3"/>
          <p:cNvSpPr>
            <a:spLocks noGrp="1"/>
          </p:cNvSpPr>
          <p:nvPr>
            <p:ph type="body" idx="1"/>
          </p:nvPr>
        </p:nvSpPr>
        <p:spPr>
          <a:xfrm>
            <a:off x="916939" y="2689859"/>
            <a:ext cx="7390765" cy="2877820"/>
          </a:xfrm>
          <a:prstGeom prst="rect">
            <a:avLst/>
          </a:prstGeom>
        </p:spPr>
        <p:txBody>
          <a:bodyPr wrap="square" lIns="0" tIns="0" rIns="0" bIns="0">
            <a:spAutoFit/>
          </a:bodyPr>
          <a:lstStyle>
            <a:lvl1pPr>
              <a:defRPr sz="2000" b="1" i="0">
                <a:solidFill>
                  <a:srgbClr val="003366"/>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researchgate.net/publication/313789115_The_Resume_Research_Literature_Where_Have_We_Been_and_Where_Should_We_Go_Nex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8509000" cy="6858000"/>
            <a:chOff x="0" y="0"/>
            <a:chExt cx="8509000" cy="6858000"/>
          </a:xfrm>
        </p:grpSpPr>
        <p:sp>
          <p:nvSpPr>
            <p:cNvPr id="3" name="object 3"/>
            <p:cNvSpPr/>
            <p:nvPr/>
          </p:nvSpPr>
          <p:spPr>
            <a:xfrm>
              <a:off x="0" y="0"/>
              <a:ext cx="4572000" cy="6858000"/>
            </a:xfrm>
            <a:custGeom>
              <a:avLst/>
              <a:gdLst/>
              <a:ahLst/>
              <a:cxnLst/>
              <a:rect l="l" t="t" r="r" b="b"/>
              <a:pathLst>
                <a:path w="4572000" h="6858000">
                  <a:moveTo>
                    <a:pt x="4572000" y="0"/>
                  </a:moveTo>
                  <a:lnTo>
                    <a:pt x="0" y="0"/>
                  </a:lnTo>
                  <a:lnTo>
                    <a:pt x="0" y="6858000"/>
                  </a:lnTo>
                  <a:lnTo>
                    <a:pt x="2286000" y="6858000"/>
                  </a:lnTo>
                  <a:lnTo>
                    <a:pt x="4572000" y="6858000"/>
                  </a:lnTo>
                  <a:lnTo>
                    <a:pt x="4572000" y="0"/>
                  </a:lnTo>
                  <a:close/>
                </a:path>
              </a:pathLst>
            </a:custGeom>
            <a:solidFill>
              <a:srgbClr val="98CC98"/>
            </a:solidFill>
          </p:spPr>
          <p:txBody>
            <a:bodyPr wrap="square" lIns="0" tIns="0" rIns="0" bIns="0" rtlCol="0"/>
            <a:lstStyle/>
            <a:p>
              <a:endParaRPr/>
            </a:p>
          </p:txBody>
        </p:sp>
        <p:sp>
          <p:nvSpPr>
            <p:cNvPr id="4" name="object 4"/>
            <p:cNvSpPr/>
            <p:nvPr/>
          </p:nvSpPr>
          <p:spPr>
            <a:xfrm>
              <a:off x="685800" y="990600"/>
              <a:ext cx="5181600" cy="1905000"/>
            </a:xfrm>
            <a:custGeom>
              <a:avLst/>
              <a:gdLst/>
              <a:ahLst/>
              <a:cxnLst/>
              <a:rect l="l" t="t" r="r" b="b"/>
              <a:pathLst>
                <a:path w="5181600" h="1905000">
                  <a:moveTo>
                    <a:pt x="4229100" y="0"/>
                  </a:moveTo>
                  <a:lnTo>
                    <a:pt x="952500" y="0"/>
                  </a:lnTo>
                  <a:lnTo>
                    <a:pt x="907866" y="1380"/>
                  </a:lnTo>
                  <a:lnTo>
                    <a:pt x="863319" y="5464"/>
                  </a:lnTo>
                  <a:lnTo>
                    <a:pt x="818947" y="12164"/>
                  </a:lnTo>
                  <a:lnTo>
                    <a:pt x="774836" y="21394"/>
                  </a:lnTo>
                  <a:lnTo>
                    <a:pt x="731074" y="33064"/>
                  </a:lnTo>
                  <a:lnTo>
                    <a:pt x="687748" y="47090"/>
                  </a:lnTo>
                  <a:lnTo>
                    <a:pt x="644946" y="63382"/>
                  </a:lnTo>
                  <a:lnTo>
                    <a:pt x="602753" y="81855"/>
                  </a:lnTo>
                  <a:lnTo>
                    <a:pt x="561259" y="102421"/>
                  </a:lnTo>
                  <a:lnTo>
                    <a:pt x="520549" y="124992"/>
                  </a:lnTo>
                  <a:lnTo>
                    <a:pt x="480711" y="149482"/>
                  </a:lnTo>
                  <a:lnTo>
                    <a:pt x="441833" y="175803"/>
                  </a:lnTo>
                  <a:lnTo>
                    <a:pt x="404001" y="203868"/>
                  </a:lnTo>
                  <a:lnTo>
                    <a:pt x="367303" y="233590"/>
                  </a:lnTo>
                  <a:lnTo>
                    <a:pt x="331825" y="264882"/>
                  </a:lnTo>
                  <a:lnTo>
                    <a:pt x="297656" y="297656"/>
                  </a:lnTo>
                  <a:lnTo>
                    <a:pt x="264882" y="331825"/>
                  </a:lnTo>
                  <a:lnTo>
                    <a:pt x="233590" y="367303"/>
                  </a:lnTo>
                  <a:lnTo>
                    <a:pt x="203868" y="404001"/>
                  </a:lnTo>
                  <a:lnTo>
                    <a:pt x="175803" y="441833"/>
                  </a:lnTo>
                  <a:lnTo>
                    <a:pt x="149482" y="480711"/>
                  </a:lnTo>
                  <a:lnTo>
                    <a:pt x="124992" y="520549"/>
                  </a:lnTo>
                  <a:lnTo>
                    <a:pt x="102421" y="561259"/>
                  </a:lnTo>
                  <a:lnTo>
                    <a:pt x="81855" y="602753"/>
                  </a:lnTo>
                  <a:lnTo>
                    <a:pt x="63382" y="644946"/>
                  </a:lnTo>
                  <a:lnTo>
                    <a:pt x="47090" y="687748"/>
                  </a:lnTo>
                  <a:lnTo>
                    <a:pt x="33064" y="731074"/>
                  </a:lnTo>
                  <a:lnTo>
                    <a:pt x="21394" y="774836"/>
                  </a:lnTo>
                  <a:lnTo>
                    <a:pt x="12164" y="818947"/>
                  </a:lnTo>
                  <a:lnTo>
                    <a:pt x="5464" y="863319"/>
                  </a:lnTo>
                  <a:lnTo>
                    <a:pt x="1380" y="907866"/>
                  </a:lnTo>
                  <a:lnTo>
                    <a:pt x="0" y="952500"/>
                  </a:lnTo>
                  <a:lnTo>
                    <a:pt x="1380" y="997133"/>
                  </a:lnTo>
                  <a:lnTo>
                    <a:pt x="5464" y="1041680"/>
                  </a:lnTo>
                  <a:lnTo>
                    <a:pt x="12164" y="1086052"/>
                  </a:lnTo>
                  <a:lnTo>
                    <a:pt x="21394" y="1130163"/>
                  </a:lnTo>
                  <a:lnTo>
                    <a:pt x="33064" y="1173925"/>
                  </a:lnTo>
                  <a:lnTo>
                    <a:pt x="47090" y="1217251"/>
                  </a:lnTo>
                  <a:lnTo>
                    <a:pt x="63382" y="1260053"/>
                  </a:lnTo>
                  <a:lnTo>
                    <a:pt x="81855" y="1302246"/>
                  </a:lnTo>
                  <a:lnTo>
                    <a:pt x="102421" y="1343740"/>
                  </a:lnTo>
                  <a:lnTo>
                    <a:pt x="124992" y="1384450"/>
                  </a:lnTo>
                  <a:lnTo>
                    <a:pt x="149482" y="1424288"/>
                  </a:lnTo>
                  <a:lnTo>
                    <a:pt x="175803" y="1463166"/>
                  </a:lnTo>
                  <a:lnTo>
                    <a:pt x="203868" y="1500998"/>
                  </a:lnTo>
                  <a:lnTo>
                    <a:pt x="233590" y="1537696"/>
                  </a:lnTo>
                  <a:lnTo>
                    <a:pt x="264882" y="1573174"/>
                  </a:lnTo>
                  <a:lnTo>
                    <a:pt x="297656" y="1607343"/>
                  </a:lnTo>
                  <a:lnTo>
                    <a:pt x="331825" y="1640117"/>
                  </a:lnTo>
                  <a:lnTo>
                    <a:pt x="367303" y="1671409"/>
                  </a:lnTo>
                  <a:lnTo>
                    <a:pt x="404001" y="1701131"/>
                  </a:lnTo>
                  <a:lnTo>
                    <a:pt x="441833" y="1729196"/>
                  </a:lnTo>
                  <a:lnTo>
                    <a:pt x="480711" y="1755517"/>
                  </a:lnTo>
                  <a:lnTo>
                    <a:pt x="520549" y="1780007"/>
                  </a:lnTo>
                  <a:lnTo>
                    <a:pt x="561259" y="1802578"/>
                  </a:lnTo>
                  <a:lnTo>
                    <a:pt x="602753" y="1823144"/>
                  </a:lnTo>
                  <a:lnTo>
                    <a:pt x="644946" y="1841617"/>
                  </a:lnTo>
                  <a:lnTo>
                    <a:pt x="687748" y="1857909"/>
                  </a:lnTo>
                  <a:lnTo>
                    <a:pt x="731074" y="1871935"/>
                  </a:lnTo>
                  <a:lnTo>
                    <a:pt x="774836" y="1883605"/>
                  </a:lnTo>
                  <a:lnTo>
                    <a:pt x="818947" y="1892835"/>
                  </a:lnTo>
                  <a:lnTo>
                    <a:pt x="863319" y="1899535"/>
                  </a:lnTo>
                  <a:lnTo>
                    <a:pt x="907866" y="1903619"/>
                  </a:lnTo>
                  <a:lnTo>
                    <a:pt x="952500" y="1905000"/>
                  </a:lnTo>
                  <a:lnTo>
                    <a:pt x="4229100" y="1905000"/>
                  </a:lnTo>
                  <a:lnTo>
                    <a:pt x="4273733" y="1903619"/>
                  </a:lnTo>
                  <a:lnTo>
                    <a:pt x="4318280" y="1899535"/>
                  </a:lnTo>
                  <a:lnTo>
                    <a:pt x="4362652" y="1892835"/>
                  </a:lnTo>
                  <a:lnTo>
                    <a:pt x="4406763" y="1883605"/>
                  </a:lnTo>
                  <a:lnTo>
                    <a:pt x="4450525" y="1871935"/>
                  </a:lnTo>
                  <a:lnTo>
                    <a:pt x="4493851" y="1857909"/>
                  </a:lnTo>
                  <a:lnTo>
                    <a:pt x="4536653" y="1841617"/>
                  </a:lnTo>
                  <a:lnTo>
                    <a:pt x="4578846" y="1823144"/>
                  </a:lnTo>
                  <a:lnTo>
                    <a:pt x="4620340" y="1802578"/>
                  </a:lnTo>
                  <a:lnTo>
                    <a:pt x="4661050" y="1780007"/>
                  </a:lnTo>
                  <a:lnTo>
                    <a:pt x="4700888" y="1755517"/>
                  </a:lnTo>
                  <a:lnTo>
                    <a:pt x="4739766" y="1729196"/>
                  </a:lnTo>
                  <a:lnTo>
                    <a:pt x="4777598" y="1701131"/>
                  </a:lnTo>
                  <a:lnTo>
                    <a:pt x="4814296" y="1671409"/>
                  </a:lnTo>
                  <a:lnTo>
                    <a:pt x="4849774" y="1640117"/>
                  </a:lnTo>
                  <a:lnTo>
                    <a:pt x="4883943" y="1607343"/>
                  </a:lnTo>
                  <a:lnTo>
                    <a:pt x="4916717" y="1573174"/>
                  </a:lnTo>
                  <a:lnTo>
                    <a:pt x="4948009" y="1537696"/>
                  </a:lnTo>
                  <a:lnTo>
                    <a:pt x="4977731" y="1500998"/>
                  </a:lnTo>
                  <a:lnTo>
                    <a:pt x="5005796" y="1463166"/>
                  </a:lnTo>
                  <a:lnTo>
                    <a:pt x="5032117" y="1424288"/>
                  </a:lnTo>
                  <a:lnTo>
                    <a:pt x="5056607" y="1384450"/>
                  </a:lnTo>
                  <a:lnTo>
                    <a:pt x="5079178" y="1343740"/>
                  </a:lnTo>
                  <a:lnTo>
                    <a:pt x="5099744" y="1302246"/>
                  </a:lnTo>
                  <a:lnTo>
                    <a:pt x="5118217" y="1260053"/>
                  </a:lnTo>
                  <a:lnTo>
                    <a:pt x="5134509" y="1217251"/>
                  </a:lnTo>
                  <a:lnTo>
                    <a:pt x="5148535" y="1173925"/>
                  </a:lnTo>
                  <a:lnTo>
                    <a:pt x="5160205" y="1130163"/>
                  </a:lnTo>
                  <a:lnTo>
                    <a:pt x="5169435" y="1086052"/>
                  </a:lnTo>
                  <a:lnTo>
                    <a:pt x="5176135" y="1041680"/>
                  </a:lnTo>
                  <a:lnTo>
                    <a:pt x="5180219" y="997133"/>
                  </a:lnTo>
                  <a:lnTo>
                    <a:pt x="5181600" y="952500"/>
                  </a:lnTo>
                  <a:lnTo>
                    <a:pt x="5180219" y="907866"/>
                  </a:lnTo>
                  <a:lnTo>
                    <a:pt x="5176135" y="863319"/>
                  </a:lnTo>
                  <a:lnTo>
                    <a:pt x="5169435" y="818947"/>
                  </a:lnTo>
                  <a:lnTo>
                    <a:pt x="5160205" y="774836"/>
                  </a:lnTo>
                  <a:lnTo>
                    <a:pt x="5148535" y="731074"/>
                  </a:lnTo>
                  <a:lnTo>
                    <a:pt x="5134509" y="687748"/>
                  </a:lnTo>
                  <a:lnTo>
                    <a:pt x="5118217" y="644946"/>
                  </a:lnTo>
                  <a:lnTo>
                    <a:pt x="5099744" y="602753"/>
                  </a:lnTo>
                  <a:lnTo>
                    <a:pt x="5079178" y="561259"/>
                  </a:lnTo>
                  <a:lnTo>
                    <a:pt x="5056607" y="520549"/>
                  </a:lnTo>
                  <a:lnTo>
                    <a:pt x="5032117" y="480711"/>
                  </a:lnTo>
                  <a:lnTo>
                    <a:pt x="5005796" y="441833"/>
                  </a:lnTo>
                  <a:lnTo>
                    <a:pt x="4977731" y="404001"/>
                  </a:lnTo>
                  <a:lnTo>
                    <a:pt x="4948009" y="367303"/>
                  </a:lnTo>
                  <a:lnTo>
                    <a:pt x="4916717" y="331825"/>
                  </a:lnTo>
                  <a:lnTo>
                    <a:pt x="4883943" y="297656"/>
                  </a:lnTo>
                  <a:lnTo>
                    <a:pt x="4849774" y="264882"/>
                  </a:lnTo>
                  <a:lnTo>
                    <a:pt x="4814296" y="233590"/>
                  </a:lnTo>
                  <a:lnTo>
                    <a:pt x="4777598" y="203868"/>
                  </a:lnTo>
                  <a:lnTo>
                    <a:pt x="4739766" y="175803"/>
                  </a:lnTo>
                  <a:lnTo>
                    <a:pt x="4700888" y="149482"/>
                  </a:lnTo>
                  <a:lnTo>
                    <a:pt x="4661050" y="124992"/>
                  </a:lnTo>
                  <a:lnTo>
                    <a:pt x="4620340" y="102421"/>
                  </a:lnTo>
                  <a:lnTo>
                    <a:pt x="4578846" y="81855"/>
                  </a:lnTo>
                  <a:lnTo>
                    <a:pt x="4536653" y="63382"/>
                  </a:lnTo>
                  <a:lnTo>
                    <a:pt x="4493851" y="47090"/>
                  </a:lnTo>
                  <a:lnTo>
                    <a:pt x="4450525" y="33064"/>
                  </a:lnTo>
                  <a:lnTo>
                    <a:pt x="4406763" y="21394"/>
                  </a:lnTo>
                  <a:lnTo>
                    <a:pt x="4362652" y="12164"/>
                  </a:lnTo>
                  <a:lnTo>
                    <a:pt x="4318280" y="5464"/>
                  </a:lnTo>
                  <a:lnTo>
                    <a:pt x="4273733" y="1380"/>
                  </a:lnTo>
                  <a:lnTo>
                    <a:pt x="4229100" y="0"/>
                  </a:lnTo>
                  <a:close/>
                </a:path>
              </a:pathLst>
            </a:custGeom>
            <a:solidFill>
              <a:srgbClr val="FFFFFF"/>
            </a:solidFill>
          </p:spPr>
          <p:txBody>
            <a:bodyPr wrap="square" lIns="0" tIns="0" rIns="0" bIns="0" rtlCol="0"/>
            <a:lstStyle/>
            <a:p>
              <a:endParaRPr/>
            </a:p>
          </p:txBody>
        </p:sp>
        <p:sp>
          <p:nvSpPr>
            <p:cNvPr id="5" name="object 5"/>
            <p:cNvSpPr/>
            <p:nvPr/>
          </p:nvSpPr>
          <p:spPr>
            <a:xfrm>
              <a:off x="3632200" y="4889500"/>
              <a:ext cx="4876800" cy="318770"/>
            </a:xfrm>
            <a:custGeom>
              <a:avLst/>
              <a:gdLst/>
              <a:ahLst/>
              <a:cxnLst/>
              <a:rect l="l" t="t" r="r" b="b"/>
              <a:pathLst>
                <a:path w="4876800" h="318770">
                  <a:moveTo>
                    <a:pt x="4876800" y="160020"/>
                  </a:moveTo>
                  <a:lnTo>
                    <a:pt x="4869535" y="112661"/>
                  </a:lnTo>
                  <a:lnTo>
                    <a:pt x="4849774" y="69138"/>
                  </a:lnTo>
                  <a:lnTo>
                    <a:pt x="4820564" y="33286"/>
                  </a:lnTo>
                  <a:lnTo>
                    <a:pt x="4784953" y="8966"/>
                  </a:lnTo>
                  <a:lnTo>
                    <a:pt x="4745990" y="0"/>
                  </a:lnTo>
                  <a:lnTo>
                    <a:pt x="4625340" y="0"/>
                  </a:lnTo>
                  <a:lnTo>
                    <a:pt x="4616450" y="0"/>
                  </a:lnTo>
                  <a:lnTo>
                    <a:pt x="0" y="0"/>
                  </a:lnTo>
                  <a:lnTo>
                    <a:pt x="0" y="317500"/>
                  </a:lnTo>
                  <a:lnTo>
                    <a:pt x="4616450" y="317500"/>
                  </a:lnTo>
                  <a:lnTo>
                    <a:pt x="4616450" y="318770"/>
                  </a:lnTo>
                  <a:lnTo>
                    <a:pt x="4745990" y="318770"/>
                  </a:lnTo>
                  <a:lnTo>
                    <a:pt x="4784953" y="309943"/>
                  </a:lnTo>
                  <a:lnTo>
                    <a:pt x="4820564" y="285940"/>
                  </a:lnTo>
                  <a:lnTo>
                    <a:pt x="4849774" y="250469"/>
                  </a:lnTo>
                  <a:lnTo>
                    <a:pt x="4869535" y="207264"/>
                  </a:lnTo>
                  <a:lnTo>
                    <a:pt x="4876800" y="160020"/>
                  </a:lnTo>
                  <a:close/>
                </a:path>
              </a:pathLst>
            </a:custGeom>
            <a:solidFill>
              <a:srgbClr val="003366"/>
            </a:solidFill>
          </p:spPr>
          <p:txBody>
            <a:bodyPr wrap="square" lIns="0" tIns="0" rIns="0" bIns="0" rtlCol="0"/>
            <a:lstStyle/>
            <a:p>
              <a:endParaRPr/>
            </a:p>
          </p:txBody>
        </p:sp>
      </p:grpSp>
      <p:sp>
        <p:nvSpPr>
          <p:cNvPr id="6" name="object 6"/>
          <p:cNvSpPr txBox="1">
            <a:spLocks noGrp="1"/>
          </p:cNvSpPr>
          <p:nvPr>
            <p:ph type="title"/>
          </p:nvPr>
        </p:nvSpPr>
        <p:spPr>
          <a:xfrm>
            <a:off x="1883410" y="1630679"/>
            <a:ext cx="5736590" cy="566822"/>
          </a:xfrm>
          <a:prstGeom prst="rect">
            <a:avLst/>
          </a:prstGeom>
        </p:spPr>
        <p:txBody>
          <a:bodyPr vert="horz" wrap="square" lIns="0" tIns="12700" rIns="0" bIns="0" rtlCol="0">
            <a:spAutoFit/>
          </a:bodyPr>
          <a:lstStyle/>
          <a:p>
            <a:pPr marL="12700">
              <a:lnSpc>
                <a:spcPct val="100000"/>
              </a:lnSpc>
              <a:spcBef>
                <a:spcPts val="100"/>
              </a:spcBef>
            </a:pPr>
            <a:r>
              <a:rPr dirty="0">
                <a:solidFill>
                  <a:srgbClr val="003366"/>
                </a:solidFill>
              </a:rPr>
              <a:t>Resume</a:t>
            </a:r>
            <a:r>
              <a:rPr lang="en-US" spc="-110" dirty="0">
                <a:solidFill>
                  <a:srgbClr val="003366"/>
                </a:solidFill>
              </a:rPr>
              <a:t> writing strategies</a:t>
            </a:r>
            <a:endParaRPr spc="-10" dirty="0">
              <a:solidFill>
                <a:srgbClr val="003366"/>
              </a:solidFill>
            </a:endParaRPr>
          </a:p>
        </p:txBody>
      </p:sp>
      <p:sp>
        <p:nvSpPr>
          <p:cNvPr id="7" name="object 7"/>
          <p:cNvSpPr txBox="1"/>
          <p:nvPr/>
        </p:nvSpPr>
        <p:spPr>
          <a:xfrm>
            <a:off x="4102100" y="2951467"/>
            <a:ext cx="4876800" cy="1224694"/>
          </a:xfrm>
          <a:prstGeom prst="rect">
            <a:avLst/>
          </a:prstGeom>
        </p:spPr>
        <p:txBody>
          <a:bodyPr vert="horz" wrap="square" lIns="0" tIns="31750" rIns="0" bIns="0" rtlCol="0">
            <a:spAutoFit/>
          </a:bodyPr>
          <a:lstStyle/>
          <a:p>
            <a:pPr marL="12700" marR="5080" indent="641350">
              <a:lnSpc>
                <a:spcPts val="2060"/>
              </a:lnSpc>
              <a:spcBef>
                <a:spcPts val="250"/>
              </a:spcBef>
            </a:pPr>
            <a:r>
              <a:rPr lang="en-US" b="1" spc="-10" dirty="0">
                <a:solidFill>
                  <a:srgbClr val="003366"/>
                </a:solidFill>
                <a:latin typeface="Arial MT"/>
                <a:cs typeface="Arial MT"/>
              </a:rPr>
              <a:t>Conducted By:</a:t>
            </a:r>
          </a:p>
          <a:p>
            <a:pPr marL="12700" marR="5080" indent="641350">
              <a:lnSpc>
                <a:spcPts val="2060"/>
              </a:lnSpc>
              <a:spcBef>
                <a:spcPts val="250"/>
              </a:spcBef>
            </a:pPr>
            <a:r>
              <a:rPr lang="en-US" sz="2000" spc="-10" dirty="0">
                <a:solidFill>
                  <a:srgbClr val="003366"/>
                </a:solidFill>
                <a:latin typeface="Arial MT"/>
                <a:cs typeface="Arial MT"/>
              </a:rPr>
              <a:t>Umm e Farwa [Team Leader]</a:t>
            </a:r>
          </a:p>
          <a:p>
            <a:pPr marL="12700" marR="5080" indent="641350">
              <a:lnSpc>
                <a:spcPts val="2060"/>
              </a:lnSpc>
              <a:spcBef>
                <a:spcPts val="250"/>
              </a:spcBef>
            </a:pPr>
            <a:r>
              <a:rPr lang="en-US" sz="2000" spc="-10" dirty="0">
                <a:solidFill>
                  <a:srgbClr val="003366"/>
                </a:solidFill>
                <a:latin typeface="Arial MT"/>
                <a:cs typeface="Arial MT"/>
              </a:rPr>
              <a:t>Muhammad Yaqoob  [Researcher]</a:t>
            </a:r>
          </a:p>
          <a:p>
            <a:pPr marL="12700" marR="5080" indent="641350">
              <a:lnSpc>
                <a:spcPts val="2060"/>
              </a:lnSpc>
              <a:spcBef>
                <a:spcPts val="250"/>
              </a:spcBef>
            </a:pPr>
            <a:r>
              <a:rPr lang="en-US" sz="2000" spc="-10" dirty="0">
                <a:solidFill>
                  <a:srgbClr val="003366"/>
                </a:solidFill>
                <a:latin typeface="Arial MT"/>
                <a:cs typeface="Arial MT"/>
              </a:rPr>
              <a:t>Ahmed Raza [Presenter]</a:t>
            </a:r>
            <a:endParaRPr sz="200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2530" y="1280159"/>
            <a:ext cx="7061834" cy="751488"/>
          </a:xfrm>
          <a:prstGeom prst="rect">
            <a:avLst/>
          </a:prstGeom>
        </p:spPr>
        <p:txBody>
          <a:bodyPr vert="horz" wrap="square" lIns="0" tIns="12700" rIns="0" bIns="0" rtlCol="0">
            <a:spAutoFit/>
          </a:bodyPr>
          <a:lstStyle/>
          <a:p>
            <a:pPr marL="12700">
              <a:lnSpc>
                <a:spcPct val="100000"/>
              </a:lnSpc>
              <a:spcBef>
                <a:spcPts val="100"/>
              </a:spcBef>
            </a:pPr>
            <a:r>
              <a:rPr lang="en-US" sz="2400" dirty="0"/>
              <a:t>After taking this </a:t>
            </a:r>
            <a:r>
              <a:rPr lang="en-US" sz="2400" dirty="0" err="1"/>
              <a:t>workshop,do</a:t>
            </a:r>
            <a:r>
              <a:rPr lang="en-US" sz="2400" dirty="0"/>
              <a:t> you feel understand how to create a resume?</a:t>
            </a:r>
            <a:endParaRPr sz="2400" dirty="0"/>
          </a:p>
        </p:txBody>
      </p:sp>
      <p:sp>
        <p:nvSpPr>
          <p:cNvPr id="3" name="object 3"/>
          <p:cNvSpPr txBox="1"/>
          <p:nvPr/>
        </p:nvSpPr>
        <p:spPr>
          <a:xfrm>
            <a:off x="916939" y="2274570"/>
            <a:ext cx="196215" cy="855980"/>
          </a:xfrm>
          <a:prstGeom prst="rect">
            <a:avLst/>
          </a:prstGeom>
        </p:spPr>
        <p:txBody>
          <a:bodyPr vert="horz" wrap="square" lIns="0" tIns="153670" rIns="0" bIns="0" rtlCol="0">
            <a:spAutoFit/>
          </a:bodyPr>
          <a:lstStyle/>
          <a:p>
            <a:pPr marL="12700">
              <a:lnSpc>
                <a:spcPct val="100000"/>
              </a:lnSpc>
              <a:spcBef>
                <a:spcPts val="1210"/>
              </a:spcBef>
            </a:pPr>
            <a:endParaRPr sz="1800" dirty="0">
              <a:latin typeface="Wingdings"/>
              <a:cs typeface="Wingdings"/>
            </a:endParaRPr>
          </a:p>
          <a:p>
            <a:pPr marL="12700">
              <a:lnSpc>
                <a:spcPct val="100000"/>
              </a:lnSpc>
              <a:spcBef>
                <a:spcPts val="1110"/>
              </a:spcBef>
            </a:pPr>
            <a:endParaRPr sz="1800" dirty="0">
              <a:latin typeface="Wingdings"/>
              <a:cs typeface="Wingdings"/>
            </a:endParaRPr>
          </a:p>
        </p:txBody>
      </p:sp>
      <p:sp>
        <p:nvSpPr>
          <p:cNvPr id="9" name="TextBox 8">
            <a:extLst>
              <a:ext uri="{FF2B5EF4-FFF2-40B4-BE49-F238E27FC236}">
                <a16:creationId xmlns:a16="http://schemas.microsoft.com/office/drawing/2014/main" id="{BAC85A1F-8F25-7803-8023-2CF8EA17113A}"/>
              </a:ext>
            </a:extLst>
          </p:cNvPr>
          <p:cNvSpPr txBox="1"/>
          <p:nvPr/>
        </p:nvSpPr>
        <p:spPr>
          <a:xfrm>
            <a:off x="1752600" y="5791200"/>
            <a:ext cx="6553200" cy="369332"/>
          </a:xfrm>
          <a:prstGeom prst="rect">
            <a:avLst/>
          </a:prstGeom>
          <a:noFill/>
        </p:spPr>
        <p:txBody>
          <a:bodyPr wrap="square">
            <a:spAutoFit/>
          </a:bodyPr>
          <a:lstStyle/>
          <a:p>
            <a:r>
              <a:rPr lang="en-US" b="1" dirty="0">
                <a:solidFill>
                  <a:schemeClr val="tx2">
                    <a:lumMod val="75000"/>
                  </a:schemeClr>
                </a:solidFill>
              </a:rPr>
              <a:t>After the workshop, they were much more confident</a:t>
            </a:r>
          </a:p>
        </p:txBody>
      </p:sp>
      <p:pic>
        <p:nvPicPr>
          <p:cNvPr id="5" name="Picture 4">
            <a:extLst>
              <a:ext uri="{FF2B5EF4-FFF2-40B4-BE49-F238E27FC236}">
                <a16:creationId xmlns:a16="http://schemas.microsoft.com/office/drawing/2014/main" id="{C7E16928-6548-D91D-E887-2F07C6001968}"/>
              </a:ext>
            </a:extLst>
          </p:cNvPr>
          <p:cNvPicPr>
            <a:picLocks noChangeAspect="1"/>
          </p:cNvPicPr>
          <p:nvPr/>
        </p:nvPicPr>
        <p:blipFill>
          <a:blip r:embed="rId3"/>
          <a:stretch>
            <a:fillRect/>
          </a:stretch>
        </p:blipFill>
        <p:spPr>
          <a:xfrm>
            <a:off x="1194916" y="2486286"/>
            <a:ext cx="6754168" cy="2819794"/>
          </a:xfrm>
          <a:prstGeom prst="rect">
            <a:avLst/>
          </a:prstGeom>
        </p:spPr>
      </p:pic>
    </p:spTree>
    <p:extLst>
      <p:ext uri="{BB962C8B-B14F-4D97-AF65-F5344CB8AC3E}">
        <p14:creationId xmlns:p14="http://schemas.microsoft.com/office/powerpoint/2010/main" val="1654011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5046" y="862355"/>
            <a:ext cx="7061834" cy="1120820"/>
          </a:xfrm>
          <a:prstGeom prst="rect">
            <a:avLst/>
          </a:prstGeom>
        </p:spPr>
        <p:txBody>
          <a:bodyPr vert="horz" wrap="square" lIns="0" tIns="12700" rIns="0" bIns="0" rtlCol="0">
            <a:spAutoFit/>
          </a:bodyPr>
          <a:lstStyle/>
          <a:p>
            <a:pPr marL="12700">
              <a:lnSpc>
                <a:spcPct val="100000"/>
              </a:lnSpc>
              <a:spcBef>
                <a:spcPts val="100"/>
              </a:spcBef>
            </a:pPr>
            <a:r>
              <a:rPr lang="en-US" sz="2400" dirty="0"/>
              <a:t>From what you learned this </a:t>
            </a:r>
            <a:r>
              <a:rPr lang="en-US" sz="2400" dirty="0" err="1"/>
              <a:t>workshop,do</a:t>
            </a:r>
            <a:r>
              <a:rPr lang="en-US" sz="2400" dirty="0"/>
              <a:t> you now understand the different types of resume formats?</a:t>
            </a:r>
            <a:endParaRPr sz="2400" dirty="0"/>
          </a:p>
        </p:txBody>
      </p:sp>
      <p:sp>
        <p:nvSpPr>
          <p:cNvPr id="3" name="object 3"/>
          <p:cNvSpPr txBox="1"/>
          <p:nvPr/>
        </p:nvSpPr>
        <p:spPr>
          <a:xfrm>
            <a:off x="916939" y="2274570"/>
            <a:ext cx="196215" cy="855980"/>
          </a:xfrm>
          <a:prstGeom prst="rect">
            <a:avLst/>
          </a:prstGeom>
        </p:spPr>
        <p:txBody>
          <a:bodyPr vert="horz" wrap="square" lIns="0" tIns="153670" rIns="0" bIns="0" rtlCol="0">
            <a:spAutoFit/>
          </a:bodyPr>
          <a:lstStyle/>
          <a:p>
            <a:pPr marL="12700">
              <a:lnSpc>
                <a:spcPct val="100000"/>
              </a:lnSpc>
              <a:spcBef>
                <a:spcPts val="1210"/>
              </a:spcBef>
            </a:pPr>
            <a:endParaRPr sz="1800" dirty="0">
              <a:latin typeface="Wingdings"/>
              <a:cs typeface="Wingdings"/>
            </a:endParaRPr>
          </a:p>
          <a:p>
            <a:pPr marL="12700">
              <a:lnSpc>
                <a:spcPct val="100000"/>
              </a:lnSpc>
              <a:spcBef>
                <a:spcPts val="1110"/>
              </a:spcBef>
            </a:pPr>
            <a:endParaRPr sz="1800" dirty="0">
              <a:latin typeface="Wingdings"/>
              <a:cs typeface="Wingdings"/>
            </a:endParaRPr>
          </a:p>
        </p:txBody>
      </p:sp>
      <p:sp>
        <p:nvSpPr>
          <p:cNvPr id="9" name="TextBox 8">
            <a:extLst>
              <a:ext uri="{FF2B5EF4-FFF2-40B4-BE49-F238E27FC236}">
                <a16:creationId xmlns:a16="http://schemas.microsoft.com/office/drawing/2014/main" id="{BAC85A1F-8F25-7803-8023-2CF8EA17113A}"/>
              </a:ext>
            </a:extLst>
          </p:cNvPr>
          <p:cNvSpPr txBox="1"/>
          <p:nvPr/>
        </p:nvSpPr>
        <p:spPr>
          <a:xfrm>
            <a:off x="1828800" y="5672479"/>
            <a:ext cx="6553200" cy="369332"/>
          </a:xfrm>
          <a:prstGeom prst="rect">
            <a:avLst/>
          </a:prstGeom>
          <a:noFill/>
        </p:spPr>
        <p:txBody>
          <a:bodyPr wrap="square">
            <a:spAutoFit/>
          </a:bodyPr>
          <a:lstStyle/>
          <a:p>
            <a:r>
              <a:rPr lang="en-US" b="1" dirty="0">
                <a:solidFill>
                  <a:schemeClr val="tx2">
                    <a:lumMod val="75000"/>
                  </a:schemeClr>
                </a:solidFill>
              </a:rPr>
              <a:t>: They had the better understanding of resume formats..</a:t>
            </a:r>
          </a:p>
        </p:txBody>
      </p:sp>
      <p:pic>
        <p:nvPicPr>
          <p:cNvPr id="5" name="Picture 4">
            <a:extLst>
              <a:ext uri="{FF2B5EF4-FFF2-40B4-BE49-F238E27FC236}">
                <a16:creationId xmlns:a16="http://schemas.microsoft.com/office/drawing/2014/main" id="{01BCC5B9-6E62-7EAD-F795-7D6782ADD003}"/>
              </a:ext>
            </a:extLst>
          </p:cNvPr>
          <p:cNvPicPr>
            <a:picLocks noChangeAspect="1"/>
          </p:cNvPicPr>
          <p:nvPr/>
        </p:nvPicPr>
        <p:blipFill>
          <a:blip r:embed="rId3"/>
          <a:stretch>
            <a:fillRect/>
          </a:stretch>
        </p:blipFill>
        <p:spPr>
          <a:xfrm>
            <a:off x="1104416" y="2686192"/>
            <a:ext cx="6935168" cy="2819794"/>
          </a:xfrm>
          <a:prstGeom prst="rect">
            <a:avLst/>
          </a:prstGeom>
        </p:spPr>
      </p:pic>
    </p:spTree>
    <p:extLst>
      <p:ext uri="{BB962C8B-B14F-4D97-AF65-F5344CB8AC3E}">
        <p14:creationId xmlns:p14="http://schemas.microsoft.com/office/powerpoint/2010/main" val="2957927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29" y="877460"/>
            <a:ext cx="7061834" cy="1120820"/>
          </a:xfrm>
          <a:prstGeom prst="rect">
            <a:avLst/>
          </a:prstGeom>
        </p:spPr>
        <p:txBody>
          <a:bodyPr vert="horz" wrap="square" lIns="0" tIns="12700" rIns="0" bIns="0" rtlCol="0">
            <a:spAutoFit/>
          </a:bodyPr>
          <a:lstStyle/>
          <a:p>
            <a:pPr marL="12700">
              <a:lnSpc>
                <a:spcPct val="100000"/>
              </a:lnSpc>
              <a:spcBef>
                <a:spcPts val="100"/>
              </a:spcBef>
            </a:pPr>
            <a:r>
              <a:rPr lang="en-US" sz="2400" dirty="0"/>
              <a:t>After participating in this </a:t>
            </a:r>
            <a:r>
              <a:rPr lang="en-US" sz="2400" dirty="0" err="1"/>
              <a:t>workshop,do</a:t>
            </a:r>
            <a:r>
              <a:rPr lang="en-US" sz="2400" dirty="0"/>
              <a:t> you understand some of the different ways to organize a resume?</a:t>
            </a:r>
            <a:endParaRPr sz="2400" dirty="0"/>
          </a:p>
        </p:txBody>
      </p:sp>
      <p:sp>
        <p:nvSpPr>
          <p:cNvPr id="3" name="object 3"/>
          <p:cNvSpPr txBox="1"/>
          <p:nvPr/>
        </p:nvSpPr>
        <p:spPr>
          <a:xfrm>
            <a:off x="916939" y="2274570"/>
            <a:ext cx="196215" cy="855980"/>
          </a:xfrm>
          <a:prstGeom prst="rect">
            <a:avLst/>
          </a:prstGeom>
        </p:spPr>
        <p:txBody>
          <a:bodyPr vert="horz" wrap="square" lIns="0" tIns="153670" rIns="0" bIns="0" rtlCol="0">
            <a:spAutoFit/>
          </a:bodyPr>
          <a:lstStyle/>
          <a:p>
            <a:pPr marL="12700">
              <a:lnSpc>
                <a:spcPct val="100000"/>
              </a:lnSpc>
              <a:spcBef>
                <a:spcPts val="1210"/>
              </a:spcBef>
            </a:pPr>
            <a:endParaRPr sz="1800" dirty="0">
              <a:latin typeface="Wingdings"/>
              <a:cs typeface="Wingdings"/>
            </a:endParaRPr>
          </a:p>
          <a:p>
            <a:pPr marL="12700">
              <a:lnSpc>
                <a:spcPct val="100000"/>
              </a:lnSpc>
              <a:spcBef>
                <a:spcPts val="1110"/>
              </a:spcBef>
            </a:pPr>
            <a:endParaRPr sz="1800" dirty="0">
              <a:latin typeface="Wingdings"/>
              <a:cs typeface="Wingdings"/>
            </a:endParaRPr>
          </a:p>
        </p:txBody>
      </p:sp>
      <p:sp>
        <p:nvSpPr>
          <p:cNvPr id="9" name="TextBox 8">
            <a:extLst>
              <a:ext uri="{FF2B5EF4-FFF2-40B4-BE49-F238E27FC236}">
                <a16:creationId xmlns:a16="http://schemas.microsoft.com/office/drawing/2014/main" id="{BAC85A1F-8F25-7803-8023-2CF8EA17113A}"/>
              </a:ext>
            </a:extLst>
          </p:cNvPr>
          <p:cNvSpPr txBox="1"/>
          <p:nvPr/>
        </p:nvSpPr>
        <p:spPr>
          <a:xfrm>
            <a:off x="1752600" y="5791200"/>
            <a:ext cx="6553200" cy="369332"/>
          </a:xfrm>
          <a:prstGeom prst="rect">
            <a:avLst/>
          </a:prstGeom>
          <a:noFill/>
        </p:spPr>
        <p:txBody>
          <a:bodyPr wrap="square">
            <a:spAutoFit/>
          </a:bodyPr>
          <a:lstStyle/>
          <a:p>
            <a:r>
              <a:rPr lang="en-US" b="1" dirty="0">
                <a:solidFill>
                  <a:schemeClr val="tx2">
                    <a:lumMod val="75000"/>
                  </a:schemeClr>
                </a:solidFill>
              </a:rPr>
              <a:t>: They had the better understanding of resume formats.</a:t>
            </a:r>
          </a:p>
        </p:txBody>
      </p:sp>
      <p:pic>
        <p:nvPicPr>
          <p:cNvPr id="5" name="Picture 4">
            <a:extLst>
              <a:ext uri="{FF2B5EF4-FFF2-40B4-BE49-F238E27FC236}">
                <a16:creationId xmlns:a16="http://schemas.microsoft.com/office/drawing/2014/main" id="{463FE612-DC85-E3CD-597C-89C43F746E3B}"/>
              </a:ext>
            </a:extLst>
          </p:cNvPr>
          <p:cNvPicPr>
            <a:picLocks noChangeAspect="1"/>
          </p:cNvPicPr>
          <p:nvPr/>
        </p:nvPicPr>
        <p:blipFill>
          <a:blip r:embed="rId3"/>
          <a:stretch>
            <a:fillRect/>
          </a:stretch>
        </p:blipFill>
        <p:spPr>
          <a:xfrm>
            <a:off x="1262713" y="2527711"/>
            <a:ext cx="6697010" cy="2734057"/>
          </a:xfrm>
          <a:prstGeom prst="rect">
            <a:avLst/>
          </a:prstGeom>
        </p:spPr>
      </p:pic>
    </p:spTree>
    <p:extLst>
      <p:ext uri="{BB962C8B-B14F-4D97-AF65-F5344CB8AC3E}">
        <p14:creationId xmlns:p14="http://schemas.microsoft.com/office/powerpoint/2010/main" val="3275217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150621"/>
            <a:ext cx="5030469" cy="574039"/>
          </a:xfrm>
          <a:prstGeom prst="rect">
            <a:avLst/>
          </a:prstGeom>
        </p:spPr>
        <p:txBody>
          <a:bodyPr vert="horz" wrap="square" lIns="0" tIns="12700" rIns="0" bIns="0" rtlCol="0">
            <a:spAutoFit/>
          </a:bodyPr>
          <a:lstStyle/>
          <a:p>
            <a:pPr marL="317500">
              <a:lnSpc>
                <a:spcPct val="100000"/>
              </a:lnSpc>
              <a:spcBef>
                <a:spcPts val="100"/>
              </a:spcBef>
            </a:pPr>
            <a:r>
              <a:rPr lang="en-US" spc="-5" dirty="0"/>
              <a:t>Feedback comments</a:t>
            </a:r>
            <a:endParaRPr spc="-5" dirty="0"/>
          </a:p>
        </p:txBody>
      </p:sp>
      <p:sp>
        <p:nvSpPr>
          <p:cNvPr id="6" name="object 6"/>
          <p:cNvSpPr txBox="1"/>
          <p:nvPr/>
        </p:nvSpPr>
        <p:spPr>
          <a:xfrm>
            <a:off x="4117340" y="2689859"/>
            <a:ext cx="4620260" cy="3589444"/>
          </a:xfrm>
          <a:prstGeom prst="rect">
            <a:avLst/>
          </a:prstGeom>
        </p:spPr>
        <p:txBody>
          <a:bodyPr vert="horz" wrap="square" lIns="0" tIns="62230" rIns="0" bIns="0" rtlCol="0">
            <a:spAutoFit/>
          </a:bodyPr>
          <a:lstStyle/>
          <a:p>
            <a:pPr marL="355600" marR="368300" indent="-342900">
              <a:lnSpc>
                <a:spcPts val="2010"/>
              </a:lnSpc>
              <a:spcBef>
                <a:spcPts val="490"/>
              </a:spcBef>
              <a:buSzPct val="124000"/>
              <a:buFont typeface="Wingdings" panose="05000000000000000000" pitchFamily="2" charset="2"/>
              <a:buChar char="§"/>
              <a:tabLst>
                <a:tab pos="354965" algn="l"/>
                <a:tab pos="355600" algn="l"/>
              </a:tabLst>
            </a:pPr>
            <a:r>
              <a:rPr lang="en-US" sz="2000" b="1" dirty="0">
                <a:solidFill>
                  <a:schemeClr val="tx2">
                    <a:lumMod val="75000"/>
                  </a:schemeClr>
                </a:solidFill>
              </a:rPr>
              <a:t>It was a great seminar. I understood each and everything about resumes.</a:t>
            </a:r>
          </a:p>
          <a:p>
            <a:pPr marL="355600" marR="368300" indent="-342900">
              <a:lnSpc>
                <a:spcPts val="2010"/>
              </a:lnSpc>
              <a:spcBef>
                <a:spcPts val="490"/>
              </a:spcBef>
              <a:buSzPct val="124000"/>
              <a:buFont typeface="Wingdings" panose="05000000000000000000" pitchFamily="2" charset="2"/>
              <a:buChar char="§"/>
              <a:tabLst>
                <a:tab pos="354965" algn="l"/>
                <a:tab pos="355600" algn="l"/>
              </a:tabLst>
            </a:pPr>
            <a:r>
              <a:rPr lang="en-US" sz="2000" b="1" dirty="0">
                <a:solidFill>
                  <a:schemeClr val="tx2">
                    <a:lumMod val="75000"/>
                  </a:schemeClr>
                </a:solidFill>
              </a:rPr>
              <a:t>It was a really informative session, looking forward to further sessions.</a:t>
            </a:r>
          </a:p>
          <a:p>
            <a:pPr marL="355600" marR="368300" indent="-342900">
              <a:lnSpc>
                <a:spcPts val="2010"/>
              </a:lnSpc>
              <a:spcBef>
                <a:spcPts val="490"/>
              </a:spcBef>
              <a:buSzPct val="124000"/>
              <a:buFont typeface="Wingdings" panose="05000000000000000000" pitchFamily="2" charset="2"/>
              <a:buChar char="§"/>
              <a:tabLst>
                <a:tab pos="354965" algn="l"/>
                <a:tab pos="355600" algn="l"/>
              </a:tabLst>
            </a:pPr>
            <a:r>
              <a:rPr lang="en-US" sz="2000" b="1" dirty="0">
                <a:solidFill>
                  <a:schemeClr val="tx2">
                    <a:lumMod val="75000"/>
                  </a:schemeClr>
                </a:solidFill>
              </a:rPr>
              <a:t>Thank you for organizing the resume workshop! It was incredibly informative and practical. The tips provided will certainly enhance my resume. The interactive format and the opportunity to ask questions were much appreciated. </a:t>
            </a:r>
          </a:p>
          <a:p>
            <a:pPr marL="355600" marR="368300" indent="-342900">
              <a:lnSpc>
                <a:spcPts val="2010"/>
              </a:lnSpc>
              <a:spcBef>
                <a:spcPts val="490"/>
              </a:spcBef>
              <a:buSzPct val="124000"/>
              <a:buFont typeface="Wingdings" panose="05000000000000000000" pitchFamily="2" charset="2"/>
              <a:buChar char="§"/>
              <a:tabLst>
                <a:tab pos="354965" algn="l"/>
                <a:tab pos="355600" algn="l"/>
              </a:tabLst>
            </a:pPr>
            <a:r>
              <a:rPr lang="en-US" sz="2000" b="1" dirty="0">
                <a:solidFill>
                  <a:schemeClr val="tx2">
                    <a:lumMod val="75000"/>
                  </a:schemeClr>
                </a:solidFill>
                <a:latin typeface="Arial"/>
                <a:cs typeface="Arial"/>
              </a:rPr>
              <a:t>It was a valuable experience, got to learn great new things</a:t>
            </a:r>
            <a:endParaRPr sz="2000" b="1" dirty="0">
              <a:solidFill>
                <a:schemeClr val="tx2">
                  <a:lumMod val="75000"/>
                </a:schemeClr>
              </a:solidFill>
              <a:latin typeface="Arial"/>
              <a:cs typeface="Arial"/>
            </a:endParaRPr>
          </a:p>
        </p:txBody>
      </p:sp>
      <p:pic>
        <p:nvPicPr>
          <p:cNvPr id="7" name="object 7"/>
          <p:cNvPicPr/>
          <p:nvPr/>
        </p:nvPicPr>
        <p:blipFill>
          <a:blip r:embed="rId2" cstate="print"/>
          <a:stretch>
            <a:fillRect/>
          </a:stretch>
        </p:blipFill>
        <p:spPr>
          <a:xfrm>
            <a:off x="838200" y="2971800"/>
            <a:ext cx="3026362" cy="2747010"/>
          </a:xfrm>
          <a:prstGeom prst="rect">
            <a:avLst/>
          </a:prstGeom>
        </p:spPr>
      </p:pic>
    </p:spTree>
    <p:extLst>
      <p:ext uri="{BB962C8B-B14F-4D97-AF65-F5344CB8AC3E}">
        <p14:creationId xmlns:p14="http://schemas.microsoft.com/office/powerpoint/2010/main" val="3636024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150621"/>
            <a:ext cx="5030469" cy="574039"/>
          </a:xfrm>
          <a:prstGeom prst="rect">
            <a:avLst/>
          </a:prstGeom>
        </p:spPr>
        <p:txBody>
          <a:bodyPr vert="horz" wrap="square" lIns="0" tIns="12700" rIns="0" bIns="0" rtlCol="0">
            <a:spAutoFit/>
          </a:bodyPr>
          <a:lstStyle/>
          <a:p>
            <a:pPr marL="317500">
              <a:lnSpc>
                <a:spcPct val="100000"/>
              </a:lnSpc>
              <a:spcBef>
                <a:spcPts val="100"/>
              </a:spcBef>
            </a:pPr>
            <a:r>
              <a:rPr lang="en-US" spc="-5" dirty="0"/>
              <a:t>Conclusion</a:t>
            </a:r>
            <a:endParaRPr spc="-5" dirty="0"/>
          </a:p>
        </p:txBody>
      </p:sp>
      <p:sp>
        <p:nvSpPr>
          <p:cNvPr id="6" name="object 6"/>
          <p:cNvSpPr txBox="1"/>
          <p:nvPr/>
        </p:nvSpPr>
        <p:spPr>
          <a:xfrm>
            <a:off x="914400" y="2689859"/>
            <a:ext cx="4620260" cy="3464795"/>
          </a:xfrm>
          <a:prstGeom prst="rect">
            <a:avLst/>
          </a:prstGeom>
        </p:spPr>
        <p:txBody>
          <a:bodyPr vert="horz" wrap="square" lIns="0" tIns="62230" rIns="0" bIns="0" rtlCol="0">
            <a:spAutoFit/>
          </a:bodyPr>
          <a:lstStyle/>
          <a:p>
            <a:pPr marL="355600" marR="368300" indent="-342900">
              <a:lnSpc>
                <a:spcPts val="2010"/>
              </a:lnSpc>
              <a:spcBef>
                <a:spcPts val="490"/>
              </a:spcBef>
              <a:buSzPct val="124000"/>
              <a:buFont typeface="Wingdings" panose="05000000000000000000" pitchFamily="2" charset="2"/>
              <a:buChar char="§"/>
              <a:tabLst>
                <a:tab pos="354965" algn="l"/>
                <a:tab pos="355600" algn="l"/>
              </a:tabLst>
            </a:pPr>
            <a:r>
              <a:rPr lang="en-US" sz="2000" b="1" dirty="0">
                <a:solidFill>
                  <a:schemeClr val="tx2">
                    <a:lumMod val="75000"/>
                  </a:schemeClr>
                </a:solidFill>
              </a:rPr>
              <a:t>Successful conclusion of the workshop.</a:t>
            </a:r>
          </a:p>
          <a:p>
            <a:pPr marL="355600" marR="368300" indent="-342900">
              <a:lnSpc>
                <a:spcPts val="2010"/>
              </a:lnSpc>
              <a:spcBef>
                <a:spcPts val="490"/>
              </a:spcBef>
              <a:buSzPct val="124000"/>
              <a:buFont typeface="Wingdings" panose="05000000000000000000" pitchFamily="2" charset="2"/>
              <a:buChar char="§"/>
              <a:tabLst>
                <a:tab pos="354965" algn="l"/>
                <a:tab pos="355600" algn="l"/>
              </a:tabLst>
            </a:pPr>
            <a:r>
              <a:rPr lang="en-US" sz="2000" b="1" dirty="0">
                <a:solidFill>
                  <a:schemeClr val="tx2">
                    <a:lumMod val="75000"/>
                  </a:schemeClr>
                </a:solidFill>
              </a:rPr>
              <a:t>Valuable feedback gathered from participants.</a:t>
            </a:r>
          </a:p>
          <a:p>
            <a:pPr marL="355600" marR="368300" indent="-342900">
              <a:lnSpc>
                <a:spcPts val="2010"/>
              </a:lnSpc>
              <a:spcBef>
                <a:spcPts val="490"/>
              </a:spcBef>
              <a:buSzPct val="124000"/>
              <a:buFont typeface="Wingdings" panose="05000000000000000000" pitchFamily="2" charset="2"/>
              <a:buChar char="§"/>
              <a:tabLst>
                <a:tab pos="354965" algn="l"/>
                <a:tab pos="355600" algn="l"/>
              </a:tabLst>
            </a:pPr>
            <a:r>
              <a:rPr lang="en-US" sz="2000" b="1" dirty="0">
                <a:solidFill>
                  <a:schemeClr val="tx2">
                    <a:lumMod val="75000"/>
                  </a:schemeClr>
                </a:solidFill>
              </a:rPr>
              <a:t>A resume speaks for you when you’re not present</a:t>
            </a:r>
          </a:p>
          <a:p>
            <a:pPr marL="355600" marR="368300" indent="-342900">
              <a:lnSpc>
                <a:spcPts val="2010"/>
              </a:lnSpc>
              <a:spcBef>
                <a:spcPts val="490"/>
              </a:spcBef>
              <a:buSzPct val="124000"/>
              <a:buFont typeface="Wingdings" panose="05000000000000000000" pitchFamily="2" charset="2"/>
              <a:buChar char="§"/>
              <a:tabLst>
                <a:tab pos="354965" algn="l"/>
                <a:tab pos="355600" algn="l"/>
              </a:tabLst>
            </a:pPr>
            <a:r>
              <a:rPr lang="en-US" sz="2000" b="1" dirty="0">
                <a:solidFill>
                  <a:schemeClr val="tx2">
                    <a:lumMod val="75000"/>
                  </a:schemeClr>
                </a:solidFill>
              </a:rPr>
              <a:t>Job-specific resumes are                                  crucial for job hunters. </a:t>
            </a:r>
          </a:p>
          <a:p>
            <a:pPr marL="355600" marR="368300" indent="-342900">
              <a:lnSpc>
                <a:spcPts val="2010"/>
              </a:lnSpc>
              <a:spcBef>
                <a:spcPts val="490"/>
              </a:spcBef>
              <a:buSzPct val="124000"/>
              <a:buFont typeface="Wingdings" panose="05000000000000000000" pitchFamily="2" charset="2"/>
              <a:buChar char="§"/>
              <a:tabLst>
                <a:tab pos="354965" algn="l"/>
                <a:tab pos="355600" algn="l"/>
              </a:tabLst>
            </a:pPr>
            <a:r>
              <a:rPr lang="en-US" sz="2000" b="1" dirty="0">
                <a:solidFill>
                  <a:schemeClr val="tx2">
                    <a:lumMod val="75000"/>
                  </a:schemeClr>
                </a:solidFill>
              </a:rPr>
              <a:t>Additionally, a good cover                        letter is essential as it complements your resume.</a:t>
            </a:r>
          </a:p>
          <a:p>
            <a:pPr marL="355600" marR="368300" indent="-342900">
              <a:lnSpc>
                <a:spcPts val="2010"/>
              </a:lnSpc>
              <a:spcBef>
                <a:spcPts val="490"/>
              </a:spcBef>
              <a:buSzPct val="124000"/>
              <a:buFont typeface="Wingdings" panose="05000000000000000000" pitchFamily="2" charset="2"/>
              <a:buChar char="§"/>
              <a:tabLst>
                <a:tab pos="354965" algn="l"/>
                <a:tab pos="355600" algn="l"/>
              </a:tabLst>
            </a:pPr>
            <a:endParaRPr lang="en-US" sz="2000" b="1" dirty="0">
              <a:solidFill>
                <a:schemeClr val="tx2">
                  <a:lumMod val="75000"/>
                </a:schemeClr>
              </a:solidFill>
            </a:endParaRPr>
          </a:p>
        </p:txBody>
      </p:sp>
      <p:pic>
        <p:nvPicPr>
          <p:cNvPr id="3" name="object 6">
            <a:extLst>
              <a:ext uri="{FF2B5EF4-FFF2-40B4-BE49-F238E27FC236}">
                <a16:creationId xmlns:a16="http://schemas.microsoft.com/office/drawing/2014/main" id="{B020C6B7-1857-F269-7180-074727712778}"/>
              </a:ext>
            </a:extLst>
          </p:cNvPr>
          <p:cNvPicPr/>
          <p:nvPr/>
        </p:nvPicPr>
        <p:blipFill>
          <a:blip r:embed="rId2" cstate="print"/>
          <a:stretch>
            <a:fillRect/>
          </a:stretch>
        </p:blipFill>
        <p:spPr>
          <a:xfrm rot="20654697">
            <a:off x="4451887" y="3408455"/>
            <a:ext cx="1921510" cy="1967230"/>
          </a:xfrm>
          <a:prstGeom prst="rect">
            <a:avLst/>
          </a:prstGeom>
        </p:spPr>
      </p:pic>
      <p:pic>
        <p:nvPicPr>
          <p:cNvPr id="4" name="object 7">
            <a:extLst>
              <a:ext uri="{FF2B5EF4-FFF2-40B4-BE49-F238E27FC236}">
                <a16:creationId xmlns:a16="http://schemas.microsoft.com/office/drawing/2014/main" id="{EC612E37-7796-2126-E852-19ADBB1C38DA}"/>
              </a:ext>
            </a:extLst>
          </p:cNvPr>
          <p:cNvPicPr/>
          <p:nvPr/>
        </p:nvPicPr>
        <p:blipFill>
          <a:blip r:embed="rId3" cstate="print"/>
          <a:stretch>
            <a:fillRect/>
          </a:stretch>
        </p:blipFill>
        <p:spPr>
          <a:xfrm>
            <a:off x="6629400" y="2590800"/>
            <a:ext cx="2286000" cy="1828800"/>
          </a:xfrm>
          <a:prstGeom prst="rect">
            <a:avLst/>
          </a:prstGeom>
        </p:spPr>
      </p:pic>
      <p:pic>
        <p:nvPicPr>
          <p:cNvPr id="5" name="object 8">
            <a:extLst>
              <a:ext uri="{FF2B5EF4-FFF2-40B4-BE49-F238E27FC236}">
                <a16:creationId xmlns:a16="http://schemas.microsoft.com/office/drawing/2014/main" id="{F3DF70A9-52FF-1BD6-4216-1CDD84102994}"/>
              </a:ext>
            </a:extLst>
          </p:cNvPr>
          <p:cNvPicPr/>
          <p:nvPr/>
        </p:nvPicPr>
        <p:blipFill>
          <a:blip r:embed="rId4" cstate="print"/>
          <a:stretch>
            <a:fillRect/>
          </a:stretch>
        </p:blipFill>
        <p:spPr>
          <a:xfrm>
            <a:off x="6901180" y="4876800"/>
            <a:ext cx="2014220" cy="15138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44570" y="1219200"/>
            <a:ext cx="2361565" cy="574040"/>
          </a:xfrm>
          <a:prstGeom prst="rect">
            <a:avLst/>
          </a:prstGeom>
        </p:spPr>
        <p:txBody>
          <a:bodyPr vert="horz" wrap="square" lIns="0" tIns="12700" rIns="0" bIns="0" rtlCol="0">
            <a:spAutoFit/>
          </a:bodyPr>
          <a:lstStyle/>
          <a:p>
            <a:pPr marL="12700">
              <a:lnSpc>
                <a:spcPct val="100000"/>
              </a:lnSpc>
              <a:spcBef>
                <a:spcPts val="100"/>
              </a:spcBef>
            </a:pPr>
            <a:r>
              <a:rPr spc="-5" dirty="0"/>
              <a:t>Thank</a:t>
            </a:r>
            <a:r>
              <a:rPr spc="-100" dirty="0"/>
              <a:t> </a:t>
            </a:r>
            <a:r>
              <a:rPr dirty="0"/>
              <a:t>You</a:t>
            </a:r>
          </a:p>
        </p:txBody>
      </p:sp>
      <p:sp>
        <p:nvSpPr>
          <p:cNvPr id="3" name="object 3"/>
          <p:cNvSpPr txBox="1"/>
          <p:nvPr/>
        </p:nvSpPr>
        <p:spPr>
          <a:xfrm>
            <a:off x="1447800" y="2362200"/>
            <a:ext cx="5943600" cy="1781578"/>
          </a:xfrm>
          <a:prstGeom prst="rect">
            <a:avLst/>
          </a:prstGeom>
        </p:spPr>
        <p:txBody>
          <a:bodyPr vert="horz" wrap="square" lIns="0" tIns="51435" rIns="0" bIns="0" rtlCol="0">
            <a:spAutoFit/>
          </a:bodyPr>
          <a:lstStyle/>
          <a:p>
            <a:pPr marL="445134" marR="191770" indent="99060" algn="ctr">
              <a:lnSpc>
                <a:spcPts val="3120"/>
              </a:lnSpc>
              <a:spcBef>
                <a:spcPts val="405"/>
              </a:spcBef>
            </a:pPr>
            <a:r>
              <a:rPr sz="2800" b="1" spc="-5" dirty="0">
                <a:solidFill>
                  <a:srgbClr val="003366"/>
                </a:solidFill>
                <a:latin typeface="Arial"/>
                <a:cs typeface="Arial"/>
              </a:rPr>
              <a:t>Please contact</a:t>
            </a:r>
            <a:r>
              <a:rPr sz="2800" b="1" dirty="0">
                <a:solidFill>
                  <a:srgbClr val="003366"/>
                </a:solidFill>
                <a:latin typeface="Arial"/>
                <a:cs typeface="Arial"/>
              </a:rPr>
              <a:t> </a:t>
            </a:r>
            <a:r>
              <a:rPr sz="2800" b="1" spc="-5" dirty="0">
                <a:solidFill>
                  <a:srgbClr val="003366"/>
                </a:solidFill>
                <a:latin typeface="Arial"/>
                <a:cs typeface="Arial"/>
              </a:rPr>
              <a:t>me </a:t>
            </a:r>
            <a:r>
              <a:rPr sz="2800" b="1" dirty="0">
                <a:solidFill>
                  <a:srgbClr val="003366"/>
                </a:solidFill>
                <a:latin typeface="Arial"/>
                <a:cs typeface="Arial"/>
              </a:rPr>
              <a:t>at </a:t>
            </a:r>
            <a:r>
              <a:rPr sz="2800" b="1" spc="5" dirty="0">
                <a:solidFill>
                  <a:srgbClr val="003366"/>
                </a:solidFill>
                <a:latin typeface="Arial"/>
                <a:cs typeface="Arial"/>
              </a:rPr>
              <a:t> </a:t>
            </a:r>
            <a:r>
              <a:rPr lang="en-US" sz="2800" b="1" spc="-5" dirty="0">
                <a:solidFill>
                  <a:srgbClr val="003366"/>
                </a:solidFill>
                <a:latin typeface="Arial"/>
                <a:cs typeface="Arial"/>
              </a:rPr>
              <a:t>2021cs118</a:t>
            </a:r>
            <a:r>
              <a:rPr sz="2800" b="1" spc="-5" dirty="0">
                <a:solidFill>
                  <a:srgbClr val="003366"/>
                </a:solidFill>
                <a:latin typeface="Arial"/>
                <a:cs typeface="Arial"/>
              </a:rPr>
              <a:t>@</a:t>
            </a:r>
            <a:r>
              <a:rPr lang="en-US" sz="2800" b="1" spc="-5" dirty="0">
                <a:solidFill>
                  <a:srgbClr val="003366"/>
                </a:solidFill>
                <a:latin typeface="Arial"/>
                <a:cs typeface="Arial"/>
              </a:rPr>
              <a:t>student.uet.edu</a:t>
            </a:r>
            <a:r>
              <a:rPr sz="2800" b="1" spc="-5" dirty="0">
                <a:solidFill>
                  <a:srgbClr val="003366"/>
                </a:solidFill>
                <a:latin typeface="Arial"/>
                <a:cs typeface="Arial"/>
              </a:rPr>
              <a:t>.</a:t>
            </a:r>
            <a:r>
              <a:rPr lang="en-US" sz="2800" b="1" spc="-5" dirty="0">
                <a:solidFill>
                  <a:srgbClr val="003366"/>
                </a:solidFill>
                <a:latin typeface="Arial"/>
                <a:cs typeface="Arial"/>
              </a:rPr>
              <a:t>pk</a:t>
            </a:r>
            <a:endParaRPr sz="2800" dirty="0">
              <a:latin typeface="Arial"/>
              <a:cs typeface="Arial"/>
            </a:endParaRPr>
          </a:p>
          <a:p>
            <a:pPr marL="12700" marR="5080" indent="149860" algn="ctr">
              <a:lnSpc>
                <a:spcPts val="3820"/>
              </a:lnSpc>
              <a:spcBef>
                <a:spcPts val="35"/>
              </a:spcBef>
            </a:pPr>
            <a:r>
              <a:rPr sz="2800" b="1" spc="-5" dirty="0">
                <a:solidFill>
                  <a:srgbClr val="003366"/>
                </a:solidFill>
                <a:latin typeface="Arial"/>
                <a:cs typeface="Arial"/>
              </a:rPr>
              <a:t>for</a:t>
            </a:r>
            <a:r>
              <a:rPr sz="2800" b="1" dirty="0">
                <a:solidFill>
                  <a:srgbClr val="003366"/>
                </a:solidFill>
                <a:latin typeface="Arial"/>
                <a:cs typeface="Arial"/>
              </a:rPr>
              <a:t> </a:t>
            </a:r>
            <a:r>
              <a:rPr sz="2800" b="1" spc="-10" dirty="0">
                <a:solidFill>
                  <a:srgbClr val="003366"/>
                </a:solidFill>
                <a:latin typeface="Arial"/>
                <a:cs typeface="Arial"/>
              </a:rPr>
              <a:t>more</a:t>
            </a:r>
            <a:r>
              <a:rPr sz="2800" b="1" spc="5" dirty="0">
                <a:solidFill>
                  <a:srgbClr val="003366"/>
                </a:solidFill>
                <a:latin typeface="Arial"/>
                <a:cs typeface="Arial"/>
              </a:rPr>
              <a:t> </a:t>
            </a:r>
            <a:r>
              <a:rPr sz="2800" b="1" spc="-5" dirty="0">
                <a:solidFill>
                  <a:srgbClr val="003366"/>
                </a:solidFill>
                <a:latin typeface="Arial"/>
                <a:cs typeface="Arial"/>
              </a:rPr>
              <a:t>information</a:t>
            </a:r>
            <a:r>
              <a:rPr sz="2800" b="1" spc="-15" dirty="0">
                <a:solidFill>
                  <a:srgbClr val="003366"/>
                </a:solidFill>
                <a:latin typeface="Arial"/>
                <a:cs typeface="Arial"/>
              </a:rPr>
              <a:t> </a:t>
            </a:r>
            <a:r>
              <a:rPr sz="2800" b="1" spc="-10" dirty="0">
                <a:solidFill>
                  <a:srgbClr val="003366"/>
                </a:solidFill>
                <a:latin typeface="Arial"/>
                <a:cs typeface="Arial"/>
              </a:rPr>
              <a:t>or</a:t>
            </a:r>
            <a:r>
              <a:rPr sz="2800" b="1" dirty="0">
                <a:solidFill>
                  <a:srgbClr val="003366"/>
                </a:solidFill>
                <a:latin typeface="Arial"/>
                <a:cs typeface="Arial"/>
              </a:rPr>
              <a:t> </a:t>
            </a:r>
            <a:r>
              <a:rPr sz="2800" b="1" spc="-5" dirty="0">
                <a:solidFill>
                  <a:srgbClr val="003366"/>
                </a:solidFill>
                <a:latin typeface="Arial"/>
                <a:cs typeface="Arial"/>
              </a:rPr>
              <a:t>to </a:t>
            </a:r>
            <a:r>
              <a:rPr sz="2800" b="1" dirty="0">
                <a:solidFill>
                  <a:srgbClr val="003366"/>
                </a:solidFill>
                <a:latin typeface="Arial"/>
                <a:cs typeface="Arial"/>
              </a:rPr>
              <a:t> </a:t>
            </a:r>
            <a:r>
              <a:rPr sz="2800" b="1" spc="-5" dirty="0">
                <a:solidFill>
                  <a:srgbClr val="003366"/>
                </a:solidFill>
                <a:latin typeface="Arial"/>
                <a:cs typeface="Arial"/>
              </a:rPr>
              <a:t>schedule</a:t>
            </a:r>
            <a:r>
              <a:rPr sz="2800" b="1" spc="-20" dirty="0">
                <a:solidFill>
                  <a:srgbClr val="003366"/>
                </a:solidFill>
                <a:latin typeface="Arial"/>
                <a:cs typeface="Arial"/>
              </a:rPr>
              <a:t> </a:t>
            </a:r>
            <a:r>
              <a:rPr sz="2800" b="1" dirty="0">
                <a:solidFill>
                  <a:srgbClr val="003366"/>
                </a:solidFill>
                <a:latin typeface="Arial"/>
                <a:cs typeface="Arial"/>
              </a:rPr>
              <a:t>a</a:t>
            </a:r>
            <a:r>
              <a:rPr sz="2800" b="1" spc="-15" dirty="0">
                <a:solidFill>
                  <a:srgbClr val="003366"/>
                </a:solidFill>
                <a:latin typeface="Arial"/>
                <a:cs typeface="Arial"/>
              </a:rPr>
              <a:t> </a:t>
            </a:r>
            <a:r>
              <a:rPr sz="2800" b="1" spc="-5" dirty="0">
                <a:solidFill>
                  <a:srgbClr val="003366"/>
                </a:solidFill>
                <a:latin typeface="Arial"/>
                <a:cs typeface="Arial"/>
              </a:rPr>
              <a:t>resume</a:t>
            </a:r>
            <a:r>
              <a:rPr sz="2800" b="1" spc="-15" dirty="0">
                <a:solidFill>
                  <a:srgbClr val="003366"/>
                </a:solidFill>
                <a:latin typeface="Arial"/>
                <a:cs typeface="Arial"/>
              </a:rPr>
              <a:t> </a:t>
            </a:r>
            <a:r>
              <a:rPr sz="2800" b="1" spc="-5" dirty="0">
                <a:solidFill>
                  <a:srgbClr val="003366"/>
                </a:solidFill>
                <a:latin typeface="Arial"/>
                <a:cs typeface="Arial"/>
              </a:rPr>
              <a:t>critique.</a:t>
            </a:r>
            <a:endParaRPr sz="28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111" y="1237647"/>
            <a:ext cx="4851400" cy="1120820"/>
          </a:xfrm>
          <a:prstGeom prst="rect">
            <a:avLst/>
          </a:prstGeom>
        </p:spPr>
        <p:txBody>
          <a:bodyPr vert="horz" wrap="square" lIns="0" tIns="12700" rIns="0" bIns="0" rtlCol="0">
            <a:spAutoFit/>
          </a:bodyPr>
          <a:lstStyle/>
          <a:p>
            <a:pPr marL="12700">
              <a:lnSpc>
                <a:spcPct val="100000"/>
              </a:lnSpc>
              <a:spcBef>
                <a:spcPts val="100"/>
              </a:spcBef>
            </a:pPr>
            <a:r>
              <a:rPr lang="en-US" dirty="0"/>
              <a:t>Agenda</a:t>
            </a:r>
            <a:br>
              <a:rPr lang="en-US" dirty="0"/>
            </a:br>
            <a:endParaRPr lang="en-US" dirty="0"/>
          </a:p>
        </p:txBody>
      </p:sp>
      <p:sp>
        <p:nvSpPr>
          <p:cNvPr id="4" name="object 4"/>
          <p:cNvSpPr txBox="1"/>
          <p:nvPr/>
        </p:nvSpPr>
        <p:spPr>
          <a:xfrm>
            <a:off x="874713" y="2286000"/>
            <a:ext cx="3544887" cy="4530086"/>
          </a:xfrm>
          <a:prstGeom prst="rect">
            <a:avLst/>
          </a:prstGeom>
        </p:spPr>
        <p:txBody>
          <a:bodyPr vert="horz" wrap="square" lIns="0" tIns="66675" rIns="0" bIns="0" rtlCol="0">
            <a:spAutoFit/>
          </a:bodyPr>
          <a:lstStyle/>
          <a:p>
            <a:pPr marL="342900" marR="5080" indent="-342900">
              <a:lnSpc>
                <a:spcPts val="2410"/>
              </a:lnSpc>
              <a:spcBef>
                <a:spcPts val="570"/>
              </a:spcBef>
              <a:buSzPct val="124000"/>
              <a:buFont typeface="Wingdings" panose="05000000000000000000" pitchFamily="2" charset="2"/>
              <a:buChar char="§"/>
            </a:pPr>
            <a:r>
              <a:rPr lang="en-US" sz="2400" b="1" dirty="0">
                <a:solidFill>
                  <a:srgbClr val="003366"/>
                </a:solidFill>
                <a:latin typeface="Arial"/>
                <a:cs typeface="Arial"/>
              </a:rPr>
              <a:t>Importance of a well-crafted resume.</a:t>
            </a:r>
          </a:p>
          <a:p>
            <a:pPr marL="342900" marR="5080" indent="-342900">
              <a:lnSpc>
                <a:spcPts val="2410"/>
              </a:lnSpc>
              <a:spcBef>
                <a:spcPts val="570"/>
              </a:spcBef>
              <a:buSzPct val="124000"/>
              <a:buFont typeface="Wingdings" panose="05000000000000000000" pitchFamily="2" charset="2"/>
              <a:buChar char="§"/>
            </a:pPr>
            <a:endParaRPr lang="en-US" sz="2400" b="1" dirty="0">
              <a:solidFill>
                <a:srgbClr val="003366"/>
              </a:solidFill>
              <a:latin typeface="Arial"/>
              <a:cs typeface="Arial"/>
            </a:endParaRPr>
          </a:p>
          <a:p>
            <a:pPr marL="342900" marR="5080" indent="-342900">
              <a:lnSpc>
                <a:spcPts val="2410"/>
              </a:lnSpc>
              <a:spcBef>
                <a:spcPts val="570"/>
              </a:spcBef>
              <a:buSzPct val="124000"/>
              <a:buFont typeface="Wingdings" panose="05000000000000000000" pitchFamily="2" charset="2"/>
              <a:buChar char="§"/>
            </a:pPr>
            <a:r>
              <a:rPr lang="en-US" sz="2400" b="1" dirty="0">
                <a:solidFill>
                  <a:srgbClr val="003366"/>
                </a:solidFill>
                <a:latin typeface="Arial"/>
                <a:cs typeface="Arial"/>
              </a:rPr>
              <a:t>Distinction between a resume and curriculum vitae. </a:t>
            </a:r>
          </a:p>
          <a:p>
            <a:pPr marL="342900" marR="5080" indent="-342900">
              <a:lnSpc>
                <a:spcPts val="2410"/>
              </a:lnSpc>
              <a:spcBef>
                <a:spcPts val="570"/>
              </a:spcBef>
              <a:buSzPct val="124000"/>
              <a:buFont typeface="Wingdings" panose="05000000000000000000" pitchFamily="2" charset="2"/>
              <a:buChar char="§"/>
            </a:pPr>
            <a:endParaRPr lang="en-US" sz="2400" b="1" dirty="0">
              <a:solidFill>
                <a:srgbClr val="003366"/>
              </a:solidFill>
              <a:latin typeface="Arial"/>
              <a:cs typeface="Arial"/>
            </a:endParaRPr>
          </a:p>
          <a:p>
            <a:pPr marL="342900" marR="5080" indent="-342900">
              <a:lnSpc>
                <a:spcPts val="2410"/>
              </a:lnSpc>
              <a:spcBef>
                <a:spcPts val="570"/>
              </a:spcBef>
              <a:buSzPct val="124000"/>
              <a:buFont typeface="Wingdings" panose="05000000000000000000" pitchFamily="2" charset="2"/>
              <a:buChar char="§"/>
            </a:pPr>
            <a:r>
              <a:rPr lang="en-US" sz="2400" b="1" dirty="0">
                <a:solidFill>
                  <a:srgbClr val="003366"/>
                </a:solidFill>
                <a:latin typeface="Arial"/>
                <a:cs typeface="Arial"/>
              </a:rPr>
              <a:t>Detailed guidelines for each section of a resume. </a:t>
            </a:r>
          </a:p>
          <a:p>
            <a:pPr marL="342900" marR="5080" indent="-342900">
              <a:lnSpc>
                <a:spcPts val="2410"/>
              </a:lnSpc>
              <a:spcBef>
                <a:spcPts val="570"/>
              </a:spcBef>
              <a:buSzPct val="124000"/>
              <a:buFont typeface="Wingdings" panose="05000000000000000000" pitchFamily="2" charset="2"/>
              <a:buChar char="§"/>
            </a:pPr>
            <a:endParaRPr lang="en-US" sz="2400" b="1" dirty="0">
              <a:solidFill>
                <a:srgbClr val="003366"/>
              </a:solidFill>
              <a:latin typeface="Arial"/>
              <a:cs typeface="Arial"/>
            </a:endParaRPr>
          </a:p>
          <a:p>
            <a:pPr marL="342900" marR="5080" indent="-342900">
              <a:lnSpc>
                <a:spcPts val="2410"/>
              </a:lnSpc>
              <a:spcBef>
                <a:spcPts val="570"/>
              </a:spcBef>
              <a:buSzPct val="124000"/>
              <a:buFont typeface="Wingdings" panose="05000000000000000000" pitchFamily="2" charset="2"/>
              <a:buChar char="§"/>
            </a:pPr>
            <a:r>
              <a:rPr lang="en-US" sz="2400" b="1" dirty="0">
                <a:solidFill>
                  <a:srgbClr val="003366"/>
                </a:solidFill>
                <a:latin typeface="Arial"/>
                <a:cs typeface="Arial"/>
              </a:rPr>
              <a:t>Hands-on activities for resume creation.</a:t>
            </a:r>
            <a:endParaRPr sz="2400" b="1" dirty="0">
              <a:solidFill>
                <a:srgbClr val="003366"/>
              </a:solidFill>
              <a:latin typeface="Arial"/>
              <a:cs typeface="Arial"/>
            </a:endParaRPr>
          </a:p>
        </p:txBody>
      </p:sp>
      <p:sp>
        <p:nvSpPr>
          <p:cNvPr id="6" name="object 6"/>
          <p:cNvSpPr txBox="1"/>
          <p:nvPr/>
        </p:nvSpPr>
        <p:spPr>
          <a:xfrm>
            <a:off x="1259839" y="3352801"/>
            <a:ext cx="3464561" cy="1048685"/>
          </a:xfrm>
          <a:prstGeom prst="rect">
            <a:avLst/>
          </a:prstGeom>
        </p:spPr>
        <p:txBody>
          <a:bodyPr vert="horz" wrap="square" lIns="0" tIns="66675" rIns="0" bIns="0" rtlCol="0">
            <a:spAutoFit/>
          </a:bodyPr>
          <a:lstStyle/>
          <a:p>
            <a:pPr marL="12700" marR="5080">
              <a:lnSpc>
                <a:spcPct val="83800"/>
              </a:lnSpc>
              <a:spcBef>
                <a:spcPts val="525"/>
              </a:spcBef>
            </a:pPr>
            <a:endParaRPr lang="en-US" sz="2200" b="1" dirty="0">
              <a:solidFill>
                <a:srgbClr val="003366"/>
              </a:solidFill>
              <a:latin typeface="Arial"/>
              <a:cs typeface="Arial"/>
            </a:endParaRPr>
          </a:p>
          <a:p>
            <a:pPr marL="12700" marR="5080">
              <a:lnSpc>
                <a:spcPct val="83800"/>
              </a:lnSpc>
              <a:spcBef>
                <a:spcPts val="525"/>
              </a:spcBef>
            </a:pPr>
            <a:endParaRPr lang="en-US" sz="2200" b="1" dirty="0">
              <a:solidFill>
                <a:srgbClr val="003366"/>
              </a:solidFill>
              <a:latin typeface="Arial"/>
              <a:cs typeface="Arial"/>
            </a:endParaRPr>
          </a:p>
          <a:p>
            <a:pPr marL="12700" marR="5080">
              <a:lnSpc>
                <a:spcPct val="83800"/>
              </a:lnSpc>
              <a:spcBef>
                <a:spcPts val="525"/>
              </a:spcBef>
            </a:pPr>
            <a:endParaRPr lang="en-US" sz="2200" b="1" dirty="0">
              <a:solidFill>
                <a:srgbClr val="003366"/>
              </a:solidFill>
              <a:latin typeface="Arial"/>
              <a:cs typeface="Arial"/>
            </a:endParaRPr>
          </a:p>
        </p:txBody>
      </p:sp>
      <p:grpSp>
        <p:nvGrpSpPr>
          <p:cNvPr id="3" name="object 9">
            <a:extLst>
              <a:ext uri="{FF2B5EF4-FFF2-40B4-BE49-F238E27FC236}">
                <a16:creationId xmlns:a16="http://schemas.microsoft.com/office/drawing/2014/main" id="{FCBE1056-5A96-349B-9579-A7B696D19D37}"/>
              </a:ext>
            </a:extLst>
          </p:cNvPr>
          <p:cNvGrpSpPr/>
          <p:nvPr/>
        </p:nvGrpSpPr>
        <p:grpSpPr>
          <a:xfrm>
            <a:off x="4495800" y="2667000"/>
            <a:ext cx="4264660" cy="3577590"/>
            <a:chOff x="4499609" y="2579370"/>
            <a:chExt cx="4264660" cy="3577590"/>
          </a:xfrm>
        </p:grpSpPr>
        <p:sp>
          <p:nvSpPr>
            <p:cNvPr id="5" name="object 10">
              <a:extLst>
                <a:ext uri="{FF2B5EF4-FFF2-40B4-BE49-F238E27FC236}">
                  <a16:creationId xmlns:a16="http://schemas.microsoft.com/office/drawing/2014/main" id="{80EAAD42-B788-FC4D-6894-008222716866}"/>
                </a:ext>
              </a:extLst>
            </p:cNvPr>
            <p:cNvSpPr/>
            <p:nvPr/>
          </p:nvSpPr>
          <p:spPr>
            <a:xfrm>
              <a:off x="5233669" y="2579370"/>
              <a:ext cx="3129280" cy="3221990"/>
            </a:xfrm>
            <a:custGeom>
              <a:avLst/>
              <a:gdLst/>
              <a:ahLst/>
              <a:cxnLst/>
              <a:rect l="l" t="t" r="r" b="b"/>
              <a:pathLst>
                <a:path w="3129279" h="3221990">
                  <a:moveTo>
                    <a:pt x="0" y="0"/>
                  </a:moveTo>
                  <a:lnTo>
                    <a:pt x="110489" y="53339"/>
                  </a:lnTo>
                  <a:lnTo>
                    <a:pt x="224789" y="116839"/>
                  </a:lnTo>
                  <a:lnTo>
                    <a:pt x="341629" y="190500"/>
                  </a:lnTo>
                  <a:lnTo>
                    <a:pt x="463550" y="273050"/>
                  </a:lnTo>
                  <a:lnTo>
                    <a:pt x="586739" y="363219"/>
                  </a:lnTo>
                  <a:lnTo>
                    <a:pt x="709929" y="461009"/>
                  </a:lnTo>
                  <a:lnTo>
                    <a:pt x="835659" y="565150"/>
                  </a:lnTo>
                  <a:lnTo>
                    <a:pt x="963929" y="675639"/>
                  </a:lnTo>
                  <a:lnTo>
                    <a:pt x="1089659" y="789939"/>
                  </a:lnTo>
                  <a:lnTo>
                    <a:pt x="1216659" y="909319"/>
                  </a:lnTo>
                  <a:lnTo>
                    <a:pt x="1344929" y="1033779"/>
                  </a:lnTo>
                  <a:lnTo>
                    <a:pt x="1470659" y="1160779"/>
                  </a:lnTo>
                  <a:lnTo>
                    <a:pt x="1593850" y="1289049"/>
                  </a:lnTo>
                  <a:lnTo>
                    <a:pt x="1717039" y="1421129"/>
                  </a:lnTo>
                  <a:lnTo>
                    <a:pt x="1838959" y="1550669"/>
                  </a:lnTo>
                  <a:lnTo>
                    <a:pt x="1955800" y="1682749"/>
                  </a:lnTo>
                  <a:lnTo>
                    <a:pt x="2183129" y="1943099"/>
                  </a:lnTo>
                  <a:lnTo>
                    <a:pt x="2291079" y="2071369"/>
                  </a:lnTo>
                  <a:lnTo>
                    <a:pt x="2392679" y="2197099"/>
                  </a:lnTo>
                  <a:lnTo>
                    <a:pt x="2493009" y="2317749"/>
                  </a:lnTo>
                  <a:lnTo>
                    <a:pt x="2585720" y="2435860"/>
                  </a:lnTo>
                  <a:lnTo>
                    <a:pt x="2754629" y="2654299"/>
                  </a:lnTo>
                  <a:lnTo>
                    <a:pt x="2895600" y="2848610"/>
                  </a:lnTo>
                  <a:lnTo>
                    <a:pt x="2956559" y="2933699"/>
                  </a:lnTo>
                  <a:lnTo>
                    <a:pt x="3008629" y="3011169"/>
                  </a:lnTo>
                  <a:lnTo>
                    <a:pt x="3051809" y="3081019"/>
                  </a:lnTo>
                  <a:lnTo>
                    <a:pt x="3088639" y="3136899"/>
                  </a:lnTo>
                  <a:lnTo>
                    <a:pt x="3114039" y="3185160"/>
                  </a:lnTo>
                  <a:lnTo>
                    <a:pt x="3129279" y="3221990"/>
                  </a:lnTo>
                  <a:lnTo>
                    <a:pt x="3114039" y="34289"/>
                  </a:lnTo>
                  <a:lnTo>
                    <a:pt x="0" y="0"/>
                  </a:lnTo>
                  <a:close/>
                </a:path>
              </a:pathLst>
            </a:custGeom>
            <a:solidFill>
              <a:srgbClr val="88E4DC"/>
            </a:solidFill>
          </p:spPr>
          <p:txBody>
            <a:bodyPr wrap="square" lIns="0" tIns="0" rIns="0" bIns="0" rtlCol="0"/>
            <a:lstStyle/>
            <a:p>
              <a:endParaRPr/>
            </a:p>
          </p:txBody>
        </p:sp>
        <p:sp>
          <p:nvSpPr>
            <p:cNvPr id="7" name="object 11">
              <a:extLst>
                <a:ext uri="{FF2B5EF4-FFF2-40B4-BE49-F238E27FC236}">
                  <a16:creationId xmlns:a16="http://schemas.microsoft.com/office/drawing/2014/main" id="{93E07759-D5F8-FD6B-5915-D0409FBA2884}"/>
                </a:ext>
              </a:extLst>
            </p:cNvPr>
            <p:cNvSpPr/>
            <p:nvPr/>
          </p:nvSpPr>
          <p:spPr>
            <a:xfrm>
              <a:off x="5212079" y="2579370"/>
              <a:ext cx="3150870" cy="3221990"/>
            </a:xfrm>
            <a:custGeom>
              <a:avLst/>
              <a:gdLst/>
              <a:ahLst/>
              <a:cxnLst/>
              <a:rect l="l" t="t" r="r" b="b"/>
              <a:pathLst>
                <a:path w="3150870" h="3221990">
                  <a:moveTo>
                    <a:pt x="0" y="0"/>
                  </a:moveTo>
                  <a:lnTo>
                    <a:pt x="163830" y="3163569"/>
                  </a:lnTo>
                  <a:lnTo>
                    <a:pt x="3150870" y="3221990"/>
                  </a:lnTo>
                  <a:lnTo>
                    <a:pt x="3138170" y="3185160"/>
                  </a:lnTo>
                  <a:lnTo>
                    <a:pt x="3119120" y="3135629"/>
                  </a:lnTo>
                  <a:lnTo>
                    <a:pt x="3094990" y="3074669"/>
                  </a:lnTo>
                  <a:lnTo>
                    <a:pt x="3064510" y="3004819"/>
                  </a:lnTo>
                  <a:lnTo>
                    <a:pt x="3030220" y="2922269"/>
                  </a:lnTo>
                  <a:lnTo>
                    <a:pt x="2990850" y="2832099"/>
                  </a:lnTo>
                  <a:lnTo>
                    <a:pt x="2945129" y="2734310"/>
                  </a:lnTo>
                  <a:lnTo>
                    <a:pt x="2895600" y="2627629"/>
                  </a:lnTo>
                  <a:lnTo>
                    <a:pt x="2839720" y="2515869"/>
                  </a:lnTo>
                  <a:lnTo>
                    <a:pt x="2776220" y="2399029"/>
                  </a:lnTo>
                  <a:lnTo>
                    <a:pt x="2708910" y="2274569"/>
                  </a:lnTo>
                  <a:lnTo>
                    <a:pt x="2637790" y="2147569"/>
                  </a:lnTo>
                  <a:lnTo>
                    <a:pt x="2560320" y="2016759"/>
                  </a:lnTo>
                  <a:lnTo>
                    <a:pt x="2477770" y="1882139"/>
                  </a:lnTo>
                  <a:lnTo>
                    <a:pt x="2388870" y="1748789"/>
                  </a:lnTo>
                  <a:lnTo>
                    <a:pt x="2293620" y="1611629"/>
                  </a:lnTo>
                  <a:lnTo>
                    <a:pt x="2193290" y="1477009"/>
                  </a:lnTo>
                  <a:lnTo>
                    <a:pt x="2087879" y="1341119"/>
                  </a:lnTo>
                  <a:lnTo>
                    <a:pt x="1977390" y="1209039"/>
                  </a:lnTo>
                  <a:lnTo>
                    <a:pt x="1860550" y="1078229"/>
                  </a:lnTo>
                  <a:lnTo>
                    <a:pt x="1737360" y="951229"/>
                  </a:lnTo>
                  <a:lnTo>
                    <a:pt x="1606550" y="826769"/>
                  </a:lnTo>
                  <a:lnTo>
                    <a:pt x="1471929" y="708659"/>
                  </a:lnTo>
                  <a:lnTo>
                    <a:pt x="1333500" y="595629"/>
                  </a:lnTo>
                  <a:lnTo>
                    <a:pt x="1186180" y="488950"/>
                  </a:lnTo>
                  <a:lnTo>
                    <a:pt x="1035050" y="392429"/>
                  </a:lnTo>
                  <a:lnTo>
                    <a:pt x="876300" y="300989"/>
                  </a:lnTo>
                  <a:lnTo>
                    <a:pt x="713740" y="218439"/>
                  </a:lnTo>
                  <a:lnTo>
                    <a:pt x="544830" y="147319"/>
                  </a:lnTo>
                  <a:lnTo>
                    <a:pt x="368300" y="86359"/>
                  </a:lnTo>
                  <a:lnTo>
                    <a:pt x="187960" y="36829"/>
                  </a:lnTo>
                  <a:lnTo>
                    <a:pt x="0" y="0"/>
                  </a:lnTo>
                  <a:close/>
                </a:path>
              </a:pathLst>
            </a:custGeom>
            <a:solidFill>
              <a:srgbClr val="A2FFF6"/>
            </a:solidFill>
          </p:spPr>
          <p:txBody>
            <a:bodyPr wrap="square" lIns="0" tIns="0" rIns="0" bIns="0" rtlCol="0"/>
            <a:lstStyle/>
            <a:p>
              <a:endParaRPr/>
            </a:p>
          </p:txBody>
        </p:sp>
        <p:sp>
          <p:nvSpPr>
            <p:cNvPr id="8" name="object 12">
              <a:extLst>
                <a:ext uri="{FF2B5EF4-FFF2-40B4-BE49-F238E27FC236}">
                  <a16:creationId xmlns:a16="http://schemas.microsoft.com/office/drawing/2014/main" id="{6E7D7587-8ADF-541D-45E4-36238B2099D0}"/>
                </a:ext>
              </a:extLst>
            </p:cNvPr>
            <p:cNvSpPr/>
            <p:nvPr/>
          </p:nvSpPr>
          <p:spPr>
            <a:xfrm>
              <a:off x="5449570" y="2647949"/>
              <a:ext cx="999490" cy="3094990"/>
            </a:xfrm>
            <a:custGeom>
              <a:avLst/>
              <a:gdLst/>
              <a:ahLst/>
              <a:cxnLst/>
              <a:rect l="l" t="t" r="r" b="b"/>
              <a:pathLst>
                <a:path w="999489" h="3094990">
                  <a:moveTo>
                    <a:pt x="999490" y="871220"/>
                  </a:moveTo>
                  <a:lnTo>
                    <a:pt x="938530" y="871220"/>
                  </a:lnTo>
                  <a:lnTo>
                    <a:pt x="938530" y="420370"/>
                  </a:lnTo>
                  <a:lnTo>
                    <a:pt x="849630" y="420370"/>
                  </a:lnTo>
                  <a:lnTo>
                    <a:pt x="849630" y="871220"/>
                  </a:lnTo>
                  <a:lnTo>
                    <a:pt x="819150" y="871220"/>
                  </a:lnTo>
                  <a:lnTo>
                    <a:pt x="819150" y="420370"/>
                  </a:lnTo>
                  <a:lnTo>
                    <a:pt x="727710" y="420370"/>
                  </a:lnTo>
                  <a:lnTo>
                    <a:pt x="727710" y="871220"/>
                  </a:lnTo>
                  <a:lnTo>
                    <a:pt x="704850" y="871220"/>
                  </a:lnTo>
                  <a:lnTo>
                    <a:pt x="704850" y="640080"/>
                  </a:lnTo>
                  <a:lnTo>
                    <a:pt x="615950" y="640080"/>
                  </a:lnTo>
                  <a:lnTo>
                    <a:pt x="615950" y="871220"/>
                  </a:lnTo>
                  <a:lnTo>
                    <a:pt x="491490" y="871220"/>
                  </a:lnTo>
                  <a:lnTo>
                    <a:pt x="491490" y="630047"/>
                  </a:lnTo>
                  <a:lnTo>
                    <a:pt x="513080" y="647700"/>
                  </a:lnTo>
                  <a:lnTo>
                    <a:pt x="548640" y="665480"/>
                  </a:lnTo>
                  <a:lnTo>
                    <a:pt x="551180" y="659130"/>
                  </a:lnTo>
                  <a:lnTo>
                    <a:pt x="552450" y="643890"/>
                  </a:lnTo>
                  <a:lnTo>
                    <a:pt x="554990" y="622300"/>
                  </a:lnTo>
                  <a:lnTo>
                    <a:pt x="554990" y="594360"/>
                  </a:lnTo>
                  <a:lnTo>
                    <a:pt x="548640" y="566420"/>
                  </a:lnTo>
                  <a:lnTo>
                    <a:pt x="533400" y="542290"/>
                  </a:lnTo>
                  <a:lnTo>
                    <a:pt x="529107" y="538454"/>
                  </a:lnTo>
                  <a:lnTo>
                    <a:pt x="551180" y="524510"/>
                  </a:lnTo>
                  <a:lnTo>
                    <a:pt x="566470" y="512279"/>
                  </a:lnTo>
                  <a:lnTo>
                    <a:pt x="570230" y="515620"/>
                  </a:lnTo>
                  <a:lnTo>
                    <a:pt x="595630" y="524510"/>
                  </a:lnTo>
                  <a:lnTo>
                    <a:pt x="622300" y="524510"/>
                  </a:lnTo>
                  <a:lnTo>
                    <a:pt x="646430" y="518160"/>
                  </a:lnTo>
                  <a:lnTo>
                    <a:pt x="662940" y="509270"/>
                  </a:lnTo>
                  <a:lnTo>
                    <a:pt x="675640" y="502920"/>
                  </a:lnTo>
                  <a:lnTo>
                    <a:pt x="656590" y="466090"/>
                  </a:lnTo>
                  <a:lnTo>
                    <a:pt x="601980" y="426720"/>
                  </a:lnTo>
                  <a:lnTo>
                    <a:pt x="583577" y="420598"/>
                  </a:lnTo>
                  <a:lnTo>
                    <a:pt x="609600" y="403860"/>
                  </a:lnTo>
                  <a:lnTo>
                    <a:pt x="612063" y="400405"/>
                  </a:lnTo>
                  <a:lnTo>
                    <a:pt x="628650" y="405130"/>
                  </a:lnTo>
                  <a:lnTo>
                    <a:pt x="654050" y="405130"/>
                  </a:lnTo>
                  <a:lnTo>
                    <a:pt x="675640" y="398780"/>
                  </a:lnTo>
                  <a:lnTo>
                    <a:pt x="695960" y="389890"/>
                  </a:lnTo>
                  <a:lnTo>
                    <a:pt x="708660" y="383540"/>
                  </a:lnTo>
                  <a:lnTo>
                    <a:pt x="712470" y="379730"/>
                  </a:lnTo>
                  <a:lnTo>
                    <a:pt x="687070" y="346710"/>
                  </a:lnTo>
                  <a:lnTo>
                    <a:pt x="660400" y="323850"/>
                  </a:lnTo>
                  <a:lnTo>
                    <a:pt x="632460" y="308610"/>
                  </a:lnTo>
                  <a:lnTo>
                    <a:pt x="609600" y="299720"/>
                  </a:lnTo>
                  <a:lnTo>
                    <a:pt x="588010" y="297180"/>
                  </a:lnTo>
                  <a:lnTo>
                    <a:pt x="567690" y="297180"/>
                  </a:lnTo>
                  <a:lnTo>
                    <a:pt x="557530" y="299720"/>
                  </a:lnTo>
                  <a:lnTo>
                    <a:pt x="552450" y="299720"/>
                  </a:lnTo>
                  <a:lnTo>
                    <a:pt x="552450" y="327660"/>
                  </a:lnTo>
                  <a:lnTo>
                    <a:pt x="554799" y="337096"/>
                  </a:lnTo>
                  <a:lnTo>
                    <a:pt x="551180" y="336550"/>
                  </a:lnTo>
                  <a:lnTo>
                    <a:pt x="522287" y="336550"/>
                  </a:lnTo>
                  <a:lnTo>
                    <a:pt x="522287" y="448310"/>
                  </a:lnTo>
                  <a:lnTo>
                    <a:pt x="494030" y="448310"/>
                  </a:lnTo>
                  <a:lnTo>
                    <a:pt x="468630" y="453390"/>
                  </a:lnTo>
                  <a:lnTo>
                    <a:pt x="448310" y="462280"/>
                  </a:lnTo>
                  <a:lnTo>
                    <a:pt x="431800" y="471170"/>
                  </a:lnTo>
                  <a:lnTo>
                    <a:pt x="422910" y="478790"/>
                  </a:lnTo>
                  <a:lnTo>
                    <a:pt x="417830" y="481330"/>
                  </a:lnTo>
                  <a:lnTo>
                    <a:pt x="420370" y="485140"/>
                  </a:lnTo>
                  <a:lnTo>
                    <a:pt x="425450" y="494030"/>
                  </a:lnTo>
                  <a:lnTo>
                    <a:pt x="428409" y="502920"/>
                  </a:lnTo>
                  <a:lnTo>
                    <a:pt x="395351" y="502920"/>
                  </a:lnTo>
                  <a:lnTo>
                    <a:pt x="394970" y="499110"/>
                  </a:lnTo>
                  <a:lnTo>
                    <a:pt x="394970" y="494030"/>
                  </a:lnTo>
                  <a:lnTo>
                    <a:pt x="395808" y="471335"/>
                  </a:lnTo>
                  <a:lnTo>
                    <a:pt x="396240" y="471170"/>
                  </a:lnTo>
                  <a:lnTo>
                    <a:pt x="417830" y="447040"/>
                  </a:lnTo>
                  <a:lnTo>
                    <a:pt x="431800" y="420370"/>
                  </a:lnTo>
                  <a:lnTo>
                    <a:pt x="432587" y="414591"/>
                  </a:lnTo>
                  <a:lnTo>
                    <a:pt x="453390" y="410210"/>
                  </a:lnTo>
                  <a:lnTo>
                    <a:pt x="463550" y="407670"/>
                  </a:lnTo>
                  <a:lnTo>
                    <a:pt x="474980" y="405130"/>
                  </a:lnTo>
                  <a:lnTo>
                    <a:pt x="482257" y="402399"/>
                  </a:lnTo>
                  <a:lnTo>
                    <a:pt x="496570" y="414020"/>
                  </a:lnTo>
                  <a:lnTo>
                    <a:pt x="518160" y="426720"/>
                  </a:lnTo>
                  <a:lnTo>
                    <a:pt x="521970" y="427863"/>
                  </a:lnTo>
                  <a:lnTo>
                    <a:pt x="521970" y="447040"/>
                  </a:lnTo>
                  <a:lnTo>
                    <a:pt x="522287" y="448310"/>
                  </a:lnTo>
                  <a:lnTo>
                    <a:pt x="522287" y="336550"/>
                  </a:lnTo>
                  <a:lnTo>
                    <a:pt x="520700" y="336550"/>
                  </a:lnTo>
                  <a:lnTo>
                    <a:pt x="487680" y="342900"/>
                  </a:lnTo>
                  <a:lnTo>
                    <a:pt x="453390" y="360680"/>
                  </a:lnTo>
                  <a:lnTo>
                    <a:pt x="454660" y="364490"/>
                  </a:lnTo>
                  <a:lnTo>
                    <a:pt x="463550" y="379730"/>
                  </a:lnTo>
                  <a:lnTo>
                    <a:pt x="471233" y="390499"/>
                  </a:lnTo>
                  <a:lnTo>
                    <a:pt x="462280" y="394970"/>
                  </a:lnTo>
                  <a:lnTo>
                    <a:pt x="448310" y="397510"/>
                  </a:lnTo>
                  <a:lnTo>
                    <a:pt x="434530" y="400265"/>
                  </a:lnTo>
                  <a:lnTo>
                    <a:pt x="435610" y="392430"/>
                  </a:lnTo>
                  <a:lnTo>
                    <a:pt x="435610" y="367665"/>
                  </a:lnTo>
                  <a:lnTo>
                    <a:pt x="453390" y="355600"/>
                  </a:lnTo>
                  <a:lnTo>
                    <a:pt x="459740" y="346710"/>
                  </a:lnTo>
                  <a:lnTo>
                    <a:pt x="463550" y="336550"/>
                  </a:lnTo>
                  <a:lnTo>
                    <a:pt x="468630" y="325120"/>
                  </a:lnTo>
                  <a:lnTo>
                    <a:pt x="469900" y="321310"/>
                  </a:lnTo>
                  <a:lnTo>
                    <a:pt x="466090" y="318770"/>
                  </a:lnTo>
                  <a:lnTo>
                    <a:pt x="457200" y="309880"/>
                  </a:lnTo>
                  <a:lnTo>
                    <a:pt x="446303" y="303530"/>
                  </a:lnTo>
                  <a:lnTo>
                    <a:pt x="450850" y="303530"/>
                  </a:lnTo>
                  <a:lnTo>
                    <a:pt x="463550" y="300990"/>
                  </a:lnTo>
                  <a:lnTo>
                    <a:pt x="472440" y="299720"/>
                  </a:lnTo>
                  <a:lnTo>
                    <a:pt x="476250" y="299720"/>
                  </a:lnTo>
                  <a:lnTo>
                    <a:pt x="476250" y="294640"/>
                  </a:lnTo>
                  <a:lnTo>
                    <a:pt x="475005" y="282244"/>
                  </a:lnTo>
                  <a:lnTo>
                    <a:pt x="494030" y="278130"/>
                  </a:lnTo>
                  <a:lnTo>
                    <a:pt x="505460" y="275590"/>
                  </a:lnTo>
                  <a:lnTo>
                    <a:pt x="515620" y="270510"/>
                  </a:lnTo>
                  <a:lnTo>
                    <a:pt x="527050" y="269240"/>
                  </a:lnTo>
                  <a:lnTo>
                    <a:pt x="528129" y="269024"/>
                  </a:lnTo>
                  <a:lnTo>
                    <a:pt x="528320" y="269240"/>
                  </a:lnTo>
                  <a:lnTo>
                    <a:pt x="537210" y="275590"/>
                  </a:lnTo>
                  <a:lnTo>
                    <a:pt x="546100" y="279400"/>
                  </a:lnTo>
                  <a:lnTo>
                    <a:pt x="585470" y="284480"/>
                  </a:lnTo>
                  <a:lnTo>
                    <a:pt x="615950" y="275590"/>
                  </a:lnTo>
                  <a:lnTo>
                    <a:pt x="654050" y="233680"/>
                  </a:lnTo>
                  <a:lnTo>
                    <a:pt x="669290" y="186690"/>
                  </a:lnTo>
                  <a:lnTo>
                    <a:pt x="671830" y="171450"/>
                  </a:lnTo>
                  <a:lnTo>
                    <a:pt x="671830" y="165100"/>
                  </a:lnTo>
                  <a:lnTo>
                    <a:pt x="632460" y="167640"/>
                  </a:lnTo>
                  <a:lnTo>
                    <a:pt x="600710" y="175260"/>
                  </a:lnTo>
                  <a:lnTo>
                    <a:pt x="574040" y="190500"/>
                  </a:lnTo>
                  <a:lnTo>
                    <a:pt x="552450" y="208280"/>
                  </a:lnTo>
                  <a:lnTo>
                    <a:pt x="542480" y="205460"/>
                  </a:lnTo>
                  <a:lnTo>
                    <a:pt x="542480" y="220738"/>
                  </a:lnTo>
                  <a:lnTo>
                    <a:pt x="537210" y="227330"/>
                  </a:lnTo>
                  <a:lnTo>
                    <a:pt x="527050" y="242570"/>
                  </a:lnTo>
                  <a:lnTo>
                    <a:pt x="491490" y="262890"/>
                  </a:lnTo>
                  <a:lnTo>
                    <a:pt x="472922" y="266611"/>
                  </a:lnTo>
                  <a:lnTo>
                    <a:pt x="472440" y="262890"/>
                  </a:lnTo>
                  <a:lnTo>
                    <a:pt x="466496" y="237947"/>
                  </a:lnTo>
                  <a:lnTo>
                    <a:pt x="468630" y="233680"/>
                  </a:lnTo>
                  <a:lnTo>
                    <a:pt x="474980" y="217170"/>
                  </a:lnTo>
                  <a:lnTo>
                    <a:pt x="477240" y="211721"/>
                  </a:lnTo>
                  <a:lnTo>
                    <a:pt x="496570" y="219710"/>
                  </a:lnTo>
                  <a:lnTo>
                    <a:pt x="505460" y="219710"/>
                  </a:lnTo>
                  <a:lnTo>
                    <a:pt x="515620" y="217170"/>
                  </a:lnTo>
                  <a:lnTo>
                    <a:pt x="523976" y="214782"/>
                  </a:lnTo>
                  <a:lnTo>
                    <a:pt x="542480" y="220738"/>
                  </a:lnTo>
                  <a:lnTo>
                    <a:pt x="542480" y="205460"/>
                  </a:lnTo>
                  <a:lnTo>
                    <a:pt x="527443" y="201206"/>
                  </a:lnTo>
                  <a:lnTo>
                    <a:pt x="527050" y="196850"/>
                  </a:lnTo>
                  <a:lnTo>
                    <a:pt x="518160" y="153670"/>
                  </a:lnTo>
                  <a:lnTo>
                    <a:pt x="487680" y="100330"/>
                  </a:lnTo>
                  <a:lnTo>
                    <a:pt x="429260" y="54610"/>
                  </a:lnTo>
                  <a:lnTo>
                    <a:pt x="426720" y="60960"/>
                  </a:lnTo>
                  <a:lnTo>
                    <a:pt x="422910" y="76200"/>
                  </a:lnTo>
                  <a:lnTo>
                    <a:pt x="417830" y="97790"/>
                  </a:lnTo>
                  <a:lnTo>
                    <a:pt x="417830" y="125730"/>
                  </a:lnTo>
                  <a:lnTo>
                    <a:pt x="422910" y="153670"/>
                  </a:lnTo>
                  <a:lnTo>
                    <a:pt x="435610" y="180340"/>
                  </a:lnTo>
                  <a:lnTo>
                    <a:pt x="459740" y="204470"/>
                  </a:lnTo>
                  <a:lnTo>
                    <a:pt x="465162" y="206717"/>
                  </a:lnTo>
                  <a:lnTo>
                    <a:pt x="458901" y="221869"/>
                  </a:lnTo>
                  <a:lnTo>
                    <a:pt x="453390" y="210820"/>
                  </a:lnTo>
                  <a:lnTo>
                    <a:pt x="435610" y="184150"/>
                  </a:lnTo>
                  <a:lnTo>
                    <a:pt x="422389" y="170929"/>
                  </a:lnTo>
                  <a:lnTo>
                    <a:pt x="422389" y="294093"/>
                  </a:lnTo>
                  <a:lnTo>
                    <a:pt x="420370" y="293370"/>
                  </a:lnTo>
                  <a:lnTo>
                    <a:pt x="394970" y="288290"/>
                  </a:lnTo>
                  <a:lnTo>
                    <a:pt x="364490" y="288290"/>
                  </a:lnTo>
                  <a:lnTo>
                    <a:pt x="331470" y="294640"/>
                  </a:lnTo>
                  <a:lnTo>
                    <a:pt x="318033" y="301129"/>
                  </a:lnTo>
                  <a:lnTo>
                    <a:pt x="330200" y="288290"/>
                  </a:lnTo>
                  <a:lnTo>
                    <a:pt x="334772" y="279146"/>
                  </a:lnTo>
                  <a:lnTo>
                    <a:pt x="337820" y="275590"/>
                  </a:lnTo>
                  <a:lnTo>
                    <a:pt x="337185" y="274320"/>
                  </a:lnTo>
                  <a:lnTo>
                    <a:pt x="342900" y="262890"/>
                  </a:lnTo>
                  <a:lnTo>
                    <a:pt x="346710" y="233680"/>
                  </a:lnTo>
                  <a:lnTo>
                    <a:pt x="346710" y="205740"/>
                  </a:lnTo>
                  <a:lnTo>
                    <a:pt x="343687" y="188658"/>
                  </a:lnTo>
                  <a:lnTo>
                    <a:pt x="349250" y="190500"/>
                  </a:lnTo>
                  <a:lnTo>
                    <a:pt x="358140" y="195580"/>
                  </a:lnTo>
                  <a:lnTo>
                    <a:pt x="361950" y="196850"/>
                  </a:lnTo>
                  <a:lnTo>
                    <a:pt x="366115" y="190296"/>
                  </a:lnTo>
                  <a:lnTo>
                    <a:pt x="364490" y="208280"/>
                  </a:lnTo>
                  <a:lnTo>
                    <a:pt x="368300" y="236220"/>
                  </a:lnTo>
                  <a:lnTo>
                    <a:pt x="381000" y="264160"/>
                  </a:lnTo>
                  <a:lnTo>
                    <a:pt x="405130" y="285750"/>
                  </a:lnTo>
                  <a:lnTo>
                    <a:pt x="422389" y="294093"/>
                  </a:lnTo>
                  <a:lnTo>
                    <a:pt x="422389" y="170929"/>
                  </a:lnTo>
                  <a:lnTo>
                    <a:pt x="410210" y="158750"/>
                  </a:lnTo>
                  <a:lnTo>
                    <a:pt x="382524" y="141947"/>
                  </a:lnTo>
                  <a:lnTo>
                    <a:pt x="383540" y="138430"/>
                  </a:lnTo>
                  <a:lnTo>
                    <a:pt x="386080" y="76200"/>
                  </a:lnTo>
                  <a:lnTo>
                    <a:pt x="359410" y="0"/>
                  </a:lnTo>
                  <a:lnTo>
                    <a:pt x="355600" y="5080"/>
                  </a:lnTo>
                  <a:lnTo>
                    <a:pt x="344170" y="12700"/>
                  </a:lnTo>
                  <a:lnTo>
                    <a:pt x="330200" y="30480"/>
                  </a:lnTo>
                  <a:lnTo>
                    <a:pt x="314960" y="52070"/>
                  </a:lnTo>
                  <a:lnTo>
                    <a:pt x="303530" y="78740"/>
                  </a:lnTo>
                  <a:lnTo>
                    <a:pt x="300990" y="109220"/>
                  </a:lnTo>
                  <a:lnTo>
                    <a:pt x="309880" y="143510"/>
                  </a:lnTo>
                  <a:lnTo>
                    <a:pt x="321919" y="164071"/>
                  </a:lnTo>
                  <a:lnTo>
                    <a:pt x="322376" y="171831"/>
                  </a:lnTo>
                  <a:lnTo>
                    <a:pt x="316318" y="175793"/>
                  </a:lnTo>
                  <a:lnTo>
                    <a:pt x="316318" y="345833"/>
                  </a:lnTo>
                  <a:lnTo>
                    <a:pt x="309880" y="346710"/>
                  </a:lnTo>
                  <a:lnTo>
                    <a:pt x="295224" y="354037"/>
                  </a:lnTo>
                  <a:lnTo>
                    <a:pt x="295224" y="426618"/>
                  </a:lnTo>
                  <a:lnTo>
                    <a:pt x="293370" y="426720"/>
                  </a:lnTo>
                  <a:lnTo>
                    <a:pt x="280022" y="431647"/>
                  </a:lnTo>
                  <a:lnTo>
                    <a:pt x="274523" y="412965"/>
                  </a:lnTo>
                  <a:lnTo>
                    <a:pt x="278130" y="416560"/>
                  </a:lnTo>
                  <a:lnTo>
                    <a:pt x="295224" y="426618"/>
                  </a:lnTo>
                  <a:lnTo>
                    <a:pt x="295224" y="354037"/>
                  </a:lnTo>
                  <a:lnTo>
                    <a:pt x="279400" y="361950"/>
                  </a:lnTo>
                  <a:lnTo>
                    <a:pt x="268541" y="370205"/>
                  </a:lnTo>
                  <a:lnTo>
                    <a:pt x="268541" y="435965"/>
                  </a:lnTo>
                  <a:lnTo>
                    <a:pt x="251460" y="444500"/>
                  </a:lnTo>
                  <a:lnTo>
                    <a:pt x="238760" y="453390"/>
                  </a:lnTo>
                  <a:lnTo>
                    <a:pt x="236143" y="455358"/>
                  </a:lnTo>
                  <a:lnTo>
                    <a:pt x="227330" y="453390"/>
                  </a:lnTo>
                  <a:lnTo>
                    <a:pt x="219710" y="450850"/>
                  </a:lnTo>
                  <a:lnTo>
                    <a:pt x="208280" y="448310"/>
                  </a:lnTo>
                  <a:lnTo>
                    <a:pt x="201523" y="447357"/>
                  </a:lnTo>
                  <a:lnTo>
                    <a:pt x="217170" y="438150"/>
                  </a:lnTo>
                  <a:lnTo>
                    <a:pt x="236220" y="420370"/>
                  </a:lnTo>
                  <a:lnTo>
                    <a:pt x="248920" y="403860"/>
                  </a:lnTo>
                  <a:lnTo>
                    <a:pt x="254101" y="394957"/>
                  </a:lnTo>
                  <a:lnTo>
                    <a:pt x="260350" y="410210"/>
                  </a:lnTo>
                  <a:lnTo>
                    <a:pt x="268541" y="435965"/>
                  </a:lnTo>
                  <a:lnTo>
                    <a:pt x="268541" y="370205"/>
                  </a:lnTo>
                  <a:lnTo>
                    <a:pt x="262026" y="375158"/>
                  </a:lnTo>
                  <a:lnTo>
                    <a:pt x="254000" y="353060"/>
                  </a:lnTo>
                  <a:lnTo>
                    <a:pt x="247510" y="334264"/>
                  </a:lnTo>
                  <a:lnTo>
                    <a:pt x="247510" y="377380"/>
                  </a:lnTo>
                  <a:lnTo>
                    <a:pt x="226060" y="367030"/>
                  </a:lnTo>
                  <a:lnTo>
                    <a:pt x="193040" y="360680"/>
                  </a:lnTo>
                  <a:lnTo>
                    <a:pt x="162560" y="361950"/>
                  </a:lnTo>
                  <a:lnTo>
                    <a:pt x="158242" y="362813"/>
                  </a:lnTo>
                  <a:lnTo>
                    <a:pt x="158750" y="361950"/>
                  </a:lnTo>
                  <a:lnTo>
                    <a:pt x="160020" y="351790"/>
                  </a:lnTo>
                  <a:lnTo>
                    <a:pt x="160020" y="337502"/>
                  </a:lnTo>
                  <a:lnTo>
                    <a:pt x="162560" y="337820"/>
                  </a:lnTo>
                  <a:lnTo>
                    <a:pt x="173990" y="340360"/>
                  </a:lnTo>
                  <a:lnTo>
                    <a:pt x="182880" y="342900"/>
                  </a:lnTo>
                  <a:lnTo>
                    <a:pt x="193040" y="345440"/>
                  </a:lnTo>
                  <a:lnTo>
                    <a:pt x="204470" y="346710"/>
                  </a:lnTo>
                  <a:lnTo>
                    <a:pt x="241300" y="355600"/>
                  </a:lnTo>
                  <a:lnTo>
                    <a:pt x="247510" y="377380"/>
                  </a:lnTo>
                  <a:lnTo>
                    <a:pt x="247510" y="334264"/>
                  </a:lnTo>
                  <a:lnTo>
                    <a:pt x="244043" y="324205"/>
                  </a:lnTo>
                  <a:lnTo>
                    <a:pt x="251460" y="325120"/>
                  </a:lnTo>
                  <a:lnTo>
                    <a:pt x="262890" y="327660"/>
                  </a:lnTo>
                  <a:lnTo>
                    <a:pt x="270510" y="327660"/>
                  </a:lnTo>
                  <a:lnTo>
                    <a:pt x="297357" y="316547"/>
                  </a:lnTo>
                  <a:lnTo>
                    <a:pt x="306070" y="331470"/>
                  </a:lnTo>
                  <a:lnTo>
                    <a:pt x="316318" y="345833"/>
                  </a:lnTo>
                  <a:lnTo>
                    <a:pt x="316318" y="175793"/>
                  </a:lnTo>
                  <a:lnTo>
                    <a:pt x="303530" y="184150"/>
                  </a:lnTo>
                  <a:lnTo>
                    <a:pt x="260350" y="236220"/>
                  </a:lnTo>
                  <a:lnTo>
                    <a:pt x="241300" y="285750"/>
                  </a:lnTo>
                  <a:lnTo>
                    <a:pt x="238760" y="306070"/>
                  </a:lnTo>
                  <a:lnTo>
                    <a:pt x="238061" y="309511"/>
                  </a:lnTo>
                  <a:lnTo>
                    <a:pt x="226060" y="284480"/>
                  </a:lnTo>
                  <a:lnTo>
                    <a:pt x="214630" y="256540"/>
                  </a:lnTo>
                  <a:lnTo>
                    <a:pt x="208915" y="245110"/>
                  </a:lnTo>
                  <a:lnTo>
                    <a:pt x="217170" y="245110"/>
                  </a:lnTo>
                  <a:lnTo>
                    <a:pt x="254000" y="227330"/>
                  </a:lnTo>
                  <a:lnTo>
                    <a:pt x="278130" y="205740"/>
                  </a:lnTo>
                  <a:lnTo>
                    <a:pt x="290830" y="177800"/>
                  </a:lnTo>
                  <a:lnTo>
                    <a:pt x="294640" y="149860"/>
                  </a:lnTo>
                  <a:lnTo>
                    <a:pt x="294640" y="121920"/>
                  </a:lnTo>
                  <a:lnTo>
                    <a:pt x="290830" y="100330"/>
                  </a:lnTo>
                  <a:lnTo>
                    <a:pt x="285750" y="85090"/>
                  </a:lnTo>
                  <a:lnTo>
                    <a:pt x="284480" y="78740"/>
                  </a:lnTo>
                  <a:lnTo>
                    <a:pt x="251460" y="100330"/>
                  </a:lnTo>
                  <a:lnTo>
                    <a:pt x="208280" y="152400"/>
                  </a:lnTo>
                  <a:lnTo>
                    <a:pt x="189230" y="201930"/>
                  </a:lnTo>
                  <a:lnTo>
                    <a:pt x="186690" y="220980"/>
                  </a:lnTo>
                  <a:lnTo>
                    <a:pt x="184150" y="233680"/>
                  </a:lnTo>
                  <a:lnTo>
                    <a:pt x="184150" y="238760"/>
                  </a:lnTo>
                  <a:lnTo>
                    <a:pt x="189230" y="241300"/>
                  </a:lnTo>
                  <a:lnTo>
                    <a:pt x="194500" y="242189"/>
                  </a:lnTo>
                  <a:lnTo>
                    <a:pt x="196850" y="247650"/>
                  </a:lnTo>
                  <a:lnTo>
                    <a:pt x="201930" y="257810"/>
                  </a:lnTo>
                  <a:lnTo>
                    <a:pt x="208280" y="273050"/>
                  </a:lnTo>
                  <a:lnTo>
                    <a:pt x="192709" y="278892"/>
                  </a:lnTo>
                  <a:lnTo>
                    <a:pt x="186690" y="269240"/>
                  </a:lnTo>
                  <a:lnTo>
                    <a:pt x="160020" y="233680"/>
                  </a:lnTo>
                  <a:lnTo>
                    <a:pt x="138430" y="217170"/>
                  </a:lnTo>
                  <a:lnTo>
                    <a:pt x="113030" y="201930"/>
                  </a:lnTo>
                  <a:lnTo>
                    <a:pt x="80010" y="190500"/>
                  </a:lnTo>
                  <a:lnTo>
                    <a:pt x="41910" y="189230"/>
                  </a:lnTo>
                  <a:lnTo>
                    <a:pt x="41910" y="195580"/>
                  </a:lnTo>
                  <a:lnTo>
                    <a:pt x="43180" y="210820"/>
                  </a:lnTo>
                  <a:lnTo>
                    <a:pt x="50800" y="233680"/>
                  </a:lnTo>
                  <a:lnTo>
                    <a:pt x="58420" y="257810"/>
                  </a:lnTo>
                  <a:lnTo>
                    <a:pt x="73660" y="281940"/>
                  </a:lnTo>
                  <a:lnTo>
                    <a:pt x="97790" y="299720"/>
                  </a:lnTo>
                  <a:lnTo>
                    <a:pt x="128270" y="308610"/>
                  </a:lnTo>
                  <a:lnTo>
                    <a:pt x="152285" y="305511"/>
                  </a:lnTo>
                  <a:lnTo>
                    <a:pt x="152400" y="306070"/>
                  </a:lnTo>
                  <a:lnTo>
                    <a:pt x="154724" y="305206"/>
                  </a:lnTo>
                  <a:lnTo>
                    <a:pt x="167640" y="303530"/>
                  </a:lnTo>
                  <a:lnTo>
                    <a:pt x="175260" y="299720"/>
                  </a:lnTo>
                  <a:lnTo>
                    <a:pt x="181800" y="295046"/>
                  </a:lnTo>
                  <a:lnTo>
                    <a:pt x="182880" y="294640"/>
                  </a:lnTo>
                  <a:lnTo>
                    <a:pt x="214630" y="285750"/>
                  </a:lnTo>
                  <a:lnTo>
                    <a:pt x="219710" y="299720"/>
                  </a:lnTo>
                  <a:lnTo>
                    <a:pt x="226060" y="312420"/>
                  </a:lnTo>
                  <a:lnTo>
                    <a:pt x="229870" y="325120"/>
                  </a:lnTo>
                  <a:lnTo>
                    <a:pt x="236220" y="340360"/>
                  </a:lnTo>
                  <a:lnTo>
                    <a:pt x="205740" y="334010"/>
                  </a:lnTo>
                  <a:lnTo>
                    <a:pt x="195580" y="331470"/>
                  </a:lnTo>
                  <a:lnTo>
                    <a:pt x="184150" y="330200"/>
                  </a:lnTo>
                  <a:lnTo>
                    <a:pt x="175260" y="327660"/>
                  </a:lnTo>
                  <a:lnTo>
                    <a:pt x="165100" y="323850"/>
                  </a:lnTo>
                  <a:lnTo>
                    <a:pt x="160020" y="323850"/>
                  </a:lnTo>
                  <a:lnTo>
                    <a:pt x="156210" y="323850"/>
                  </a:lnTo>
                  <a:lnTo>
                    <a:pt x="146050" y="321310"/>
                  </a:lnTo>
                  <a:lnTo>
                    <a:pt x="143510" y="321310"/>
                  </a:lnTo>
                  <a:lnTo>
                    <a:pt x="125730" y="321310"/>
                  </a:lnTo>
                  <a:lnTo>
                    <a:pt x="121920" y="321310"/>
                  </a:lnTo>
                  <a:lnTo>
                    <a:pt x="121920" y="321767"/>
                  </a:lnTo>
                  <a:lnTo>
                    <a:pt x="104140" y="323850"/>
                  </a:lnTo>
                  <a:lnTo>
                    <a:pt x="80010" y="331470"/>
                  </a:lnTo>
                  <a:lnTo>
                    <a:pt x="52070" y="346710"/>
                  </a:lnTo>
                  <a:lnTo>
                    <a:pt x="26670" y="370840"/>
                  </a:lnTo>
                  <a:lnTo>
                    <a:pt x="0" y="403860"/>
                  </a:lnTo>
                  <a:lnTo>
                    <a:pt x="5080" y="407670"/>
                  </a:lnTo>
                  <a:lnTo>
                    <a:pt x="17780" y="414020"/>
                  </a:lnTo>
                  <a:lnTo>
                    <a:pt x="36830" y="422910"/>
                  </a:lnTo>
                  <a:lnTo>
                    <a:pt x="60960" y="429260"/>
                  </a:lnTo>
                  <a:lnTo>
                    <a:pt x="85090" y="429260"/>
                  </a:lnTo>
                  <a:lnTo>
                    <a:pt x="101473" y="423532"/>
                  </a:lnTo>
                  <a:lnTo>
                    <a:pt x="104140" y="426720"/>
                  </a:lnTo>
                  <a:lnTo>
                    <a:pt x="130530" y="446011"/>
                  </a:lnTo>
                  <a:lnTo>
                    <a:pt x="110490" y="453390"/>
                  </a:lnTo>
                  <a:lnTo>
                    <a:pt x="82550" y="466090"/>
                  </a:lnTo>
                  <a:lnTo>
                    <a:pt x="57150" y="490220"/>
                  </a:lnTo>
                  <a:lnTo>
                    <a:pt x="30480" y="521970"/>
                  </a:lnTo>
                  <a:lnTo>
                    <a:pt x="35560" y="527050"/>
                  </a:lnTo>
                  <a:lnTo>
                    <a:pt x="48260" y="533400"/>
                  </a:lnTo>
                  <a:lnTo>
                    <a:pt x="67310" y="542290"/>
                  </a:lnTo>
                  <a:lnTo>
                    <a:pt x="91440" y="548640"/>
                  </a:lnTo>
                  <a:lnTo>
                    <a:pt x="115570" y="548640"/>
                  </a:lnTo>
                  <a:lnTo>
                    <a:pt x="140970" y="539750"/>
                  </a:lnTo>
                  <a:lnTo>
                    <a:pt x="167640" y="518160"/>
                  </a:lnTo>
                  <a:lnTo>
                    <a:pt x="189230" y="481330"/>
                  </a:lnTo>
                  <a:lnTo>
                    <a:pt x="190500" y="472440"/>
                  </a:lnTo>
                  <a:lnTo>
                    <a:pt x="190500" y="458152"/>
                  </a:lnTo>
                  <a:lnTo>
                    <a:pt x="196850" y="459740"/>
                  </a:lnTo>
                  <a:lnTo>
                    <a:pt x="205740" y="462280"/>
                  </a:lnTo>
                  <a:lnTo>
                    <a:pt x="217170" y="463550"/>
                  </a:lnTo>
                  <a:lnTo>
                    <a:pt x="226060" y="466090"/>
                  </a:lnTo>
                  <a:lnTo>
                    <a:pt x="244373" y="470458"/>
                  </a:lnTo>
                  <a:lnTo>
                    <a:pt x="253415" y="481647"/>
                  </a:lnTo>
                  <a:lnTo>
                    <a:pt x="242570" y="485140"/>
                  </a:lnTo>
                  <a:lnTo>
                    <a:pt x="219710" y="508000"/>
                  </a:lnTo>
                  <a:lnTo>
                    <a:pt x="204470" y="533400"/>
                  </a:lnTo>
                  <a:lnTo>
                    <a:pt x="196850" y="561340"/>
                  </a:lnTo>
                  <a:lnTo>
                    <a:pt x="196850" y="588010"/>
                  </a:lnTo>
                  <a:lnTo>
                    <a:pt x="199390" y="610870"/>
                  </a:lnTo>
                  <a:lnTo>
                    <a:pt x="201930" y="626110"/>
                  </a:lnTo>
                  <a:lnTo>
                    <a:pt x="204470" y="633730"/>
                  </a:lnTo>
                  <a:lnTo>
                    <a:pt x="238760" y="613410"/>
                  </a:lnTo>
                  <a:lnTo>
                    <a:pt x="248920" y="603758"/>
                  </a:lnTo>
                  <a:lnTo>
                    <a:pt x="248920" y="871220"/>
                  </a:lnTo>
                  <a:lnTo>
                    <a:pt x="156210" y="871220"/>
                  </a:lnTo>
                  <a:lnTo>
                    <a:pt x="156210" y="3094990"/>
                  </a:lnTo>
                  <a:lnTo>
                    <a:pt x="999490" y="3094990"/>
                  </a:lnTo>
                  <a:lnTo>
                    <a:pt x="999490" y="871220"/>
                  </a:lnTo>
                  <a:close/>
                </a:path>
              </a:pathLst>
            </a:custGeom>
            <a:solidFill>
              <a:srgbClr val="88E4DC"/>
            </a:solidFill>
          </p:spPr>
          <p:txBody>
            <a:bodyPr wrap="square" lIns="0" tIns="0" rIns="0" bIns="0" rtlCol="0"/>
            <a:lstStyle/>
            <a:p>
              <a:endParaRPr/>
            </a:p>
          </p:txBody>
        </p:sp>
        <p:pic>
          <p:nvPicPr>
            <p:cNvPr id="9" name="object 13">
              <a:extLst>
                <a:ext uri="{FF2B5EF4-FFF2-40B4-BE49-F238E27FC236}">
                  <a16:creationId xmlns:a16="http://schemas.microsoft.com/office/drawing/2014/main" id="{ECAD5E14-7903-DFEC-1AF1-D06A706C78FF}"/>
                </a:ext>
              </a:extLst>
            </p:cNvPr>
            <p:cNvPicPr/>
            <p:nvPr/>
          </p:nvPicPr>
          <p:blipFill>
            <a:blip r:embed="rId2" cstate="print"/>
            <a:stretch>
              <a:fillRect/>
            </a:stretch>
          </p:blipFill>
          <p:spPr>
            <a:xfrm>
              <a:off x="4499609" y="3298190"/>
              <a:ext cx="4264660" cy="285877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1371600"/>
            <a:ext cx="6248400" cy="566822"/>
          </a:xfrm>
          <a:prstGeom prst="rect">
            <a:avLst/>
          </a:prstGeom>
        </p:spPr>
        <p:txBody>
          <a:bodyPr vert="horz" wrap="square" lIns="0" tIns="12700" rIns="0" bIns="0" rtlCol="0">
            <a:spAutoFit/>
          </a:bodyPr>
          <a:lstStyle/>
          <a:p>
            <a:pPr marL="12700">
              <a:lnSpc>
                <a:spcPct val="100000"/>
              </a:lnSpc>
              <a:spcBef>
                <a:spcPts val="100"/>
              </a:spcBef>
            </a:pPr>
            <a:r>
              <a:rPr lang="en-US" dirty="0"/>
              <a:t>Reason for choosing</a:t>
            </a:r>
          </a:p>
        </p:txBody>
      </p:sp>
      <p:sp>
        <p:nvSpPr>
          <p:cNvPr id="6" name="object 6"/>
          <p:cNvSpPr txBox="1"/>
          <p:nvPr/>
        </p:nvSpPr>
        <p:spPr>
          <a:xfrm rot="10800000">
            <a:off x="1013460" y="3261800"/>
            <a:ext cx="3143825" cy="391774"/>
          </a:xfrm>
          <a:prstGeom prst="rect">
            <a:avLst/>
          </a:prstGeom>
        </p:spPr>
        <p:txBody>
          <a:bodyPr vert="horz" wrap="square" lIns="0" tIns="45085" rIns="0" bIns="0" rtlCol="0">
            <a:spAutoFit/>
          </a:bodyPr>
          <a:lstStyle/>
          <a:p>
            <a:pPr marL="12700" marR="5080">
              <a:lnSpc>
                <a:spcPts val="2680"/>
              </a:lnSpc>
              <a:spcBef>
                <a:spcPts val="355"/>
              </a:spcBef>
            </a:pPr>
            <a:r>
              <a:rPr lang="en-US" sz="2400" b="1" spc="-5" dirty="0">
                <a:solidFill>
                  <a:srgbClr val="003366"/>
                </a:solidFill>
                <a:latin typeface="Arial"/>
                <a:cs typeface="Arial"/>
              </a:rPr>
              <a:t> </a:t>
            </a:r>
            <a:endParaRPr lang="en-US" sz="2400" dirty="0">
              <a:latin typeface="Arial"/>
              <a:cs typeface="Arial"/>
            </a:endParaRPr>
          </a:p>
        </p:txBody>
      </p:sp>
      <p:sp>
        <p:nvSpPr>
          <p:cNvPr id="12" name="TextBox 11">
            <a:extLst>
              <a:ext uri="{FF2B5EF4-FFF2-40B4-BE49-F238E27FC236}">
                <a16:creationId xmlns:a16="http://schemas.microsoft.com/office/drawing/2014/main" id="{8283803D-7E3E-9220-27E8-778C4D5D1E55}"/>
              </a:ext>
            </a:extLst>
          </p:cNvPr>
          <p:cNvSpPr txBox="1"/>
          <p:nvPr/>
        </p:nvSpPr>
        <p:spPr>
          <a:xfrm>
            <a:off x="914400" y="2467213"/>
            <a:ext cx="3616959" cy="3939540"/>
          </a:xfrm>
          <a:prstGeom prst="rect">
            <a:avLst/>
          </a:prstGeom>
          <a:noFill/>
        </p:spPr>
        <p:txBody>
          <a:bodyPr wrap="square">
            <a:spAutoFit/>
          </a:bodyPr>
          <a:lstStyle/>
          <a:p>
            <a:pPr marL="342900" marR="5080" indent="-342900">
              <a:lnSpc>
                <a:spcPts val="2410"/>
              </a:lnSpc>
              <a:spcBef>
                <a:spcPts val="570"/>
              </a:spcBef>
              <a:buSzPct val="124000"/>
              <a:buFont typeface="Wingdings" panose="05000000000000000000" pitchFamily="2" charset="2"/>
              <a:buChar char="§"/>
            </a:pPr>
            <a:r>
              <a:rPr lang="en-US" sz="2400" b="1" dirty="0">
                <a:solidFill>
                  <a:srgbClr val="003366"/>
                </a:solidFill>
                <a:latin typeface="Arial"/>
                <a:cs typeface="Arial"/>
              </a:rPr>
              <a:t>After graduation, students that are going to apply for a job ,they definitely need resume for this purpose.</a:t>
            </a:r>
          </a:p>
          <a:p>
            <a:pPr marL="342900" marR="5080" indent="-342900">
              <a:lnSpc>
                <a:spcPts val="2410"/>
              </a:lnSpc>
              <a:spcBef>
                <a:spcPts val="570"/>
              </a:spcBef>
              <a:buSzPct val="124000"/>
              <a:buFont typeface="Wingdings" panose="05000000000000000000" pitchFamily="2" charset="2"/>
              <a:buChar char="§"/>
            </a:pPr>
            <a:endParaRPr lang="en-US" sz="2400" b="1" dirty="0">
              <a:solidFill>
                <a:srgbClr val="003366"/>
              </a:solidFill>
              <a:latin typeface="Arial"/>
              <a:cs typeface="Arial"/>
            </a:endParaRPr>
          </a:p>
          <a:p>
            <a:pPr marL="342900" marR="5080" indent="-342900">
              <a:lnSpc>
                <a:spcPts val="2410"/>
              </a:lnSpc>
              <a:spcBef>
                <a:spcPts val="570"/>
              </a:spcBef>
              <a:buSzPct val="124000"/>
              <a:buFont typeface="Wingdings" panose="05000000000000000000" pitchFamily="2" charset="2"/>
              <a:buChar char="§"/>
            </a:pPr>
            <a:r>
              <a:rPr lang="en-US" sz="2400" b="1" dirty="0">
                <a:solidFill>
                  <a:srgbClr val="003366"/>
                </a:solidFill>
                <a:latin typeface="Arial"/>
                <a:cs typeface="Arial"/>
              </a:rPr>
              <a:t>Connection of an individual’s skills, experience and potential with opportunities.</a:t>
            </a:r>
          </a:p>
        </p:txBody>
      </p:sp>
      <p:grpSp>
        <p:nvGrpSpPr>
          <p:cNvPr id="4" name="object 10">
            <a:extLst>
              <a:ext uri="{FF2B5EF4-FFF2-40B4-BE49-F238E27FC236}">
                <a16:creationId xmlns:a16="http://schemas.microsoft.com/office/drawing/2014/main" id="{B78002F2-E2B5-F15E-F908-CE0F13C562DB}"/>
              </a:ext>
            </a:extLst>
          </p:cNvPr>
          <p:cNvGrpSpPr/>
          <p:nvPr/>
        </p:nvGrpSpPr>
        <p:grpSpPr>
          <a:xfrm>
            <a:off x="4800600" y="2514600"/>
            <a:ext cx="3832860" cy="3832860"/>
            <a:chOff x="4800600" y="2514600"/>
            <a:chExt cx="3832860" cy="3832860"/>
          </a:xfrm>
        </p:grpSpPr>
        <p:sp>
          <p:nvSpPr>
            <p:cNvPr id="5" name="object 11">
              <a:extLst>
                <a:ext uri="{FF2B5EF4-FFF2-40B4-BE49-F238E27FC236}">
                  <a16:creationId xmlns:a16="http://schemas.microsoft.com/office/drawing/2014/main" id="{1560B130-3051-DA5C-04E1-4B24AF3D8E50}"/>
                </a:ext>
              </a:extLst>
            </p:cNvPr>
            <p:cNvSpPr/>
            <p:nvPr/>
          </p:nvSpPr>
          <p:spPr>
            <a:xfrm>
              <a:off x="4866639" y="2607310"/>
              <a:ext cx="3699510" cy="3699510"/>
            </a:xfrm>
            <a:custGeom>
              <a:avLst/>
              <a:gdLst/>
              <a:ahLst/>
              <a:cxnLst/>
              <a:rect l="l" t="t" r="r" b="b"/>
              <a:pathLst>
                <a:path w="3699509" h="3699510">
                  <a:moveTo>
                    <a:pt x="3699510" y="0"/>
                  </a:moveTo>
                  <a:lnTo>
                    <a:pt x="0" y="0"/>
                  </a:lnTo>
                  <a:lnTo>
                    <a:pt x="0" y="3699510"/>
                  </a:lnTo>
                  <a:lnTo>
                    <a:pt x="3699510" y="3699510"/>
                  </a:lnTo>
                  <a:lnTo>
                    <a:pt x="3699510" y="0"/>
                  </a:lnTo>
                  <a:close/>
                </a:path>
              </a:pathLst>
            </a:custGeom>
            <a:solidFill>
              <a:srgbClr val="71FFB1"/>
            </a:solidFill>
          </p:spPr>
          <p:txBody>
            <a:bodyPr wrap="square" lIns="0" tIns="0" rIns="0" bIns="0" rtlCol="0"/>
            <a:lstStyle/>
            <a:p>
              <a:endParaRPr/>
            </a:p>
          </p:txBody>
        </p:sp>
        <p:sp>
          <p:nvSpPr>
            <p:cNvPr id="7" name="object 12">
              <a:extLst>
                <a:ext uri="{FF2B5EF4-FFF2-40B4-BE49-F238E27FC236}">
                  <a16:creationId xmlns:a16="http://schemas.microsoft.com/office/drawing/2014/main" id="{955284A2-64D9-E256-2FE6-3DB227551A68}"/>
                </a:ext>
              </a:extLst>
            </p:cNvPr>
            <p:cNvSpPr/>
            <p:nvPr/>
          </p:nvSpPr>
          <p:spPr>
            <a:xfrm>
              <a:off x="4853939" y="4179570"/>
              <a:ext cx="3738879" cy="2096770"/>
            </a:xfrm>
            <a:custGeom>
              <a:avLst/>
              <a:gdLst/>
              <a:ahLst/>
              <a:cxnLst/>
              <a:rect l="l" t="t" r="r" b="b"/>
              <a:pathLst>
                <a:path w="3738879" h="2096770">
                  <a:moveTo>
                    <a:pt x="844550" y="0"/>
                  </a:moveTo>
                  <a:lnTo>
                    <a:pt x="0" y="991869"/>
                  </a:lnTo>
                  <a:lnTo>
                    <a:pt x="0" y="2087879"/>
                  </a:lnTo>
                  <a:lnTo>
                    <a:pt x="3738880" y="2096769"/>
                  </a:lnTo>
                  <a:lnTo>
                    <a:pt x="3738880" y="1109979"/>
                  </a:lnTo>
                  <a:lnTo>
                    <a:pt x="844550" y="0"/>
                  </a:lnTo>
                  <a:close/>
                </a:path>
              </a:pathLst>
            </a:custGeom>
            <a:solidFill>
              <a:srgbClr val="007100"/>
            </a:solidFill>
          </p:spPr>
          <p:txBody>
            <a:bodyPr wrap="square" lIns="0" tIns="0" rIns="0" bIns="0" rtlCol="0"/>
            <a:lstStyle/>
            <a:p>
              <a:endParaRPr/>
            </a:p>
          </p:txBody>
        </p:sp>
        <p:pic>
          <p:nvPicPr>
            <p:cNvPr id="8" name="object 13">
              <a:extLst>
                <a:ext uri="{FF2B5EF4-FFF2-40B4-BE49-F238E27FC236}">
                  <a16:creationId xmlns:a16="http://schemas.microsoft.com/office/drawing/2014/main" id="{2F1BF78C-4EA9-F266-45B0-9F7F769B013E}"/>
                </a:ext>
              </a:extLst>
            </p:cNvPr>
            <p:cNvPicPr/>
            <p:nvPr/>
          </p:nvPicPr>
          <p:blipFill>
            <a:blip r:embed="rId2" cstate="print"/>
            <a:stretch>
              <a:fillRect/>
            </a:stretch>
          </p:blipFill>
          <p:spPr>
            <a:xfrm>
              <a:off x="4800600" y="2514600"/>
              <a:ext cx="3832859" cy="3832860"/>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1254" y="1250113"/>
            <a:ext cx="5130800" cy="566822"/>
          </a:xfrm>
          <a:prstGeom prst="rect">
            <a:avLst/>
          </a:prstGeom>
        </p:spPr>
        <p:txBody>
          <a:bodyPr vert="horz" wrap="square" lIns="0" tIns="12700" rIns="0" bIns="0" rtlCol="0">
            <a:spAutoFit/>
          </a:bodyPr>
          <a:lstStyle/>
          <a:p>
            <a:pPr marL="12700">
              <a:lnSpc>
                <a:spcPct val="100000"/>
              </a:lnSpc>
              <a:spcBef>
                <a:spcPts val="100"/>
              </a:spcBef>
            </a:pPr>
            <a:r>
              <a:rPr lang="en-US" spc="-5" dirty="0"/>
              <a:t>Procedure Followed</a:t>
            </a:r>
            <a:endParaRPr spc="-5" dirty="0"/>
          </a:p>
        </p:txBody>
      </p:sp>
      <p:sp>
        <p:nvSpPr>
          <p:cNvPr id="3" name="object 3"/>
          <p:cNvSpPr txBox="1"/>
          <p:nvPr/>
        </p:nvSpPr>
        <p:spPr>
          <a:xfrm>
            <a:off x="1151254" y="2438400"/>
            <a:ext cx="3301999" cy="4074192"/>
          </a:xfrm>
          <a:prstGeom prst="rect">
            <a:avLst/>
          </a:prstGeom>
        </p:spPr>
        <p:txBody>
          <a:bodyPr vert="horz" wrap="square" lIns="0" tIns="72390" rIns="0" bIns="0" rtlCol="0">
            <a:spAutoFit/>
          </a:bodyPr>
          <a:lstStyle/>
          <a:p>
            <a:pPr marL="342900" marR="5080" indent="-342900">
              <a:lnSpc>
                <a:spcPts val="2410"/>
              </a:lnSpc>
              <a:spcBef>
                <a:spcPts val="570"/>
              </a:spcBef>
              <a:buSzPct val="124000"/>
              <a:buFont typeface="Wingdings" panose="05000000000000000000" pitchFamily="2" charset="2"/>
              <a:buChar char="§"/>
            </a:pPr>
            <a:r>
              <a:rPr lang="en-US" sz="2400" b="1" dirty="0">
                <a:solidFill>
                  <a:srgbClr val="003366"/>
                </a:solidFill>
                <a:latin typeface="Arial"/>
                <a:cs typeface="Arial"/>
              </a:rPr>
              <a:t>Distribution of posters</a:t>
            </a:r>
          </a:p>
          <a:p>
            <a:pPr marL="342900" marR="5080" indent="-342900">
              <a:lnSpc>
                <a:spcPts val="2410"/>
              </a:lnSpc>
              <a:spcBef>
                <a:spcPts val="570"/>
              </a:spcBef>
              <a:buSzPct val="124000"/>
              <a:buFont typeface="Wingdings" panose="05000000000000000000" pitchFamily="2" charset="2"/>
              <a:buChar char="§"/>
            </a:pPr>
            <a:endParaRPr lang="en-US" sz="2400" b="1" dirty="0">
              <a:solidFill>
                <a:srgbClr val="003366"/>
              </a:solidFill>
              <a:latin typeface="Arial"/>
              <a:cs typeface="Arial"/>
            </a:endParaRPr>
          </a:p>
          <a:p>
            <a:pPr marL="342900" marR="5080" indent="-342900">
              <a:lnSpc>
                <a:spcPts val="2410"/>
              </a:lnSpc>
              <a:spcBef>
                <a:spcPts val="570"/>
              </a:spcBef>
              <a:buSzPct val="124000"/>
              <a:buFont typeface="Wingdings" panose="05000000000000000000" pitchFamily="2" charset="2"/>
              <a:buChar char="§"/>
            </a:pPr>
            <a:r>
              <a:rPr lang="en-US" sz="2400" b="1" dirty="0">
                <a:solidFill>
                  <a:srgbClr val="003366"/>
                </a:solidFill>
                <a:latin typeface="Arial"/>
                <a:cs typeface="Arial"/>
              </a:rPr>
              <a:t>Announcements to all sessions within the Computer Science department</a:t>
            </a:r>
          </a:p>
          <a:p>
            <a:pPr marL="342900" marR="5080" indent="-342900">
              <a:lnSpc>
                <a:spcPts val="2410"/>
              </a:lnSpc>
              <a:spcBef>
                <a:spcPts val="570"/>
              </a:spcBef>
              <a:buSzPct val="124000"/>
              <a:buFont typeface="Wingdings" panose="05000000000000000000" pitchFamily="2" charset="2"/>
              <a:buChar char="§"/>
            </a:pPr>
            <a:endParaRPr lang="en-US" sz="2400" b="1" dirty="0">
              <a:solidFill>
                <a:srgbClr val="003366"/>
              </a:solidFill>
              <a:latin typeface="Arial"/>
              <a:cs typeface="Arial"/>
            </a:endParaRPr>
          </a:p>
          <a:p>
            <a:pPr marL="342900" marR="5080" indent="-342900">
              <a:lnSpc>
                <a:spcPts val="2410"/>
              </a:lnSpc>
              <a:spcBef>
                <a:spcPts val="570"/>
              </a:spcBef>
              <a:buSzPct val="124000"/>
              <a:buFont typeface="Wingdings" panose="05000000000000000000" pitchFamily="2" charset="2"/>
              <a:buChar char="§"/>
            </a:pPr>
            <a:r>
              <a:rPr lang="en-US" sz="2400" b="1" dirty="0">
                <a:solidFill>
                  <a:srgbClr val="003366"/>
                </a:solidFill>
                <a:latin typeface="Arial"/>
                <a:cs typeface="Arial"/>
              </a:rPr>
              <a:t>Shared with the class representatives of other departments.</a:t>
            </a:r>
            <a:endParaRPr sz="2400" b="1" dirty="0">
              <a:solidFill>
                <a:srgbClr val="003366"/>
              </a:solidFill>
              <a:latin typeface="Arial"/>
              <a:cs typeface="Arial"/>
            </a:endParaRPr>
          </a:p>
        </p:txBody>
      </p:sp>
      <p:pic>
        <p:nvPicPr>
          <p:cNvPr id="15" name="Picture 14">
            <a:extLst>
              <a:ext uri="{FF2B5EF4-FFF2-40B4-BE49-F238E27FC236}">
                <a16:creationId xmlns:a16="http://schemas.microsoft.com/office/drawing/2014/main" id="{DF3C0449-8A2A-3837-293D-21669104B26D}"/>
              </a:ext>
            </a:extLst>
          </p:cNvPr>
          <p:cNvPicPr>
            <a:picLocks noChangeAspect="1"/>
          </p:cNvPicPr>
          <p:nvPr/>
        </p:nvPicPr>
        <p:blipFill>
          <a:blip r:embed="rId2"/>
          <a:stretch>
            <a:fillRect/>
          </a:stretch>
        </p:blipFill>
        <p:spPr>
          <a:xfrm>
            <a:off x="4690748" y="2366009"/>
            <a:ext cx="3536313" cy="4263391"/>
          </a:xfrm>
          <a:prstGeom prst="rect">
            <a:avLst/>
          </a:prstGeom>
        </p:spPr>
      </p:pic>
    </p:spTree>
    <p:extLst>
      <p:ext uri="{BB962C8B-B14F-4D97-AF65-F5344CB8AC3E}">
        <p14:creationId xmlns:p14="http://schemas.microsoft.com/office/powerpoint/2010/main" val="401241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1254" y="1250113"/>
            <a:ext cx="5130800" cy="566822"/>
          </a:xfrm>
          <a:prstGeom prst="rect">
            <a:avLst/>
          </a:prstGeom>
        </p:spPr>
        <p:txBody>
          <a:bodyPr vert="horz" wrap="square" lIns="0" tIns="12700" rIns="0" bIns="0" rtlCol="0">
            <a:spAutoFit/>
          </a:bodyPr>
          <a:lstStyle/>
          <a:p>
            <a:pPr marL="12700">
              <a:lnSpc>
                <a:spcPct val="100000"/>
              </a:lnSpc>
              <a:spcBef>
                <a:spcPts val="100"/>
              </a:spcBef>
            </a:pPr>
            <a:r>
              <a:rPr lang="en-US" spc="-5" dirty="0"/>
              <a:t>Procedure Followed</a:t>
            </a:r>
            <a:endParaRPr spc="-5" dirty="0"/>
          </a:p>
        </p:txBody>
      </p:sp>
      <p:sp>
        <p:nvSpPr>
          <p:cNvPr id="3" name="object 3"/>
          <p:cNvSpPr txBox="1"/>
          <p:nvPr/>
        </p:nvSpPr>
        <p:spPr>
          <a:xfrm>
            <a:off x="916940" y="2362200"/>
            <a:ext cx="5365114" cy="3813095"/>
          </a:xfrm>
          <a:prstGeom prst="rect">
            <a:avLst/>
          </a:prstGeom>
        </p:spPr>
        <p:txBody>
          <a:bodyPr vert="horz" wrap="square" lIns="0" tIns="72390" rIns="0" bIns="0" rtlCol="0">
            <a:spAutoFit/>
          </a:bodyPr>
          <a:lstStyle/>
          <a:p>
            <a:pPr marR="5080">
              <a:lnSpc>
                <a:spcPts val="2410"/>
              </a:lnSpc>
              <a:spcBef>
                <a:spcPts val="570"/>
              </a:spcBef>
              <a:buSzPct val="124000"/>
            </a:pPr>
            <a:r>
              <a:rPr lang="en-US" sz="2400" b="1" dirty="0">
                <a:solidFill>
                  <a:srgbClr val="003366"/>
                </a:solidFill>
                <a:latin typeface="Arial"/>
                <a:cs typeface="Arial"/>
              </a:rPr>
              <a:t>Research:</a:t>
            </a:r>
          </a:p>
          <a:p>
            <a:pPr marL="342900" marR="5080" indent="-342900">
              <a:lnSpc>
                <a:spcPts val="2410"/>
              </a:lnSpc>
              <a:spcBef>
                <a:spcPts val="570"/>
              </a:spcBef>
              <a:buSzPct val="124000"/>
              <a:buFont typeface="Wingdings" panose="05000000000000000000" pitchFamily="2" charset="2"/>
              <a:buChar char="§"/>
            </a:pPr>
            <a:r>
              <a:rPr lang="en-US" sz="2400" b="1" dirty="0">
                <a:solidFill>
                  <a:srgbClr val="003366"/>
                </a:solidFill>
                <a:latin typeface="Arial"/>
                <a:cs typeface="Arial"/>
              </a:rPr>
              <a:t>Research Paper: </a:t>
            </a:r>
            <a:r>
              <a:rPr lang="en-US" sz="2400" b="1" dirty="0">
                <a:solidFill>
                  <a:srgbClr val="003366"/>
                </a:solidFill>
                <a:latin typeface="Arial"/>
                <a:cs typeface="Arial"/>
                <a:hlinkClick r:id="rId2">
                  <a:extLst>
                    <a:ext uri="{A12FA001-AC4F-418D-AE19-62706E023703}">
                      <ahyp:hlinkClr xmlns:ahyp="http://schemas.microsoft.com/office/drawing/2018/hyperlinkcolor" val="tx"/>
                    </a:ext>
                  </a:extLst>
                </a:hlinkClick>
              </a:rPr>
              <a:t>The Resume Research Literature: Where Have We Been and Where Should We Go Next?</a:t>
            </a:r>
            <a:endParaRPr lang="en-US" sz="2400" b="1" dirty="0">
              <a:solidFill>
                <a:srgbClr val="003366"/>
              </a:solidFill>
              <a:latin typeface="Arial"/>
              <a:cs typeface="Arial"/>
            </a:endParaRPr>
          </a:p>
          <a:p>
            <a:pPr marL="342900" marR="5080" indent="-342900">
              <a:lnSpc>
                <a:spcPts val="2410"/>
              </a:lnSpc>
              <a:spcBef>
                <a:spcPts val="570"/>
              </a:spcBef>
              <a:buSzPct val="124000"/>
              <a:buFont typeface="Wingdings" panose="05000000000000000000" pitchFamily="2" charset="2"/>
              <a:buChar char="§"/>
            </a:pPr>
            <a:r>
              <a:rPr lang="en-US" sz="2400" b="1" dirty="0">
                <a:solidFill>
                  <a:srgbClr val="003366"/>
                </a:solidFill>
                <a:latin typeface="Arial"/>
                <a:cs typeface="Arial"/>
              </a:rPr>
              <a:t>References:</a:t>
            </a:r>
          </a:p>
          <a:p>
            <a:pPr marL="342900" marR="5080" indent="-342900">
              <a:lnSpc>
                <a:spcPts val="2410"/>
              </a:lnSpc>
              <a:spcBef>
                <a:spcPts val="570"/>
              </a:spcBef>
              <a:buSzPct val="124000"/>
              <a:buFont typeface="Wingdings" panose="05000000000000000000" pitchFamily="2" charset="2"/>
              <a:buChar char="§"/>
            </a:pPr>
            <a:r>
              <a:rPr lang="en-US" sz="1600" b="1" dirty="0">
                <a:solidFill>
                  <a:srgbClr val="003366"/>
                </a:solidFill>
                <a:latin typeface="Arial"/>
                <a:cs typeface="Arial"/>
              </a:rPr>
              <a:t>A Collection of Quality Resumes by Professional Resume Writers</a:t>
            </a:r>
          </a:p>
          <a:p>
            <a:pPr marL="342900" marR="5080" indent="-342900">
              <a:lnSpc>
                <a:spcPts val="2410"/>
              </a:lnSpc>
              <a:spcBef>
                <a:spcPts val="570"/>
              </a:spcBef>
              <a:buSzPct val="124000"/>
              <a:buFont typeface="Wingdings" panose="05000000000000000000" pitchFamily="2" charset="2"/>
              <a:buChar char="§"/>
            </a:pPr>
            <a:r>
              <a:rPr lang="en-US" sz="1600" b="1" dirty="0">
                <a:solidFill>
                  <a:srgbClr val="003366"/>
                </a:solidFill>
                <a:latin typeface="Arial"/>
                <a:cs typeface="Arial"/>
              </a:rPr>
              <a:t>The Complete Idiot’s Guide to The Perfect Resume</a:t>
            </a:r>
          </a:p>
          <a:p>
            <a:pPr marL="342900" marR="5080" indent="-342900">
              <a:lnSpc>
                <a:spcPts val="2410"/>
              </a:lnSpc>
              <a:spcBef>
                <a:spcPts val="570"/>
              </a:spcBef>
              <a:buSzPct val="124000"/>
              <a:buFont typeface="Wingdings" panose="05000000000000000000" pitchFamily="2" charset="2"/>
              <a:buChar char="§"/>
            </a:pPr>
            <a:r>
              <a:rPr lang="en-US" sz="1600" b="1" dirty="0">
                <a:solidFill>
                  <a:srgbClr val="003366"/>
                </a:solidFill>
                <a:latin typeface="Arial"/>
                <a:cs typeface="Arial"/>
              </a:rPr>
              <a:t>100 Winning Resumes for $100,000+ Jobs: Resumes that Can Change Your Life.</a:t>
            </a:r>
          </a:p>
        </p:txBody>
      </p:sp>
      <p:sp>
        <p:nvSpPr>
          <p:cNvPr id="5" name="Rectangle 2">
            <a:extLst>
              <a:ext uri="{FF2B5EF4-FFF2-40B4-BE49-F238E27FC236}">
                <a16:creationId xmlns:a16="http://schemas.microsoft.com/office/drawing/2014/main" id="{FA54E3E0-1FC7-AAA8-4615-F4FB47DD675D}"/>
              </a:ext>
            </a:extLst>
          </p:cNvPr>
          <p:cNvSpPr>
            <a:spLocks noChangeArrowheads="1"/>
          </p:cNvSpPr>
          <p:nvPr/>
        </p:nvSpPr>
        <p:spPr bwMode="auto">
          <a:xfrm>
            <a:off x="0" y="0"/>
            <a:ext cx="3319463"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object 5">
            <a:extLst>
              <a:ext uri="{FF2B5EF4-FFF2-40B4-BE49-F238E27FC236}">
                <a16:creationId xmlns:a16="http://schemas.microsoft.com/office/drawing/2014/main" id="{7CCD6C52-9F5E-E27D-7D2B-8AF14D215E75}"/>
              </a:ext>
            </a:extLst>
          </p:cNvPr>
          <p:cNvPicPr/>
          <p:nvPr/>
        </p:nvPicPr>
        <p:blipFill>
          <a:blip r:embed="rId3" cstate="print"/>
          <a:stretch>
            <a:fillRect/>
          </a:stretch>
        </p:blipFill>
        <p:spPr>
          <a:xfrm>
            <a:off x="5876860" y="2544148"/>
            <a:ext cx="3229609" cy="3898900"/>
          </a:xfrm>
          <a:prstGeom prst="rect">
            <a:avLst/>
          </a:prstGeom>
        </p:spPr>
      </p:pic>
    </p:spTree>
    <p:extLst>
      <p:ext uri="{BB962C8B-B14F-4D97-AF65-F5344CB8AC3E}">
        <p14:creationId xmlns:p14="http://schemas.microsoft.com/office/powerpoint/2010/main" val="3911666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261016"/>
            <a:ext cx="5079874" cy="566822"/>
          </a:xfrm>
          <a:prstGeom prst="rect">
            <a:avLst/>
          </a:prstGeom>
        </p:spPr>
        <p:txBody>
          <a:bodyPr vert="horz" wrap="square" lIns="0" tIns="12700" rIns="0" bIns="0" rtlCol="0">
            <a:spAutoFit/>
          </a:bodyPr>
          <a:lstStyle/>
          <a:p>
            <a:pPr marL="12700">
              <a:lnSpc>
                <a:spcPct val="100000"/>
              </a:lnSpc>
              <a:spcBef>
                <a:spcPts val="100"/>
              </a:spcBef>
            </a:pPr>
            <a:r>
              <a:rPr lang="en-US" spc="-5" dirty="0"/>
              <a:t>	Problem  Analysis</a:t>
            </a:r>
            <a:endParaRPr spc="-5" dirty="0"/>
          </a:p>
        </p:txBody>
      </p:sp>
      <p:sp>
        <p:nvSpPr>
          <p:cNvPr id="3" name="TextBox 2">
            <a:extLst>
              <a:ext uri="{FF2B5EF4-FFF2-40B4-BE49-F238E27FC236}">
                <a16:creationId xmlns:a16="http://schemas.microsoft.com/office/drawing/2014/main" id="{9CE6467B-ADAE-AE3F-C760-740FA6C9BDA1}"/>
              </a:ext>
            </a:extLst>
          </p:cNvPr>
          <p:cNvSpPr txBox="1"/>
          <p:nvPr/>
        </p:nvSpPr>
        <p:spPr>
          <a:xfrm>
            <a:off x="4800600" y="2514600"/>
            <a:ext cx="4343400" cy="4031873"/>
          </a:xfrm>
          <a:prstGeom prst="rect">
            <a:avLst/>
          </a:prstGeom>
          <a:noFill/>
        </p:spPr>
        <p:txBody>
          <a:bodyPr wrap="square" rtlCol="0">
            <a:spAutoFit/>
          </a:bodyPr>
          <a:lstStyle/>
          <a:p>
            <a:pPr marL="342900" indent="-342900">
              <a:buSzPct val="124000"/>
              <a:buFont typeface="Wingdings" panose="05000000000000000000" pitchFamily="2" charset="2"/>
              <a:buChar char="§"/>
            </a:pPr>
            <a:r>
              <a:rPr lang="en-US" sz="2400" b="1" dirty="0">
                <a:solidFill>
                  <a:srgbClr val="003366"/>
                </a:solidFill>
                <a:latin typeface="Arial"/>
                <a:cs typeface="Arial"/>
              </a:rPr>
              <a:t>Typos and Grammatical Errors</a:t>
            </a:r>
          </a:p>
          <a:p>
            <a:pPr marL="342900" indent="-342900">
              <a:buSzPct val="124000"/>
              <a:buFont typeface="Wingdings" panose="05000000000000000000" pitchFamily="2" charset="2"/>
              <a:buChar char="§"/>
            </a:pPr>
            <a:r>
              <a:rPr lang="en-US" sz="2400" b="1" dirty="0">
                <a:solidFill>
                  <a:srgbClr val="003366"/>
                </a:solidFill>
                <a:latin typeface="Arial"/>
                <a:cs typeface="Arial"/>
              </a:rPr>
              <a:t>Attempted the "One–Size–Fits–All" Approach</a:t>
            </a:r>
          </a:p>
          <a:p>
            <a:pPr marL="342900" indent="-342900">
              <a:buSzPct val="124000"/>
              <a:buFont typeface="Wingdings" panose="05000000000000000000" pitchFamily="2" charset="2"/>
              <a:buChar char="§"/>
            </a:pPr>
            <a:r>
              <a:rPr lang="en-US" sz="2400" b="1" dirty="0">
                <a:solidFill>
                  <a:srgbClr val="003366"/>
                </a:solidFill>
                <a:latin typeface="Arial"/>
                <a:cs typeface="Arial"/>
              </a:rPr>
              <a:t>No action words</a:t>
            </a:r>
          </a:p>
          <a:p>
            <a:pPr marL="342900" indent="-342900">
              <a:buSzPct val="124000"/>
              <a:buFont typeface="Wingdings" panose="05000000000000000000" pitchFamily="2" charset="2"/>
              <a:buChar char="§"/>
            </a:pPr>
            <a:r>
              <a:rPr lang="en-US" sz="2400" b="1" dirty="0">
                <a:solidFill>
                  <a:srgbClr val="003366"/>
                </a:solidFill>
                <a:latin typeface="Arial"/>
                <a:cs typeface="Arial"/>
              </a:rPr>
              <a:t>Leaving Off Important Information</a:t>
            </a:r>
          </a:p>
          <a:p>
            <a:pPr marL="342900" indent="-342900">
              <a:buSzPct val="124000"/>
              <a:buFont typeface="Wingdings" panose="05000000000000000000" pitchFamily="2" charset="2"/>
              <a:buChar char="§"/>
            </a:pPr>
            <a:r>
              <a:rPr lang="en-US" sz="2400" b="1" dirty="0">
                <a:solidFill>
                  <a:srgbClr val="003366"/>
                </a:solidFill>
                <a:latin typeface="Arial"/>
                <a:cs typeface="Arial"/>
              </a:rPr>
              <a:t>Incorrect Contact Information</a:t>
            </a:r>
          </a:p>
          <a:p>
            <a:pPr marL="342900" indent="-342900">
              <a:buSzPct val="124000"/>
              <a:buFont typeface="Wingdings" panose="05000000000000000000" pitchFamily="2" charset="2"/>
              <a:buChar char="§"/>
            </a:pPr>
            <a:endParaRPr lang="en-US" sz="2000" b="1" dirty="0">
              <a:latin typeface="Söhne"/>
            </a:endParaRPr>
          </a:p>
          <a:p>
            <a:pPr marL="342900" indent="-342900">
              <a:buSzPct val="124000"/>
              <a:buFont typeface="Wingdings" panose="05000000000000000000" pitchFamily="2" charset="2"/>
              <a:buChar char="§"/>
            </a:pPr>
            <a:endParaRPr lang="en-US" sz="2000" b="1" dirty="0">
              <a:latin typeface="Söhne"/>
            </a:endParaRPr>
          </a:p>
        </p:txBody>
      </p:sp>
      <p:pic>
        <p:nvPicPr>
          <p:cNvPr id="4" name="object 8">
            <a:extLst>
              <a:ext uri="{FF2B5EF4-FFF2-40B4-BE49-F238E27FC236}">
                <a16:creationId xmlns:a16="http://schemas.microsoft.com/office/drawing/2014/main" id="{40C86D3D-37A5-451E-C47F-2E2F6B9C4C1B}"/>
              </a:ext>
            </a:extLst>
          </p:cNvPr>
          <p:cNvPicPr/>
          <p:nvPr/>
        </p:nvPicPr>
        <p:blipFill>
          <a:blip r:embed="rId4" cstate="print"/>
          <a:stretch>
            <a:fillRect/>
          </a:stretch>
        </p:blipFill>
        <p:spPr>
          <a:xfrm>
            <a:off x="914400" y="2724150"/>
            <a:ext cx="3810000" cy="2686050"/>
          </a:xfrm>
          <a:prstGeom prst="rect">
            <a:avLst/>
          </a:prstGeom>
        </p:spPr>
      </p:pic>
    </p:spTree>
    <p:extLst>
      <p:ext uri="{BB962C8B-B14F-4D97-AF65-F5344CB8AC3E}">
        <p14:creationId xmlns:p14="http://schemas.microsoft.com/office/powerpoint/2010/main" val="236115897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9209" y="1219200"/>
            <a:ext cx="5257165" cy="574040"/>
          </a:xfrm>
          <a:prstGeom prst="rect">
            <a:avLst/>
          </a:prstGeom>
        </p:spPr>
        <p:txBody>
          <a:bodyPr vert="horz" wrap="square" lIns="0" tIns="12700" rIns="0" bIns="0" rtlCol="0">
            <a:spAutoFit/>
          </a:bodyPr>
          <a:lstStyle/>
          <a:p>
            <a:pPr marL="12700">
              <a:lnSpc>
                <a:spcPct val="100000"/>
              </a:lnSpc>
              <a:spcBef>
                <a:spcPts val="100"/>
              </a:spcBef>
            </a:pPr>
            <a:r>
              <a:rPr lang="en-US" spc="-5" dirty="0"/>
              <a:t>Workshop Feedback</a:t>
            </a:r>
            <a:endParaRPr spc="-5" dirty="0"/>
          </a:p>
        </p:txBody>
      </p:sp>
      <p:sp>
        <p:nvSpPr>
          <p:cNvPr id="3" name="object 3"/>
          <p:cNvSpPr txBox="1"/>
          <p:nvPr/>
        </p:nvSpPr>
        <p:spPr>
          <a:xfrm>
            <a:off x="916939" y="2320289"/>
            <a:ext cx="167640" cy="662940"/>
          </a:xfrm>
          <a:prstGeom prst="rect">
            <a:avLst/>
          </a:prstGeom>
        </p:spPr>
        <p:txBody>
          <a:bodyPr vert="horz" wrap="square" lIns="0" tIns="102870" rIns="0" bIns="0" rtlCol="0">
            <a:spAutoFit/>
          </a:bodyPr>
          <a:lstStyle/>
          <a:p>
            <a:pPr marL="12700">
              <a:lnSpc>
                <a:spcPct val="100000"/>
              </a:lnSpc>
              <a:spcBef>
                <a:spcPts val="810"/>
              </a:spcBef>
            </a:pPr>
            <a:endParaRPr sz="1500" dirty="0">
              <a:latin typeface="Wingdings"/>
              <a:cs typeface="Wingdings"/>
            </a:endParaRPr>
          </a:p>
          <a:p>
            <a:pPr marL="12700">
              <a:lnSpc>
                <a:spcPct val="100000"/>
              </a:lnSpc>
              <a:spcBef>
                <a:spcPts val="710"/>
              </a:spcBef>
            </a:pPr>
            <a:endParaRPr sz="1500" dirty="0">
              <a:latin typeface="Wingdings"/>
              <a:cs typeface="Wingdings"/>
            </a:endParaRPr>
          </a:p>
        </p:txBody>
      </p:sp>
      <p:sp>
        <p:nvSpPr>
          <p:cNvPr id="4" name="object 4"/>
          <p:cNvSpPr txBox="1"/>
          <p:nvPr/>
        </p:nvSpPr>
        <p:spPr>
          <a:xfrm>
            <a:off x="916939" y="3213100"/>
            <a:ext cx="167640" cy="660400"/>
          </a:xfrm>
          <a:prstGeom prst="rect">
            <a:avLst/>
          </a:prstGeom>
        </p:spPr>
        <p:txBody>
          <a:bodyPr vert="horz" wrap="square" lIns="0" tIns="101600" rIns="0" bIns="0" rtlCol="0">
            <a:spAutoFit/>
          </a:bodyPr>
          <a:lstStyle/>
          <a:p>
            <a:pPr marL="12700">
              <a:lnSpc>
                <a:spcPct val="100000"/>
              </a:lnSpc>
              <a:spcBef>
                <a:spcPts val="800"/>
              </a:spcBef>
            </a:pPr>
            <a:endParaRPr sz="1500" dirty="0">
              <a:latin typeface="Wingdings"/>
              <a:cs typeface="Wingdings"/>
            </a:endParaRPr>
          </a:p>
          <a:p>
            <a:pPr marL="12700">
              <a:lnSpc>
                <a:spcPct val="100000"/>
              </a:lnSpc>
              <a:spcBef>
                <a:spcPts val="700"/>
              </a:spcBef>
            </a:pPr>
            <a:endParaRPr sz="1500" dirty="0">
              <a:latin typeface="Wingdings"/>
              <a:cs typeface="Wingdings"/>
            </a:endParaRPr>
          </a:p>
        </p:txBody>
      </p:sp>
      <p:sp>
        <p:nvSpPr>
          <p:cNvPr id="5" name="object 5"/>
          <p:cNvSpPr txBox="1"/>
          <p:nvPr/>
        </p:nvSpPr>
        <p:spPr>
          <a:xfrm>
            <a:off x="2165032" y="2983229"/>
            <a:ext cx="4813935" cy="1243930"/>
          </a:xfrm>
          <a:prstGeom prst="rect">
            <a:avLst/>
          </a:prstGeom>
        </p:spPr>
        <p:txBody>
          <a:bodyPr vert="horz" wrap="square" lIns="0" tIns="12700" rIns="0" bIns="0" rtlCol="0">
            <a:spAutoFit/>
          </a:bodyPr>
          <a:lstStyle/>
          <a:p>
            <a:pPr marL="12700">
              <a:lnSpc>
                <a:spcPct val="100000"/>
              </a:lnSpc>
              <a:spcBef>
                <a:spcPts val="100"/>
              </a:spcBef>
            </a:pPr>
            <a:r>
              <a:rPr lang="en-US" sz="2000" b="1" dirty="0">
                <a:solidFill>
                  <a:schemeClr val="tx2">
                    <a:lumMod val="75000"/>
                  </a:schemeClr>
                </a:solidFill>
                <a:latin typeface="Arial" panose="020B0604020202020204" pitchFamily="34" charset="0"/>
                <a:cs typeface="Arial" panose="020B0604020202020204" pitchFamily="34" charset="0"/>
              </a:rPr>
              <a:t>Following the successful conclusion of the workshop, we distributed a feedback form among the participants, receiving a total of 26 responses</a:t>
            </a:r>
            <a:r>
              <a:rPr lang="en-US" sz="2000" dirty="0"/>
              <a:t>. </a:t>
            </a:r>
            <a:endParaRPr sz="2000" dirty="0">
              <a:latin typeface="Arial"/>
              <a:cs typeface="Arial"/>
            </a:endParaRPr>
          </a:p>
        </p:txBody>
      </p:sp>
      <p:sp>
        <p:nvSpPr>
          <p:cNvPr id="6" name="object 6"/>
          <p:cNvSpPr/>
          <p:nvPr/>
        </p:nvSpPr>
        <p:spPr>
          <a:xfrm>
            <a:off x="4267200" y="4514178"/>
            <a:ext cx="1953260" cy="1805939"/>
          </a:xfrm>
          <a:custGeom>
            <a:avLst/>
            <a:gdLst/>
            <a:ahLst/>
            <a:cxnLst/>
            <a:rect l="l" t="t" r="r" b="b"/>
            <a:pathLst>
              <a:path w="1953260" h="1805940">
                <a:moveTo>
                  <a:pt x="209550" y="885190"/>
                </a:moveTo>
                <a:lnTo>
                  <a:pt x="195580" y="822960"/>
                </a:lnTo>
                <a:lnTo>
                  <a:pt x="167640" y="882650"/>
                </a:lnTo>
                <a:lnTo>
                  <a:pt x="209550" y="885190"/>
                </a:lnTo>
                <a:close/>
              </a:path>
              <a:path w="1953260" h="1805940">
                <a:moveTo>
                  <a:pt x="298450" y="1276350"/>
                </a:moveTo>
                <a:lnTo>
                  <a:pt x="297180" y="1083310"/>
                </a:lnTo>
                <a:lnTo>
                  <a:pt x="288290" y="980440"/>
                </a:lnTo>
                <a:lnTo>
                  <a:pt x="266700" y="963930"/>
                </a:lnTo>
                <a:lnTo>
                  <a:pt x="262890" y="965200"/>
                </a:lnTo>
                <a:lnTo>
                  <a:pt x="257810" y="967740"/>
                </a:lnTo>
                <a:lnTo>
                  <a:pt x="255270" y="970280"/>
                </a:lnTo>
                <a:lnTo>
                  <a:pt x="254000" y="972820"/>
                </a:lnTo>
                <a:lnTo>
                  <a:pt x="252730" y="974090"/>
                </a:lnTo>
                <a:lnTo>
                  <a:pt x="294640" y="1548130"/>
                </a:lnTo>
                <a:lnTo>
                  <a:pt x="297180" y="1464310"/>
                </a:lnTo>
                <a:lnTo>
                  <a:pt x="298450" y="1276350"/>
                </a:lnTo>
                <a:close/>
              </a:path>
              <a:path w="1953260" h="1805940">
                <a:moveTo>
                  <a:pt x="300990" y="885190"/>
                </a:moveTo>
                <a:lnTo>
                  <a:pt x="288290" y="822960"/>
                </a:lnTo>
                <a:lnTo>
                  <a:pt x="259080" y="882650"/>
                </a:lnTo>
                <a:lnTo>
                  <a:pt x="300990" y="885190"/>
                </a:lnTo>
                <a:close/>
              </a:path>
              <a:path w="1953260" h="1805940">
                <a:moveTo>
                  <a:pt x="394970" y="885190"/>
                </a:moveTo>
                <a:lnTo>
                  <a:pt x="379730" y="822960"/>
                </a:lnTo>
                <a:lnTo>
                  <a:pt x="353060" y="882650"/>
                </a:lnTo>
                <a:lnTo>
                  <a:pt x="394970" y="885190"/>
                </a:lnTo>
                <a:close/>
              </a:path>
              <a:path w="1953260" h="1805940">
                <a:moveTo>
                  <a:pt x="453390" y="1172210"/>
                </a:moveTo>
                <a:lnTo>
                  <a:pt x="452120" y="1080770"/>
                </a:lnTo>
                <a:lnTo>
                  <a:pt x="447040" y="1012190"/>
                </a:lnTo>
                <a:lnTo>
                  <a:pt x="417830" y="967740"/>
                </a:lnTo>
                <a:lnTo>
                  <a:pt x="411480" y="966470"/>
                </a:lnTo>
                <a:lnTo>
                  <a:pt x="406400" y="966470"/>
                </a:lnTo>
                <a:lnTo>
                  <a:pt x="403860" y="969010"/>
                </a:lnTo>
                <a:lnTo>
                  <a:pt x="402590" y="971550"/>
                </a:lnTo>
                <a:lnTo>
                  <a:pt x="401320" y="972820"/>
                </a:lnTo>
                <a:lnTo>
                  <a:pt x="443230" y="1548130"/>
                </a:lnTo>
                <a:lnTo>
                  <a:pt x="444500" y="1525270"/>
                </a:lnTo>
                <a:lnTo>
                  <a:pt x="447040" y="1463040"/>
                </a:lnTo>
                <a:lnTo>
                  <a:pt x="449580" y="1376680"/>
                </a:lnTo>
                <a:lnTo>
                  <a:pt x="452120" y="1275080"/>
                </a:lnTo>
                <a:lnTo>
                  <a:pt x="453390" y="1172210"/>
                </a:lnTo>
                <a:close/>
              </a:path>
              <a:path w="1953260" h="1805940">
                <a:moveTo>
                  <a:pt x="486410" y="885190"/>
                </a:moveTo>
                <a:lnTo>
                  <a:pt x="472440" y="822960"/>
                </a:lnTo>
                <a:lnTo>
                  <a:pt x="444500" y="882650"/>
                </a:lnTo>
                <a:lnTo>
                  <a:pt x="486410" y="885190"/>
                </a:lnTo>
                <a:close/>
              </a:path>
              <a:path w="1953260" h="1805940">
                <a:moveTo>
                  <a:pt x="577850" y="885190"/>
                </a:moveTo>
                <a:lnTo>
                  <a:pt x="563880" y="822960"/>
                </a:lnTo>
                <a:lnTo>
                  <a:pt x="537210" y="882650"/>
                </a:lnTo>
                <a:lnTo>
                  <a:pt x="577850" y="885190"/>
                </a:lnTo>
                <a:close/>
              </a:path>
              <a:path w="1953260" h="1805940">
                <a:moveTo>
                  <a:pt x="673100" y="885190"/>
                </a:moveTo>
                <a:lnTo>
                  <a:pt x="657860" y="822960"/>
                </a:lnTo>
                <a:lnTo>
                  <a:pt x="629920" y="882650"/>
                </a:lnTo>
                <a:lnTo>
                  <a:pt x="673100" y="885190"/>
                </a:lnTo>
                <a:close/>
              </a:path>
              <a:path w="1953260" h="1805940">
                <a:moveTo>
                  <a:pt x="763270" y="885190"/>
                </a:moveTo>
                <a:lnTo>
                  <a:pt x="748030" y="822960"/>
                </a:lnTo>
                <a:lnTo>
                  <a:pt x="721360" y="882650"/>
                </a:lnTo>
                <a:lnTo>
                  <a:pt x="763270" y="885190"/>
                </a:lnTo>
                <a:close/>
              </a:path>
              <a:path w="1953260" h="1805940">
                <a:moveTo>
                  <a:pt x="798830" y="173990"/>
                </a:moveTo>
                <a:lnTo>
                  <a:pt x="782320" y="173990"/>
                </a:lnTo>
                <a:lnTo>
                  <a:pt x="764540" y="171450"/>
                </a:lnTo>
                <a:lnTo>
                  <a:pt x="739140" y="170180"/>
                </a:lnTo>
                <a:lnTo>
                  <a:pt x="711200" y="167640"/>
                </a:lnTo>
                <a:lnTo>
                  <a:pt x="678180" y="165100"/>
                </a:lnTo>
                <a:lnTo>
                  <a:pt x="571500" y="157480"/>
                </a:lnTo>
                <a:lnTo>
                  <a:pt x="534670" y="156210"/>
                </a:lnTo>
                <a:lnTo>
                  <a:pt x="499110" y="153670"/>
                </a:lnTo>
                <a:lnTo>
                  <a:pt x="468630" y="152400"/>
                </a:lnTo>
                <a:lnTo>
                  <a:pt x="439420" y="152400"/>
                </a:lnTo>
                <a:lnTo>
                  <a:pt x="398780" y="154940"/>
                </a:lnTo>
                <a:lnTo>
                  <a:pt x="368300" y="181610"/>
                </a:lnTo>
                <a:lnTo>
                  <a:pt x="369570" y="189230"/>
                </a:lnTo>
                <a:lnTo>
                  <a:pt x="373380" y="196850"/>
                </a:lnTo>
                <a:lnTo>
                  <a:pt x="375920" y="203200"/>
                </a:lnTo>
                <a:lnTo>
                  <a:pt x="381000" y="208280"/>
                </a:lnTo>
                <a:lnTo>
                  <a:pt x="798830" y="173990"/>
                </a:lnTo>
                <a:close/>
              </a:path>
              <a:path w="1953260" h="1805940">
                <a:moveTo>
                  <a:pt x="995680" y="1366520"/>
                </a:moveTo>
                <a:lnTo>
                  <a:pt x="859790" y="1057910"/>
                </a:lnTo>
                <a:lnTo>
                  <a:pt x="833120" y="1101090"/>
                </a:lnTo>
                <a:lnTo>
                  <a:pt x="836930" y="1113790"/>
                </a:lnTo>
                <a:lnTo>
                  <a:pt x="845820" y="1148080"/>
                </a:lnTo>
                <a:lnTo>
                  <a:pt x="859790" y="1196340"/>
                </a:lnTo>
                <a:lnTo>
                  <a:pt x="877570" y="1250950"/>
                </a:lnTo>
                <a:lnTo>
                  <a:pt x="895350" y="1306830"/>
                </a:lnTo>
                <a:lnTo>
                  <a:pt x="913130" y="1355090"/>
                </a:lnTo>
                <a:lnTo>
                  <a:pt x="928370" y="1390650"/>
                </a:lnTo>
                <a:lnTo>
                  <a:pt x="941070" y="1405890"/>
                </a:lnTo>
                <a:lnTo>
                  <a:pt x="952500" y="1405890"/>
                </a:lnTo>
                <a:lnTo>
                  <a:pt x="986790" y="1380490"/>
                </a:lnTo>
                <a:lnTo>
                  <a:pt x="991870" y="1372870"/>
                </a:lnTo>
                <a:lnTo>
                  <a:pt x="995680" y="1367790"/>
                </a:lnTo>
                <a:lnTo>
                  <a:pt x="995680" y="1366520"/>
                </a:lnTo>
                <a:close/>
              </a:path>
              <a:path w="1953260" h="1805940">
                <a:moveTo>
                  <a:pt x="1035050" y="444500"/>
                </a:moveTo>
                <a:lnTo>
                  <a:pt x="899642" y="438556"/>
                </a:lnTo>
                <a:lnTo>
                  <a:pt x="898994" y="375920"/>
                </a:lnTo>
                <a:lnTo>
                  <a:pt x="898994" y="713257"/>
                </a:lnTo>
                <a:lnTo>
                  <a:pt x="752576" y="706488"/>
                </a:lnTo>
                <a:lnTo>
                  <a:pt x="751344" y="587565"/>
                </a:lnTo>
                <a:lnTo>
                  <a:pt x="774700" y="586740"/>
                </a:lnTo>
                <a:lnTo>
                  <a:pt x="807720" y="586740"/>
                </a:lnTo>
                <a:lnTo>
                  <a:pt x="888403" y="583184"/>
                </a:lnTo>
                <a:lnTo>
                  <a:pt x="898994" y="713257"/>
                </a:lnTo>
                <a:lnTo>
                  <a:pt x="898994" y="375920"/>
                </a:lnTo>
                <a:lnTo>
                  <a:pt x="898309" y="309587"/>
                </a:lnTo>
                <a:lnTo>
                  <a:pt x="918210" y="308610"/>
                </a:lnTo>
                <a:lnTo>
                  <a:pt x="938530" y="308610"/>
                </a:lnTo>
                <a:lnTo>
                  <a:pt x="957580" y="307340"/>
                </a:lnTo>
                <a:lnTo>
                  <a:pt x="991870" y="307340"/>
                </a:lnTo>
                <a:lnTo>
                  <a:pt x="898245" y="302869"/>
                </a:lnTo>
                <a:lnTo>
                  <a:pt x="897890" y="267970"/>
                </a:lnTo>
                <a:lnTo>
                  <a:pt x="887780" y="266534"/>
                </a:lnTo>
                <a:lnTo>
                  <a:pt x="887780" y="575576"/>
                </a:lnTo>
                <a:lnTo>
                  <a:pt x="751154" y="569252"/>
                </a:lnTo>
                <a:lnTo>
                  <a:pt x="749922" y="450126"/>
                </a:lnTo>
                <a:lnTo>
                  <a:pt x="803910" y="448310"/>
                </a:lnTo>
                <a:lnTo>
                  <a:pt x="872490" y="448310"/>
                </a:lnTo>
                <a:lnTo>
                  <a:pt x="877404" y="448106"/>
                </a:lnTo>
                <a:lnTo>
                  <a:pt x="887780" y="575576"/>
                </a:lnTo>
                <a:lnTo>
                  <a:pt x="887780" y="266534"/>
                </a:lnTo>
                <a:lnTo>
                  <a:pt x="876541" y="264922"/>
                </a:lnTo>
                <a:lnTo>
                  <a:pt x="876541" y="437540"/>
                </a:lnTo>
                <a:lnTo>
                  <a:pt x="749731" y="431965"/>
                </a:lnTo>
                <a:lnTo>
                  <a:pt x="748944" y="356095"/>
                </a:lnTo>
                <a:lnTo>
                  <a:pt x="748944" y="706310"/>
                </a:lnTo>
                <a:lnTo>
                  <a:pt x="605040" y="699655"/>
                </a:lnTo>
                <a:lnTo>
                  <a:pt x="603618" y="590550"/>
                </a:lnTo>
                <a:lnTo>
                  <a:pt x="666750" y="590550"/>
                </a:lnTo>
                <a:lnTo>
                  <a:pt x="739203" y="587997"/>
                </a:lnTo>
                <a:lnTo>
                  <a:pt x="748944" y="706310"/>
                </a:lnTo>
                <a:lnTo>
                  <a:pt x="748944" y="356095"/>
                </a:lnTo>
                <a:lnTo>
                  <a:pt x="748499" y="313258"/>
                </a:lnTo>
                <a:lnTo>
                  <a:pt x="772160" y="312420"/>
                </a:lnTo>
                <a:lnTo>
                  <a:pt x="805180" y="312420"/>
                </a:lnTo>
                <a:lnTo>
                  <a:pt x="836930" y="311150"/>
                </a:lnTo>
                <a:lnTo>
                  <a:pt x="866140" y="311150"/>
                </a:lnTo>
                <a:lnTo>
                  <a:pt x="876541" y="437540"/>
                </a:lnTo>
                <a:lnTo>
                  <a:pt x="876541" y="264922"/>
                </a:lnTo>
                <a:lnTo>
                  <a:pt x="862330" y="262890"/>
                </a:lnTo>
                <a:lnTo>
                  <a:pt x="865454" y="301294"/>
                </a:lnTo>
                <a:lnTo>
                  <a:pt x="748309" y="295694"/>
                </a:lnTo>
                <a:lnTo>
                  <a:pt x="748030" y="267970"/>
                </a:lnTo>
                <a:lnTo>
                  <a:pt x="737616" y="266484"/>
                </a:lnTo>
                <a:lnTo>
                  <a:pt x="737616" y="568629"/>
                </a:lnTo>
                <a:lnTo>
                  <a:pt x="603262" y="562419"/>
                </a:lnTo>
                <a:lnTo>
                  <a:pt x="601840" y="453390"/>
                </a:lnTo>
                <a:lnTo>
                  <a:pt x="652780" y="453390"/>
                </a:lnTo>
                <a:lnTo>
                  <a:pt x="727925" y="450875"/>
                </a:lnTo>
                <a:lnTo>
                  <a:pt x="737616" y="568629"/>
                </a:lnTo>
                <a:lnTo>
                  <a:pt x="737616" y="266484"/>
                </a:lnTo>
                <a:lnTo>
                  <a:pt x="726287" y="264871"/>
                </a:lnTo>
                <a:lnTo>
                  <a:pt x="726287" y="430936"/>
                </a:lnTo>
                <a:lnTo>
                  <a:pt x="601484" y="425450"/>
                </a:lnTo>
                <a:lnTo>
                  <a:pt x="600913" y="381546"/>
                </a:lnTo>
                <a:lnTo>
                  <a:pt x="600913" y="699465"/>
                </a:lnTo>
                <a:lnTo>
                  <a:pt x="455345" y="692721"/>
                </a:lnTo>
                <a:lnTo>
                  <a:pt x="454596" y="594360"/>
                </a:lnTo>
                <a:lnTo>
                  <a:pt x="480060" y="594360"/>
                </a:lnTo>
                <a:lnTo>
                  <a:pt x="591680" y="590600"/>
                </a:lnTo>
                <a:lnTo>
                  <a:pt x="600913" y="699465"/>
                </a:lnTo>
                <a:lnTo>
                  <a:pt x="600913" y="381546"/>
                </a:lnTo>
                <a:lnTo>
                  <a:pt x="600075" y="317131"/>
                </a:lnTo>
                <a:lnTo>
                  <a:pt x="627380" y="316230"/>
                </a:lnTo>
                <a:lnTo>
                  <a:pt x="664210" y="316230"/>
                </a:lnTo>
                <a:lnTo>
                  <a:pt x="716699" y="314388"/>
                </a:lnTo>
                <a:lnTo>
                  <a:pt x="726287" y="430936"/>
                </a:lnTo>
                <a:lnTo>
                  <a:pt x="726287" y="264871"/>
                </a:lnTo>
                <a:lnTo>
                  <a:pt x="712470" y="262890"/>
                </a:lnTo>
                <a:lnTo>
                  <a:pt x="715035" y="294106"/>
                </a:lnTo>
                <a:lnTo>
                  <a:pt x="599706" y="288594"/>
                </a:lnTo>
                <a:lnTo>
                  <a:pt x="599440" y="267970"/>
                </a:lnTo>
                <a:lnTo>
                  <a:pt x="589229" y="266522"/>
                </a:lnTo>
                <a:lnTo>
                  <a:pt x="589229" y="561759"/>
                </a:lnTo>
                <a:lnTo>
                  <a:pt x="454291" y="555510"/>
                </a:lnTo>
                <a:lnTo>
                  <a:pt x="453542" y="455930"/>
                </a:lnTo>
                <a:lnTo>
                  <a:pt x="454660" y="455930"/>
                </a:lnTo>
                <a:lnTo>
                  <a:pt x="494030" y="454660"/>
                </a:lnTo>
                <a:lnTo>
                  <a:pt x="533400" y="454660"/>
                </a:lnTo>
                <a:lnTo>
                  <a:pt x="571500" y="453390"/>
                </a:lnTo>
                <a:lnTo>
                  <a:pt x="580034" y="453390"/>
                </a:lnTo>
                <a:lnTo>
                  <a:pt x="589229" y="561759"/>
                </a:lnTo>
                <a:lnTo>
                  <a:pt x="589229" y="266522"/>
                </a:lnTo>
                <a:lnTo>
                  <a:pt x="577570" y="264845"/>
                </a:lnTo>
                <a:lnTo>
                  <a:pt x="577570" y="424395"/>
                </a:lnTo>
                <a:lnTo>
                  <a:pt x="453263" y="418922"/>
                </a:lnTo>
                <a:lnTo>
                  <a:pt x="452513" y="320040"/>
                </a:lnTo>
                <a:lnTo>
                  <a:pt x="476250" y="320040"/>
                </a:lnTo>
                <a:lnTo>
                  <a:pt x="513080" y="318770"/>
                </a:lnTo>
                <a:lnTo>
                  <a:pt x="549910" y="318770"/>
                </a:lnTo>
                <a:lnTo>
                  <a:pt x="568566" y="318160"/>
                </a:lnTo>
                <a:lnTo>
                  <a:pt x="577570" y="424395"/>
                </a:lnTo>
                <a:lnTo>
                  <a:pt x="577570" y="264845"/>
                </a:lnTo>
                <a:lnTo>
                  <a:pt x="563880" y="262890"/>
                </a:lnTo>
                <a:lnTo>
                  <a:pt x="565912" y="286981"/>
                </a:lnTo>
                <a:lnTo>
                  <a:pt x="452221" y="281546"/>
                </a:lnTo>
                <a:lnTo>
                  <a:pt x="452120" y="267970"/>
                </a:lnTo>
                <a:lnTo>
                  <a:pt x="449935" y="267665"/>
                </a:lnTo>
                <a:lnTo>
                  <a:pt x="449935" y="692480"/>
                </a:lnTo>
                <a:lnTo>
                  <a:pt x="308889" y="685952"/>
                </a:lnTo>
                <a:lnTo>
                  <a:pt x="307162" y="594360"/>
                </a:lnTo>
                <a:lnTo>
                  <a:pt x="442302" y="594360"/>
                </a:lnTo>
                <a:lnTo>
                  <a:pt x="449935" y="692480"/>
                </a:lnTo>
                <a:lnTo>
                  <a:pt x="449935" y="267665"/>
                </a:lnTo>
                <a:lnTo>
                  <a:pt x="439229" y="266128"/>
                </a:lnTo>
                <a:lnTo>
                  <a:pt x="439229" y="554812"/>
                </a:lnTo>
                <a:lnTo>
                  <a:pt x="306298" y="548665"/>
                </a:lnTo>
                <a:lnTo>
                  <a:pt x="304558" y="457200"/>
                </a:lnTo>
                <a:lnTo>
                  <a:pt x="382270" y="457200"/>
                </a:lnTo>
                <a:lnTo>
                  <a:pt x="417830" y="455930"/>
                </a:lnTo>
                <a:lnTo>
                  <a:pt x="431546" y="455930"/>
                </a:lnTo>
                <a:lnTo>
                  <a:pt x="439229" y="554812"/>
                </a:lnTo>
                <a:lnTo>
                  <a:pt x="439229" y="266128"/>
                </a:lnTo>
                <a:lnTo>
                  <a:pt x="428586" y="264617"/>
                </a:lnTo>
                <a:lnTo>
                  <a:pt x="428586" y="417842"/>
                </a:lnTo>
                <a:lnTo>
                  <a:pt x="303720" y="412343"/>
                </a:lnTo>
                <a:lnTo>
                  <a:pt x="301993" y="321310"/>
                </a:lnTo>
                <a:lnTo>
                  <a:pt x="336550" y="321310"/>
                </a:lnTo>
                <a:lnTo>
                  <a:pt x="369570" y="320040"/>
                </a:lnTo>
                <a:lnTo>
                  <a:pt x="420992" y="320040"/>
                </a:lnTo>
                <a:lnTo>
                  <a:pt x="428586" y="417842"/>
                </a:lnTo>
                <a:lnTo>
                  <a:pt x="428586" y="264617"/>
                </a:lnTo>
                <a:lnTo>
                  <a:pt x="416560" y="262890"/>
                </a:lnTo>
                <a:lnTo>
                  <a:pt x="417880" y="279895"/>
                </a:lnTo>
                <a:lnTo>
                  <a:pt x="301104" y="274307"/>
                </a:lnTo>
                <a:lnTo>
                  <a:pt x="300990" y="267970"/>
                </a:lnTo>
                <a:lnTo>
                  <a:pt x="266700" y="262890"/>
                </a:lnTo>
                <a:lnTo>
                  <a:pt x="267589" y="272707"/>
                </a:lnTo>
                <a:lnTo>
                  <a:pt x="168910" y="267970"/>
                </a:lnTo>
                <a:lnTo>
                  <a:pt x="168910" y="269240"/>
                </a:lnTo>
                <a:lnTo>
                  <a:pt x="165100" y="273050"/>
                </a:lnTo>
                <a:lnTo>
                  <a:pt x="157480" y="285750"/>
                </a:lnTo>
                <a:lnTo>
                  <a:pt x="154940" y="293370"/>
                </a:lnTo>
                <a:lnTo>
                  <a:pt x="154940" y="300990"/>
                </a:lnTo>
                <a:lnTo>
                  <a:pt x="158750" y="308610"/>
                </a:lnTo>
                <a:lnTo>
                  <a:pt x="166370" y="316230"/>
                </a:lnTo>
                <a:lnTo>
                  <a:pt x="171450" y="316230"/>
                </a:lnTo>
                <a:lnTo>
                  <a:pt x="180340" y="318770"/>
                </a:lnTo>
                <a:lnTo>
                  <a:pt x="193040" y="320040"/>
                </a:lnTo>
                <a:lnTo>
                  <a:pt x="252730" y="320040"/>
                </a:lnTo>
                <a:lnTo>
                  <a:pt x="271970" y="321005"/>
                </a:lnTo>
                <a:lnTo>
                  <a:pt x="280187" y="411314"/>
                </a:lnTo>
                <a:lnTo>
                  <a:pt x="168910" y="406400"/>
                </a:lnTo>
                <a:lnTo>
                  <a:pt x="163830" y="411480"/>
                </a:lnTo>
                <a:lnTo>
                  <a:pt x="160020" y="416560"/>
                </a:lnTo>
                <a:lnTo>
                  <a:pt x="156210" y="424180"/>
                </a:lnTo>
                <a:lnTo>
                  <a:pt x="153670" y="431800"/>
                </a:lnTo>
                <a:lnTo>
                  <a:pt x="153670" y="440690"/>
                </a:lnTo>
                <a:lnTo>
                  <a:pt x="157480" y="447040"/>
                </a:lnTo>
                <a:lnTo>
                  <a:pt x="166370" y="453390"/>
                </a:lnTo>
                <a:lnTo>
                  <a:pt x="171450" y="453390"/>
                </a:lnTo>
                <a:lnTo>
                  <a:pt x="181610" y="454660"/>
                </a:lnTo>
                <a:lnTo>
                  <a:pt x="194310" y="455930"/>
                </a:lnTo>
                <a:lnTo>
                  <a:pt x="212090" y="455930"/>
                </a:lnTo>
                <a:lnTo>
                  <a:pt x="233680" y="457200"/>
                </a:lnTo>
                <a:lnTo>
                  <a:pt x="284353" y="457200"/>
                </a:lnTo>
                <a:lnTo>
                  <a:pt x="292620" y="548030"/>
                </a:lnTo>
                <a:lnTo>
                  <a:pt x="168910" y="542290"/>
                </a:lnTo>
                <a:lnTo>
                  <a:pt x="163830" y="547370"/>
                </a:lnTo>
                <a:lnTo>
                  <a:pt x="158750" y="551180"/>
                </a:lnTo>
                <a:lnTo>
                  <a:pt x="154940" y="557530"/>
                </a:lnTo>
                <a:lnTo>
                  <a:pt x="151130" y="565150"/>
                </a:lnTo>
                <a:lnTo>
                  <a:pt x="151130" y="572770"/>
                </a:lnTo>
                <a:lnTo>
                  <a:pt x="156210" y="581660"/>
                </a:lnTo>
                <a:lnTo>
                  <a:pt x="166370" y="588010"/>
                </a:lnTo>
                <a:lnTo>
                  <a:pt x="172720" y="590550"/>
                </a:lnTo>
                <a:lnTo>
                  <a:pt x="181610" y="590550"/>
                </a:lnTo>
                <a:lnTo>
                  <a:pt x="194310" y="591820"/>
                </a:lnTo>
                <a:lnTo>
                  <a:pt x="232410" y="594360"/>
                </a:lnTo>
                <a:lnTo>
                  <a:pt x="296824" y="594360"/>
                </a:lnTo>
                <a:lnTo>
                  <a:pt x="305142" y="685774"/>
                </a:lnTo>
                <a:lnTo>
                  <a:pt x="168910" y="679450"/>
                </a:lnTo>
                <a:lnTo>
                  <a:pt x="163830" y="684530"/>
                </a:lnTo>
                <a:lnTo>
                  <a:pt x="158750" y="690880"/>
                </a:lnTo>
                <a:lnTo>
                  <a:pt x="154940" y="697230"/>
                </a:lnTo>
                <a:lnTo>
                  <a:pt x="151130" y="706120"/>
                </a:lnTo>
                <a:lnTo>
                  <a:pt x="151130" y="713740"/>
                </a:lnTo>
                <a:lnTo>
                  <a:pt x="156210" y="720090"/>
                </a:lnTo>
                <a:lnTo>
                  <a:pt x="166370" y="725170"/>
                </a:lnTo>
                <a:lnTo>
                  <a:pt x="172720" y="726440"/>
                </a:lnTo>
                <a:lnTo>
                  <a:pt x="181610" y="727710"/>
                </a:lnTo>
                <a:lnTo>
                  <a:pt x="308952" y="727710"/>
                </a:lnTo>
                <a:lnTo>
                  <a:pt x="309880" y="737870"/>
                </a:lnTo>
                <a:lnTo>
                  <a:pt x="309676" y="727710"/>
                </a:lnTo>
                <a:lnTo>
                  <a:pt x="452666" y="727710"/>
                </a:lnTo>
                <a:lnTo>
                  <a:pt x="455930" y="769620"/>
                </a:lnTo>
                <a:lnTo>
                  <a:pt x="455599" y="727710"/>
                </a:lnTo>
                <a:lnTo>
                  <a:pt x="480060" y="727710"/>
                </a:lnTo>
                <a:lnTo>
                  <a:pt x="516890" y="726440"/>
                </a:lnTo>
                <a:lnTo>
                  <a:pt x="554990" y="726440"/>
                </a:lnTo>
                <a:lnTo>
                  <a:pt x="603059" y="724814"/>
                </a:lnTo>
                <a:lnTo>
                  <a:pt x="605790" y="756920"/>
                </a:lnTo>
                <a:lnTo>
                  <a:pt x="605370" y="724738"/>
                </a:lnTo>
                <a:lnTo>
                  <a:pt x="629920" y="723900"/>
                </a:lnTo>
                <a:lnTo>
                  <a:pt x="704850" y="723900"/>
                </a:lnTo>
                <a:lnTo>
                  <a:pt x="739140" y="722630"/>
                </a:lnTo>
                <a:lnTo>
                  <a:pt x="750277" y="722630"/>
                </a:lnTo>
                <a:lnTo>
                  <a:pt x="753110" y="756920"/>
                </a:lnTo>
                <a:lnTo>
                  <a:pt x="752741" y="722630"/>
                </a:lnTo>
                <a:lnTo>
                  <a:pt x="774700" y="722630"/>
                </a:lnTo>
                <a:lnTo>
                  <a:pt x="838200" y="720090"/>
                </a:lnTo>
                <a:lnTo>
                  <a:pt x="867410" y="720090"/>
                </a:lnTo>
                <a:lnTo>
                  <a:pt x="894080" y="718820"/>
                </a:lnTo>
                <a:lnTo>
                  <a:pt x="899452" y="718820"/>
                </a:lnTo>
                <a:lnTo>
                  <a:pt x="902970" y="762000"/>
                </a:lnTo>
                <a:lnTo>
                  <a:pt x="902525" y="718820"/>
                </a:lnTo>
                <a:lnTo>
                  <a:pt x="957580" y="718820"/>
                </a:lnTo>
                <a:lnTo>
                  <a:pt x="971550" y="717550"/>
                </a:lnTo>
                <a:lnTo>
                  <a:pt x="991870" y="717550"/>
                </a:lnTo>
                <a:lnTo>
                  <a:pt x="902462" y="713422"/>
                </a:lnTo>
                <a:lnTo>
                  <a:pt x="901115" y="582561"/>
                </a:lnTo>
                <a:lnTo>
                  <a:pt x="918210" y="581660"/>
                </a:lnTo>
                <a:lnTo>
                  <a:pt x="971550" y="581660"/>
                </a:lnTo>
                <a:lnTo>
                  <a:pt x="982980" y="580390"/>
                </a:lnTo>
                <a:lnTo>
                  <a:pt x="991870" y="580390"/>
                </a:lnTo>
                <a:lnTo>
                  <a:pt x="901052" y="576186"/>
                </a:lnTo>
                <a:lnTo>
                  <a:pt x="899731" y="447179"/>
                </a:lnTo>
                <a:lnTo>
                  <a:pt x="902970" y="447040"/>
                </a:lnTo>
                <a:lnTo>
                  <a:pt x="932180" y="447040"/>
                </a:lnTo>
                <a:lnTo>
                  <a:pt x="979170" y="444500"/>
                </a:lnTo>
                <a:lnTo>
                  <a:pt x="1035050" y="444500"/>
                </a:lnTo>
                <a:close/>
              </a:path>
              <a:path w="1953260" h="1805940">
                <a:moveTo>
                  <a:pt x="1146810" y="161290"/>
                </a:moveTo>
                <a:lnTo>
                  <a:pt x="1140460" y="74930"/>
                </a:lnTo>
                <a:lnTo>
                  <a:pt x="1125220" y="31750"/>
                </a:lnTo>
                <a:lnTo>
                  <a:pt x="1083310" y="20320"/>
                </a:lnTo>
                <a:lnTo>
                  <a:pt x="1031240" y="15240"/>
                </a:lnTo>
                <a:lnTo>
                  <a:pt x="1000760" y="11430"/>
                </a:lnTo>
                <a:lnTo>
                  <a:pt x="963930" y="10160"/>
                </a:lnTo>
                <a:lnTo>
                  <a:pt x="924560" y="7620"/>
                </a:lnTo>
                <a:lnTo>
                  <a:pt x="882650" y="6350"/>
                </a:lnTo>
                <a:lnTo>
                  <a:pt x="838200" y="3810"/>
                </a:lnTo>
                <a:lnTo>
                  <a:pt x="792480" y="2540"/>
                </a:lnTo>
                <a:lnTo>
                  <a:pt x="742950" y="2540"/>
                </a:lnTo>
                <a:lnTo>
                  <a:pt x="694690" y="1270"/>
                </a:lnTo>
                <a:lnTo>
                  <a:pt x="643890" y="1270"/>
                </a:lnTo>
                <a:lnTo>
                  <a:pt x="593090" y="0"/>
                </a:lnTo>
                <a:lnTo>
                  <a:pt x="541020" y="0"/>
                </a:lnTo>
                <a:lnTo>
                  <a:pt x="490220" y="1270"/>
                </a:lnTo>
                <a:lnTo>
                  <a:pt x="438150" y="1270"/>
                </a:lnTo>
                <a:lnTo>
                  <a:pt x="388620" y="2540"/>
                </a:lnTo>
                <a:lnTo>
                  <a:pt x="340360" y="2540"/>
                </a:lnTo>
                <a:lnTo>
                  <a:pt x="293370" y="3810"/>
                </a:lnTo>
                <a:lnTo>
                  <a:pt x="250190" y="6350"/>
                </a:lnTo>
                <a:lnTo>
                  <a:pt x="207010" y="6350"/>
                </a:lnTo>
                <a:lnTo>
                  <a:pt x="130810" y="11430"/>
                </a:lnTo>
                <a:lnTo>
                  <a:pt x="99060" y="13970"/>
                </a:lnTo>
                <a:lnTo>
                  <a:pt x="69850" y="15240"/>
                </a:lnTo>
                <a:lnTo>
                  <a:pt x="45720" y="19050"/>
                </a:lnTo>
                <a:lnTo>
                  <a:pt x="26670" y="21590"/>
                </a:lnTo>
                <a:lnTo>
                  <a:pt x="11430" y="24130"/>
                </a:lnTo>
                <a:lnTo>
                  <a:pt x="2540" y="27940"/>
                </a:lnTo>
                <a:lnTo>
                  <a:pt x="0" y="31750"/>
                </a:lnTo>
                <a:lnTo>
                  <a:pt x="2540" y="76200"/>
                </a:lnTo>
                <a:lnTo>
                  <a:pt x="10160" y="171450"/>
                </a:lnTo>
                <a:lnTo>
                  <a:pt x="22860" y="298450"/>
                </a:lnTo>
                <a:lnTo>
                  <a:pt x="48260" y="582930"/>
                </a:lnTo>
                <a:lnTo>
                  <a:pt x="59690" y="706120"/>
                </a:lnTo>
                <a:lnTo>
                  <a:pt x="67310" y="792480"/>
                </a:lnTo>
                <a:lnTo>
                  <a:pt x="69850" y="824230"/>
                </a:lnTo>
                <a:lnTo>
                  <a:pt x="69850" y="589280"/>
                </a:lnTo>
                <a:lnTo>
                  <a:pt x="71120" y="452120"/>
                </a:lnTo>
                <a:lnTo>
                  <a:pt x="76200" y="313690"/>
                </a:lnTo>
                <a:lnTo>
                  <a:pt x="85090" y="193052"/>
                </a:lnTo>
                <a:lnTo>
                  <a:pt x="99060" y="105410"/>
                </a:lnTo>
                <a:lnTo>
                  <a:pt x="119380" y="69850"/>
                </a:lnTo>
                <a:lnTo>
                  <a:pt x="139700" y="67310"/>
                </a:lnTo>
                <a:lnTo>
                  <a:pt x="201930" y="67310"/>
                </a:lnTo>
                <a:lnTo>
                  <a:pt x="292100" y="71120"/>
                </a:lnTo>
                <a:lnTo>
                  <a:pt x="327660" y="71120"/>
                </a:lnTo>
                <a:lnTo>
                  <a:pt x="364490" y="72390"/>
                </a:lnTo>
                <a:lnTo>
                  <a:pt x="403860" y="74930"/>
                </a:lnTo>
                <a:lnTo>
                  <a:pt x="483870" y="77470"/>
                </a:lnTo>
                <a:lnTo>
                  <a:pt x="567690" y="82550"/>
                </a:lnTo>
                <a:lnTo>
                  <a:pt x="609600" y="83820"/>
                </a:lnTo>
                <a:lnTo>
                  <a:pt x="652780" y="86360"/>
                </a:lnTo>
                <a:lnTo>
                  <a:pt x="694690" y="87630"/>
                </a:lnTo>
                <a:lnTo>
                  <a:pt x="774700" y="92710"/>
                </a:lnTo>
                <a:lnTo>
                  <a:pt x="812800" y="93980"/>
                </a:lnTo>
                <a:lnTo>
                  <a:pt x="849630" y="96520"/>
                </a:lnTo>
                <a:lnTo>
                  <a:pt x="883920" y="97790"/>
                </a:lnTo>
                <a:lnTo>
                  <a:pt x="916940" y="100330"/>
                </a:lnTo>
                <a:lnTo>
                  <a:pt x="974090" y="102870"/>
                </a:lnTo>
                <a:lnTo>
                  <a:pt x="995680" y="105410"/>
                </a:lnTo>
                <a:lnTo>
                  <a:pt x="1017270" y="105410"/>
                </a:lnTo>
                <a:lnTo>
                  <a:pt x="1032510" y="106680"/>
                </a:lnTo>
                <a:lnTo>
                  <a:pt x="1043940" y="106680"/>
                </a:lnTo>
                <a:lnTo>
                  <a:pt x="1051560" y="107950"/>
                </a:lnTo>
                <a:lnTo>
                  <a:pt x="1054100" y="107950"/>
                </a:lnTo>
                <a:lnTo>
                  <a:pt x="1112520" y="739140"/>
                </a:lnTo>
                <a:lnTo>
                  <a:pt x="1115060" y="711200"/>
                </a:lnTo>
                <a:lnTo>
                  <a:pt x="1130300" y="527050"/>
                </a:lnTo>
                <a:lnTo>
                  <a:pt x="1139190" y="401320"/>
                </a:lnTo>
                <a:lnTo>
                  <a:pt x="1145540" y="275590"/>
                </a:lnTo>
                <a:lnTo>
                  <a:pt x="1146810" y="161290"/>
                </a:lnTo>
                <a:close/>
              </a:path>
              <a:path w="1953260" h="1805940">
                <a:moveTo>
                  <a:pt x="1586230" y="1540510"/>
                </a:moveTo>
                <a:lnTo>
                  <a:pt x="1567180" y="1466850"/>
                </a:lnTo>
                <a:lnTo>
                  <a:pt x="1549400" y="1418590"/>
                </a:lnTo>
                <a:lnTo>
                  <a:pt x="1525270" y="1362710"/>
                </a:lnTo>
                <a:lnTo>
                  <a:pt x="1498600" y="1304290"/>
                </a:lnTo>
                <a:lnTo>
                  <a:pt x="1468120" y="1243330"/>
                </a:lnTo>
                <a:lnTo>
                  <a:pt x="1465580" y="1238148"/>
                </a:lnTo>
                <a:lnTo>
                  <a:pt x="1465580" y="1518920"/>
                </a:lnTo>
                <a:lnTo>
                  <a:pt x="1304632" y="1571244"/>
                </a:lnTo>
                <a:lnTo>
                  <a:pt x="1414259" y="1365021"/>
                </a:lnTo>
                <a:lnTo>
                  <a:pt x="1414780" y="1366520"/>
                </a:lnTo>
                <a:lnTo>
                  <a:pt x="1445260" y="1457960"/>
                </a:lnTo>
                <a:lnTo>
                  <a:pt x="1455420" y="1490980"/>
                </a:lnTo>
                <a:lnTo>
                  <a:pt x="1463040" y="1511300"/>
                </a:lnTo>
                <a:lnTo>
                  <a:pt x="1465580" y="1518920"/>
                </a:lnTo>
                <a:lnTo>
                  <a:pt x="1465580" y="1238148"/>
                </a:lnTo>
                <a:lnTo>
                  <a:pt x="1437640" y="1181100"/>
                </a:lnTo>
                <a:lnTo>
                  <a:pt x="1405890" y="1118870"/>
                </a:lnTo>
                <a:lnTo>
                  <a:pt x="1385087" y="1079004"/>
                </a:lnTo>
                <a:lnTo>
                  <a:pt x="1385087" y="1277315"/>
                </a:lnTo>
                <a:lnTo>
                  <a:pt x="1300581" y="1572564"/>
                </a:lnTo>
                <a:lnTo>
                  <a:pt x="931557" y="1692516"/>
                </a:lnTo>
                <a:lnTo>
                  <a:pt x="699770" y="1062990"/>
                </a:lnTo>
                <a:lnTo>
                  <a:pt x="699770" y="1054100"/>
                </a:lnTo>
                <a:lnTo>
                  <a:pt x="707390" y="1007110"/>
                </a:lnTo>
                <a:lnTo>
                  <a:pt x="748030" y="966470"/>
                </a:lnTo>
                <a:lnTo>
                  <a:pt x="807720" y="942340"/>
                </a:lnTo>
                <a:lnTo>
                  <a:pt x="845820" y="929640"/>
                </a:lnTo>
                <a:lnTo>
                  <a:pt x="885190" y="915670"/>
                </a:lnTo>
                <a:lnTo>
                  <a:pt x="1014730" y="873760"/>
                </a:lnTo>
                <a:lnTo>
                  <a:pt x="1042657" y="865301"/>
                </a:lnTo>
                <a:lnTo>
                  <a:pt x="1283296" y="960653"/>
                </a:lnTo>
                <a:lnTo>
                  <a:pt x="1283970" y="962660"/>
                </a:lnTo>
                <a:lnTo>
                  <a:pt x="1299210" y="1012190"/>
                </a:lnTo>
                <a:lnTo>
                  <a:pt x="1336040" y="1127760"/>
                </a:lnTo>
                <a:lnTo>
                  <a:pt x="1356360" y="1188720"/>
                </a:lnTo>
                <a:lnTo>
                  <a:pt x="1376680" y="1250950"/>
                </a:lnTo>
                <a:lnTo>
                  <a:pt x="1385087" y="1277315"/>
                </a:lnTo>
                <a:lnTo>
                  <a:pt x="1385087" y="1079004"/>
                </a:lnTo>
                <a:lnTo>
                  <a:pt x="1375410" y="1060450"/>
                </a:lnTo>
                <a:lnTo>
                  <a:pt x="1344930" y="1007110"/>
                </a:lnTo>
                <a:lnTo>
                  <a:pt x="1318260" y="957580"/>
                </a:lnTo>
                <a:lnTo>
                  <a:pt x="1295400" y="916940"/>
                </a:lnTo>
                <a:lnTo>
                  <a:pt x="1276350" y="886460"/>
                </a:lnTo>
                <a:lnTo>
                  <a:pt x="1262380" y="866140"/>
                </a:lnTo>
                <a:lnTo>
                  <a:pt x="1257300" y="859790"/>
                </a:lnTo>
                <a:lnTo>
                  <a:pt x="1257300" y="867410"/>
                </a:lnTo>
                <a:lnTo>
                  <a:pt x="1262380" y="887730"/>
                </a:lnTo>
                <a:lnTo>
                  <a:pt x="1266558" y="905852"/>
                </a:lnTo>
                <a:lnTo>
                  <a:pt x="1098550" y="847191"/>
                </a:lnTo>
                <a:lnTo>
                  <a:pt x="1127760" y="838200"/>
                </a:lnTo>
                <a:lnTo>
                  <a:pt x="1154430" y="828040"/>
                </a:lnTo>
                <a:lnTo>
                  <a:pt x="1176020" y="820420"/>
                </a:lnTo>
                <a:lnTo>
                  <a:pt x="1188720" y="815340"/>
                </a:lnTo>
                <a:lnTo>
                  <a:pt x="1192530" y="811530"/>
                </a:lnTo>
                <a:lnTo>
                  <a:pt x="1184910" y="810260"/>
                </a:lnTo>
                <a:lnTo>
                  <a:pt x="1146810" y="814070"/>
                </a:lnTo>
                <a:lnTo>
                  <a:pt x="1117600" y="820420"/>
                </a:lnTo>
                <a:lnTo>
                  <a:pt x="1083310" y="826770"/>
                </a:lnTo>
                <a:lnTo>
                  <a:pt x="1045210" y="834390"/>
                </a:lnTo>
                <a:lnTo>
                  <a:pt x="1003300" y="843280"/>
                </a:lnTo>
                <a:lnTo>
                  <a:pt x="958850" y="852170"/>
                </a:lnTo>
                <a:lnTo>
                  <a:pt x="914400" y="862330"/>
                </a:lnTo>
                <a:lnTo>
                  <a:pt x="871220" y="873760"/>
                </a:lnTo>
                <a:lnTo>
                  <a:pt x="851763" y="877773"/>
                </a:lnTo>
                <a:lnTo>
                  <a:pt x="839470" y="822960"/>
                </a:lnTo>
                <a:lnTo>
                  <a:pt x="811530" y="882650"/>
                </a:lnTo>
                <a:lnTo>
                  <a:pt x="824890" y="883462"/>
                </a:lnTo>
                <a:lnTo>
                  <a:pt x="788670" y="892810"/>
                </a:lnTo>
                <a:lnTo>
                  <a:pt x="751840" y="902970"/>
                </a:lnTo>
                <a:lnTo>
                  <a:pt x="721360" y="910590"/>
                </a:lnTo>
                <a:lnTo>
                  <a:pt x="695960" y="918210"/>
                </a:lnTo>
                <a:lnTo>
                  <a:pt x="652780" y="937260"/>
                </a:lnTo>
                <a:lnTo>
                  <a:pt x="627380" y="972820"/>
                </a:lnTo>
                <a:lnTo>
                  <a:pt x="619760" y="1010920"/>
                </a:lnTo>
                <a:lnTo>
                  <a:pt x="621030" y="1026172"/>
                </a:lnTo>
                <a:lnTo>
                  <a:pt x="622300" y="1036320"/>
                </a:lnTo>
                <a:lnTo>
                  <a:pt x="623570" y="1041400"/>
                </a:lnTo>
                <a:lnTo>
                  <a:pt x="624840" y="1049020"/>
                </a:lnTo>
                <a:lnTo>
                  <a:pt x="631190" y="1070610"/>
                </a:lnTo>
                <a:lnTo>
                  <a:pt x="640080" y="1103630"/>
                </a:lnTo>
                <a:lnTo>
                  <a:pt x="652780" y="1148080"/>
                </a:lnTo>
                <a:lnTo>
                  <a:pt x="669290" y="1200150"/>
                </a:lnTo>
                <a:lnTo>
                  <a:pt x="706120" y="1320800"/>
                </a:lnTo>
                <a:lnTo>
                  <a:pt x="727710" y="1388110"/>
                </a:lnTo>
                <a:lnTo>
                  <a:pt x="749300" y="1454150"/>
                </a:lnTo>
                <a:lnTo>
                  <a:pt x="773430" y="1518920"/>
                </a:lnTo>
                <a:lnTo>
                  <a:pt x="796290" y="1582420"/>
                </a:lnTo>
                <a:lnTo>
                  <a:pt x="802132" y="1595958"/>
                </a:lnTo>
                <a:lnTo>
                  <a:pt x="713740" y="1600200"/>
                </a:lnTo>
                <a:lnTo>
                  <a:pt x="685800" y="1602740"/>
                </a:lnTo>
                <a:lnTo>
                  <a:pt x="541020" y="1609090"/>
                </a:lnTo>
                <a:lnTo>
                  <a:pt x="511810" y="1611630"/>
                </a:lnTo>
                <a:lnTo>
                  <a:pt x="483870" y="1611630"/>
                </a:lnTo>
                <a:lnTo>
                  <a:pt x="322580" y="1619250"/>
                </a:lnTo>
                <a:lnTo>
                  <a:pt x="299720" y="1619250"/>
                </a:lnTo>
                <a:lnTo>
                  <a:pt x="275590" y="1620520"/>
                </a:lnTo>
                <a:lnTo>
                  <a:pt x="233680" y="1620520"/>
                </a:lnTo>
                <a:lnTo>
                  <a:pt x="214630" y="1621790"/>
                </a:lnTo>
                <a:lnTo>
                  <a:pt x="140970" y="1621790"/>
                </a:lnTo>
                <a:lnTo>
                  <a:pt x="132080" y="1620520"/>
                </a:lnTo>
                <a:lnTo>
                  <a:pt x="119380" y="1620520"/>
                </a:lnTo>
                <a:lnTo>
                  <a:pt x="99060" y="1583690"/>
                </a:lnTo>
                <a:lnTo>
                  <a:pt x="85090" y="1496060"/>
                </a:lnTo>
                <a:lnTo>
                  <a:pt x="76200" y="1376680"/>
                </a:lnTo>
                <a:lnTo>
                  <a:pt x="71120" y="1238250"/>
                </a:lnTo>
                <a:lnTo>
                  <a:pt x="69850" y="1101090"/>
                </a:lnTo>
                <a:lnTo>
                  <a:pt x="69850" y="864870"/>
                </a:lnTo>
                <a:lnTo>
                  <a:pt x="55880" y="985520"/>
                </a:lnTo>
                <a:lnTo>
                  <a:pt x="43180" y="1108710"/>
                </a:lnTo>
                <a:lnTo>
                  <a:pt x="29210" y="1252220"/>
                </a:lnTo>
                <a:lnTo>
                  <a:pt x="17780" y="1398270"/>
                </a:lnTo>
                <a:lnTo>
                  <a:pt x="11430" y="1529080"/>
                </a:lnTo>
                <a:lnTo>
                  <a:pt x="13970" y="1628140"/>
                </a:lnTo>
                <a:lnTo>
                  <a:pt x="27940" y="1676400"/>
                </a:lnTo>
                <a:lnTo>
                  <a:pt x="33020" y="1678940"/>
                </a:lnTo>
                <a:lnTo>
                  <a:pt x="40640" y="1681480"/>
                </a:lnTo>
                <a:lnTo>
                  <a:pt x="50800" y="1685290"/>
                </a:lnTo>
                <a:lnTo>
                  <a:pt x="62230" y="1686560"/>
                </a:lnTo>
                <a:lnTo>
                  <a:pt x="93980" y="1691640"/>
                </a:lnTo>
                <a:lnTo>
                  <a:pt x="113030" y="1694180"/>
                </a:lnTo>
                <a:lnTo>
                  <a:pt x="133350" y="1694180"/>
                </a:lnTo>
                <a:lnTo>
                  <a:pt x="154940" y="1696720"/>
                </a:lnTo>
                <a:lnTo>
                  <a:pt x="257810" y="1701800"/>
                </a:lnTo>
                <a:lnTo>
                  <a:pt x="347980" y="1701800"/>
                </a:lnTo>
                <a:lnTo>
                  <a:pt x="378460" y="1703070"/>
                </a:lnTo>
                <a:lnTo>
                  <a:pt x="477520" y="1703070"/>
                </a:lnTo>
                <a:lnTo>
                  <a:pt x="511810" y="1701800"/>
                </a:lnTo>
                <a:lnTo>
                  <a:pt x="580390" y="1701800"/>
                </a:lnTo>
                <a:lnTo>
                  <a:pt x="614680" y="1700530"/>
                </a:lnTo>
                <a:lnTo>
                  <a:pt x="647700" y="1700530"/>
                </a:lnTo>
                <a:lnTo>
                  <a:pt x="842010" y="1692910"/>
                </a:lnTo>
                <a:lnTo>
                  <a:pt x="846366" y="1692541"/>
                </a:lnTo>
                <a:lnTo>
                  <a:pt x="867410" y="1732280"/>
                </a:lnTo>
                <a:lnTo>
                  <a:pt x="889000" y="1762760"/>
                </a:lnTo>
                <a:lnTo>
                  <a:pt x="908050" y="1781810"/>
                </a:lnTo>
                <a:lnTo>
                  <a:pt x="918210" y="1788160"/>
                </a:lnTo>
                <a:lnTo>
                  <a:pt x="932180" y="1791970"/>
                </a:lnTo>
                <a:lnTo>
                  <a:pt x="948690" y="1797050"/>
                </a:lnTo>
                <a:lnTo>
                  <a:pt x="966470" y="1799590"/>
                </a:lnTo>
                <a:lnTo>
                  <a:pt x="985520" y="1800860"/>
                </a:lnTo>
                <a:lnTo>
                  <a:pt x="1007110" y="1803400"/>
                </a:lnTo>
                <a:lnTo>
                  <a:pt x="1055370" y="1805940"/>
                </a:lnTo>
                <a:lnTo>
                  <a:pt x="1080770" y="1805940"/>
                </a:lnTo>
                <a:lnTo>
                  <a:pt x="1191260" y="1800860"/>
                </a:lnTo>
                <a:lnTo>
                  <a:pt x="1334770" y="1788160"/>
                </a:lnTo>
                <a:lnTo>
                  <a:pt x="1362710" y="1784350"/>
                </a:lnTo>
                <a:lnTo>
                  <a:pt x="1389380" y="1781810"/>
                </a:lnTo>
                <a:lnTo>
                  <a:pt x="1414780" y="1778000"/>
                </a:lnTo>
                <a:lnTo>
                  <a:pt x="1438910" y="1775460"/>
                </a:lnTo>
                <a:lnTo>
                  <a:pt x="1461770" y="1771650"/>
                </a:lnTo>
                <a:lnTo>
                  <a:pt x="1483360" y="1769110"/>
                </a:lnTo>
                <a:lnTo>
                  <a:pt x="1502410" y="1766570"/>
                </a:lnTo>
                <a:lnTo>
                  <a:pt x="1518920" y="1764030"/>
                </a:lnTo>
                <a:lnTo>
                  <a:pt x="1535430" y="1762760"/>
                </a:lnTo>
                <a:lnTo>
                  <a:pt x="1548130" y="1760220"/>
                </a:lnTo>
                <a:lnTo>
                  <a:pt x="1558290" y="1758950"/>
                </a:lnTo>
                <a:lnTo>
                  <a:pt x="1565910" y="1757680"/>
                </a:lnTo>
                <a:lnTo>
                  <a:pt x="1570990" y="1756410"/>
                </a:lnTo>
                <a:lnTo>
                  <a:pt x="1572260" y="1756410"/>
                </a:lnTo>
                <a:lnTo>
                  <a:pt x="955903" y="1696491"/>
                </a:lnTo>
                <a:lnTo>
                  <a:pt x="962660" y="1695450"/>
                </a:lnTo>
                <a:lnTo>
                  <a:pt x="982980" y="1694180"/>
                </a:lnTo>
                <a:lnTo>
                  <a:pt x="1004570" y="1690370"/>
                </a:lnTo>
                <a:lnTo>
                  <a:pt x="1028700" y="1689100"/>
                </a:lnTo>
                <a:lnTo>
                  <a:pt x="1082040" y="1681480"/>
                </a:lnTo>
                <a:lnTo>
                  <a:pt x="1109980" y="1678940"/>
                </a:lnTo>
                <a:lnTo>
                  <a:pt x="1169670" y="1671320"/>
                </a:lnTo>
                <a:lnTo>
                  <a:pt x="1200150" y="1666240"/>
                </a:lnTo>
                <a:lnTo>
                  <a:pt x="1231900" y="1662430"/>
                </a:lnTo>
                <a:lnTo>
                  <a:pt x="1355090" y="1642110"/>
                </a:lnTo>
                <a:lnTo>
                  <a:pt x="1383030" y="1635760"/>
                </a:lnTo>
                <a:lnTo>
                  <a:pt x="1412240" y="1629410"/>
                </a:lnTo>
                <a:lnTo>
                  <a:pt x="1438910" y="1624330"/>
                </a:lnTo>
                <a:lnTo>
                  <a:pt x="1463040" y="1617980"/>
                </a:lnTo>
                <a:lnTo>
                  <a:pt x="1488440" y="1611630"/>
                </a:lnTo>
                <a:lnTo>
                  <a:pt x="1527810" y="1598930"/>
                </a:lnTo>
                <a:lnTo>
                  <a:pt x="1570990" y="1577340"/>
                </a:lnTo>
                <a:lnTo>
                  <a:pt x="1583690" y="1562100"/>
                </a:lnTo>
                <a:lnTo>
                  <a:pt x="1586230" y="1540510"/>
                </a:lnTo>
                <a:close/>
              </a:path>
              <a:path w="1953260" h="1805940">
                <a:moveTo>
                  <a:pt x="1695450" y="1026172"/>
                </a:moveTo>
                <a:lnTo>
                  <a:pt x="1319530" y="725170"/>
                </a:lnTo>
                <a:lnTo>
                  <a:pt x="1318260" y="726440"/>
                </a:lnTo>
                <a:lnTo>
                  <a:pt x="1318260" y="723900"/>
                </a:lnTo>
                <a:lnTo>
                  <a:pt x="1296670" y="684530"/>
                </a:lnTo>
                <a:lnTo>
                  <a:pt x="1258570" y="661670"/>
                </a:lnTo>
                <a:lnTo>
                  <a:pt x="1220470" y="655320"/>
                </a:lnTo>
                <a:lnTo>
                  <a:pt x="1154430" y="655320"/>
                </a:lnTo>
                <a:lnTo>
                  <a:pt x="1257300" y="688340"/>
                </a:lnTo>
                <a:lnTo>
                  <a:pt x="1294130" y="726440"/>
                </a:lnTo>
                <a:lnTo>
                  <a:pt x="1290320" y="727710"/>
                </a:lnTo>
                <a:lnTo>
                  <a:pt x="1286510" y="731520"/>
                </a:lnTo>
                <a:lnTo>
                  <a:pt x="1282700" y="734060"/>
                </a:lnTo>
                <a:lnTo>
                  <a:pt x="1278890" y="737870"/>
                </a:lnTo>
                <a:lnTo>
                  <a:pt x="1278890" y="740410"/>
                </a:lnTo>
                <a:lnTo>
                  <a:pt x="1277620" y="740410"/>
                </a:lnTo>
                <a:lnTo>
                  <a:pt x="1276350" y="741680"/>
                </a:lnTo>
                <a:lnTo>
                  <a:pt x="1212850" y="694690"/>
                </a:lnTo>
                <a:lnTo>
                  <a:pt x="1206500" y="711200"/>
                </a:lnTo>
                <a:lnTo>
                  <a:pt x="1275080" y="745490"/>
                </a:lnTo>
                <a:lnTo>
                  <a:pt x="1271270" y="754380"/>
                </a:lnTo>
                <a:lnTo>
                  <a:pt x="1270000" y="764540"/>
                </a:lnTo>
                <a:lnTo>
                  <a:pt x="1273810" y="772160"/>
                </a:lnTo>
                <a:lnTo>
                  <a:pt x="1278890" y="779780"/>
                </a:lnTo>
                <a:lnTo>
                  <a:pt x="1295400" y="792480"/>
                </a:lnTo>
                <a:lnTo>
                  <a:pt x="1313180" y="807720"/>
                </a:lnTo>
                <a:lnTo>
                  <a:pt x="1338580" y="826770"/>
                </a:lnTo>
                <a:lnTo>
                  <a:pt x="1366520" y="849630"/>
                </a:lnTo>
                <a:lnTo>
                  <a:pt x="1398270" y="873760"/>
                </a:lnTo>
                <a:lnTo>
                  <a:pt x="1466850" y="929640"/>
                </a:lnTo>
                <a:lnTo>
                  <a:pt x="1502410" y="957580"/>
                </a:lnTo>
                <a:lnTo>
                  <a:pt x="1567180" y="1009650"/>
                </a:lnTo>
                <a:lnTo>
                  <a:pt x="1595120" y="1032522"/>
                </a:lnTo>
                <a:lnTo>
                  <a:pt x="1619250" y="1050290"/>
                </a:lnTo>
                <a:lnTo>
                  <a:pt x="1638300" y="1065530"/>
                </a:lnTo>
                <a:lnTo>
                  <a:pt x="1649730" y="1075690"/>
                </a:lnTo>
                <a:lnTo>
                  <a:pt x="1653540" y="1078230"/>
                </a:lnTo>
                <a:lnTo>
                  <a:pt x="1652270" y="1070610"/>
                </a:lnTo>
                <a:lnTo>
                  <a:pt x="1652270" y="1061720"/>
                </a:lnTo>
                <a:lnTo>
                  <a:pt x="1677670" y="1029970"/>
                </a:lnTo>
                <a:lnTo>
                  <a:pt x="1689100" y="1026172"/>
                </a:lnTo>
                <a:lnTo>
                  <a:pt x="1695450" y="1026172"/>
                </a:lnTo>
                <a:close/>
              </a:path>
              <a:path w="1953260" h="1805940">
                <a:moveTo>
                  <a:pt x="1953260" y="1262380"/>
                </a:moveTo>
                <a:lnTo>
                  <a:pt x="1951990" y="1256030"/>
                </a:lnTo>
                <a:lnTo>
                  <a:pt x="1951990" y="1257300"/>
                </a:lnTo>
                <a:lnTo>
                  <a:pt x="1946910" y="1262380"/>
                </a:lnTo>
                <a:lnTo>
                  <a:pt x="1940560" y="1266190"/>
                </a:lnTo>
                <a:lnTo>
                  <a:pt x="1934210" y="1268730"/>
                </a:lnTo>
                <a:lnTo>
                  <a:pt x="1927860" y="1270000"/>
                </a:lnTo>
                <a:lnTo>
                  <a:pt x="1921510" y="1270000"/>
                </a:lnTo>
                <a:lnTo>
                  <a:pt x="1913890" y="1268730"/>
                </a:lnTo>
                <a:lnTo>
                  <a:pt x="1908810" y="1266190"/>
                </a:lnTo>
                <a:lnTo>
                  <a:pt x="1902460" y="1262380"/>
                </a:lnTo>
                <a:lnTo>
                  <a:pt x="1901190" y="1261110"/>
                </a:lnTo>
                <a:lnTo>
                  <a:pt x="1901190" y="1259840"/>
                </a:lnTo>
                <a:lnTo>
                  <a:pt x="1898650" y="1258570"/>
                </a:lnTo>
                <a:lnTo>
                  <a:pt x="1897380" y="1257300"/>
                </a:lnTo>
                <a:lnTo>
                  <a:pt x="1898650" y="1256030"/>
                </a:lnTo>
                <a:lnTo>
                  <a:pt x="1899920" y="1252220"/>
                </a:lnTo>
                <a:lnTo>
                  <a:pt x="1901190" y="1250950"/>
                </a:lnTo>
                <a:lnTo>
                  <a:pt x="1902460" y="1248410"/>
                </a:lnTo>
                <a:lnTo>
                  <a:pt x="1908810" y="1242060"/>
                </a:lnTo>
                <a:lnTo>
                  <a:pt x="1913890" y="1238250"/>
                </a:lnTo>
                <a:lnTo>
                  <a:pt x="1920240" y="1234440"/>
                </a:lnTo>
                <a:lnTo>
                  <a:pt x="1926590" y="1231900"/>
                </a:lnTo>
                <a:lnTo>
                  <a:pt x="1930400" y="1230630"/>
                </a:lnTo>
                <a:lnTo>
                  <a:pt x="1938020" y="1230630"/>
                </a:lnTo>
                <a:lnTo>
                  <a:pt x="1908810" y="1209040"/>
                </a:lnTo>
                <a:lnTo>
                  <a:pt x="1875790" y="1179830"/>
                </a:lnTo>
                <a:lnTo>
                  <a:pt x="1875790" y="1153160"/>
                </a:lnTo>
                <a:lnTo>
                  <a:pt x="1871980" y="1137920"/>
                </a:lnTo>
                <a:lnTo>
                  <a:pt x="1849120" y="1084580"/>
                </a:lnTo>
                <a:lnTo>
                  <a:pt x="1814830" y="1043940"/>
                </a:lnTo>
                <a:lnTo>
                  <a:pt x="1781810" y="1013460"/>
                </a:lnTo>
                <a:lnTo>
                  <a:pt x="1765300" y="999490"/>
                </a:lnTo>
                <a:lnTo>
                  <a:pt x="1751330" y="986790"/>
                </a:lnTo>
                <a:lnTo>
                  <a:pt x="1720850" y="963930"/>
                </a:lnTo>
                <a:lnTo>
                  <a:pt x="1684020" y="938530"/>
                </a:lnTo>
                <a:lnTo>
                  <a:pt x="1648460" y="922020"/>
                </a:lnTo>
                <a:lnTo>
                  <a:pt x="1643380" y="922020"/>
                </a:lnTo>
                <a:lnTo>
                  <a:pt x="1638300" y="923290"/>
                </a:lnTo>
                <a:lnTo>
                  <a:pt x="1635760" y="925830"/>
                </a:lnTo>
                <a:lnTo>
                  <a:pt x="1634490" y="930910"/>
                </a:lnTo>
                <a:lnTo>
                  <a:pt x="1639570" y="938530"/>
                </a:lnTo>
                <a:lnTo>
                  <a:pt x="1652270" y="948690"/>
                </a:lnTo>
                <a:lnTo>
                  <a:pt x="1668780" y="960120"/>
                </a:lnTo>
                <a:lnTo>
                  <a:pt x="1690370" y="976630"/>
                </a:lnTo>
                <a:lnTo>
                  <a:pt x="1746250" y="1019822"/>
                </a:lnTo>
                <a:lnTo>
                  <a:pt x="1778000" y="1049020"/>
                </a:lnTo>
                <a:lnTo>
                  <a:pt x="1813560" y="1089660"/>
                </a:lnTo>
                <a:lnTo>
                  <a:pt x="1828800" y="1116330"/>
                </a:lnTo>
                <a:lnTo>
                  <a:pt x="1835150" y="1129030"/>
                </a:lnTo>
                <a:lnTo>
                  <a:pt x="1838960" y="1141730"/>
                </a:lnTo>
                <a:lnTo>
                  <a:pt x="1842770" y="1153160"/>
                </a:lnTo>
                <a:lnTo>
                  <a:pt x="1722120" y="1054100"/>
                </a:lnTo>
                <a:lnTo>
                  <a:pt x="1718310" y="1051560"/>
                </a:lnTo>
                <a:lnTo>
                  <a:pt x="1713230" y="1050290"/>
                </a:lnTo>
                <a:lnTo>
                  <a:pt x="1708150" y="1050290"/>
                </a:lnTo>
                <a:lnTo>
                  <a:pt x="1676400" y="1076960"/>
                </a:lnTo>
                <a:lnTo>
                  <a:pt x="1673860" y="1088390"/>
                </a:lnTo>
                <a:lnTo>
                  <a:pt x="1675130" y="1099820"/>
                </a:lnTo>
                <a:lnTo>
                  <a:pt x="1681480" y="1108710"/>
                </a:lnTo>
                <a:lnTo>
                  <a:pt x="1682750" y="1109980"/>
                </a:lnTo>
                <a:lnTo>
                  <a:pt x="1689100" y="1113790"/>
                </a:lnTo>
                <a:lnTo>
                  <a:pt x="1697990" y="1121410"/>
                </a:lnTo>
                <a:lnTo>
                  <a:pt x="1708150" y="1131570"/>
                </a:lnTo>
                <a:lnTo>
                  <a:pt x="1722120" y="1141730"/>
                </a:lnTo>
                <a:lnTo>
                  <a:pt x="1770380" y="1182370"/>
                </a:lnTo>
                <a:lnTo>
                  <a:pt x="1790700" y="1200150"/>
                </a:lnTo>
                <a:lnTo>
                  <a:pt x="1811020" y="1216660"/>
                </a:lnTo>
                <a:lnTo>
                  <a:pt x="1832610" y="1233170"/>
                </a:lnTo>
                <a:lnTo>
                  <a:pt x="1849120" y="1247140"/>
                </a:lnTo>
                <a:lnTo>
                  <a:pt x="1866900" y="1261110"/>
                </a:lnTo>
                <a:lnTo>
                  <a:pt x="1887220" y="1278890"/>
                </a:lnTo>
                <a:lnTo>
                  <a:pt x="1891030" y="1281430"/>
                </a:lnTo>
                <a:lnTo>
                  <a:pt x="1892300" y="1283970"/>
                </a:lnTo>
                <a:lnTo>
                  <a:pt x="1893570" y="1285240"/>
                </a:lnTo>
                <a:lnTo>
                  <a:pt x="1896110" y="1286510"/>
                </a:lnTo>
                <a:lnTo>
                  <a:pt x="1897380" y="1289050"/>
                </a:lnTo>
                <a:lnTo>
                  <a:pt x="1903730" y="1292860"/>
                </a:lnTo>
                <a:lnTo>
                  <a:pt x="1910080" y="1294130"/>
                </a:lnTo>
                <a:lnTo>
                  <a:pt x="1916430" y="1296670"/>
                </a:lnTo>
                <a:lnTo>
                  <a:pt x="1922780" y="1296670"/>
                </a:lnTo>
                <a:lnTo>
                  <a:pt x="1929130" y="1294130"/>
                </a:lnTo>
                <a:lnTo>
                  <a:pt x="1935480" y="1292860"/>
                </a:lnTo>
                <a:lnTo>
                  <a:pt x="1940560" y="1289050"/>
                </a:lnTo>
                <a:lnTo>
                  <a:pt x="1945640" y="1283970"/>
                </a:lnTo>
                <a:lnTo>
                  <a:pt x="1949450" y="1277620"/>
                </a:lnTo>
                <a:lnTo>
                  <a:pt x="1951990" y="1270000"/>
                </a:lnTo>
                <a:lnTo>
                  <a:pt x="1953260" y="1262380"/>
                </a:lnTo>
                <a:close/>
              </a:path>
            </a:pathLst>
          </a:custGeom>
          <a:solidFill>
            <a:srgbClr val="000000"/>
          </a:solidFill>
        </p:spPr>
        <p:txBody>
          <a:bodyPr wrap="square" lIns="0" tIns="0" rIns="0" bIns="0" rtlCol="0"/>
          <a:lstStyle/>
          <a:p>
            <a:endParaRPr/>
          </a:p>
        </p:txBody>
      </p:sp>
      <p:graphicFrame>
        <p:nvGraphicFramePr>
          <p:cNvPr id="7" name="object 7"/>
          <p:cNvGraphicFramePr>
            <a:graphicFrameLocks noGrp="1"/>
          </p:cNvGraphicFramePr>
          <p:nvPr>
            <p:extLst>
              <p:ext uri="{D42A27DB-BD31-4B8C-83A1-F6EECF244321}">
                <p14:modId xmlns:p14="http://schemas.microsoft.com/office/powerpoint/2010/main" val="4200471710"/>
              </p:ext>
            </p:extLst>
          </p:nvPr>
        </p:nvGraphicFramePr>
        <p:xfrm>
          <a:off x="4439920" y="5975350"/>
          <a:ext cx="504190" cy="475614"/>
        </p:xfrm>
        <a:graphic>
          <a:graphicData uri="http://schemas.openxmlformats.org/drawingml/2006/table">
            <a:tbl>
              <a:tblPr firstRow="1" bandRow="1">
                <a:tableStyleId>{2D5ABB26-0587-4C30-8999-92F81FD0307C}</a:tableStyleId>
              </a:tblPr>
              <a:tblGrid>
                <a:gridCol w="106680">
                  <a:extLst>
                    <a:ext uri="{9D8B030D-6E8A-4147-A177-3AD203B41FA5}">
                      <a16:colId xmlns:a16="http://schemas.microsoft.com/office/drawing/2014/main" val="20000"/>
                    </a:ext>
                  </a:extLst>
                </a:gridCol>
                <a:gridCol w="151765">
                  <a:extLst>
                    <a:ext uri="{9D8B030D-6E8A-4147-A177-3AD203B41FA5}">
                      <a16:colId xmlns:a16="http://schemas.microsoft.com/office/drawing/2014/main" val="20001"/>
                    </a:ext>
                  </a:extLst>
                </a:gridCol>
                <a:gridCol w="245745">
                  <a:extLst>
                    <a:ext uri="{9D8B030D-6E8A-4147-A177-3AD203B41FA5}">
                      <a16:colId xmlns:a16="http://schemas.microsoft.com/office/drawing/2014/main" val="20002"/>
                    </a:ext>
                  </a:extLst>
                </a:gridCol>
              </a:tblGrid>
              <a:tr h="232409">
                <a:tc>
                  <a:txBody>
                    <a:bodyPr/>
                    <a:lstStyle/>
                    <a:p>
                      <a:pPr>
                        <a:lnSpc>
                          <a:spcPct val="100000"/>
                        </a:lnSpc>
                      </a:pPr>
                      <a:endParaRPr sz="1400">
                        <a:latin typeface="Times New Roman"/>
                        <a:cs typeface="Times New Roman"/>
                      </a:endParaRPr>
                    </a:p>
                  </a:txBody>
                  <a:tcPr marL="0" marR="0" marT="0" marB="0">
                    <a:lnR w="53975">
                      <a:solidFill>
                        <a:srgbClr val="000000"/>
                      </a:solidFill>
                      <a:prstDash val="solid"/>
                    </a:lnR>
                    <a:lnB w="53975">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53975">
                      <a:solidFill>
                        <a:srgbClr val="000000"/>
                      </a:solidFill>
                      <a:prstDash val="solid"/>
                    </a:lnL>
                    <a:lnR w="53975">
                      <a:solidFill>
                        <a:srgbClr val="000000"/>
                      </a:solidFill>
                      <a:prstDash val="solid"/>
                    </a:lnR>
                    <a:lnB w="53975">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53975">
                      <a:solidFill>
                        <a:srgbClr val="000000"/>
                      </a:solidFill>
                      <a:prstDash val="solid"/>
                    </a:lnL>
                    <a:lnB w="53975">
                      <a:solidFill>
                        <a:srgbClr val="000000"/>
                      </a:solidFill>
                      <a:prstDash val="solid"/>
                    </a:lnB>
                  </a:tcPr>
                </a:tc>
                <a:extLst>
                  <a:ext uri="{0D108BD9-81ED-4DB2-BD59-A6C34878D82A}">
                    <a16:rowId xmlns:a16="http://schemas.microsoft.com/office/drawing/2014/main" val="10000"/>
                  </a:ext>
                </a:extLst>
              </a:tr>
              <a:tr h="0">
                <a:tc>
                  <a:txBody>
                    <a:bodyPr/>
                    <a:lstStyle/>
                    <a:p>
                      <a:pPr>
                        <a:lnSpc>
                          <a:spcPct val="100000"/>
                        </a:lnSpc>
                      </a:pPr>
                      <a:endParaRPr sz="700">
                        <a:latin typeface="Times New Roman"/>
                        <a:cs typeface="Times New Roman"/>
                      </a:endParaRPr>
                    </a:p>
                  </a:txBody>
                  <a:tcPr marL="0" marR="0" marT="0" marB="0">
                    <a:lnR w="53975">
                      <a:solidFill>
                        <a:srgbClr val="000000"/>
                      </a:solidFill>
                      <a:prstDash val="solid"/>
                    </a:lnR>
                    <a:lnT w="53975">
                      <a:solidFill>
                        <a:srgbClr val="000000"/>
                      </a:solidFill>
                      <a:prstDash val="solid"/>
                    </a:lnT>
                    <a:lnB w="539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53975">
                      <a:solidFill>
                        <a:srgbClr val="000000"/>
                      </a:solidFill>
                      <a:prstDash val="solid"/>
                    </a:lnL>
                    <a:lnT w="53975">
                      <a:solidFill>
                        <a:srgbClr val="000000"/>
                      </a:solidFill>
                      <a:prstDash val="solid"/>
                    </a:lnT>
                    <a:lnB w="53975">
                      <a:solidFill>
                        <a:srgbClr val="000000"/>
                      </a:solidFill>
                      <a:prstDash val="solid"/>
                    </a:lnB>
                  </a:tcPr>
                </a:tc>
                <a:extLst>
                  <a:ext uri="{0D108BD9-81ED-4DB2-BD59-A6C34878D82A}">
                    <a16:rowId xmlns:a16="http://schemas.microsoft.com/office/drawing/2014/main" val="10001"/>
                  </a:ext>
                </a:extLst>
              </a:tr>
              <a:tr h="136525">
                <a:tc>
                  <a:txBody>
                    <a:bodyPr/>
                    <a:lstStyle/>
                    <a:p>
                      <a:pPr>
                        <a:lnSpc>
                          <a:spcPct val="100000"/>
                        </a:lnSpc>
                      </a:pPr>
                      <a:endParaRPr sz="700">
                        <a:latin typeface="Times New Roman"/>
                        <a:cs typeface="Times New Roman"/>
                      </a:endParaRPr>
                    </a:p>
                  </a:txBody>
                  <a:tcPr marL="0" marR="0" marT="0" marB="0">
                    <a:lnR w="53975">
                      <a:solidFill>
                        <a:srgbClr val="000000"/>
                      </a:solidFill>
                      <a:prstDash val="solid"/>
                    </a:lnR>
                    <a:lnT w="53975">
                      <a:solidFill>
                        <a:srgbClr val="000000"/>
                      </a:solidFill>
                      <a:prstDash val="solid"/>
                    </a:lnT>
                    <a:lnB w="539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tc>
                  <a:txBody>
                    <a:bodyPr/>
                    <a:lstStyle/>
                    <a:p>
                      <a:pPr>
                        <a:lnSpc>
                          <a:spcPct val="100000"/>
                        </a:lnSpc>
                      </a:pPr>
                      <a:endParaRPr sz="700" dirty="0">
                        <a:latin typeface="Times New Roman"/>
                        <a:cs typeface="Times New Roman"/>
                      </a:endParaRPr>
                    </a:p>
                  </a:txBody>
                  <a:tcPr marL="0" marR="0" marT="0" marB="0">
                    <a:lnL w="53975">
                      <a:solidFill>
                        <a:srgbClr val="000000"/>
                      </a:solidFill>
                      <a:prstDash val="solid"/>
                    </a:lnL>
                    <a:lnT w="53975">
                      <a:solidFill>
                        <a:srgbClr val="000000"/>
                      </a:solidFill>
                      <a:prstDash val="solid"/>
                    </a:lnT>
                    <a:lnB w="53975">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2530" y="1280159"/>
            <a:ext cx="7061834" cy="382156"/>
          </a:xfrm>
          <a:prstGeom prst="rect">
            <a:avLst/>
          </a:prstGeom>
        </p:spPr>
        <p:txBody>
          <a:bodyPr vert="horz" wrap="square" lIns="0" tIns="12700" rIns="0" bIns="0" rtlCol="0">
            <a:spAutoFit/>
          </a:bodyPr>
          <a:lstStyle/>
          <a:p>
            <a:pPr marL="12700">
              <a:lnSpc>
                <a:spcPct val="100000"/>
              </a:lnSpc>
              <a:spcBef>
                <a:spcPts val="100"/>
              </a:spcBef>
            </a:pPr>
            <a:r>
              <a:rPr lang="en-US" sz="1600" dirty="0"/>
              <a:t>. </a:t>
            </a:r>
            <a:r>
              <a:rPr lang="en-US" sz="2400" dirty="0"/>
              <a:t>How do you feel about the workshop overall?</a:t>
            </a:r>
            <a:endParaRPr sz="2400" dirty="0"/>
          </a:p>
        </p:txBody>
      </p:sp>
      <p:sp>
        <p:nvSpPr>
          <p:cNvPr id="3" name="object 3"/>
          <p:cNvSpPr txBox="1"/>
          <p:nvPr/>
        </p:nvSpPr>
        <p:spPr>
          <a:xfrm>
            <a:off x="916939" y="2274570"/>
            <a:ext cx="196215" cy="855980"/>
          </a:xfrm>
          <a:prstGeom prst="rect">
            <a:avLst/>
          </a:prstGeom>
        </p:spPr>
        <p:txBody>
          <a:bodyPr vert="horz" wrap="square" lIns="0" tIns="153670" rIns="0" bIns="0" rtlCol="0">
            <a:spAutoFit/>
          </a:bodyPr>
          <a:lstStyle/>
          <a:p>
            <a:pPr marL="12700">
              <a:lnSpc>
                <a:spcPct val="100000"/>
              </a:lnSpc>
              <a:spcBef>
                <a:spcPts val="1210"/>
              </a:spcBef>
            </a:pPr>
            <a:endParaRPr sz="1800" dirty="0">
              <a:latin typeface="Wingdings"/>
              <a:cs typeface="Wingdings"/>
            </a:endParaRPr>
          </a:p>
          <a:p>
            <a:pPr marL="12700">
              <a:lnSpc>
                <a:spcPct val="100000"/>
              </a:lnSpc>
              <a:spcBef>
                <a:spcPts val="1110"/>
              </a:spcBef>
            </a:pPr>
            <a:endParaRPr sz="1800" dirty="0">
              <a:latin typeface="Wingdings"/>
              <a:cs typeface="Wingdings"/>
            </a:endParaRPr>
          </a:p>
        </p:txBody>
      </p:sp>
      <p:pic>
        <p:nvPicPr>
          <p:cNvPr id="7" name="Picture 6">
            <a:extLst>
              <a:ext uri="{FF2B5EF4-FFF2-40B4-BE49-F238E27FC236}">
                <a16:creationId xmlns:a16="http://schemas.microsoft.com/office/drawing/2014/main" id="{6A3C03E6-F711-9CE3-103E-6C7B7440681E}"/>
              </a:ext>
            </a:extLst>
          </p:cNvPr>
          <p:cNvPicPr>
            <a:picLocks noChangeAspect="1"/>
          </p:cNvPicPr>
          <p:nvPr/>
        </p:nvPicPr>
        <p:blipFill>
          <a:blip r:embed="rId3"/>
          <a:stretch>
            <a:fillRect/>
          </a:stretch>
        </p:blipFill>
        <p:spPr>
          <a:xfrm>
            <a:off x="1524000" y="2514600"/>
            <a:ext cx="7001852" cy="2905530"/>
          </a:xfrm>
          <a:prstGeom prst="rect">
            <a:avLst/>
          </a:prstGeom>
        </p:spPr>
      </p:pic>
      <p:sp>
        <p:nvSpPr>
          <p:cNvPr id="9" name="TextBox 8">
            <a:extLst>
              <a:ext uri="{FF2B5EF4-FFF2-40B4-BE49-F238E27FC236}">
                <a16:creationId xmlns:a16="http://schemas.microsoft.com/office/drawing/2014/main" id="{BAC85A1F-8F25-7803-8023-2CF8EA17113A}"/>
              </a:ext>
            </a:extLst>
          </p:cNvPr>
          <p:cNvSpPr txBox="1"/>
          <p:nvPr/>
        </p:nvSpPr>
        <p:spPr>
          <a:xfrm>
            <a:off x="1752600" y="5791200"/>
            <a:ext cx="6553200" cy="646331"/>
          </a:xfrm>
          <a:prstGeom prst="rect">
            <a:avLst/>
          </a:prstGeom>
          <a:noFill/>
        </p:spPr>
        <p:txBody>
          <a:bodyPr wrap="square">
            <a:spAutoFit/>
          </a:bodyPr>
          <a:lstStyle/>
          <a:p>
            <a:r>
              <a:rPr lang="en-US" b="1" dirty="0">
                <a:solidFill>
                  <a:schemeClr val="tx2">
                    <a:lumMod val="75000"/>
                  </a:schemeClr>
                </a:solidFill>
              </a:rPr>
              <a:t>Participants expressed an overwhelmingly positive sentiment, with 96% indicating that they found the workshop excellent.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2530" y="1280159"/>
            <a:ext cx="7061834" cy="751488"/>
          </a:xfrm>
          <a:prstGeom prst="rect">
            <a:avLst/>
          </a:prstGeom>
        </p:spPr>
        <p:txBody>
          <a:bodyPr vert="horz" wrap="square" lIns="0" tIns="12700" rIns="0" bIns="0" rtlCol="0">
            <a:spAutoFit/>
          </a:bodyPr>
          <a:lstStyle/>
          <a:p>
            <a:pPr marL="12700">
              <a:lnSpc>
                <a:spcPct val="100000"/>
              </a:lnSpc>
              <a:spcBef>
                <a:spcPts val="100"/>
              </a:spcBef>
            </a:pPr>
            <a:r>
              <a:rPr lang="en-US" sz="2400" dirty="0"/>
              <a:t>Prior to this </a:t>
            </a:r>
            <a:r>
              <a:rPr lang="en-US" sz="2400" dirty="0" err="1"/>
              <a:t>workshop,did</a:t>
            </a:r>
            <a:r>
              <a:rPr lang="en-US" sz="2400" dirty="0"/>
              <a:t> you feel you had an understanding of how to create a resume?</a:t>
            </a:r>
            <a:endParaRPr sz="2400" dirty="0"/>
          </a:p>
        </p:txBody>
      </p:sp>
      <p:sp>
        <p:nvSpPr>
          <p:cNvPr id="3" name="object 3"/>
          <p:cNvSpPr txBox="1"/>
          <p:nvPr/>
        </p:nvSpPr>
        <p:spPr>
          <a:xfrm>
            <a:off x="916939" y="2274570"/>
            <a:ext cx="196215" cy="855980"/>
          </a:xfrm>
          <a:prstGeom prst="rect">
            <a:avLst/>
          </a:prstGeom>
        </p:spPr>
        <p:txBody>
          <a:bodyPr vert="horz" wrap="square" lIns="0" tIns="153670" rIns="0" bIns="0" rtlCol="0">
            <a:spAutoFit/>
          </a:bodyPr>
          <a:lstStyle/>
          <a:p>
            <a:pPr marL="12700">
              <a:lnSpc>
                <a:spcPct val="100000"/>
              </a:lnSpc>
              <a:spcBef>
                <a:spcPts val="1210"/>
              </a:spcBef>
            </a:pPr>
            <a:endParaRPr sz="1800" dirty="0">
              <a:latin typeface="Wingdings"/>
              <a:cs typeface="Wingdings"/>
            </a:endParaRPr>
          </a:p>
          <a:p>
            <a:pPr marL="12700">
              <a:lnSpc>
                <a:spcPct val="100000"/>
              </a:lnSpc>
              <a:spcBef>
                <a:spcPts val="1110"/>
              </a:spcBef>
            </a:pPr>
            <a:endParaRPr sz="1800" dirty="0">
              <a:latin typeface="Wingdings"/>
              <a:cs typeface="Wingdings"/>
            </a:endParaRPr>
          </a:p>
        </p:txBody>
      </p:sp>
      <p:sp>
        <p:nvSpPr>
          <p:cNvPr id="9" name="TextBox 8">
            <a:extLst>
              <a:ext uri="{FF2B5EF4-FFF2-40B4-BE49-F238E27FC236}">
                <a16:creationId xmlns:a16="http://schemas.microsoft.com/office/drawing/2014/main" id="{BAC85A1F-8F25-7803-8023-2CF8EA17113A}"/>
              </a:ext>
            </a:extLst>
          </p:cNvPr>
          <p:cNvSpPr txBox="1"/>
          <p:nvPr/>
        </p:nvSpPr>
        <p:spPr>
          <a:xfrm>
            <a:off x="1752600" y="5791200"/>
            <a:ext cx="6553200" cy="369332"/>
          </a:xfrm>
          <a:prstGeom prst="rect">
            <a:avLst/>
          </a:prstGeom>
          <a:noFill/>
        </p:spPr>
        <p:txBody>
          <a:bodyPr wrap="square">
            <a:spAutoFit/>
          </a:bodyPr>
          <a:lstStyle/>
          <a:p>
            <a:r>
              <a:rPr lang="en-US" b="1" dirty="0">
                <a:solidFill>
                  <a:schemeClr val="tx2">
                    <a:lumMod val="75000"/>
                  </a:schemeClr>
                </a:solidFill>
              </a:rPr>
              <a:t>Prior to this workshop, they were not enough confident.</a:t>
            </a:r>
          </a:p>
        </p:txBody>
      </p:sp>
      <p:pic>
        <p:nvPicPr>
          <p:cNvPr id="6" name="Picture 5">
            <a:extLst>
              <a:ext uri="{FF2B5EF4-FFF2-40B4-BE49-F238E27FC236}">
                <a16:creationId xmlns:a16="http://schemas.microsoft.com/office/drawing/2014/main" id="{76253788-82C8-07B5-4596-34FF329AEA6F}"/>
              </a:ext>
            </a:extLst>
          </p:cNvPr>
          <p:cNvPicPr>
            <a:picLocks noChangeAspect="1"/>
          </p:cNvPicPr>
          <p:nvPr/>
        </p:nvPicPr>
        <p:blipFill>
          <a:blip r:embed="rId3"/>
          <a:stretch>
            <a:fillRect/>
          </a:stretch>
        </p:blipFill>
        <p:spPr>
          <a:xfrm>
            <a:off x="1015046" y="2596100"/>
            <a:ext cx="6973273" cy="2981741"/>
          </a:xfrm>
          <a:prstGeom prst="rect">
            <a:avLst/>
          </a:prstGeom>
        </p:spPr>
      </p:pic>
    </p:spTree>
    <p:extLst>
      <p:ext uri="{BB962C8B-B14F-4D97-AF65-F5344CB8AC3E}">
        <p14:creationId xmlns:p14="http://schemas.microsoft.com/office/powerpoint/2010/main" val="271389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336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3366"/>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758</TotalTime>
  <Words>677</Words>
  <Application>Microsoft Office PowerPoint</Application>
  <PresentationFormat>On-screen Show (4:3)</PresentationFormat>
  <Paragraphs>76</Paragraphs>
  <Slides>15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MT</vt:lpstr>
      <vt:lpstr>Calibri</vt:lpstr>
      <vt:lpstr>Proxima Nova</vt:lpstr>
      <vt:lpstr>Proxima Nova SemiBold</vt:lpstr>
      <vt:lpstr>Söhne</vt:lpstr>
      <vt:lpstr>Times New Roman</vt:lpstr>
      <vt:lpstr>Wingdings</vt:lpstr>
      <vt:lpstr>Office Theme</vt:lpstr>
      <vt:lpstr>Resume writing strategies</vt:lpstr>
      <vt:lpstr>Agenda </vt:lpstr>
      <vt:lpstr>Reason for choosing</vt:lpstr>
      <vt:lpstr>Procedure Followed</vt:lpstr>
      <vt:lpstr>Procedure Followed</vt:lpstr>
      <vt:lpstr> Problem  Analysis</vt:lpstr>
      <vt:lpstr>Workshop Feedback</vt:lpstr>
      <vt:lpstr>. How do you feel about the workshop overall?</vt:lpstr>
      <vt:lpstr>Prior to this workshop,did you feel you had an understanding of how to create a resume?</vt:lpstr>
      <vt:lpstr>After taking this workshop,do you feel understand how to create a resume?</vt:lpstr>
      <vt:lpstr>From what you learned this workshop,do you now understand the different types of resume formats?</vt:lpstr>
      <vt:lpstr>After participating in this workshop,do you understand some of the different ways to organize a resume?</vt:lpstr>
      <vt:lpstr>Feedback comments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Workshop</dc:title>
  <dc:creator>Aimee.Elber</dc:creator>
  <cp:lastModifiedBy>YAQOOB ALI BALOCH</cp:lastModifiedBy>
  <cp:revision>48</cp:revision>
  <dcterms:created xsi:type="dcterms:W3CDTF">2023-11-08T05:19:14Z</dcterms:created>
  <dcterms:modified xsi:type="dcterms:W3CDTF">2023-12-12T02:54:03Z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2010-02-18T00:00:00Z</vt:filetime>
  </property>
  <property fmtid="{D5CDD505-2E9C-101B-9397-08002B2CF9AE}" pid="3" name="Creator">
    <vt:lpwstr>Impress</vt:lpwstr>
  </property>
  <property fmtid="{D5CDD505-2E9C-101B-9397-08002B2CF9AE}" pid="4" name="LastSaved">
    <vt:filetime>2010-02-18T00:00:00Z</vt:filetime>
  </property>
</Properties>
</file>