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8" r:id="rId14"/>
    <p:sldId id="289" r:id="rId15"/>
    <p:sldId id="290" r:id="rId16"/>
    <p:sldId id="291" r:id="rId17"/>
    <p:sldId id="294" r:id="rId18"/>
    <p:sldId id="277" r:id="rId19"/>
    <p:sldId id="285" r:id="rId20"/>
    <p:sldId id="278" r:id="rId21"/>
    <p:sldId id="295" r:id="rId22"/>
    <p:sldId id="296" r:id="rId23"/>
    <p:sldId id="282" r:id="rId24"/>
    <p:sldId id="283" r:id="rId25"/>
    <p:sldId id="297" r:id="rId26"/>
    <p:sldId id="298" r:id="rId27"/>
    <p:sldId id="299" r:id="rId28"/>
    <p:sldId id="300" r:id="rId29"/>
    <p:sldId id="284" r:id="rId30"/>
  </p:sldIdLst>
  <p:sldSz cx="9144000" cy="6858000" type="screen4x3"/>
  <p:notesSz cx="92360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57" autoAdjust="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520"/>
          </a:xfrm>
          <a:prstGeom prst="rect">
            <a:avLst/>
          </a:prstGeom>
        </p:spPr>
        <p:txBody>
          <a:bodyPr vert="horz" lIns="92830" tIns="46415" rIns="92830" bIns="46415" rtlCol="0"/>
          <a:lstStyle>
            <a:lvl1pPr algn="r">
              <a:defRPr sz="1200"/>
            </a:lvl1pPr>
          </a:lstStyle>
          <a:p>
            <a:fld id="{4F8C0D07-29EB-46D3-9096-160505397982}" type="datetimeFigureOut">
              <a:rPr lang="en-US" smtClean="0"/>
              <a:t>10/30/2023</a:t>
            </a:fld>
            <a:endParaRPr lang="en-US"/>
          </a:p>
        </p:txBody>
      </p:sp>
      <p:sp>
        <p:nvSpPr>
          <p:cNvPr id="4" name="Footer Placeholder 3"/>
          <p:cNvSpPr>
            <a:spLocks noGrp="1"/>
          </p:cNvSpPr>
          <p:nvPr>
            <p:ph type="ftr" sz="quarter" idx="2"/>
          </p:nvPr>
        </p:nvSpPr>
        <p:spPr>
          <a:xfrm>
            <a:off x="0" y="6658664"/>
            <a:ext cx="4002299" cy="350520"/>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2830" tIns="46415" rIns="92830" bIns="46415" rtlCol="0" anchor="b"/>
          <a:lstStyle>
            <a:lvl1pPr algn="r">
              <a:defRPr sz="1200"/>
            </a:lvl1pPr>
          </a:lstStyle>
          <a:p>
            <a:fld id="{5E9B4DCC-2621-4A8E-A623-6565C23FBB9B}" type="slidenum">
              <a:rPr lang="en-US" smtClean="0"/>
              <a:t>‹#›</a:t>
            </a:fld>
            <a:endParaRPr lang="en-US"/>
          </a:p>
        </p:txBody>
      </p:sp>
    </p:spTree>
    <p:extLst>
      <p:ext uri="{BB962C8B-B14F-4D97-AF65-F5344CB8AC3E}">
        <p14:creationId xmlns:p14="http://schemas.microsoft.com/office/powerpoint/2010/main" val="345063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088"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2400" y="0"/>
            <a:ext cx="4002088" cy="350838"/>
          </a:xfrm>
          <a:prstGeom prst="rect">
            <a:avLst/>
          </a:prstGeom>
        </p:spPr>
        <p:txBody>
          <a:bodyPr vert="horz" lIns="91440" tIns="45720" rIns="91440" bIns="45720" rtlCol="0"/>
          <a:lstStyle>
            <a:lvl1pPr algn="r">
              <a:defRPr sz="1200"/>
            </a:lvl1pPr>
          </a:lstStyle>
          <a:p>
            <a:fld id="{8A09A0EF-3C0F-4BFB-9D5E-58A45B0464F8}" type="datetimeFigureOut">
              <a:rPr lang="en-US" smtClean="0"/>
              <a:t>10/30/2023</a:t>
            </a:fld>
            <a:endParaRPr lang="en-US"/>
          </a:p>
        </p:txBody>
      </p:sp>
      <p:sp>
        <p:nvSpPr>
          <p:cNvPr id="4" name="Slide Image Placeholder 3"/>
          <p:cNvSpPr>
            <a:spLocks noGrp="1" noRot="1" noChangeAspect="1"/>
          </p:cNvSpPr>
          <p:nvPr>
            <p:ph type="sldImg" idx="2"/>
          </p:nvPr>
        </p:nvSpPr>
        <p:spPr>
          <a:xfrm>
            <a:off x="3041650" y="876300"/>
            <a:ext cx="3152775"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925" y="3373438"/>
            <a:ext cx="7388225" cy="2760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63"/>
            <a:ext cx="4002088"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2400" y="6659563"/>
            <a:ext cx="4002088" cy="350837"/>
          </a:xfrm>
          <a:prstGeom prst="rect">
            <a:avLst/>
          </a:prstGeom>
        </p:spPr>
        <p:txBody>
          <a:bodyPr vert="horz" lIns="91440" tIns="45720" rIns="91440" bIns="45720" rtlCol="0" anchor="b"/>
          <a:lstStyle>
            <a:lvl1pPr algn="r">
              <a:defRPr sz="1200"/>
            </a:lvl1pPr>
          </a:lstStyle>
          <a:p>
            <a:fld id="{31BE22BD-D97B-432B-AE1A-14D157072AD9}" type="slidenum">
              <a:rPr lang="en-US" smtClean="0"/>
              <a:t>‹#›</a:t>
            </a:fld>
            <a:endParaRPr lang="en-US"/>
          </a:p>
        </p:txBody>
      </p:sp>
    </p:spTree>
    <p:extLst>
      <p:ext uri="{BB962C8B-B14F-4D97-AF65-F5344CB8AC3E}">
        <p14:creationId xmlns:p14="http://schemas.microsoft.com/office/powerpoint/2010/main" val="130678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D1D5DB"/>
                </a:solidFill>
                <a:effectLst/>
                <a:latin typeface="Söhne"/>
              </a:rPr>
            </a:br>
            <a:r>
              <a:rPr lang="en-US" b="0" i="0" dirty="0">
                <a:solidFill>
                  <a:srgbClr val="D1D5DB"/>
                </a:solidFill>
                <a:effectLst/>
                <a:latin typeface="Söhne"/>
              </a:rPr>
              <a:t>An occupation for which you receive payment, especially one that requires extended training and a formal qualification.</a:t>
            </a:r>
          </a:p>
          <a:p>
            <a:pPr algn="l"/>
            <a:r>
              <a:rPr lang="en-US" b="0" i="0" dirty="0">
                <a:solidFill>
                  <a:srgbClr val="D1D5DB"/>
                </a:solidFill>
                <a:effectLst/>
                <a:latin typeface="Söhne"/>
              </a:rPr>
              <a:t>(require-&gt; education/training, receive-&gt; payment)</a:t>
            </a:r>
          </a:p>
          <a:p>
            <a:pPr algn="l"/>
            <a:endParaRPr lang="en-US" b="0" i="0" dirty="0">
              <a:solidFill>
                <a:srgbClr val="D1D5DB"/>
              </a:solidFill>
              <a:effectLst/>
              <a:latin typeface="Söhne"/>
            </a:endParaRPr>
          </a:p>
          <a:p>
            <a:pPr algn="l"/>
            <a:r>
              <a:rPr lang="en-US" b="0" i="0" dirty="0">
                <a:solidFill>
                  <a:srgbClr val="D1D5DB"/>
                </a:solidFill>
                <a:effectLst/>
                <a:latin typeface="Söhne"/>
              </a:rPr>
              <a:t>Example: Becoming a doctor is a example of a profession because it is a paid occupation that involves lengthy education and the attainment of a formal medical degree.</a:t>
            </a:r>
          </a:p>
          <a:p>
            <a:r>
              <a:rPr lang="en-US" dirty="0"/>
              <a:t>Doctor(education-payment)</a:t>
            </a:r>
          </a:p>
        </p:txBody>
      </p:sp>
      <p:sp>
        <p:nvSpPr>
          <p:cNvPr id="4" name="Slide Number Placeholder 3"/>
          <p:cNvSpPr>
            <a:spLocks noGrp="1"/>
          </p:cNvSpPr>
          <p:nvPr>
            <p:ph type="sldNum" sz="quarter" idx="5"/>
          </p:nvPr>
        </p:nvSpPr>
        <p:spPr/>
        <p:txBody>
          <a:bodyPr/>
          <a:lstStyle/>
          <a:p>
            <a:fld id="{31BE22BD-D97B-432B-AE1A-14D157072AD9}" type="slidenum">
              <a:rPr lang="en-US" smtClean="0"/>
              <a:t>3</a:t>
            </a:fld>
            <a:endParaRPr lang="en-US"/>
          </a:p>
        </p:txBody>
      </p:sp>
    </p:spTree>
    <p:extLst>
      <p:ext uri="{BB962C8B-B14F-4D97-AF65-F5344CB8AC3E}">
        <p14:creationId xmlns:p14="http://schemas.microsoft.com/office/powerpoint/2010/main" val="355402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Formal Education</a:t>
            </a:r>
            <a:r>
              <a:rPr lang="en-US" b="0" i="0" dirty="0">
                <a:solidFill>
                  <a:srgbClr val="D1D5DB"/>
                </a:solidFill>
                <a:effectLst/>
                <a:latin typeface="Söhne"/>
              </a:rPr>
              <a:t>: Formal education refers to the traditional educational path where individuals attend colleges or universities to obtain a degree.</a:t>
            </a:r>
          </a:p>
          <a:p>
            <a:r>
              <a:rPr lang="en-US" b="1" i="0" dirty="0">
                <a:effectLst/>
                <a:latin typeface="Söhne"/>
              </a:rPr>
              <a:t>Informal Education</a:t>
            </a:r>
            <a:r>
              <a:rPr lang="en-US" b="0" i="0" dirty="0">
                <a:solidFill>
                  <a:srgbClr val="D1D5DB"/>
                </a:solidFill>
                <a:effectLst/>
                <a:latin typeface="Söhne"/>
              </a:rPr>
              <a:t>: Informal education involves learning a trade or skill from someone else without following a structured academic program.</a:t>
            </a:r>
          </a:p>
          <a:p>
            <a:r>
              <a:rPr lang="en-US" b="1" i="0" dirty="0">
                <a:effectLst/>
                <a:latin typeface="Söhne"/>
              </a:rPr>
              <a:t>Preference in Employment</a:t>
            </a:r>
            <a:r>
              <a:rPr lang="en-US" b="0" i="0" dirty="0">
                <a:solidFill>
                  <a:srgbClr val="D1D5DB"/>
                </a:solidFill>
                <a:effectLst/>
                <a:latin typeface="Söhne"/>
              </a:rPr>
              <a:t>: Many employers prefer formal education because it is easier to validate and provides evidence of specific knowledge and qualifications.</a:t>
            </a:r>
          </a:p>
        </p:txBody>
      </p:sp>
      <p:sp>
        <p:nvSpPr>
          <p:cNvPr id="4" name="Slide Number Placeholder 3"/>
          <p:cNvSpPr>
            <a:spLocks noGrp="1"/>
          </p:cNvSpPr>
          <p:nvPr>
            <p:ph type="sldNum" sz="quarter" idx="5"/>
          </p:nvPr>
        </p:nvSpPr>
        <p:spPr/>
        <p:txBody>
          <a:bodyPr/>
          <a:lstStyle/>
          <a:p>
            <a:fld id="{31BE22BD-D97B-432B-AE1A-14D157072AD9}" type="slidenum">
              <a:rPr lang="en-US" smtClean="0"/>
              <a:t>4</a:t>
            </a:fld>
            <a:endParaRPr lang="en-US"/>
          </a:p>
        </p:txBody>
      </p:sp>
    </p:spTree>
    <p:extLst>
      <p:ext uri="{BB962C8B-B14F-4D97-AF65-F5344CB8AC3E}">
        <p14:creationId xmlns:p14="http://schemas.microsoft.com/office/powerpoint/2010/main" val="21805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Söhne"/>
              </a:rPr>
              <a:t>Informal Education</a:t>
            </a:r>
            <a:r>
              <a:rPr lang="en-US" b="0" i="0" dirty="0">
                <a:solidFill>
                  <a:srgbClr val="D1D5DB"/>
                </a:solidFill>
                <a:effectLst/>
                <a:latin typeface="Söhne"/>
              </a:rPr>
              <a:t>: Informal education involves learning a trade or skill from someone else without following a structured academic program.</a:t>
            </a:r>
          </a:p>
          <a:p>
            <a:r>
              <a:rPr lang="en-US" b="1" i="0" dirty="0">
                <a:effectLst/>
                <a:latin typeface="Söhne"/>
              </a:rPr>
              <a:t>Examples</a:t>
            </a:r>
            <a:r>
              <a:rPr lang="en-US" b="0" i="0" dirty="0">
                <a:solidFill>
                  <a:srgbClr val="D1D5DB"/>
                </a:solidFill>
                <a:effectLst/>
                <a:latin typeface="Söhne"/>
              </a:rPr>
              <a:t>: Many people in trades, like car mechanics, acquire their skills through informal education by working with experienced individuals rather than going to college.</a:t>
            </a:r>
            <a:endParaRPr lang="en-US" dirty="0"/>
          </a:p>
        </p:txBody>
      </p:sp>
      <p:sp>
        <p:nvSpPr>
          <p:cNvPr id="4" name="Slide Number Placeholder 3"/>
          <p:cNvSpPr>
            <a:spLocks noGrp="1"/>
          </p:cNvSpPr>
          <p:nvPr>
            <p:ph type="sldNum" sz="quarter" idx="5"/>
          </p:nvPr>
        </p:nvSpPr>
        <p:spPr/>
        <p:txBody>
          <a:bodyPr/>
          <a:lstStyle/>
          <a:p>
            <a:fld id="{31BE22BD-D97B-432B-AE1A-14D157072AD9}" type="slidenum">
              <a:rPr lang="en-US" smtClean="0"/>
              <a:t>5</a:t>
            </a:fld>
            <a:endParaRPr lang="en-US"/>
          </a:p>
        </p:txBody>
      </p:sp>
    </p:spTree>
    <p:extLst>
      <p:ext uri="{BB962C8B-B14F-4D97-AF65-F5344CB8AC3E}">
        <p14:creationId xmlns:p14="http://schemas.microsoft.com/office/powerpoint/2010/main" val="2814662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Great Responsibility</a:t>
            </a:r>
            <a:r>
              <a:rPr lang="en-US" b="0" i="0" dirty="0">
                <a:solidFill>
                  <a:srgbClr val="D1D5DB"/>
                </a:solidFill>
                <a:effectLst/>
                <a:latin typeface="Söhne"/>
              </a:rPr>
              <a:t>: Professionals have significant responsibilities and obligations to their clients.</a:t>
            </a:r>
            <a:endParaRPr lang="en-US" dirty="0"/>
          </a:p>
        </p:txBody>
      </p:sp>
      <p:sp>
        <p:nvSpPr>
          <p:cNvPr id="4" name="Slide Number Placeholder 3"/>
          <p:cNvSpPr>
            <a:spLocks noGrp="1"/>
          </p:cNvSpPr>
          <p:nvPr>
            <p:ph type="sldNum" sz="quarter" idx="5"/>
          </p:nvPr>
        </p:nvSpPr>
        <p:spPr/>
        <p:txBody>
          <a:bodyPr/>
          <a:lstStyle/>
          <a:p>
            <a:fld id="{31BE22BD-D97B-432B-AE1A-14D157072AD9}" type="slidenum">
              <a:rPr lang="en-US" smtClean="0"/>
              <a:t>6</a:t>
            </a:fld>
            <a:endParaRPr lang="en-US"/>
          </a:p>
        </p:txBody>
      </p:sp>
    </p:spTree>
    <p:extLst>
      <p:ext uri="{BB962C8B-B14F-4D97-AF65-F5344CB8AC3E}">
        <p14:creationId xmlns:p14="http://schemas.microsoft.com/office/powerpoint/2010/main" val="96828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Personal Responsibility</a:t>
            </a:r>
            <a:r>
              <a:rPr lang="en-US" b="0" i="0" dirty="0">
                <a:solidFill>
                  <a:srgbClr val="D1D5DB"/>
                </a:solidFill>
                <a:effectLst/>
                <a:latin typeface="Söhne"/>
              </a:rPr>
              <a:t>: Professionals take personal responsibility for the quality of their work with clients.</a:t>
            </a:r>
            <a:endParaRPr lang="en-US" dirty="0"/>
          </a:p>
        </p:txBody>
      </p:sp>
      <p:sp>
        <p:nvSpPr>
          <p:cNvPr id="4" name="Slide Number Placeholder 3"/>
          <p:cNvSpPr>
            <a:spLocks noGrp="1"/>
          </p:cNvSpPr>
          <p:nvPr>
            <p:ph type="sldNum" sz="quarter" idx="5"/>
          </p:nvPr>
        </p:nvSpPr>
        <p:spPr/>
        <p:txBody>
          <a:bodyPr/>
          <a:lstStyle/>
          <a:p>
            <a:fld id="{31BE22BD-D97B-432B-AE1A-14D157072AD9}" type="slidenum">
              <a:rPr lang="en-US" smtClean="0"/>
              <a:t>7</a:t>
            </a:fld>
            <a:endParaRPr lang="en-US"/>
          </a:p>
        </p:txBody>
      </p:sp>
    </p:spTree>
    <p:extLst>
      <p:ext uri="{BB962C8B-B14F-4D97-AF65-F5344CB8AC3E}">
        <p14:creationId xmlns:p14="http://schemas.microsoft.com/office/powerpoint/2010/main" val="2249050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Special Skills</a:t>
            </a:r>
            <a:r>
              <a:rPr lang="en-US" b="0" i="0" dirty="0">
                <a:solidFill>
                  <a:srgbClr val="D1D5DB"/>
                </a:solidFill>
                <a:effectLst/>
                <a:latin typeface="Söhne"/>
              </a:rPr>
              <a:t>: Professionals have unique skills and expertise that come from specialized knowledge.</a:t>
            </a:r>
            <a:endParaRPr lang="en-US" dirty="0"/>
          </a:p>
        </p:txBody>
      </p:sp>
      <p:sp>
        <p:nvSpPr>
          <p:cNvPr id="4" name="Slide Number Placeholder 3"/>
          <p:cNvSpPr>
            <a:spLocks noGrp="1"/>
          </p:cNvSpPr>
          <p:nvPr>
            <p:ph type="sldNum" sz="quarter" idx="5"/>
          </p:nvPr>
        </p:nvSpPr>
        <p:spPr/>
        <p:txBody>
          <a:bodyPr/>
          <a:lstStyle/>
          <a:p>
            <a:fld id="{31BE22BD-D97B-432B-AE1A-14D157072AD9}" type="slidenum">
              <a:rPr lang="en-US" smtClean="0"/>
              <a:t>8</a:t>
            </a:fld>
            <a:endParaRPr lang="en-US"/>
          </a:p>
        </p:txBody>
      </p:sp>
    </p:spTree>
    <p:extLst>
      <p:ext uri="{BB962C8B-B14F-4D97-AF65-F5344CB8AC3E}">
        <p14:creationId xmlns:p14="http://schemas.microsoft.com/office/powerpoint/2010/main" val="4267974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Institutional </a:t>
            </a:r>
            <a:r>
              <a:rPr lang="en-US" b="1"/>
              <a:t>preparation:</a:t>
            </a:r>
            <a:r>
              <a:rPr lang="en-US" b="0" i="0">
                <a:solidFill>
                  <a:schemeClr val="tx1"/>
                </a:solidFill>
                <a:effectLst/>
                <a:latin typeface="+mn-lt"/>
              </a:rPr>
              <a:t> </a:t>
            </a:r>
            <a:r>
              <a:rPr lang="en-US" b="0" i="0">
                <a:solidFill>
                  <a:srgbClr val="D1D5DB"/>
                </a:solidFill>
                <a:effectLst/>
                <a:latin typeface="Söhne"/>
              </a:rPr>
              <a:t>Professions </a:t>
            </a:r>
            <a:r>
              <a:rPr lang="en-US" b="0" i="0" dirty="0">
                <a:solidFill>
                  <a:srgbClr val="D1D5DB"/>
                </a:solidFill>
                <a:effectLst/>
                <a:latin typeface="Söhne"/>
              </a:rPr>
              <a:t>need hands-on experience under mentors before recognition. Ongoing education is mandatory for professional development afterward.</a:t>
            </a:r>
            <a:endParaRPr lang="en-US" dirty="0"/>
          </a:p>
        </p:txBody>
      </p:sp>
      <p:sp>
        <p:nvSpPr>
          <p:cNvPr id="4" name="Slide Number Placeholder 3"/>
          <p:cNvSpPr>
            <a:spLocks noGrp="1"/>
          </p:cNvSpPr>
          <p:nvPr>
            <p:ph type="sldNum" sz="quarter" idx="5"/>
          </p:nvPr>
        </p:nvSpPr>
        <p:spPr/>
        <p:txBody>
          <a:bodyPr/>
          <a:lstStyle/>
          <a:p>
            <a:fld id="{31BE22BD-D97B-432B-AE1A-14D157072AD9}" type="slidenum">
              <a:rPr lang="en-US" smtClean="0"/>
              <a:t>9</a:t>
            </a:fld>
            <a:endParaRPr lang="en-US"/>
          </a:p>
        </p:txBody>
      </p:sp>
    </p:spTree>
    <p:extLst>
      <p:ext uri="{BB962C8B-B14F-4D97-AF65-F5344CB8AC3E}">
        <p14:creationId xmlns:p14="http://schemas.microsoft.com/office/powerpoint/2010/main" val="2353022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fontScale="90000"/>
          </a:bodyPr>
          <a:lstStyle/>
          <a:p>
            <a:r>
              <a:rPr lang="en-US" sz="6000" b="1" u="sng" dirty="0"/>
              <a:t>Professional Practices in Software Development (PPSD)</a:t>
            </a:r>
          </a:p>
        </p:txBody>
      </p:sp>
      <p:sp>
        <p:nvSpPr>
          <p:cNvPr id="3" name="Subtitle 2"/>
          <p:cNvSpPr>
            <a:spLocks noGrp="1"/>
          </p:cNvSpPr>
          <p:nvPr>
            <p:ph type="subTitle" idx="1"/>
          </p:nvPr>
        </p:nvSpPr>
        <p:spPr>
          <a:xfrm>
            <a:off x="1371600" y="2895600"/>
            <a:ext cx="6400800" cy="1752600"/>
          </a:xfrm>
        </p:spPr>
        <p:txBody>
          <a:bodyPr>
            <a:normAutofit/>
          </a:bodyPr>
          <a:lstStyle/>
          <a:p>
            <a:r>
              <a:rPr lang="en-US" sz="5400" b="1" dirty="0">
                <a:solidFill>
                  <a:schemeClr val="tx2"/>
                </a:solidFill>
              </a:rPr>
              <a:t>“The Computing Profession”</a:t>
            </a:r>
          </a:p>
        </p:txBody>
      </p:sp>
    </p:spTree>
    <p:extLst>
      <p:ext uri="{BB962C8B-B14F-4D97-AF65-F5344CB8AC3E}">
        <p14:creationId xmlns:p14="http://schemas.microsoft.com/office/powerpoint/2010/main" val="283046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t>Fundamental 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Ethical constraints</a:t>
            </a:r>
            <a:endParaRPr lang="en-US" dirty="0"/>
          </a:p>
          <a:p>
            <a:pPr lvl="1" algn="just"/>
            <a:r>
              <a:rPr lang="en-US" dirty="0"/>
              <a:t>Due to the other characteristics on this list, there is a clear requirement for ethical constraints in the professions. </a:t>
            </a:r>
          </a:p>
          <a:p>
            <a:pPr lvl="1" algn="just"/>
            <a:r>
              <a:rPr lang="en-US" dirty="0"/>
              <a:t>Professionals are bound to a code of conduct or ethics specific to the distinct profession.</a:t>
            </a:r>
          </a:p>
          <a:p>
            <a:pPr lvl="1" algn="just"/>
            <a:r>
              <a:rPr lang="en-US" dirty="0"/>
              <a:t>Professionals also aim toward a general body of core values, which are centered upon the client's benefit and best interests.</a:t>
            </a:r>
          </a:p>
          <a:p>
            <a:endParaRPr lang="en-US" dirty="0"/>
          </a:p>
        </p:txBody>
      </p:sp>
    </p:spTree>
    <p:extLst>
      <p:ext uri="{BB962C8B-B14F-4D97-AF65-F5344CB8AC3E}">
        <p14:creationId xmlns:p14="http://schemas.microsoft.com/office/powerpoint/2010/main" val="97698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t>Fundamental characteristics of a profession</a:t>
            </a:r>
            <a:br>
              <a:rPr lang="en-US" b="1" dirty="0"/>
            </a:br>
            <a:endParaRPr lang="en-US" b="1" dirty="0"/>
          </a:p>
        </p:txBody>
      </p:sp>
      <p:sp>
        <p:nvSpPr>
          <p:cNvPr id="3" name="Content Placeholder 2"/>
          <p:cNvSpPr>
            <a:spLocks noGrp="1"/>
          </p:cNvSpPr>
          <p:nvPr>
            <p:ph idx="1"/>
          </p:nvPr>
        </p:nvSpPr>
        <p:spPr/>
        <p:txBody>
          <a:bodyPr>
            <a:normAutofit fontScale="92500" lnSpcReduction="10000"/>
          </a:bodyPr>
          <a:lstStyle/>
          <a:p>
            <a:pPr lvl="0"/>
            <a:r>
              <a:rPr lang="en-US" b="1" dirty="0"/>
              <a:t>Merit-based</a:t>
            </a:r>
            <a:endParaRPr lang="en-US" dirty="0"/>
          </a:p>
          <a:p>
            <a:pPr lvl="1" algn="just"/>
            <a:r>
              <a:rPr lang="en-US" dirty="0"/>
              <a:t>In a profession, members achieve employment and success based on merit rather than on corrupted ideas such as social principle, mandated support, or extortion. </a:t>
            </a:r>
          </a:p>
          <a:p>
            <a:pPr lvl="1" algn="just"/>
            <a:r>
              <a:rPr lang="en-US" dirty="0"/>
              <a:t>Therefore, a professional is one who must attract clients and profits due to the merits of his work. </a:t>
            </a:r>
          </a:p>
          <a:p>
            <a:pPr lvl="1" algn="just"/>
            <a:r>
              <a:rPr lang="en-US" dirty="0"/>
              <a:t>In the absence of this characteristic, issues of responsibility, accountability, and ethical constraints become irrelevant, negating any otherwise-professional characteristics.</a:t>
            </a:r>
          </a:p>
          <a:p>
            <a:endParaRPr lang="en-US" dirty="0"/>
          </a:p>
        </p:txBody>
      </p:sp>
    </p:spTree>
    <p:extLst>
      <p:ext uri="{BB962C8B-B14F-4D97-AF65-F5344CB8AC3E}">
        <p14:creationId xmlns:p14="http://schemas.microsoft.com/office/powerpoint/2010/main" val="304966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10 things that define a true professional</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0" fontAlgn="base"/>
            <a:r>
              <a:rPr lang="en-US" dirty="0"/>
              <a:t>Put customer satisfaction first</a:t>
            </a:r>
          </a:p>
          <a:p>
            <a:pPr lvl="0" fontAlgn="base"/>
            <a:r>
              <a:rPr lang="en-US" dirty="0"/>
              <a:t>Make expertise your specialty</a:t>
            </a:r>
          </a:p>
          <a:p>
            <a:pPr lvl="0" fontAlgn="base"/>
            <a:r>
              <a:rPr lang="en-US" dirty="0"/>
              <a:t>Do more than expected</a:t>
            </a:r>
          </a:p>
          <a:p>
            <a:pPr lvl="0" fontAlgn="base"/>
            <a:r>
              <a:rPr lang="en-US" dirty="0"/>
              <a:t>Do what you say and say what you can do</a:t>
            </a:r>
          </a:p>
          <a:p>
            <a:pPr lvl="0" fontAlgn="base"/>
            <a:r>
              <a:rPr lang="en-US" dirty="0"/>
              <a:t>Communicate effectively</a:t>
            </a:r>
          </a:p>
          <a:p>
            <a:pPr lvl="0" fontAlgn="base"/>
            <a:r>
              <a:rPr lang="en-US" dirty="0"/>
              <a:t>Follow exceptional guiding principles</a:t>
            </a:r>
          </a:p>
          <a:p>
            <a:pPr lvl="0" fontAlgn="base"/>
            <a:r>
              <a:rPr lang="en-US" dirty="0"/>
              <a:t>Praise your peers not yourself</a:t>
            </a:r>
          </a:p>
          <a:p>
            <a:pPr lvl="0" fontAlgn="base"/>
            <a:r>
              <a:rPr lang="en-US" dirty="0"/>
              <a:t>Share your knowledge</a:t>
            </a:r>
          </a:p>
          <a:p>
            <a:pPr lvl="0" fontAlgn="base"/>
            <a:r>
              <a:rPr lang="en-US" dirty="0"/>
              <a:t>Say thank you</a:t>
            </a:r>
          </a:p>
          <a:p>
            <a:pPr lvl="0" fontAlgn="base"/>
            <a:r>
              <a:rPr lang="en-US" dirty="0"/>
              <a:t>Keep a smile on your face and the right attitude in your heart</a:t>
            </a:r>
          </a:p>
          <a:p>
            <a:endParaRPr lang="en-US" dirty="0"/>
          </a:p>
        </p:txBody>
      </p:sp>
    </p:spTree>
    <p:extLst>
      <p:ext uri="{BB962C8B-B14F-4D97-AF65-F5344CB8AC3E}">
        <p14:creationId xmlns:p14="http://schemas.microsoft.com/office/powerpoint/2010/main" val="101886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t>Structure of computing profession</a:t>
            </a:r>
            <a:br>
              <a:rPr lang="en-US" b="1" dirty="0"/>
            </a:br>
            <a:endParaRPr lang="en-US" b="1" dirty="0"/>
          </a:p>
        </p:txBody>
      </p:sp>
      <p:sp>
        <p:nvSpPr>
          <p:cNvPr id="3" name="Content Placeholder 2"/>
          <p:cNvSpPr>
            <a:spLocks noGrp="1"/>
          </p:cNvSpPr>
          <p:nvPr>
            <p:ph idx="1"/>
          </p:nvPr>
        </p:nvSpPr>
        <p:spPr/>
        <p:txBody>
          <a:bodyPr/>
          <a:lstStyle/>
          <a:p>
            <a:pPr algn="just"/>
            <a:r>
              <a:rPr lang="en-US" dirty="0"/>
              <a:t>The computing profession has a two tier structure.</a:t>
            </a:r>
          </a:p>
          <a:p>
            <a:pPr algn="just"/>
            <a:r>
              <a:rPr lang="en-US" dirty="0"/>
              <a:t>At the first level, there are the institutions, that is, the chartered professional bodies, each of which covers a single or several closely related computing disciplines. Examples are PIEAS, NUST, UET etc.</a:t>
            </a:r>
          </a:p>
        </p:txBody>
      </p:sp>
    </p:spTree>
    <p:extLst>
      <p:ext uri="{BB962C8B-B14F-4D97-AF65-F5344CB8AC3E}">
        <p14:creationId xmlns:p14="http://schemas.microsoft.com/office/powerpoint/2010/main" val="289840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t>Structure of computing profession</a:t>
            </a:r>
            <a:br>
              <a:rPr lang="en-US" b="1" dirty="0"/>
            </a:br>
            <a:endParaRPr lang="en-US" b="1" dirty="0"/>
          </a:p>
        </p:txBody>
      </p:sp>
      <p:sp>
        <p:nvSpPr>
          <p:cNvPr id="3" name="Content Placeholder 2"/>
          <p:cNvSpPr>
            <a:spLocks noGrp="1"/>
          </p:cNvSpPr>
          <p:nvPr>
            <p:ph idx="1"/>
          </p:nvPr>
        </p:nvSpPr>
        <p:spPr/>
        <p:txBody>
          <a:bodyPr/>
          <a:lstStyle/>
          <a:p>
            <a:pPr algn="just"/>
            <a:r>
              <a:rPr lang="en-US" dirty="0"/>
              <a:t>The second level body in computing is the computing council, a chartered body which recognizes certain computing institutions as its nominated bodies.</a:t>
            </a:r>
          </a:p>
          <a:p>
            <a:pPr algn="just"/>
            <a:r>
              <a:rPr lang="en-US" dirty="0"/>
              <a:t>By recognizing a computing institution means that Computing council is satisfied with its standard of education.</a:t>
            </a:r>
          </a:p>
        </p:txBody>
      </p:sp>
    </p:spTree>
    <p:extLst>
      <p:ext uri="{BB962C8B-B14F-4D97-AF65-F5344CB8AC3E}">
        <p14:creationId xmlns:p14="http://schemas.microsoft.com/office/powerpoint/2010/main" val="1047443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t>Structure of computing profession</a:t>
            </a:r>
            <a:br>
              <a:rPr lang="en-US" b="1" dirty="0"/>
            </a:br>
            <a:endParaRPr lang="en-US" b="1" dirty="0"/>
          </a:p>
        </p:txBody>
      </p:sp>
      <p:sp>
        <p:nvSpPr>
          <p:cNvPr id="3" name="Content Placeholder 2"/>
          <p:cNvSpPr>
            <a:spLocks noGrp="1"/>
          </p:cNvSpPr>
          <p:nvPr>
            <p:ph idx="1"/>
          </p:nvPr>
        </p:nvSpPr>
        <p:spPr/>
        <p:txBody>
          <a:bodyPr>
            <a:normAutofit lnSpcReduction="10000"/>
          </a:bodyPr>
          <a:lstStyle/>
          <a:p>
            <a:pPr algn="just"/>
            <a:r>
              <a:rPr lang="en-US" dirty="0"/>
              <a:t>Computing council acts as an umbrella body and represents the interests of the computing profession as a whole.</a:t>
            </a:r>
          </a:p>
          <a:p>
            <a:pPr algn="just"/>
            <a:r>
              <a:rPr lang="en-US" dirty="0"/>
              <a:t>National Computing Education Accreditation  Council (NCEAC) is a professional body and constitutional federal institution for accreditation of computing education and regulation of computing profession in Pakistan.</a:t>
            </a:r>
          </a:p>
        </p:txBody>
      </p:sp>
    </p:spTree>
    <p:extLst>
      <p:ext uri="{BB962C8B-B14F-4D97-AF65-F5344CB8AC3E}">
        <p14:creationId xmlns:p14="http://schemas.microsoft.com/office/powerpoint/2010/main" val="173824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t>Structure of computing profession</a:t>
            </a:r>
            <a:br>
              <a:rPr lang="en-US" b="1" dirty="0"/>
            </a:br>
            <a:endParaRPr lang="en-US" b="1" dirty="0"/>
          </a:p>
        </p:txBody>
      </p:sp>
      <p:sp>
        <p:nvSpPr>
          <p:cNvPr id="3" name="Content Placeholder 2"/>
          <p:cNvSpPr>
            <a:spLocks noGrp="1"/>
          </p:cNvSpPr>
          <p:nvPr>
            <p:ph idx="1"/>
          </p:nvPr>
        </p:nvSpPr>
        <p:spPr/>
        <p:txBody>
          <a:bodyPr>
            <a:normAutofit/>
          </a:bodyPr>
          <a:lstStyle/>
          <a:p>
            <a:pPr algn="just"/>
            <a:r>
              <a:rPr lang="en-US" dirty="0"/>
              <a:t>NCEAC is recognized </a:t>
            </a:r>
            <a:r>
              <a:rPr lang="en-US" dirty="0" err="1"/>
              <a:t>accreditator</a:t>
            </a:r>
            <a:r>
              <a:rPr lang="en-US" dirty="0"/>
              <a:t> of computing programs in Pakistan.</a:t>
            </a:r>
          </a:p>
          <a:p>
            <a:pPr algn="just"/>
            <a:r>
              <a:rPr lang="en-US" dirty="0"/>
              <a:t>It ensures the quality of education students received in universities and institutions.</a:t>
            </a:r>
          </a:p>
          <a:p>
            <a:pPr algn="just"/>
            <a:r>
              <a:rPr lang="en-US" dirty="0"/>
              <a:t>It stimulates innovation in applied sciences, computing, Engineering and technology education.</a:t>
            </a:r>
          </a:p>
        </p:txBody>
      </p:sp>
    </p:spTree>
    <p:extLst>
      <p:ext uri="{BB962C8B-B14F-4D97-AF65-F5344CB8AC3E}">
        <p14:creationId xmlns:p14="http://schemas.microsoft.com/office/powerpoint/2010/main" val="201571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Ethics </a:t>
            </a:r>
          </a:p>
        </p:txBody>
      </p:sp>
      <p:sp>
        <p:nvSpPr>
          <p:cNvPr id="3" name="Content Placeholder 2"/>
          <p:cNvSpPr>
            <a:spLocks noGrp="1"/>
          </p:cNvSpPr>
          <p:nvPr>
            <p:ph idx="1"/>
          </p:nvPr>
        </p:nvSpPr>
        <p:spPr/>
        <p:txBody>
          <a:bodyPr/>
          <a:lstStyle/>
          <a:p>
            <a:pPr algn="just"/>
            <a:r>
              <a:rPr lang="en-US" dirty="0"/>
              <a:t>Ethics is the study of right and wrong in relation to human actions. It includes</a:t>
            </a:r>
          </a:p>
          <a:p>
            <a:pPr lvl="1" algn="just"/>
            <a:r>
              <a:rPr lang="en-US" b="1" i="1" dirty="0"/>
              <a:t>Meta-ethics:</a:t>
            </a:r>
            <a:r>
              <a:rPr lang="en-US" dirty="0"/>
              <a:t> study of general principles from which ethical systems can be built.</a:t>
            </a:r>
          </a:p>
          <a:p>
            <a:pPr lvl="1" algn="just"/>
            <a:r>
              <a:rPr lang="en-US" b="1" i="1" dirty="0"/>
              <a:t>Moral theory:</a:t>
            </a:r>
            <a:r>
              <a:rPr lang="en-US" dirty="0"/>
              <a:t> ethical systems, consisting of the </a:t>
            </a:r>
            <a:r>
              <a:rPr lang="en-US" b="1" dirty="0"/>
              <a:t>criteria</a:t>
            </a:r>
            <a:r>
              <a:rPr lang="en-US" dirty="0"/>
              <a:t> to decide whether individual actions are right and wrong.</a:t>
            </a:r>
          </a:p>
          <a:p>
            <a:pPr lvl="1" algn="just"/>
            <a:r>
              <a:rPr lang="en-US" b="1" i="1" dirty="0"/>
              <a:t>Practical ethics:</a:t>
            </a:r>
            <a:r>
              <a:rPr lang="en-US" dirty="0"/>
              <a:t> application of ethical systems to the analysis of particular situations.</a:t>
            </a:r>
          </a:p>
          <a:p>
            <a:endParaRPr lang="en-US" dirty="0"/>
          </a:p>
        </p:txBody>
      </p:sp>
    </p:spTree>
    <p:extLst>
      <p:ext uri="{BB962C8B-B14F-4D97-AF65-F5344CB8AC3E}">
        <p14:creationId xmlns:p14="http://schemas.microsoft.com/office/powerpoint/2010/main" val="3103102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What is Professional Ethics</a:t>
            </a:r>
          </a:p>
        </p:txBody>
      </p:sp>
      <p:sp>
        <p:nvSpPr>
          <p:cNvPr id="3" name="Content Placeholder 2"/>
          <p:cNvSpPr>
            <a:spLocks noGrp="1"/>
          </p:cNvSpPr>
          <p:nvPr>
            <p:ph idx="1"/>
          </p:nvPr>
        </p:nvSpPr>
        <p:spPr>
          <a:xfrm>
            <a:off x="457200" y="1371600"/>
            <a:ext cx="8229600" cy="5135563"/>
          </a:xfrm>
        </p:spPr>
        <p:txBody>
          <a:bodyPr>
            <a:normAutofit/>
          </a:bodyPr>
          <a:lstStyle/>
          <a:p>
            <a:pPr algn="just"/>
            <a:r>
              <a:rPr lang="en-US" dirty="0"/>
              <a:t>One's conduct of behavior and practice when carrying out professional work, e.g., consulting, researching, teaching.</a:t>
            </a:r>
          </a:p>
          <a:p>
            <a:pPr algn="just"/>
            <a:r>
              <a:rPr lang="en-US" dirty="0"/>
              <a:t>The principles and standards that guide members of a particular profession in their interactions with internal &amp; external stakeholders.</a:t>
            </a:r>
          </a:p>
        </p:txBody>
      </p:sp>
    </p:spTree>
    <p:extLst>
      <p:ext uri="{BB962C8B-B14F-4D97-AF65-F5344CB8AC3E}">
        <p14:creationId xmlns:p14="http://schemas.microsoft.com/office/powerpoint/2010/main" val="1836794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Professional Ethics</a:t>
            </a:r>
          </a:p>
        </p:txBody>
      </p:sp>
      <p:sp>
        <p:nvSpPr>
          <p:cNvPr id="3" name="Content Placeholder 2"/>
          <p:cNvSpPr>
            <a:spLocks noGrp="1"/>
          </p:cNvSpPr>
          <p:nvPr>
            <p:ph idx="1"/>
          </p:nvPr>
        </p:nvSpPr>
        <p:spPr/>
        <p:txBody>
          <a:bodyPr>
            <a:normAutofit/>
          </a:bodyPr>
          <a:lstStyle/>
          <a:p>
            <a:pPr algn="just"/>
            <a:r>
              <a:rPr lang="en-US" dirty="0"/>
              <a:t> Professional Ethics must take into accounts:</a:t>
            </a:r>
          </a:p>
          <a:p>
            <a:pPr lvl="1" algn="just"/>
            <a:r>
              <a:rPr lang="en-US" dirty="0"/>
              <a:t>Relations between professionals and clients</a:t>
            </a:r>
          </a:p>
          <a:p>
            <a:pPr lvl="1" algn="just"/>
            <a:r>
              <a:rPr lang="en-US" dirty="0"/>
              <a:t>Relation between profession and society</a:t>
            </a:r>
          </a:p>
          <a:p>
            <a:pPr lvl="1" algn="just"/>
            <a:r>
              <a:rPr lang="en-US" dirty="0"/>
              <a:t>Relations among professionals</a:t>
            </a:r>
          </a:p>
          <a:p>
            <a:pPr lvl="1" algn="just"/>
            <a:r>
              <a:rPr lang="en-US" dirty="0"/>
              <a:t>Relations between employee and employer</a:t>
            </a:r>
          </a:p>
        </p:txBody>
      </p:sp>
    </p:spTree>
    <p:extLst>
      <p:ext uri="{BB962C8B-B14F-4D97-AF65-F5344CB8AC3E}">
        <p14:creationId xmlns:p14="http://schemas.microsoft.com/office/powerpoint/2010/main" val="181810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t>Contents</a:t>
            </a:r>
          </a:p>
        </p:txBody>
      </p:sp>
      <p:sp>
        <p:nvSpPr>
          <p:cNvPr id="3" name="Content Placeholder 2"/>
          <p:cNvSpPr>
            <a:spLocks noGrp="1"/>
          </p:cNvSpPr>
          <p:nvPr>
            <p:ph idx="1"/>
          </p:nvPr>
        </p:nvSpPr>
        <p:spPr/>
        <p:txBody>
          <a:bodyPr>
            <a:normAutofit fontScale="92500" lnSpcReduction="20000"/>
          </a:bodyPr>
          <a:lstStyle/>
          <a:p>
            <a:r>
              <a:rPr lang="en-US" dirty="0"/>
              <a:t>Profession</a:t>
            </a:r>
          </a:p>
          <a:p>
            <a:r>
              <a:rPr lang="en-US" dirty="0"/>
              <a:t>Fundamental characteristics of a profession</a:t>
            </a:r>
          </a:p>
          <a:p>
            <a:r>
              <a:rPr lang="en-US" dirty="0"/>
              <a:t>Structure of computing profession</a:t>
            </a:r>
          </a:p>
          <a:p>
            <a:r>
              <a:rPr lang="en-US" dirty="0"/>
              <a:t>Ethics</a:t>
            </a:r>
          </a:p>
          <a:p>
            <a:r>
              <a:rPr lang="en-US" dirty="0"/>
              <a:t>Professional Ethics</a:t>
            </a:r>
          </a:p>
          <a:p>
            <a:r>
              <a:rPr lang="en-US" dirty="0"/>
              <a:t>Ethical issues of Computer Science</a:t>
            </a:r>
          </a:p>
          <a:p>
            <a:r>
              <a:rPr lang="en-US" dirty="0"/>
              <a:t>Professional codes of conduct</a:t>
            </a:r>
          </a:p>
          <a:p>
            <a:r>
              <a:rPr lang="en-US" dirty="0"/>
              <a:t>Ten Commandments of computer ethics</a:t>
            </a:r>
          </a:p>
          <a:p>
            <a:r>
              <a:rPr lang="en-US" dirty="0"/>
              <a:t>Applying codes of conduct (Case Studies)</a:t>
            </a:r>
          </a:p>
          <a:p>
            <a:endParaRPr lang="en-US" dirty="0"/>
          </a:p>
        </p:txBody>
      </p:sp>
    </p:spTree>
    <p:extLst>
      <p:ext uri="{BB962C8B-B14F-4D97-AF65-F5344CB8AC3E}">
        <p14:creationId xmlns:p14="http://schemas.microsoft.com/office/powerpoint/2010/main" val="3251283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professional ethics?</a:t>
            </a:r>
          </a:p>
        </p:txBody>
      </p:sp>
      <p:sp>
        <p:nvSpPr>
          <p:cNvPr id="3" name="Content Placeholder 2"/>
          <p:cNvSpPr>
            <a:spLocks noGrp="1"/>
          </p:cNvSpPr>
          <p:nvPr>
            <p:ph idx="1"/>
          </p:nvPr>
        </p:nvSpPr>
        <p:spPr/>
        <p:txBody>
          <a:bodyPr/>
          <a:lstStyle/>
          <a:p>
            <a:pPr algn="just"/>
            <a:r>
              <a:rPr lang="en-US" dirty="0"/>
              <a:t>Awareness of professional ethics is gaining importance with time. </a:t>
            </a:r>
          </a:p>
          <a:p>
            <a:pPr algn="just"/>
            <a:r>
              <a:rPr lang="en-US" b="1" dirty="0"/>
              <a:t>Decision making</a:t>
            </a:r>
            <a:r>
              <a:rPr lang="en-US" dirty="0"/>
              <a:t> process in the work place is a complex phenomena.</a:t>
            </a:r>
          </a:p>
          <a:p>
            <a:pPr algn="just"/>
            <a:r>
              <a:rPr lang="en-US" dirty="0"/>
              <a:t>The professional ethics provide a way of </a:t>
            </a:r>
            <a:r>
              <a:rPr lang="en-US" b="1" dirty="0"/>
              <a:t>simplifying</a:t>
            </a:r>
            <a:r>
              <a:rPr lang="en-US" dirty="0"/>
              <a:t> that decision making process.</a:t>
            </a:r>
          </a:p>
        </p:txBody>
      </p:sp>
    </p:spTree>
    <p:extLst>
      <p:ext uri="{BB962C8B-B14F-4D97-AF65-F5344CB8AC3E}">
        <p14:creationId xmlns:p14="http://schemas.microsoft.com/office/powerpoint/2010/main" val="1923958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Ethical Issues in Computer Science</a:t>
            </a:r>
          </a:p>
        </p:txBody>
      </p:sp>
      <p:sp>
        <p:nvSpPr>
          <p:cNvPr id="3" name="Content Placeholder 2"/>
          <p:cNvSpPr>
            <a:spLocks noGrp="1"/>
          </p:cNvSpPr>
          <p:nvPr>
            <p:ph idx="1"/>
          </p:nvPr>
        </p:nvSpPr>
        <p:spPr/>
        <p:txBody>
          <a:bodyPr>
            <a:normAutofit fontScale="92500" lnSpcReduction="20000"/>
          </a:bodyPr>
          <a:lstStyle/>
          <a:p>
            <a:pPr algn="just"/>
            <a:r>
              <a:rPr lang="en-US" dirty="0"/>
              <a:t>As software becomes pervasive in our daily lives, its values from a purely human perspective are brought to light. </a:t>
            </a:r>
          </a:p>
          <a:p>
            <a:pPr algn="just"/>
            <a:r>
              <a:rPr lang="en-US" dirty="0"/>
              <a:t>Ethical conduct is one such human value.</a:t>
            </a:r>
          </a:p>
          <a:p>
            <a:pPr algn="just"/>
            <a:r>
              <a:rPr lang="en-US" dirty="0"/>
              <a:t>By participating in a software development process, computer scientists can influence the final product, namely the software itself, in different ways including those that may be contrary to public interest. </a:t>
            </a:r>
          </a:p>
          <a:p>
            <a:pPr algn="just"/>
            <a:r>
              <a:rPr lang="en-US" dirty="0"/>
              <a:t>In other words, they could engage in an unethical behavior, intentionally or un-intentionally. </a:t>
            </a:r>
          </a:p>
        </p:txBody>
      </p:sp>
    </p:spTree>
    <p:extLst>
      <p:ext uri="{BB962C8B-B14F-4D97-AF65-F5344CB8AC3E}">
        <p14:creationId xmlns:p14="http://schemas.microsoft.com/office/powerpoint/2010/main" val="2210073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Ethical Issues in Computer Science</a:t>
            </a:r>
          </a:p>
        </p:txBody>
      </p:sp>
      <p:sp>
        <p:nvSpPr>
          <p:cNvPr id="3" name="Content Placeholder 2"/>
          <p:cNvSpPr>
            <a:spLocks noGrp="1"/>
          </p:cNvSpPr>
          <p:nvPr>
            <p:ph idx="1"/>
          </p:nvPr>
        </p:nvSpPr>
        <p:spPr/>
        <p:txBody>
          <a:bodyPr>
            <a:normAutofit fontScale="92500"/>
          </a:bodyPr>
          <a:lstStyle/>
          <a:p>
            <a:pPr algn="just"/>
            <a:r>
              <a:rPr lang="en-US" dirty="0"/>
              <a:t>This could lead to personal harm, and potentially result in loss of confidence in software and loss of trust in organizations that own them.</a:t>
            </a:r>
          </a:p>
          <a:p>
            <a:pPr algn="just"/>
            <a:r>
              <a:rPr lang="en-US" dirty="0"/>
              <a:t>This can adversely affect the acceptance of software as a useful product, question the credibility of computer science as a profession.</a:t>
            </a:r>
          </a:p>
          <a:p>
            <a:pPr algn="just"/>
            <a:r>
              <a:rPr lang="en-US" dirty="0"/>
              <a:t>Computer Science professionals must concern themselves primarily with the health, safety and welfare of those who are affected by their work.</a:t>
            </a:r>
          </a:p>
          <a:p>
            <a:endParaRPr lang="en-US" dirty="0"/>
          </a:p>
        </p:txBody>
      </p:sp>
    </p:spTree>
    <p:extLst>
      <p:ext uri="{BB962C8B-B14F-4D97-AF65-F5344CB8AC3E}">
        <p14:creationId xmlns:p14="http://schemas.microsoft.com/office/powerpoint/2010/main" val="3986414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Professional code of conduct</a:t>
            </a:r>
          </a:p>
        </p:txBody>
      </p:sp>
      <p:sp>
        <p:nvSpPr>
          <p:cNvPr id="3" name="Content Placeholder 2"/>
          <p:cNvSpPr>
            <a:spLocks noGrp="1"/>
          </p:cNvSpPr>
          <p:nvPr>
            <p:ph idx="1"/>
          </p:nvPr>
        </p:nvSpPr>
        <p:spPr/>
        <p:txBody>
          <a:bodyPr>
            <a:normAutofit fontScale="92500" lnSpcReduction="10000"/>
          </a:bodyPr>
          <a:lstStyle/>
          <a:p>
            <a:pPr algn="just"/>
            <a:r>
              <a:rPr lang="en-US" dirty="0"/>
              <a:t>One of main characteristic of profession is that the professional body establishes and enforces a code of conduct on its members.</a:t>
            </a:r>
          </a:p>
          <a:p>
            <a:pPr algn="just"/>
            <a:r>
              <a:rPr lang="en-US" dirty="0"/>
              <a:t>As far as computing is concerned, most code of conducts established by ACM and IEEE undergo major revisions with the passage of time.</a:t>
            </a:r>
          </a:p>
          <a:p>
            <a:pPr algn="just"/>
            <a:r>
              <a:rPr lang="en-US" dirty="0"/>
              <a:t>All previous code of conducts are recently replaced by “Software Engineering Code of Ethics and Professional Practice” developed jointly by the ACM and IEEE Computer society.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094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Professional code of conduct</a:t>
            </a:r>
          </a:p>
        </p:txBody>
      </p:sp>
      <p:sp>
        <p:nvSpPr>
          <p:cNvPr id="3" name="Content Placeholder 2"/>
          <p:cNvSpPr>
            <a:spLocks noGrp="1"/>
          </p:cNvSpPr>
          <p:nvPr>
            <p:ph idx="1"/>
          </p:nvPr>
        </p:nvSpPr>
        <p:spPr/>
        <p:txBody>
          <a:bodyPr>
            <a:normAutofit fontScale="92500" lnSpcReduction="10000"/>
          </a:bodyPr>
          <a:lstStyle/>
          <a:p>
            <a:pPr algn="just"/>
            <a:r>
              <a:rPr lang="en-US" dirty="0"/>
              <a:t>It outlines 8 principles of computing ethics: The obligation of the computing professional to the </a:t>
            </a:r>
          </a:p>
          <a:p>
            <a:pPr lvl="1" algn="just"/>
            <a:r>
              <a:rPr lang="en-US" dirty="0"/>
              <a:t>general public</a:t>
            </a:r>
          </a:p>
          <a:p>
            <a:pPr lvl="1" algn="just"/>
            <a:r>
              <a:rPr lang="en-US" dirty="0"/>
              <a:t>the client and employer</a:t>
            </a:r>
          </a:p>
          <a:p>
            <a:pPr lvl="1" algn="just"/>
            <a:r>
              <a:rPr lang="en-US" dirty="0"/>
              <a:t>the product</a:t>
            </a:r>
          </a:p>
          <a:p>
            <a:pPr lvl="1" algn="just"/>
            <a:r>
              <a:rPr lang="en-US" dirty="0"/>
              <a:t>the profession</a:t>
            </a:r>
          </a:p>
          <a:p>
            <a:pPr lvl="1" algn="just"/>
            <a:r>
              <a:rPr lang="en-US" dirty="0"/>
              <a:t>Colleagues</a:t>
            </a:r>
          </a:p>
          <a:p>
            <a:pPr lvl="1" algn="just"/>
            <a:r>
              <a:rPr lang="en-US" dirty="0"/>
              <a:t>the engineer himself or herself</a:t>
            </a:r>
          </a:p>
          <a:p>
            <a:pPr lvl="1" algn="just"/>
            <a:r>
              <a:rPr lang="en-US" dirty="0"/>
              <a:t>the ethical management of software engineering projects.</a:t>
            </a:r>
          </a:p>
        </p:txBody>
      </p:sp>
    </p:spTree>
    <p:extLst>
      <p:ext uri="{BB962C8B-B14F-4D97-AF65-F5344CB8AC3E}">
        <p14:creationId xmlns:p14="http://schemas.microsoft.com/office/powerpoint/2010/main" val="3236544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p>
        </p:txBody>
      </p:sp>
      <p:sp>
        <p:nvSpPr>
          <p:cNvPr id="3" name="Content Placeholder 2"/>
          <p:cNvSpPr>
            <a:spLocks noGrp="1"/>
          </p:cNvSpPr>
          <p:nvPr>
            <p:ph idx="1"/>
          </p:nvPr>
        </p:nvSpPr>
        <p:spPr/>
        <p:txBody>
          <a:bodyPr>
            <a:normAutofit fontScale="92500" lnSpcReduction="10000"/>
          </a:bodyPr>
          <a:lstStyle/>
          <a:p>
            <a:pPr algn="just"/>
            <a:r>
              <a:rPr lang="en-GB" dirty="0"/>
              <a:t>The Ten Commandments of Computer Ethics were created in 1992 by the Computer Ethics Institute.</a:t>
            </a:r>
          </a:p>
          <a:p>
            <a:pPr lvl="1" algn="just"/>
            <a:r>
              <a:rPr lang="en-US" dirty="0"/>
              <a:t>Not use a computer to harm other people. This is the foundation for computer ethics.</a:t>
            </a:r>
          </a:p>
          <a:p>
            <a:pPr lvl="1" algn="just"/>
            <a:r>
              <a:rPr lang="en-US" dirty="0"/>
              <a:t>Not interfere with other people’s computer work. Such as sending numerous thoughtless e-mails to larger issues like purposely sending computer viruses.</a:t>
            </a:r>
          </a:p>
          <a:p>
            <a:pPr lvl="1" algn="just"/>
            <a:r>
              <a:rPr lang="en-US" dirty="0"/>
              <a:t>Not snoop around in other people’s computer files. Don’t go looking through other people’s computer files unless given permission.</a:t>
            </a:r>
          </a:p>
        </p:txBody>
      </p:sp>
    </p:spTree>
    <p:extLst>
      <p:ext uri="{BB962C8B-B14F-4D97-AF65-F5344CB8AC3E}">
        <p14:creationId xmlns:p14="http://schemas.microsoft.com/office/powerpoint/2010/main" val="2032957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normAutofit lnSpcReduction="10000"/>
          </a:bodyPr>
          <a:lstStyle/>
          <a:p>
            <a:pPr lvl="1" algn="just"/>
            <a:r>
              <a:rPr lang="en-US" dirty="0"/>
              <a:t>Not use a computer to steal.</a:t>
            </a:r>
          </a:p>
          <a:p>
            <a:pPr lvl="1" algn="just"/>
            <a:r>
              <a:rPr lang="en-US" dirty="0"/>
              <a:t>Not use a computer to bear false witness. Don’t spread rumors or change your email address so that the receiver of an email believes that it came from someone other than yourself.</a:t>
            </a:r>
          </a:p>
          <a:p>
            <a:pPr lvl="1" algn="just"/>
            <a:r>
              <a:rPr lang="en-US" dirty="0"/>
              <a:t>Not copy or use proprietary software for which you have not paid. Once you buy a software system, music CD or DVD you should not make copies of that information and distribute it to your friends.</a:t>
            </a:r>
          </a:p>
        </p:txBody>
      </p:sp>
    </p:spTree>
    <p:extLst>
      <p:ext uri="{BB962C8B-B14F-4D97-AF65-F5344CB8AC3E}">
        <p14:creationId xmlns:p14="http://schemas.microsoft.com/office/powerpoint/2010/main" val="21059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normAutofit/>
          </a:bodyPr>
          <a:lstStyle/>
          <a:p>
            <a:pPr lvl="1" algn="just"/>
            <a:r>
              <a:rPr lang="en-US" dirty="0"/>
              <a:t>Not use other people’s computer resources without authorization or proper compensation. This means do not surf the internet or print off large amounts of paper for personal use during work hours.</a:t>
            </a:r>
          </a:p>
          <a:p>
            <a:pPr lvl="1" algn="just"/>
            <a:r>
              <a:rPr lang="en-US" dirty="0"/>
              <a:t>Not appropriate other people’s intellectual output. Don’t upload information and take credit for it such as music, images and text.</a:t>
            </a:r>
          </a:p>
        </p:txBody>
      </p:sp>
    </p:spTree>
    <p:extLst>
      <p:ext uri="{BB962C8B-B14F-4D97-AF65-F5344CB8AC3E}">
        <p14:creationId xmlns:p14="http://schemas.microsoft.com/office/powerpoint/2010/main" val="398757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lstStyle/>
          <a:p>
            <a:pPr lvl="1" algn="just"/>
            <a:r>
              <a:rPr lang="en-US" dirty="0"/>
              <a:t>Think about the social consequences of the program you are writing or the system you are designing.</a:t>
            </a:r>
          </a:p>
          <a:p>
            <a:pPr lvl="1" algn="just"/>
            <a:r>
              <a:rPr lang="en-US" dirty="0"/>
              <a:t>Use a computer in ways that ensure consideration and respect for your fellow humans. Just because you can’t always see someone face to face doesn’t give you the right to offer any less respect then you would offer in a personal encounter.</a:t>
            </a:r>
          </a:p>
        </p:txBody>
      </p:sp>
    </p:spTree>
    <p:extLst>
      <p:ext uri="{BB962C8B-B14F-4D97-AF65-F5344CB8AC3E}">
        <p14:creationId xmlns:p14="http://schemas.microsoft.com/office/powerpoint/2010/main" val="1069899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Applying codes of conduct </a:t>
            </a:r>
            <a:br>
              <a:rPr lang="en-US" b="1" dirty="0"/>
            </a:br>
            <a:r>
              <a:rPr lang="en-US" b="1" dirty="0"/>
              <a:t>(Case Studies)</a:t>
            </a:r>
          </a:p>
        </p:txBody>
      </p:sp>
      <p:sp>
        <p:nvSpPr>
          <p:cNvPr id="3" name="Content Placeholder 2"/>
          <p:cNvSpPr>
            <a:spLocks noGrp="1"/>
          </p:cNvSpPr>
          <p:nvPr>
            <p:ph idx="1"/>
          </p:nvPr>
        </p:nvSpPr>
        <p:spPr/>
        <p:txBody>
          <a:bodyPr/>
          <a:lstStyle/>
          <a:p>
            <a:pPr algn="just"/>
            <a:r>
              <a:rPr lang="en-US" dirty="0"/>
              <a:t>This section provides some examples based on real situations regarding professional practices in software engineering.</a:t>
            </a:r>
          </a:p>
          <a:p>
            <a:pPr lvl="1" algn="just"/>
            <a:r>
              <a:rPr lang="en-US" dirty="0"/>
              <a:t>Sales proposals</a:t>
            </a:r>
          </a:p>
          <a:p>
            <a:pPr lvl="1" algn="just"/>
            <a:r>
              <a:rPr lang="en-US" dirty="0"/>
              <a:t>Integrity and professional status.</a:t>
            </a:r>
          </a:p>
          <a:p>
            <a:pPr lvl="1" algn="just"/>
            <a:r>
              <a:rPr lang="en-US" dirty="0"/>
              <a:t>Public health and safety</a:t>
            </a:r>
          </a:p>
          <a:p>
            <a:pPr lvl="1" algn="just"/>
            <a:r>
              <a:rPr lang="en-US" dirty="0"/>
              <a:t>Conflicts of interest</a:t>
            </a:r>
          </a:p>
          <a:p>
            <a:pPr lvl="1"/>
            <a:endParaRPr lang="en-US" dirty="0"/>
          </a:p>
        </p:txBody>
      </p:sp>
    </p:spTree>
    <p:extLst>
      <p:ext uri="{BB962C8B-B14F-4D97-AF65-F5344CB8AC3E}">
        <p14:creationId xmlns:p14="http://schemas.microsoft.com/office/powerpoint/2010/main" val="160476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Profession</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b="1" i="1" dirty="0"/>
              <a:t>“A paid occupation, especially one that involves prolonged training and a formal qualification”</a:t>
            </a:r>
          </a:p>
        </p:txBody>
      </p:sp>
    </p:spTree>
    <p:extLst>
      <p:ext uri="{BB962C8B-B14F-4D97-AF65-F5344CB8AC3E}">
        <p14:creationId xmlns:p14="http://schemas.microsoft.com/office/powerpoint/2010/main" val="17407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Profession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a:t>A</a:t>
            </a:r>
            <a:r>
              <a:rPr lang="en-US" dirty="0"/>
              <a:t> </a:t>
            </a:r>
            <a:r>
              <a:rPr lang="en-US" b="1" dirty="0"/>
              <a:t>formal education </a:t>
            </a:r>
            <a:r>
              <a:rPr lang="en-US" dirty="0"/>
              <a:t>is one where you would go to a college or university for an actual degree.</a:t>
            </a:r>
          </a:p>
          <a:p>
            <a:pPr algn="just"/>
            <a:r>
              <a:rPr lang="en-US" b="1" dirty="0"/>
              <a:t>An informal education</a:t>
            </a:r>
            <a:r>
              <a:rPr lang="en-US" dirty="0"/>
              <a:t> is simply learning a trade from someone else. It’s possible to have a formal education and an informal education.</a:t>
            </a:r>
          </a:p>
          <a:p>
            <a:pPr algn="just"/>
            <a:r>
              <a:rPr lang="en-US" dirty="0"/>
              <a:t>The formal education is what most employers would prefer to see because it is easier to prove.  Having a degree in a specific field will mean that you have certain knowledge that will translate into a better paying job and the company that’s employing you getting a qualified person for the job.</a:t>
            </a:r>
          </a:p>
        </p:txBody>
      </p:sp>
    </p:spTree>
    <p:extLst>
      <p:ext uri="{BB962C8B-B14F-4D97-AF65-F5344CB8AC3E}">
        <p14:creationId xmlns:p14="http://schemas.microsoft.com/office/powerpoint/2010/main" val="265104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Profession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An informal education is what many people end up having.  You work under someone who has a degree or has been doing it for enough years to be knowledgeable about the subject.  </a:t>
            </a:r>
          </a:p>
          <a:p>
            <a:pPr algn="just"/>
            <a:r>
              <a:rPr lang="en-US" dirty="0"/>
              <a:t>Many car mechanics and other "trade” skills usually have an informal education as to what they’re doing.</a:t>
            </a:r>
          </a:p>
          <a:p>
            <a:pPr algn="just"/>
            <a:r>
              <a:rPr lang="en-US" dirty="0"/>
              <a:t>Informal education can also be referred to as life experience.  After going through life for so many years, you’ll naturally acquire some knowledge about different things that you may not even learn after going through a formal education.</a:t>
            </a:r>
          </a:p>
          <a:p>
            <a:endParaRPr lang="en-US" dirty="0"/>
          </a:p>
        </p:txBody>
      </p:sp>
    </p:spTree>
    <p:extLst>
      <p:ext uri="{BB962C8B-B14F-4D97-AF65-F5344CB8AC3E}">
        <p14:creationId xmlns:p14="http://schemas.microsoft.com/office/powerpoint/2010/main" val="222931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r>
              <a:rPr lang="en-US" b="1" dirty="0"/>
              <a:t>Fundamental characteristics of a profession</a:t>
            </a:r>
            <a:br>
              <a:rPr lang="en-US" b="1" dirty="0"/>
            </a:br>
            <a:endParaRPr lang="en-US" b="1" dirty="0"/>
          </a:p>
        </p:txBody>
      </p:sp>
      <p:sp>
        <p:nvSpPr>
          <p:cNvPr id="3" name="Content Placeholder 2"/>
          <p:cNvSpPr>
            <a:spLocks noGrp="1"/>
          </p:cNvSpPr>
          <p:nvPr>
            <p:ph idx="1"/>
          </p:nvPr>
        </p:nvSpPr>
        <p:spPr>
          <a:xfrm>
            <a:off x="457200" y="1828800"/>
            <a:ext cx="8229600" cy="4525963"/>
          </a:xfrm>
        </p:spPr>
        <p:txBody>
          <a:bodyPr>
            <a:normAutofit/>
          </a:bodyPr>
          <a:lstStyle/>
          <a:p>
            <a:pPr lvl="0"/>
            <a:r>
              <a:rPr lang="en-US" b="1" dirty="0"/>
              <a:t>Great responsibility</a:t>
            </a:r>
            <a:endParaRPr lang="en-US" dirty="0"/>
          </a:p>
          <a:p>
            <a:pPr lvl="1" algn="just"/>
            <a:r>
              <a:rPr lang="en-US" dirty="0"/>
              <a:t>Professionals deal in matters of vital importance to their clients and are therefore entrusted with grave responsibilities and obligations. </a:t>
            </a:r>
          </a:p>
          <a:p>
            <a:pPr lvl="1" algn="just"/>
            <a:r>
              <a:rPr lang="en-US" dirty="0"/>
              <a:t>Given these essential obligations, professional work typically involves circumstances where carelessness, inadequate skill, or breach of ethics would be significantly damaging to the client and/or his fortunes.</a:t>
            </a:r>
          </a:p>
          <a:p>
            <a:endParaRPr lang="en-US" dirty="0"/>
          </a:p>
        </p:txBody>
      </p:sp>
    </p:spTree>
    <p:extLst>
      <p:ext uri="{BB962C8B-B14F-4D97-AF65-F5344CB8AC3E}">
        <p14:creationId xmlns:p14="http://schemas.microsoft.com/office/powerpoint/2010/main" val="94795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t>Fundamental 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Accountability</a:t>
            </a:r>
            <a:endParaRPr lang="en-US" dirty="0"/>
          </a:p>
          <a:p>
            <a:pPr lvl="1" algn="just"/>
            <a:r>
              <a:rPr lang="en-US" dirty="0"/>
              <a:t>Professionals hold themselves ultimately accountable for the quality of their work with the client. </a:t>
            </a:r>
          </a:p>
          <a:p>
            <a:pPr lvl="1" algn="just"/>
            <a:r>
              <a:rPr lang="en-US" dirty="0"/>
              <a:t>The profession may or may not have mechanisms in place to reinforce and ensure adherence to this principle among its members. </a:t>
            </a:r>
          </a:p>
        </p:txBody>
      </p:sp>
    </p:spTree>
    <p:extLst>
      <p:ext uri="{BB962C8B-B14F-4D97-AF65-F5344CB8AC3E}">
        <p14:creationId xmlns:p14="http://schemas.microsoft.com/office/powerpoint/2010/main" val="156966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t>Fundamental 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Based on specialized, theoretical knowledge</a:t>
            </a:r>
            <a:endParaRPr lang="en-US" dirty="0"/>
          </a:p>
          <a:p>
            <a:pPr lvl="1" algn="just"/>
            <a:r>
              <a:rPr lang="en-US" dirty="0"/>
              <a:t>Professionals render specialized services based on theory, knowledge, and skills that are characteristic to their profession and generally beyond the understanding  or capability of those outside of the profession. </a:t>
            </a:r>
          </a:p>
          <a:p>
            <a:pPr lvl="1" algn="just"/>
            <a:r>
              <a:rPr lang="en-US" dirty="0"/>
              <a:t>Sometimes, this specialization will extend to access to the tools and technologies used in the profession (e.g. medical equipment).</a:t>
            </a:r>
          </a:p>
          <a:p>
            <a:endParaRPr lang="en-US" dirty="0"/>
          </a:p>
        </p:txBody>
      </p:sp>
    </p:spTree>
    <p:extLst>
      <p:ext uri="{BB962C8B-B14F-4D97-AF65-F5344CB8AC3E}">
        <p14:creationId xmlns:p14="http://schemas.microsoft.com/office/powerpoint/2010/main" val="360902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t>Fundamental 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Institutional preparation</a:t>
            </a:r>
            <a:endParaRPr lang="en-US" dirty="0"/>
          </a:p>
          <a:p>
            <a:pPr lvl="1" algn="just"/>
            <a:r>
              <a:rPr lang="en-US" dirty="0"/>
              <a:t>Professions typically require a significant period of hands-on, practical experience in the protected company of senior members before candidates are recognized as professionals. </a:t>
            </a:r>
          </a:p>
          <a:p>
            <a:pPr lvl="1" algn="just"/>
            <a:r>
              <a:rPr lang="en-US" dirty="0"/>
              <a:t>After this provisional period, ongoing education toward professional development is compulsory. </a:t>
            </a:r>
          </a:p>
        </p:txBody>
      </p:sp>
    </p:spTree>
    <p:extLst>
      <p:ext uri="{BB962C8B-B14F-4D97-AF65-F5344CB8AC3E}">
        <p14:creationId xmlns:p14="http://schemas.microsoft.com/office/powerpoint/2010/main" val="968632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TotalTime>
  <Words>1945</Words>
  <Application>Microsoft Office PowerPoint</Application>
  <PresentationFormat>On-screen Show (4:3)</PresentationFormat>
  <Paragraphs>158</Paragraphs>
  <Slides>29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Söhne</vt:lpstr>
      <vt:lpstr>Office Theme</vt:lpstr>
      <vt:lpstr>Professional Practices in Software Development (PPSD)</vt:lpstr>
      <vt:lpstr>Contents</vt:lpstr>
      <vt:lpstr>Profession</vt:lpstr>
      <vt:lpstr>Profession</vt:lpstr>
      <vt:lpstr>Profession</vt:lpstr>
      <vt:lpstr>Fundamental characteristics of a profession </vt:lpstr>
      <vt:lpstr> Fundamental characteristics of a profession </vt:lpstr>
      <vt:lpstr> Fundamental characteristics of a profession </vt:lpstr>
      <vt:lpstr> Fundamental characteristics of a profession </vt:lpstr>
      <vt:lpstr> Fundamental characteristics of a profession </vt:lpstr>
      <vt:lpstr> Fundamental characteristics of a profession </vt:lpstr>
      <vt:lpstr> 10 things that define a true professional </vt:lpstr>
      <vt:lpstr> Structure of computing profession </vt:lpstr>
      <vt:lpstr> Structure of computing profession </vt:lpstr>
      <vt:lpstr> Structure of computing profession </vt:lpstr>
      <vt:lpstr> Structure of computing profession </vt:lpstr>
      <vt:lpstr>Ethics </vt:lpstr>
      <vt:lpstr>What is Professional Ethics</vt:lpstr>
      <vt:lpstr>Professional Ethics</vt:lpstr>
      <vt:lpstr>Why professional ethics?</vt:lpstr>
      <vt:lpstr>Ethical Issues in Computer Science</vt:lpstr>
      <vt:lpstr>Ethical Issues in Computer Science</vt:lpstr>
      <vt:lpstr>Professional code of conduct</vt:lpstr>
      <vt:lpstr>Professional code of conduct</vt:lpstr>
      <vt:lpstr>Ten Commandments of  Computer ethics</vt:lpstr>
      <vt:lpstr>Ten Commandments of  Computer ethics</vt:lpstr>
      <vt:lpstr>Ten Commandments of  Computer ethics</vt:lpstr>
      <vt:lpstr>Ten Commandments of  Computer ethics</vt:lpstr>
      <vt:lpstr>Applying codes of conduct  (Case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YAQOOB ALI BALOCH</cp:lastModifiedBy>
  <cp:revision>170</cp:revision>
  <cp:lastPrinted>2018-09-19T06:18:53Z</cp:lastPrinted>
  <dcterms:created xsi:type="dcterms:W3CDTF">2006-08-16T00:00:00Z</dcterms:created>
  <dcterms:modified xsi:type="dcterms:W3CDTF">2023-10-30T15:26:21Z</dcterms:modified>
</cp:coreProperties>
</file>