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65" r:id="rId13"/>
    <p:sldId id="271" r:id="rId14"/>
    <p:sldId id="272" r:id="rId15"/>
    <p:sldId id="266" r:id="rId16"/>
    <p:sldId id="273" r:id="rId17"/>
    <p:sldId id="267" r:id="rId18"/>
    <p:sldId id="268" r:id="rId19"/>
    <p:sldId id="274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21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B1A4D-8115-4489-B017-E4A18C54F3AE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BBF05-05B8-4B07-BECD-69205B8F5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0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Resources: all the people</a:t>
            </a:r>
          </a:p>
          <a:p>
            <a:r>
              <a:rPr lang="en-US" dirty="0"/>
              <a:t>Human Resource: (HR): single person - Hiring, Notices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73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practice of managing individuals with more than one reporting line</a:t>
            </a:r>
          </a:p>
          <a:p>
            <a:endParaRPr lang="en-US" dirty="0"/>
          </a:p>
          <a:p>
            <a:r>
              <a:rPr lang="en-US" dirty="0"/>
              <a:t>Decentralization: employes </a:t>
            </a:r>
            <a:r>
              <a:rPr lang="en-US" dirty="0" err="1"/>
              <a:t>kei</a:t>
            </a:r>
            <a:r>
              <a:rPr lang="en-US" dirty="0"/>
              <a:t> requests ko incorporate kia ja </a:t>
            </a:r>
            <a:r>
              <a:rPr lang="en-US" dirty="0" err="1"/>
              <a:t>rha</a:t>
            </a:r>
            <a:r>
              <a:rPr lang="en-US" dirty="0"/>
              <a:t> ho.</a:t>
            </a:r>
          </a:p>
          <a:p>
            <a:r>
              <a:rPr lang="en-US" dirty="0"/>
              <a:t>Matrix organization: 2D role./ flexible roles. (management role and technical team)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Maximum utilization of human resources: </a:t>
            </a:r>
          </a:p>
          <a:p>
            <a:pPr marL="228600" indent="-228600">
              <a:buAutoNum type="arabicPeriod"/>
            </a:pPr>
            <a:r>
              <a:rPr lang="en-US" dirty="0"/>
              <a:t>Effective communication</a:t>
            </a:r>
          </a:p>
          <a:p>
            <a:pPr marL="228600" indent="-228600">
              <a:buAutoNum type="arabicPeriod"/>
            </a:pPr>
            <a:r>
              <a:rPr lang="en-US" dirty="0"/>
              <a:t>Assignment of work according to skills.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4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factory: collection of software assists.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99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Methods: processes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2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Analysis, design, </a:t>
            </a:r>
            <a:r>
              <a:rPr lang="en-US" dirty="0" err="1"/>
              <a:t>ui</a:t>
            </a:r>
            <a:r>
              <a:rPr lang="en-US" dirty="0"/>
              <a:t> development, programming, verification</a:t>
            </a:r>
            <a:r>
              <a:rPr lang="en-US"/>
              <a:t>, maintenance.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resources department oversee the following departments: </a:t>
            </a:r>
          </a:p>
          <a:p>
            <a:r>
              <a:rPr lang="en-US" dirty="0"/>
              <a:t>administration of employee </a:t>
            </a:r>
          </a:p>
          <a:p>
            <a:r>
              <a:rPr lang="en-US" dirty="0"/>
              <a:t>recruitment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3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HR Department: HR is primarily concerned with the management of people within organizations.</a:t>
            </a:r>
          </a:p>
          <a:p>
            <a:r>
              <a:rPr lang="en-US" dirty="0"/>
              <a:t>employee recruitment, training and development, performance appraisal and rewarding.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Responsibilities of HR department:</a:t>
            </a:r>
          </a:p>
          <a:p>
            <a:pPr marL="228600" indent="-228600">
              <a:buAutoNum type="arabicPeriod"/>
            </a:pPr>
            <a:r>
              <a:rPr lang="en-US" dirty="0"/>
              <a:t>Long term goals</a:t>
            </a:r>
          </a:p>
          <a:p>
            <a:pPr marL="228600" indent="-228600">
              <a:buAutoNum type="arabicPeriod"/>
            </a:pPr>
            <a:r>
              <a:rPr lang="en-US" dirty="0"/>
              <a:t>Strategics</a:t>
            </a:r>
          </a:p>
          <a:p>
            <a:pPr marL="228600" indent="-228600">
              <a:buAutoNum type="arabicPeriod"/>
            </a:pPr>
            <a:r>
              <a:rPr lang="en-US" dirty="0"/>
              <a:t>Proactive style: defined policies and standards. E.g.: staff need.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Responsibilities of HR department:</a:t>
            </a:r>
          </a:p>
          <a:p>
            <a:pPr marL="228600" indent="-228600">
              <a:buAutoNum type="arabicPeriod"/>
            </a:pPr>
            <a:r>
              <a:rPr lang="en-US" dirty="0"/>
              <a:t>Commitment to organization: Happy employs are productive employs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0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They should be self motivated to complete the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04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71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Unitary Perspective: Assumption having common interest and values for shareholders and employes.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6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Flexible work roles: roles should be flexible.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BBF05-05B8-4B07-BECD-69205B8F59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2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u="sng" dirty="0"/>
              <a:t>Professional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90801"/>
            <a:ext cx="6400800" cy="2964872"/>
          </a:xfrm>
        </p:spPr>
        <p:txBody>
          <a:bodyPr>
            <a:normAutofit fontScale="92500"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“Human Resource Management and Software Engineering”</a:t>
            </a:r>
          </a:p>
        </p:txBody>
      </p:sp>
    </p:spTree>
    <p:extLst>
      <p:ext uri="{BB962C8B-B14F-4D97-AF65-F5344CB8AC3E}">
        <p14:creationId xmlns:p14="http://schemas.microsoft.com/office/powerpoint/2010/main" val="78026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/>
              <a:t>Self-management</a:t>
            </a:r>
          </a:p>
          <a:p>
            <a:pPr algn="just"/>
            <a:r>
              <a:rPr lang="en-US" dirty="0"/>
              <a:t>Self management is a form of organizational management based on </a:t>
            </a:r>
            <a:r>
              <a:rPr lang="en-US" b="1" dirty="0"/>
              <a:t>self-directed work processes</a:t>
            </a:r>
            <a:r>
              <a:rPr lang="en-US" dirty="0"/>
              <a:t> on the part of an organization's workforce.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7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i="1" dirty="0"/>
              <a:t>Self-management</a:t>
            </a:r>
          </a:p>
          <a:p>
            <a:pPr algn="just"/>
            <a:r>
              <a:rPr lang="en-US" dirty="0"/>
              <a:t>There are two variations of self-management</a:t>
            </a:r>
          </a:p>
          <a:p>
            <a:pPr lvl="1" algn="just"/>
            <a:r>
              <a:rPr lang="en-US" dirty="0"/>
              <a:t>All the workers manage the enterprise directly through assemblies</a:t>
            </a:r>
          </a:p>
          <a:p>
            <a:pPr lvl="1" algn="just"/>
            <a:r>
              <a:rPr lang="en-US" dirty="0"/>
              <a:t>workers exercise management functions indirectly through the election of specialist managers. </a:t>
            </a:r>
          </a:p>
          <a:p>
            <a:pPr algn="just"/>
            <a:r>
              <a:rPr lang="en-US" dirty="0"/>
              <a:t>The goals of self-management are to improve performance by granting workers greater autonomy in their day-to-day operations, boosting morale, reducing alienation, and when paired with employee ownership, eliminating exploitation.</a:t>
            </a:r>
          </a:p>
        </p:txBody>
      </p:sp>
    </p:spTree>
    <p:extLst>
      <p:ext uri="{BB962C8B-B14F-4D97-AF65-F5344CB8AC3E}">
        <p14:creationId xmlns:p14="http://schemas.microsoft.com/office/powerpoint/2010/main" val="4145599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i="1" dirty="0"/>
              <a:t>Unitary Perspective</a:t>
            </a:r>
          </a:p>
          <a:p>
            <a:pPr algn="just"/>
            <a:r>
              <a:rPr lang="en-US" dirty="0"/>
              <a:t>The unitary perspective is based on the assumption that the organization is an integrated group of people with single authority/loyalty structure and a set of common values, interests and objectives shared by all members of the organization. </a:t>
            </a:r>
          </a:p>
          <a:p>
            <a:pPr algn="just"/>
            <a:r>
              <a:rPr lang="en-US" dirty="0"/>
              <a:t>Management’s prerogative is regarded as legitimate, rational and accepted and any opposition to it is seen as irrational. </a:t>
            </a:r>
          </a:p>
        </p:txBody>
      </p:sp>
    </p:spTree>
    <p:extLst>
      <p:ext uri="{BB962C8B-B14F-4D97-AF65-F5344CB8AC3E}">
        <p14:creationId xmlns:p14="http://schemas.microsoft.com/office/powerpoint/2010/main" val="229459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dirty="0"/>
              <a:t>Unitary Perspective</a:t>
            </a:r>
          </a:p>
          <a:p>
            <a:pPr algn="just"/>
            <a:r>
              <a:rPr lang="en-US" dirty="0"/>
              <a:t>There is no conflict between the interests of those supplying capital to the enterprise and their managerial representatives, and those contributing their labor.</a:t>
            </a:r>
          </a:p>
          <a:p>
            <a:pPr algn="just"/>
            <a:r>
              <a:rPr lang="en-US" dirty="0"/>
              <a:t>The underlying assumption of this view is that the organizational system is in basic harmony, and conflict is unnecessary and exceptional. </a:t>
            </a:r>
          </a:p>
        </p:txBody>
      </p:sp>
    </p:spTree>
    <p:extLst>
      <p:ext uri="{BB962C8B-B14F-4D97-AF65-F5344CB8AC3E}">
        <p14:creationId xmlns:p14="http://schemas.microsoft.com/office/powerpoint/2010/main" val="268216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i="1" dirty="0"/>
              <a:t>Unitary Perspective</a:t>
            </a:r>
          </a:p>
          <a:p>
            <a:pPr algn="just"/>
            <a:r>
              <a:rPr lang="en-US" dirty="0"/>
              <a:t>Managements clings to this view because</a:t>
            </a:r>
          </a:p>
          <a:p>
            <a:pPr lvl="1" algn="just"/>
            <a:r>
              <a:rPr lang="en-US" dirty="0"/>
              <a:t>It legitimizes its authority role by projecting the interests of management and employees as being the same and by emphasizing managements role of governing in the best interest of organization as a whole.</a:t>
            </a:r>
          </a:p>
          <a:p>
            <a:pPr lvl="1" algn="just"/>
            <a:r>
              <a:rPr lang="en-US" dirty="0"/>
              <a:t>It reassures managers by confirming that conflict, where it exists, is largely the fault of the government rather than management. </a:t>
            </a:r>
          </a:p>
        </p:txBody>
      </p:sp>
    </p:spTree>
    <p:extLst>
      <p:ext uri="{BB962C8B-B14F-4D97-AF65-F5344CB8AC3E}">
        <p14:creationId xmlns:p14="http://schemas.microsoft.com/office/powerpoint/2010/main" val="279063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/>
              <a:t>Flexible Work Roles</a:t>
            </a:r>
          </a:p>
          <a:p>
            <a:pPr algn="just"/>
            <a:r>
              <a:rPr lang="en-US" dirty="0"/>
              <a:t>Idea behind flexible work roles is that rather than the organization being centralized , with job roles formally defined, the roles should be flexible with devolution of decision making and a fluid organizational structure.</a:t>
            </a:r>
          </a:p>
        </p:txBody>
      </p:sp>
    </p:spTree>
    <p:extLst>
      <p:ext uri="{BB962C8B-B14F-4D97-AF65-F5344CB8AC3E}">
        <p14:creationId xmlns:p14="http://schemas.microsoft.com/office/powerpoint/2010/main" val="519582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/>
              <a:t>Flexible Work Roles</a:t>
            </a:r>
          </a:p>
          <a:p>
            <a:pPr algn="just"/>
            <a:r>
              <a:rPr lang="en-US" dirty="0"/>
              <a:t>Four main characteristics of the management structure of well established firms are</a:t>
            </a:r>
          </a:p>
          <a:p>
            <a:pPr lvl="1" algn="just"/>
            <a:r>
              <a:rPr lang="en-US" dirty="0"/>
              <a:t>Motivate and retain technical talent</a:t>
            </a:r>
          </a:p>
          <a:p>
            <a:pPr lvl="1" algn="just"/>
            <a:r>
              <a:rPr lang="en-US" dirty="0"/>
              <a:t>Decentralization</a:t>
            </a:r>
          </a:p>
          <a:p>
            <a:pPr lvl="1" algn="just"/>
            <a:r>
              <a:rPr lang="en-US" dirty="0"/>
              <a:t>Looser authority structure</a:t>
            </a:r>
          </a:p>
          <a:p>
            <a:pPr lvl="1" algn="just"/>
            <a:r>
              <a:rPr lang="en-US" dirty="0"/>
              <a:t>Matrix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63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/>
              <a:t>Maximum utilization of human resources</a:t>
            </a:r>
          </a:p>
          <a:p>
            <a:pPr algn="just"/>
            <a:r>
              <a:rPr lang="en-US" dirty="0"/>
              <a:t>Human resource utilization is the extent to which available human resources are deployed effectively for the maximum achievement of individual, collective and organizational goals and objectives.</a:t>
            </a:r>
          </a:p>
          <a:p>
            <a:pPr algn="just"/>
            <a:r>
              <a:rPr lang="en-US" dirty="0"/>
              <a:t>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55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Software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software factory</a:t>
            </a:r>
            <a:r>
              <a:rPr lang="en-US" dirty="0"/>
              <a:t> is a structured collection of related software assets that aids in producing computer software applications or software components according to specific, externally defined end-user requirements through an assembly process.</a:t>
            </a:r>
            <a:endParaRPr lang="en-US" baseline="30000" dirty="0"/>
          </a:p>
          <a:p>
            <a:pPr algn="just"/>
            <a:r>
              <a:rPr lang="en-US" dirty="0"/>
              <a:t>A software factory applies manufacturing techniques and principles to software development to mimic the benefits of traditional manufacturing. </a:t>
            </a:r>
          </a:p>
          <a:p>
            <a:pPr algn="just"/>
            <a:r>
              <a:rPr lang="en-US" dirty="0"/>
              <a:t>Software factories are generally involved with outsourced software creation. </a:t>
            </a:r>
          </a:p>
        </p:txBody>
      </p:sp>
    </p:spTree>
    <p:extLst>
      <p:ext uri="{BB962C8B-B14F-4D97-AF65-F5344CB8AC3E}">
        <p14:creationId xmlns:p14="http://schemas.microsoft.com/office/powerpoint/2010/main" val="242167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Software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Managers can control the  process of software development by setting out the three key elements of</a:t>
            </a:r>
          </a:p>
          <a:p>
            <a:pPr lvl="1" algn="just"/>
            <a:r>
              <a:rPr lang="en-US" dirty="0"/>
              <a:t>Methods</a:t>
            </a:r>
          </a:p>
          <a:p>
            <a:pPr lvl="1" algn="just"/>
            <a:r>
              <a:rPr lang="en-US" dirty="0"/>
              <a:t>Tools</a:t>
            </a:r>
          </a:p>
          <a:p>
            <a:pPr lvl="1" algn="just"/>
            <a:r>
              <a:rPr lang="en-US" dirty="0"/>
              <a:t>procedures</a:t>
            </a:r>
          </a:p>
        </p:txBody>
      </p:sp>
    </p:spTree>
    <p:extLst>
      <p:ext uri="{BB962C8B-B14F-4D97-AF65-F5344CB8AC3E}">
        <p14:creationId xmlns:p14="http://schemas.microsoft.com/office/powerpoint/2010/main" val="234499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of HR management-salient features for software engineering</a:t>
            </a:r>
          </a:p>
          <a:p>
            <a:r>
              <a:rPr lang="en-US" dirty="0"/>
              <a:t>The software factory</a:t>
            </a:r>
          </a:p>
        </p:txBody>
      </p:sp>
    </p:spTree>
    <p:extLst>
      <p:ext uri="{BB962C8B-B14F-4D97-AF65-F5344CB8AC3E}">
        <p14:creationId xmlns:p14="http://schemas.microsoft.com/office/powerpoint/2010/main" val="2997458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Software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Methods refer to the wide range of tasks in building software. These include</a:t>
            </a:r>
          </a:p>
          <a:p>
            <a:pPr lvl="1" algn="just"/>
            <a:r>
              <a:rPr lang="en-US" dirty="0"/>
              <a:t>Project planning and estimation</a:t>
            </a:r>
          </a:p>
          <a:p>
            <a:pPr lvl="1" algn="just"/>
            <a:r>
              <a:rPr lang="en-US" dirty="0"/>
              <a:t>System and software requirement analysis</a:t>
            </a:r>
          </a:p>
          <a:p>
            <a:pPr lvl="1" algn="just"/>
            <a:r>
              <a:rPr lang="en-US" dirty="0"/>
              <a:t>Design of data structure</a:t>
            </a:r>
          </a:p>
          <a:p>
            <a:pPr lvl="1" algn="just"/>
            <a:r>
              <a:rPr lang="en-US" dirty="0"/>
              <a:t>Coding, testing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1613735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Software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Tools provide automated support for methods.</a:t>
            </a:r>
          </a:p>
          <a:p>
            <a:pPr algn="just"/>
            <a:r>
              <a:rPr lang="en-US" dirty="0"/>
              <a:t>They may be integrated so that the information created by one tool can be used by another, thus establishing a system for the support of software development.</a:t>
            </a:r>
          </a:p>
          <a:p>
            <a:pPr algn="just"/>
            <a:r>
              <a:rPr lang="en-US" dirty="0"/>
              <a:t>CASE (Computer-aided </a:t>
            </a:r>
            <a:r>
              <a:rPr lang="en-US" b="1" dirty="0"/>
              <a:t>software engineering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89899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Software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Procedures hold the methods and tools together and control timing by defining a sequence in which methods will be </a:t>
            </a:r>
            <a:r>
              <a:rPr lang="en-US"/>
              <a:t>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3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 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Human resources</a:t>
            </a:r>
            <a:r>
              <a:rPr lang="en-US" dirty="0"/>
              <a:t> are the people who make up the workforce of an organization, business sector, or economy.</a:t>
            </a:r>
          </a:p>
          <a:p>
            <a:pPr algn="just"/>
            <a:r>
              <a:rPr lang="en-US" dirty="0"/>
              <a:t>A human resource is a single person or employee within an organization. Human resources refer to all of the people of that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43664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human-resources department (HR department) of an organization performs human resource management i.e. overseeing various aspects of employment such as</a:t>
            </a:r>
          </a:p>
          <a:p>
            <a:pPr lvl="1" algn="just"/>
            <a:r>
              <a:rPr lang="en-US" dirty="0"/>
              <a:t>compliance with labor law and employment</a:t>
            </a:r>
          </a:p>
          <a:p>
            <a:pPr lvl="1" algn="just"/>
            <a:r>
              <a:rPr lang="en-US" dirty="0"/>
              <a:t>standards, administration of employee benefits</a:t>
            </a:r>
          </a:p>
          <a:p>
            <a:pPr lvl="1" algn="just"/>
            <a:r>
              <a:rPr lang="en-US" dirty="0"/>
              <a:t>some aspects of recruitment and dismissal.</a:t>
            </a:r>
          </a:p>
        </p:txBody>
      </p:sp>
    </p:spTree>
    <p:extLst>
      <p:ext uri="{BB962C8B-B14F-4D97-AF65-F5344CB8AC3E}">
        <p14:creationId xmlns:p14="http://schemas.microsoft.com/office/powerpoint/2010/main" val="341865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Human resource management</a:t>
            </a:r>
            <a:r>
              <a:rPr lang="en-US" dirty="0"/>
              <a:t> is the strategic approach to the effective management of organization workers so that they help the business gain a competitive advantage</a:t>
            </a:r>
          </a:p>
          <a:p>
            <a:pPr algn="just"/>
            <a:r>
              <a:rPr lang="en-US" dirty="0"/>
              <a:t>Commonly known as the </a:t>
            </a:r>
            <a:r>
              <a:rPr lang="en-US" i="1" dirty="0"/>
              <a:t>HR Department</a:t>
            </a:r>
            <a:r>
              <a:rPr lang="en-US" dirty="0"/>
              <a:t>, it is designed to maximize employee performance in service of an employer's strategic objectives.</a:t>
            </a:r>
            <a:endParaRPr lang="en-US" baseline="30000" dirty="0"/>
          </a:p>
          <a:p>
            <a:pPr algn="just"/>
            <a:r>
              <a:rPr lang="en-US" dirty="0"/>
              <a:t>HR is primarily concerned with the management of people within organizations, focusing on policies and systems.</a:t>
            </a:r>
            <a:endParaRPr lang="en-US" baseline="30000" dirty="0"/>
          </a:p>
          <a:p>
            <a:pPr algn="just"/>
            <a:r>
              <a:rPr lang="en-US" dirty="0"/>
              <a:t>HR departments are responsible for overseeing employee-benefits design, employee recruitment, training and development, performance appraisal and rewarding.</a:t>
            </a:r>
          </a:p>
        </p:txBody>
      </p:sp>
    </p:spTree>
    <p:extLst>
      <p:ext uri="{BB962C8B-B14F-4D97-AF65-F5344CB8AC3E}">
        <p14:creationId xmlns:p14="http://schemas.microsoft.com/office/powerpoint/2010/main" val="240147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Model of human resource management constitutes a broad collection of features.</a:t>
            </a:r>
          </a:p>
          <a:p>
            <a:pPr algn="just"/>
            <a:r>
              <a:rPr lang="en-US" dirty="0"/>
              <a:t>In this section we will discuss only some features salient for software engineering. </a:t>
            </a:r>
          </a:p>
        </p:txBody>
      </p:sp>
    </p:spTree>
    <p:extLst>
      <p:ext uri="{BB962C8B-B14F-4D97-AF65-F5344CB8AC3E}">
        <p14:creationId xmlns:p14="http://schemas.microsoft.com/office/powerpoint/2010/main" val="75354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i="1" dirty="0"/>
              <a:t>Long term, strategic and proactive in style</a:t>
            </a:r>
          </a:p>
          <a:p>
            <a:pPr algn="just"/>
            <a:r>
              <a:rPr lang="en-US" dirty="0"/>
              <a:t>HR planning is of great significance for managers responsible for locating and managing resources.</a:t>
            </a:r>
          </a:p>
          <a:p>
            <a:pPr algn="just"/>
            <a:r>
              <a:rPr lang="en-US" dirty="0"/>
              <a:t>Their duties include</a:t>
            </a:r>
          </a:p>
          <a:p>
            <a:pPr lvl="1" algn="just"/>
            <a:r>
              <a:rPr lang="en-US" dirty="0"/>
              <a:t>Establishing number of staff</a:t>
            </a:r>
          </a:p>
          <a:p>
            <a:pPr lvl="1" algn="just"/>
            <a:r>
              <a:rPr lang="en-US" dirty="0"/>
              <a:t>Maximum utilization of personnel</a:t>
            </a:r>
          </a:p>
          <a:p>
            <a:pPr lvl="1" algn="just"/>
            <a:r>
              <a:rPr lang="en-US" dirty="0"/>
              <a:t>Development and education of employees</a:t>
            </a:r>
          </a:p>
          <a:p>
            <a:pPr lvl="1" algn="just"/>
            <a:r>
              <a:rPr lang="en-US" dirty="0"/>
              <a:t>A projection of future staff needs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5297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/>
              <a:t>Commitment to the organization</a:t>
            </a:r>
          </a:p>
          <a:p>
            <a:pPr algn="just"/>
            <a:r>
              <a:rPr lang="en-US" dirty="0"/>
              <a:t>Two approaches</a:t>
            </a:r>
          </a:p>
          <a:p>
            <a:pPr lvl="1" algn="just"/>
            <a:r>
              <a:rPr lang="en-US" dirty="0"/>
              <a:t>Complete control through reliance on the rules governing employment.</a:t>
            </a:r>
          </a:p>
          <a:p>
            <a:pPr lvl="1" algn="just"/>
            <a:r>
              <a:rPr lang="en-US" dirty="0"/>
              <a:t>Empowering employees  with status and responsibility for quality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5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Model of human resource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i="1" dirty="0"/>
              <a:t>Commitment to the organization</a:t>
            </a:r>
          </a:p>
          <a:p>
            <a:pPr algn="just"/>
            <a:r>
              <a:rPr lang="en-US" dirty="0"/>
              <a:t>Real challenge is to shift employee attitudes from mere compliance with rules at work to commitment and self motivation.</a:t>
            </a:r>
          </a:p>
          <a:p>
            <a:pPr algn="just"/>
            <a:r>
              <a:rPr lang="en-US" dirty="0"/>
              <a:t>Skill is now not much the technical qualifications of employees but their qualities in terms of attendance, flexibility, responsibility, discipline, identification with the company and work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3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1191</Words>
  <Application>Microsoft Office PowerPoint</Application>
  <PresentationFormat>On-screen Show (4:3)</PresentationFormat>
  <Paragraphs>135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Professional Practices</vt:lpstr>
      <vt:lpstr>Contents</vt:lpstr>
      <vt:lpstr>Human Resource Management</vt:lpstr>
      <vt:lpstr>Human Resource Management</vt:lpstr>
      <vt:lpstr>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Model of human resource management</vt:lpstr>
      <vt:lpstr>The Software Factory</vt:lpstr>
      <vt:lpstr>The Software Factory</vt:lpstr>
      <vt:lpstr>The Software Factory</vt:lpstr>
      <vt:lpstr>The Software Factory</vt:lpstr>
      <vt:lpstr>The Software Factory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</dc:title>
  <dc:creator>IBRAHIM</dc:creator>
  <cp:lastModifiedBy>YAQOOB ALI BALOCH</cp:lastModifiedBy>
  <cp:revision>165</cp:revision>
  <dcterms:created xsi:type="dcterms:W3CDTF">2006-08-16T00:00:00Z</dcterms:created>
  <dcterms:modified xsi:type="dcterms:W3CDTF">2023-12-27T09:47:48Z</dcterms:modified>
</cp:coreProperties>
</file>