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7" r:id="rId3"/>
    <p:sldId id="258" r:id="rId4"/>
    <p:sldId id="259" r:id="rId5"/>
    <p:sldId id="260" r:id="rId6"/>
    <p:sldId id="264" r:id="rId7"/>
    <p:sldId id="263" r:id="rId8"/>
    <p:sldId id="265" r:id="rId9"/>
    <p:sldId id="266" r:id="rId10"/>
    <p:sldId id="267" r:id="rId11"/>
    <p:sldId id="271" r:id="rId12"/>
    <p:sldId id="272" r:id="rId13"/>
    <p:sldId id="273" r:id="rId14"/>
    <p:sldId id="283" r:id="rId15"/>
    <p:sldId id="274" r:id="rId16"/>
    <p:sldId id="275" r:id="rId17"/>
    <p:sldId id="284" r:id="rId18"/>
    <p:sldId id="276" r:id="rId19"/>
    <p:sldId id="277" r:id="rId20"/>
    <p:sldId id="278" r:id="rId21"/>
    <p:sldId id="279" r:id="rId22"/>
    <p:sldId id="280" r:id="rId23"/>
    <p:sldId id="281"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571" autoAdjust="0"/>
  </p:normalViewPr>
  <p:slideViewPr>
    <p:cSldViewPr>
      <p:cViewPr varScale="1">
        <p:scale>
          <a:sx n="80" d="100"/>
          <a:sy n="80" d="100"/>
        </p:scale>
        <p:origin x="111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99C8477-0FB6-4CAC-864D-232995E9E649}" type="datetimeFigureOut">
              <a:rPr lang="en-US" smtClean="0"/>
              <a:t>12/27/2023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3E76AB7-1DBC-4779-B10D-89A01C3E02A0}" type="slidenum">
              <a:rPr lang="en-US" smtClean="0"/>
              <a:t>‹#›</a:t>
            </a:fld>
            <a:endParaRPr lang="en-US"/>
          </a:p>
        </p:txBody>
      </p:sp>
    </p:spTree>
    <p:extLst>
      <p:ext uri="{BB962C8B-B14F-4D97-AF65-F5344CB8AC3E}">
        <p14:creationId xmlns:p14="http://schemas.microsoft.com/office/powerpoint/2010/main" val="24700578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3E76AB7-1DBC-4779-B10D-89A01C3E02A0}" type="slidenum">
              <a:rPr lang="en-US" smtClean="0"/>
              <a:t>1</a:t>
            </a:fld>
            <a:endParaRPr lang="en-US"/>
          </a:p>
        </p:txBody>
      </p:sp>
    </p:spTree>
    <p:extLst>
      <p:ext uri="{BB962C8B-B14F-4D97-AF65-F5344CB8AC3E}">
        <p14:creationId xmlns:p14="http://schemas.microsoft.com/office/powerpoint/2010/main" val="11348486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r>
              <a:rPr lang="en-US" b="1" dirty="0"/>
              <a:t>Directorate of Workers Education,</a:t>
            </a:r>
            <a:r>
              <a:rPr lang="en-US" dirty="0"/>
              <a:t> </a:t>
            </a:r>
            <a:r>
              <a:rPr lang="en-US" b="1" dirty="0"/>
              <a:t>Directorate of Dock Workers Safety </a:t>
            </a:r>
            <a:r>
              <a:rPr lang="en-US" dirty="0"/>
              <a:t>(DDWS) </a:t>
            </a:r>
            <a:r>
              <a:rPr lang="en-US" b="1" dirty="0"/>
              <a:t>Central Inspectorate of Mines</a:t>
            </a:r>
            <a:r>
              <a:rPr lang="en-US" dirty="0"/>
              <a:t>): Ye education provide </a:t>
            </a:r>
            <a:r>
              <a:rPr lang="en-US" dirty="0" err="1"/>
              <a:t>krti</a:t>
            </a:r>
            <a:r>
              <a:rPr lang="en-US" dirty="0"/>
              <a:t> </a:t>
            </a:r>
            <a:r>
              <a:rPr lang="en-US" dirty="0" err="1"/>
              <a:t>hein</a:t>
            </a:r>
            <a:r>
              <a:rPr lang="en-US" dirty="0"/>
              <a:t>. Dock workers ko. </a:t>
            </a:r>
            <a:r>
              <a:rPr lang="en-US" dirty="0" err="1"/>
              <a:t>Kis</a:t>
            </a:r>
            <a:r>
              <a:rPr lang="en-US" dirty="0"/>
              <a:t> condition </a:t>
            </a:r>
            <a:r>
              <a:rPr lang="en-US" dirty="0" err="1"/>
              <a:t>mei</a:t>
            </a:r>
            <a:r>
              <a:rPr lang="en-US" dirty="0"/>
              <a:t> </a:t>
            </a:r>
            <a:r>
              <a:rPr lang="en-US" dirty="0" err="1"/>
              <a:t>kaisay</a:t>
            </a:r>
            <a:r>
              <a:rPr lang="en-US" dirty="0"/>
              <a:t> deal </a:t>
            </a:r>
            <a:r>
              <a:rPr lang="en-US" dirty="0" err="1"/>
              <a:t>krna</a:t>
            </a:r>
            <a:r>
              <a:rPr lang="en-US" dirty="0"/>
              <a:t> </a:t>
            </a:r>
            <a:r>
              <a:rPr lang="en-US" dirty="0" err="1"/>
              <a:t>hei</a:t>
            </a:r>
            <a:r>
              <a:rPr lang="en-US" dirty="0"/>
              <a:t>.</a:t>
            </a:r>
          </a:p>
        </p:txBody>
      </p:sp>
      <p:sp>
        <p:nvSpPr>
          <p:cNvPr id="4" name="Slide Number Placeholder 3"/>
          <p:cNvSpPr>
            <a:spLocks noGrp="1"/>
          </p:cNvSpPr>
          <p:nvPr>
            <p:ph type="sldNum" sz="quarter" idx="5"/>
          </p:nvPr>
        </p:nvSpPr>
        <p:spPr/>
        <p:txBody>
          <a:bodyPr/>
          <a:lstStyle/>
          <a:p>
            <a:fld id="{B3E76AB7-1DBC-4779-B10D-89A01C3E02A0}" type="slidenum">
              <a:rPr lang="en-US" smtClean="0"/>
              <a:t>23</a:t>
            </a:fld>
            <a:endParaRPr lang="en-US"/>
          </a:p>
        </p:txBody>
      </p:sp>
    </p:spTree>
    <p:extLst>
      <p:ext uri="{BB962C8B-B14F-4D97-AF65-F5344CB8AC3E}">
        <p14:creationId xmlns:p14="http://schemas.microsoft.com/office/powerpoint/2010/main" val="18582131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1970 </a:t>
            </a:r>
            <a:r>
              <a:rPr lang="en-US" dirty="0" err="1"/>
              <a:t>sai</a:t>
            </a:r>
            <a:r>
              <a:rPr lang="en-US" dirty="0"/>
              <a:t> health and safety issues to some extent </a:t>
            </a:r>
            <a:r>
              <a:rPr lang="en-US" dirty="0" err="1"/>
              <a:t>kam</a:t>
            </a:r>
            <a:r>
              <a:rPr lang="en-US" dirty="0"/>
              <a:t> ho gai </a:t>
            </a:r>
            <a:r>
              <a:rPr lang="en-US" dirty="0" err="1"/>
              <a:t>hein</a:t>
            </a:r>
            <a:r>
              <a:rPr lang="en-US" dirty="0"/>
              <a:t>.</a:t>
            </a:r>
          </a:p>
        </p:txBody>
      </p:sp>
      <p:sp>
        <p:nvSpPr>
          <p:cNvPr id="4" name="Slide Number Placeholder 3"/>
          <p:cNvSpPr>
            <a:spLocks noGrp="1"/>
          </p:cNvSpPr>
          <p:nvPr>
            <p:ph type="sldNum" sz="quarter" idx="10"/>
          </p:nvPr>
        </p:nvSpPr>
        <p:spPr/>
        <p:txBody>
          <a:bodyPr/>
          <a:lstStyle/>
          <a:p>
            <a:fld id="{B3E76AB7-1DBC-4779-B10D-89A01C3E02A0}" type="slidenum">
              <a:rPr lang="en-US" smtClean="0"/>
              <a:t>3</a:t>
            </a:fld>
            <a:endParaRPr lang="en-US"/>
          </a:p>
        </p:txBody>
      </p:sp>
    </p:spTree>
    <p:extLst>
      <p:ext uri="{BB962C8B-B14F-4D97-AF65-F5344CB8AC3E}">
        <p14:creationId xmlns:p14="http://schemas.microsoft.com/office/powerpoint/2010/main" val="11680144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3E76AB7-1DBC-4779-B10D-89A01C3E02A0}" type="slidenum">
              <a:rPr lang="en-US" smtClean="0"/>
              <a:t>4</a:t>
            </a:fld>
            <a:endParaRPr lang="en-US"/>
          </a:p>
        </p:txBody>
      </p:sp>
    </p:spTree>
    <p:extLst>
      <p:ext uri="{BB962C8B-B14F-4D97-AF65-F5344CB8AC3E}">
        <p14:creationId xmlns:p14="http://schemas.microsoft.com/office/powerpoint/2010/main" val="25713013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Benefits if we employ health and safety in organization: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safe work place =&gt; less accidents.</a:t>
            </a:r>
          </a:p>
          <a:p>
            <a:r>
              <a:rPr lang="en-US" dirty="0"/>
              <a:t>Workers will be focused. That will increase productivity.</a:t>
            </a:r>
          </a:p>
          <a:p>
            <a:endParaRPr lang="en-US" dirty="0"/>
          </a:p>
        </p:txBody>
      </p:sp>
      <p:sp>
        <p:nvSpPr>
          <p:cNvPr id="4" name="Slide Number Placeholder 3"/>
          <p:cNvSpPr>
            <a:spLocks noGrp="1"/>
          </p:cNvSpPr>
          <p:nvPr>
            <p:ph type="sldNum" sz="quarter" idx="5"/>
          </p:nvPr>
        </p:nvSpPr>
        <p:spPr/>
        <p:txBody>
          <a:bodyPr/>
          <a:lstStyle/>
          <a:p>
            <a:fld id="{B3E76AB7-1DBC-4779-B10D-89A01C3E02A0}" type="slidenum">
              <a:rPr lang="en-US" smtClean="0"/>
              <a:t>5</a:t>
            </a:fld>
            <a:endParaRPr lang="en-US"/>
          </a:p>
        </p:txBody>
      </p:sp>
    </p:spTree>
    <p:extLst>
      <p:ext uri="{BB962C8B-B14F-4D97-AF65-F5344CB8AC3E}">
        <p14:creationId xmlns:p14="http://schemas.microsoft.com/office/powerpoint/2010/main" val="39446178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Health and Safety Laws in Pakistan</a:t>
            </a:r>
          </a:p>
        </p:txBody>
      </p:sp>
      <p:sp>
        <p:nvSpPr>
          <p:cNvPr id="4" name="Slide Number Placeholder 3"/>
          <p:cNvSpPr>
            <a:spLocks noGrp="1"/>
          </p:cNvSpPr>
          <p:nvPr>
            <p:ph type="sldNum" sz="quarter" idx="5"/>
          </p:nvPr>
        </p:nvSpPr>
        <p:spPr/>
        <p:txBody>
          <a:bodyPr/>
          <a:lstStyle/>
          <a:p>
            <a:fld id="{B3E76AB7-1DBC-4779-B10D-89A01C3E02A0}" type="slidenum">
              <a:rPr lang="en-US" smtClean="0"/>
              <a:t>6</a:t>
            </a:fld>
            <a:endParaRPr lang="en-US"/>
          </a:p>
        </p:txBody>
      </p:sp>
    </p:spTree>
    <p:extLst>
      <p:ext uri="{BB962C8B-B14F-4D97-AF65-F5344CB8AC3E}">
        <p14:creationId xmlns:p14="http://schemas.microsoft.com/office/powerpoint/2010/main" val="11103847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3E76AB7-1DBC-4779-B10D-89A01C3E02A0}" type="slidenum">
              <a:rPr lang="en-US" smtClean="0"/>
              <a:t>7</a:t>
            </a:fld>
            <a:endParaRPr lang="en-US"/>
          </a:p>
        </p:txBody>
      </p:sp>
    </p:spTree>
    <p:extLst>
      <p:ext uri="{BB962C8B-B14F-4D97-AF65-F5344CB8AC3E}">
        <p14:creationId xmlns:p14="http://schemas.microsoft.com/office/powerpoint/2010/main" val="18465780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Management's Role in Employee Safety:</a:t>
            </a:r>
          </a:p>
          <a:p>
            <a:r>
              <a:rPr lang="en-US" b="0" dirty="0"/>
              <a:t>Training program</a:t>
            </a:r>
          </a:p>
        </p:txBody>
      </p:sp>
      <p:sp>
        <p:nvSpPr>
          <p:cNvPr id="4" name="Slide Number Placeholder 3"/>
          <p:cNvSpPr>
            <a:spLocks noGrp="1"/>
          </p:cNvSpPr>
          <p:nvPr>
            <p:ph type="sldNum" sz="quarter" idx="5"/>
          </p:nvPr>
        </p:nvSpPr>
        <p:spPr/>
        <p:txBody>
          <a:bodyPr/>
          <a:lstStyle/>
          <a:p>
            <a:fld id="{B3E76AB7-1DBC-4779-B10D-89A01C3E02A0}" type="slidenum">
              <a:rPr lang="en-US" smtClean="0"/>
              <a:t>10</a:t>
            </a:fld>
            <a:endParaRPr lang="en-US"/>
          </a:p>
        </p:txBody>
      </p:sp>
    </p:spTree>
    <p:extLst>
      <p:ext uri="{BB962C8B-B14F-4D97-AF65-F5344CB8AC3E}">
        <p14:creationId xmlns:p14="http://schemas.microsoft.com/office/powerpoint/2010/main" val="29791634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Acts: remember these as it is.😥</a:t>
            </a:r>
          </a:p>
        </p:txBody>
      </p:sp>
      <p:sp>
        <p:nvSpPr>
          <p:cNvPr id="4" name="Slide Number Placeholder 3"/>
          <p:cNvSpPr>
            <a:spLocks noGrp="1"/>
          </p:cNvSpPr>
          <p:nvPr>
            <p:ph type="sldNum" sz="quarter" idx="5"/>
          </p:nvPr>
        </p:nvSpPr>
        <p:spPr/>
        <p:txBody>
          <a:bodyPr/>
          <a:lstStyle/>
          <a:p>
            <a:fld id="{B3E76AB7-1DBC-4779-B10D-89A01C3E02A0}" type="slidenum">
              <a:rPr lang="en-US" smtClean="0"/>
              <a:t>12</a:t>
            </a:fld>
            <a:endParaRPr lang="en-US"/>
          </a:p>
        </p:txBody>
      </p:sp>
    </p:spTree>
    <p:extLst>
      <p:ext uri="{BB962C8B-B14F-4D97-AF65-F5344CB8AC3E}">
        <p14:creationId xmlns:p14="http://schemas.microsoft.com/office/powerpoint/2010/main" val="15682459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Answer: Inspection teams</a:t>
            </a:r>
          </a:p>
        </p:txBody>
      </p:sp>
      <p:sp>
        <p:nvSpPr>
          <p:cNvPr id="4" name="Slide Number Placeholder 3"/>
          <p:cNvSpPr>
            <a:spLocks noGrp="1"/>
          </p:cNvSpPr>
          <p:nvPr>
            <p:ph type="sldNum" sz="quarter" idx="5"/>
          </p:nvPr>
        </p:nvSpPr>
        <p:spPr/>
        <p:txBody>
          <a:bodyPr/>
          <a:lstStyle/>
          <a:p>
            <a:fld id="{B3E76AB7-1DBC-4779-B10D-89A01C3E02A0}" type="slidenum">
              <a:rPr lang="en-US" smtClean="0"/>
              <a:t>20</a:t>
            </a:fld>
            <a:endParaRPr lang="en-US"/>
          </a:p>
        </p:txBody>
      </p:sp>
    </p:spTree>
    <p:extLst>
      <p:ext uri="{BB962C8B-B14F-4D97-AF65-F5344CB8AC3E}">
        <p14:creationId xmlns:p14="http://schemas.microsoft.com/office/powerpoint/2010/main" val="23608880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12/27/2023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533400"/>
            <a:ext cx="7772400" cy="1470025"/>
          </a:xfrm>
        </p:spPr>
        <p:txBody>
          <a:bodyPr>
            <a:normAutofit/>
          </a:bodyPr>
          <a:lstStyle/>
          <a:p>
            <a:r>
              <a:rPr lang="en-US" sz="6000" b="1" u="sng" dirty="0"/>
              <a:t>Professional Practices</a:t>
            </a:r>
          </a:p>
        </p:txBody>
      </p:sp>
      <p:sp>
        <p:nvSpPr>
          <p:cNvPr id="3" name="Subtitle 2"/>
          <p:cNvSpPr>
            <a:spLocks noGrp="1"/>
          </p:cNvSpPr>
          <p:nvPr>
            <p:ph type="subTitle" idx="1"/>
          </p:nvPr>
        </p:nvSpPr>
        <p:spPr>
          <a:xfrm>
            <a:off x="1371600" y="2895600"/>
            <a:ext cx="6400800" cy="1752600"/>
          </a:xfrm>
        </p:spPr>
        <p:txBody>
          <a:bodyPr>
            <a:normAutofit/>
          </a:bodyPr>
          <a:lstStyle/>
          <a:p>
            <a:r>
              <a:rPr lang="en-US" sz="5400" b="1">
                <a:solidFill>
                  <a:schemeClr val="tx2"/>
                </a:solidFill>
              </a:rPr>
              <a:t>“Health and Safety at Work”</a:t>
            </a:r>
            <a:endParaRPr lang="en-US" sz="5400" b="1" dirty="0">
              <a:solidFill>
                <a:schemeClr val="tx2"/>
              </a:solidFill>
            </a:endParaRPr>
          </a:p>
        </p:txBody>
      </p:sp>
    </p:spTree>
    <p:extLst>
      <p:ext uri="{BB962C8B-B14F-4D97-AF65-F5344CB8AC3E}">
        <p14:creationId xmlns:p14="http://schemas.microsoft.com/office/powerpoint/2010/main" val="7802604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Management's Role in </a:t>
            </a:r>
            <a:br>
              <a:rPr lang="en-US" b="1" dirty="0"/>
            </a:br>
            <a:r>
              <a:rPr lang="en-US" b="1" dirty="0"/>
              <a:t>Employee Safety</a:t>
            </a:r>
          </a:p>
        </p:txBody>
      </p:sp>
      <p:sp>
        <p:nvSpPr>
          <p:cNvPr id="3" name="Content Placeholder 2"/>
          <p:cNvSpPr>
            <a:spLocks noGrp="1"/>
          </p:cNvSpPr>
          <p:nvPr>
            <p:ph idx="1"/>
          </p:nvPr>
        </p:nvSpPr>
        <p:spPr/>
        <p:txBody>
          <a:bodyPr/>
          <a:lstStyle/>
          <a:p>
            <a:pPr lvl="1" algn="just"/>
            <a:r>
              <a:rPr lang="en-US" dirty="0"/>
              <a:t>Inspect workplace for health and safety problems</a:t>
            </a:r>
          </a:p>
          <a:p>
            <a:pPr lvl="1" algn="just"/>
            <a:r>
              <a:rPr lang="en-US" dirty="0"/>
              <a:t>Establish procedures and controls for dealing with health and safety issues</a:t>
            </a:r>
          </a:p>
          <a:p>
            <a:pPr lvl="1" algn="just"/>
            <a:r>
              <a:rPr lang="en-US" dirty="0"/>
              <a:t>Develop training program</a:t>
            </a:r>
          </a:p>
          <a:p>
            <a:pPr lvl="1" algn="just"/>
            <a:r>
              <a:rPr lang="en-US" dirty="0"/>
              <a:t>Setup health and safety committees</a:t>
            </a:r>
          </a:p>
          <a:p>
            <a:pPr lvl="1" algn="just"/>
            <a:r>
              <a:rPr lang="en-US" dirty="0"/>
              <a:t>Monitor safety policies</a:t>
            </a:r>
          </a:p>
          <a:p>
            <a:pPr lvl="1" algn="just"/>
            <a:r>
              <a:rPr lang="en-US" dirty="0"/>
              <a:t>Draw up action plan and checklist</a:t>
            </a:r>
          </a:p>
        </p:txBody>
      </p:sp>
    </p:spTree>
    <p:extLst>
      <p:ext uri="{BB962C8B-B14F-4D97-AF65-F5344CB8AC3E}">
        <p14:creationId xmlns:p14="http://schemas.microsoft.com/office/powerpoint/2010/main" val="41922912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Safety and Health Laws in Pakistan</a:t>
            </a:r>
          </a:p>
        </p:txBody>
      </p:sp>
      <p:sp>
        <p:nvSpPr>
          <p:cNvPr id="3" name="Content Placeholder 2"/>
          <p:cNvSpPr>
            <a:spLocks noGrp="1"/>
          </p:cNvSpPr>
          <p:nvPr>
            <p:ph idx="1"/>
          </p:nvPr>
        </p:nvSpPr>
        <p:spPr/>
        <p:txBody>
          <a:bodyPr/>
          <a:lstStyle/>
          <a:p>
            <a:pPr algn="just"/>
            <a:r>
              <a:rPr lang="en-US" dirty="0"/>
              <a:t>In Pakistan, the occupational health and safety in different sectors is covered in various laws. </a:t>
            </a:r>
          </a:p>
          <a:p>
            <a:pPr algn="just"/>
            <a:r>
              <a:rPr lang="en-US" dirty="0"/>
              <a:t>There is no single comprehensive law covering occupational health and safety. </a:t>
            </a:r>
          </a:p>
        </p:txBody>
      </p:sp>
    </p:spTree>
    <p:extLst>
      <p:ext uri="{BB962C8B-B14F-4D97-AF65-F5344CB8AC3E}">
        <p14:creationId xmlns:p14="http://schemas.microsoft.com/office/powerpoint/2010/main" val="25865069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Safety and Health Laws in Pakistan</a:t>
            </a:r>
          </a:p>
        </p:txBody>
      </p:sp>
      <p:sp>
        <p:nvSpPr>
          <p:cNvPr id="3" name="Content Placeholder 2"/>
          <p:cNvSpPr>
            <a:spLocks noGrp="1"/>
          </p:cNvSpPr>
          <p:nvPr>
            <p:ph idx="1"/>
          </p:nvPr>
        </p:nvSpPr>
        <p:spPr/>
        <p:txBody>
          <a:bodyPr>
            <a:normAutofit fontScale="92500" lnSpcReduction="10000"/>
          </a:bodyPr>
          <a:lstStyle/>
          <a:p>
            <a:pPr algn="just"/>
            <a:r>
              <a:rPr lang="en-US" dirty="0"/>
              <a:t>The following pieces of legislation deal with different aspects of occupational safety and health in the whole country</a:t>
            </a:r>
          </a:p>
          <a:p>
            <a:pPr lvl="1" algn="just"/>
            <a:r>
              <a:rPr lang="en-US" dirty="0"/>
              <a:t>Factories Act 1934</a:t>
            </a:r>
          </a:p>
          <a:p>
            <a:pPr lvl="1" algn="just"/>
            <a:r>
              <a:rPr lang="en-US" dirty="0"/>
              <a:t>Punjab Factories Rules 1978</a:t>
            </a:r>
          </a:p>
          <a:p>
            <a:pPr lvl="1" algn="just"/>
            <a:r>
              <a:rPr lang="en-US" dirty="0"/>
              <a:t>Sindh Factories Rules 1975</a:t>
            </a:r>
          </a:p>
          <a:p>
            <a:pPr lvl="1" algn="just"/>
            <a:r>
              <a:rPr lang="en-US" dirty="0"/>
              <a:t>KPK Factories Rules 1975</a:t>
            </a:r>
          </a:p>
          <a:p>
            <a:pPr lvl="1" algn="just"/>
            <a:r>
              <a:rPr lang="en-US" dirty="0"/>
              <a:t>West Pakistan Hazardous Occupations Rules 1963</a:t>
            </a:r>
          </a:p>
          <a:p>
            <a:pPr lvl="1" algn="just"/>
            <a:r>
              <a:rPr lang="en-US" dirty="0"/>
              <a:t>Mines Act 1923</a:t>
            </a:r>
          </a:p>
          <a:p>
            <a:pPr lvl="1" algn="just"/>
            <a:r>
              <a:rPr lang="en-US" dirty="0"/>
              <a:t>Dock Laborers act 1934</a:t>
            </a:r>
          </a:p>
          <a:p>
            <a:pPr lvl="1" algn="just"/>
            <a:endParaRPr lang="en-US" dirty="0"/>
          </a:p>
          <a:p>
            <a:pPr algn="just"/>
            <a:endParaRPr lang="en-US" dirty="0"/>
          </a:p>
        </p:txBody>
      </p:sp>
    </p:spTree>
    <p:extLst>
      <p:ext uri="{BB962C8B-B14F-4D97-AF65-F5344CB8AC3E}">
        <p14:creationId xmlns:p14="http://schemas.microsoft.com/office/powerpoint/2010/main" val="17648578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Factories Act 1934</a:t>
            </a:r>
          </a:p>
        </p:txBody>
      </p:sp>
      <p:sp>
        <p:nvSpPr>
          <p:cNvPr id="3" name="Content Placeholder 2"/>
          <p:cNvSpPr>
            <a:spLocks noGrp="1"/>
          </p:cNvSpPr>
          <p:nvPr>
            <p:ph idx="1"/>
          </p:nvPr>
        </p:nvSpPr>
        <p:spPr/>
        <p:txBody>
          <a:bodyPr>
            <a:normAutofit/>
          </a:bodyPr>
          <a:lstStyle/>
          <a:p>
            <a:pPr algn="just"/>
            <a:r>
              <a:rPr lang="en-US" dirty="0"/>
              <a:t>This act consolidates and amends the laws relating to the regulation of labor in factories in the country. </a:t>
            </a:r>
          </a:p>
          <a:p>
            <a:pPr algn="just"/>
            <a:r>
              <a:rPr lang="en-US" dirty="0"/>
              <a:t>It includes preliminary including definitions, role of labor inspection, restrictions on the working hours, holidays with pay, special provisions for adolescents and children, penalties and procedure. </a:t>
            </a:r>
          </a:p>
        </p:txBody>
      </p:sp>
    </p:spTree>
    <p:extLst>
      <p:ext uri="{BB962C8B-B14F-4D97-AF65-F5344CB8AC3E}">
        <p14:creationId xmlns:p14="http://schemas.microsoft.com/office/powerpoint/2010/main" val="6532072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Factories Act 1934</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dirty="0"/>
              <a:t>This act also contains a chapter (Chapter 3) on health and safety of workers and hygiene conditions at the workplaces. </a:t>
            </a:r>
          </a:p>
          <a:p>
            <a:pPr algn="just"/>
            <a:r>
              <a:rPr lang="en-US" dirty="0"/>
              <a:t>Chapter III of this act provide factory inspections, hygienic conditions (ventilation and temperature, dust and fumes, artificial humidification, lighting, overcrowding, drinking water, sanitary facilities), precaution in case of fire, machine guarding, pressure vessels, precautions against dangerous fumes, eye protection, safety of building, machinery and manufacturing process and so on.</a:t>
            </a:r>
          </a:p>
          <a:p>
            <a:endParaRPr lang="en-US" dirty="0"/>
          </a:p>
        </p:txBody>
      </p:sp>
    </p:spTree>
    <p:extLst>
      <p:ext uri="{BB962C8B-B14F-4D97-AF65-F5344CB8AC3E}">
        <p14:creationId xmlns:p14="http://schemas.microsoft.com/office/powerpoint/2010/main" val="1519857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b="1" dirty="0"/>
            </a:br>
            <a:r>
              <a:rPr lang="en-US" b="1" dirty="0"/>
              <a:t>Provincial Factories Rules (Punjab 1978, Sindh 1975, KPK 1975)</a:t>
            </a:r>
            <a:br>
              <a:rPr lang="en-US" b="1" dirty="0"/>
            </a:br>
            <a:endParaRPr lang="en-US" b="1" dirty="0"/>
          </a:p>
        </p:txBody>
      </p:sp>
      <p:sp>
        <p:nvSpPr>
          <p:cNvPr id="3" name="Content Placeholder 2"/>
          <p:cNvSpPr>
            <a:spLocks noGrp="1"/>
          </p:cNvSpPr>
          <p:nvPr>
            <p:ph idx="1"/>
          </p:nvPr>
        </p:nvSpPr>
        <p:spPr/>
        <p:txBody>
          <a:bodyPr>
            <a:normAutofit fontScale="77500" lnSpcReduction="20000"/>
          </a:bodyPr>
          <a:lstStyle/>
          <a:p>
            <a:pPr algn="just"/>
            <a:r>
              <a:rPr lang="en-US" dirty="0"/>
              <a:t>Three provinces of Pakistan Punjab, Sindh and KPK under the authority of "The Factories Act 1934" of Pakistan made their rules and regulation to govern labor legislation which are almost similar to each other. </a:t>
            </a:r>
          </a:p>
          <a:p>
            <a:pPr algn="just"/>
            <a:r>
              <a:rPr lang="en-US" dirty="0"/>
              <a:t>They provide detailed rules for factory inspections, hygienic conditions (ventilation, temperature, dust and fumes, artificial humidification, overcrowding, lighting, drinking water, sanitary facilities)</a:t>
            </a:r>
          </a:p>
          <a:p>
            <a:pPr algn="just"/>
            <a:r>
              <a:rPr lang="en-US" dirty="0"/>
              <a:t>They also consider role of the welfare officer, precautions against fires, machine guarding, eye protection, dangerous fumes, working hours, notification and investigation of accidents, pay holidays and so on.</a:t>
            </a:r>
          </a:p>
          <a:p>
            <a:pPr algn="just"/>
            <a:endParaRPr lang="en-US" dirty="0"/>
          </a:p>
        </p:txBody>
      </p:sp>
    </p:spTree>
    <p:extLst>
      <p:ext uri="{BB962C8B-B14F-4D97-AF65-F5344CB8AC3E}">
        <p14:creationId xmlns:p14="http://schemas.microsoft.com/office/powerpoint/2010/main" val="37696463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b="1" dirty="0"/>
            </a:br>
            <a:r>
              <a:rPr lang="en-US" b="1" dirty="0"/>
              <a:t>West Pakistan Hazardous </a:t>
            </a:r>
            <a:br>
              <a:rPr lang="en-US" b="1" dirty="0"/>
            </a:br>
            <a:r>
              <a:rPr lang="en-US" b="1" dirty="0"/>
              <a:t>Occupations Rules 1963 </a:t>
            </a:r>
            <a:br>
              <a:rPr lang="en-US" b="1" dirty="0"/>
            </a:br>
            <a:endParaRPr lang="en-US" b="1" dirty="0"/>
          </a:p>
        </p:txBody>
      </p:sp>
      <p:sp>
        <p:nvSpPr>
          <p:cNvPr id="3" name="Content Placeholder 2"/>
          <p:cNvSpPr>
            <a:spLocks noGrp="1"/>
          </p:cNvSpPr>
          <p:nvPr>
            <p:ph idx="1"/>
          </p:nvPr>
        </p:nvSpPr>
        <p:spPr/>
        <p:txBody>
          <a:bodyPr>
            <a:normAutofit fontScale="92500" lnSpcReduction="10000"/>
          </a:bodyPr>
          <a:lstStyle/>
          <a:p>
            <a:pPr algn="just"/>
            <a:r>
              <a:rPr lang="en-US" dirty="0"/>
              <a:t>These rules issued under the authority of Factories Act 1934 prescribe medical certification  and examination by certifying surgeons, prevention activities (exhausts, washing facilities,  protective clothing), prohibition of employment (women, young persons) and the issuing of certificates of fitness in the case of dangerous jobs involving exposure to certain substances  (lead, rubber, chromium, sodium, and potassium dichromate)</a:t>
            </a:r>
          </a:p>
          <a:p>
            <a:pPr algn="just"/>
            <a:endParaRPr lang="en-US" dirty="0"/>
          </a:p>
        </p:txBody>
      </p:sp>
    </p:spTree>
    <p:extLst>
      <p:ext uri="{BB962C8B-B14F-4D97-AF65-F5344CB8AC3E}">
        <p14:creationId xmlns:p14="http://schemas.microsoft.com/office/powerpoint/2010/main" val="34543889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b="1" dirty="0"/>
            </a:br>
            <a:r>
              <a:rPr lang="en-US" b="1" dirty="0"/>
              <a:t>West Pakistan Hazardous </a:t>
            </a:r>
            <a:br>
              <a:rPr lang="en-US" b="1" dirty="0"/>
            </a:br>
            <a:r>
              <a:rPr lang="en-US" b="1" dirty="0"/>
              <a:t>Occupations Rules 1963 </a:t>
            </a:r>
            <a:br>
              <a:rPr lang="en-US" b="1" dirty="0"/>
            </a:br>
            <a:endParaRPr lang="en-US" dirty="0"/>
          </a:p>
        </p:txBody>
      </p:sp>
      <p:sp>
        <p:nvSpPr>
          <p:cNvPr id="3" name="Content Placeholder 2"/>
          <p:cNvSpPr>
            <a:spLocks noGrp="1"/>
          </p:cNvSpPr>
          <p:nvPr>
            <p:ph idx="1"/>
          </p:nvPr>
        </p:nvSpPr>
        <p:spPr/>
        <p:txBody>
          <a:bodyPr/>
          <a:lstStyle/>
          <a:p>
            <a:pPr algn="just"/>
            <a:r>
              <a:rPr lang="en-US" dirty="0"/>
              <a:t>One of the regulations of the "West Pakistan Hazardous Occupations Rules 1963 specifies a large number of processes (either manufacturing or utilizing of a large number of harmful or explosive substances) as hazardous.</a:t>
            </a:r>
          </a:p>
          <a:p>
            <a:pPr algn="just"/>
            <a:r>
              <a:rPr lang="en-US" dirty="0"/>
              <a:t>It also permits the Chief Inspector of Factories to declare other processes hazardous as well </a:t>
            </a:r>
          </a:p>
          <a:p>
            <a:endParaRPr lang="en-US" dirty="0"/>
          </a:p>
        </p:txBody>
      </p:sp>
    </p:spTree>
    <p:extLst>
      <p:ext uri="{BB962C8B-B14F-4D97-AF65-F5344CB8AC3E}">
        <p14:creationId xmlns:p14="http://schemas.microsoft.com/office/powerpoint/2010/main" val="28602125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Mines Act 1923</a:t>
            </a:r>
          </a:p>
        </p:txBody>
      </p:sp>
      <p:sp>
        <p:nvSpPr>
          <p:cNvPr id="3" name="Content Placeholder 2"/>
          <p:cNvSpPr>
            <a:spLocks noGrp="1"/>
          </p:cNvSpPr>
          <p:nvPr>
            <p:ph idx="1"/>
          </p:nvPr>
        </p:nvSpPr>
        <p:spPr/>
        <p:txBody>
          <a:bodyPr>
            <a:normAutofit fontScale="85000" lnSpcReduction="10000"/>
          </a:bodyPr>
          <a:lstStyle/>
          <a:p>
            <a:pPr algn="just"/>
            <a:r>
              <a:rPr lang="en-US" dirty="0"/>
              <a:t>This act concerns the laws relating to the regulation and inspection of mines. </a:t>
            </a:r>
          </a:p>
          <a:p>
            <a:pPr algn="just"/>
            <a:r>
              <a:rPr lang="en-US" dirty="0"/>
              <a:t>Its contents include role of the chief inspector of mines and of inspectors, operation and management of mines, provision as to health and safety (powers of inspectors in the case of dangers arising to mine workers, accident reports, notice of occupational accidents, accidents investigation) working hours, employment of women (prohibited in underground work) and children (absolutely prohibited to work in mines) and so on. </a:t>
            </a:r>
          </a:p>
          <a:p>
            <a:pPr algn="just"/>
            <a:endParaRPr lang="en-US" dirty="0"/>
          </a:p>
        </p:txBody>
      </p:sp>
    </p:spTree>
    <p:extLst>
      <p:ext uri="{BB962C8B-B14F-4D97-AF65-F5344CB8AC3E}">
        <p14:creationId xmlns:p14="http://schemas.microsoft.com/office/powerpoint/2010/main" val="23739763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Dock Laborers act 1934</a:t>
            </a:r>
          </a:p>
        </p:txBody>
      </p:sp>
      <p:sp>
        <p:nvSpPr>
          <p:cNvPr id="3" name="Content Placeholder 2"/>
          <p:cNvSpPr>
            <a:spLocks noGrp="1"/>
          </p:cNvSpPr>
          <p:nvPr>
            <p:ph idx="1"/>
          </p:nvPr>
        </p:nvSpPr>
        <p:spPr/>
        <p:txBody>
          <a:bodyPr/>
          <a:lstStyle/>
          <a:p>
            <a:pPr algn="just"/>
            <a:r>
              <a:rPr lang="en-US" dirty="0"/>
              <a:t>The Directorate of Dock Workers Safety is responsible for ensuring the safety and health of dock workers employed at Karachi, Gwadar and </a:t>
            </a:r>
            <a:r>
              <a:rPr lang="en-US" dirty="0" err="1"/>
              <a:t>Pasni</a:t>
            </a:r>
            <a:r>
              <a:rPr lang="en-US" dirty="0"/>
              <a:t> seaports, through the practical enforcement of relevant provisions of the Dock Laborer's act.</a:t>
            </a:r>
          </a:p>
          <a:p>
            <a:pPr algn="just"/>
            <a:endParaRPr lang="en-US" dirty="0"/>
          </a:p>
        </p:txBody>
      </p:sp>
    </p:spTree>
    <p:extLst>
      <p:ext uri="{BB962C8B-B14F-4D97-AF65-F5344CB8AC3E}">
        <p14:creationId xmlns:p14="http://schemas.microsoft.com/office/powerpoint/2010/main" val="15984180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Contents</a:t>
            </a:r>
          </a:p>
        </p:txBody>
      </p:sp>
      <p:sp>
        <p:nvSpPr>
          <p:cNvPr id="3" name="Content Placeholder 2"/>
          <p:cNvSpPr>
            <a:spLocks noGrp="1"/>
          </p:cNvSpPr>
          <p:nvPr>
            <p:ph idx="1"/>
          </p:nvPr>
        </p:nvSpPr>
        <p:spPr/>
        <p:txBody>
          <a:bodyPr/>
          <a:lstStyle/>
          <a:p>
            <a:r>
              <a:rPr lang="en-US" dirty="0"/>
              <a:t>The Problem</a:t>
            </a:r>
          </a:p>
          <a:p>
            <a:r>
              <a:rPr lang="en-US" dirty="0"/>
              <a:t>Background</a:t>
            </a:r>
          </a:p>
          <a:p>
            <a:r>
              <a:rPr lang="en-US" dirty="0"/>
              <a:t>Occupational Health and Safety (OHS) laws in Pakistan</a:t>
            </a:r>
          </a:p>
        </p:txBody>
      </p:sp>
    </p:spTree>
    <p:extLst>
      <p:ext uri="{BB962C8B-B14F-4D97-AF65-F5344CB8AC3E}">
        <p14:creationId xmlns:p14="http://schemas.microsoft.com/office/powerpoint/2010/main" val="30036945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r>
              <a:rPr lang="en-US" b="1" dirty="0"/>
              <a:t>How does government ensure that the above-mentioned provisions are followed at the workplaces?</a:t>
            </a:r>
            <a:br>
              <a:rPr lang="en-US" b="1" dirty="0"/>
            </a:br>
            <a:endParaRPr lang="en-US" dirty="0"/>
          </a:p>
        </p:txBody>
      </p:sp>
    </p:spTree>
    <p:extLst>
      <p:ext uri="{BB962C8B-B14F-4D97-AF65-F5344CB8AC3E}">
        <p14:creationId xmlns:p14="http://schemas.microsoft.com/office/powerpoint/2010/main" val="12585899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4" name="Content Placeholder 3"/>
          <p:cNvSpPr>
            <a:spLocks noGrp="1"/>
          </p:cNvSpPr>
          <p:nvPr>
            <p:ph idx="1"/>
          </p:nvPr>
        </p:nvSpPr>
        <p:spPr/>
        <p:txBody>
          <a:bodyPr>
            <a:normAutofit fontScale="85000" lnSpcReduction="10000"/>
          </a:bodyPr>
          <a:lstStyle/>
          <a:p>
            <a:pPr algn="just"/>
            <a:r>
              <a:rPr lang="en-US" dirty="0"/>
              <a:t>All the above laws require the appropriate government (Federal or Provincial) to appoint qualified individuals as inspectors. It is the duty of inspectors to enforce these laws. The usual powers of inspectors include the right to enter and inspect any workplace, taking evidence from persons for carrying out their duties. A person can’t be appointed as inspector or continue to hold the office of inspector if he or she becomes directly or indirectly interested in the workplace (it is factory under the Factories Act, a dock or a ship under Dock Laborers Act and a mine under the Mines Act.</a:t>
            </a:r>
          </a:p>
        </p:txBody>
      </p:sp>
    </p:spTree>
    <p:extLst>
      <p:ext uri="{BB962C8B-B14F-4D97-AF65-F5344CB8AC3E}">
        <p14:creationId xmlns:p14="http://schemas.microsoft.com/office/powerpoint/2010/main" val="33139658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3400" y="1447800"/>
            <a:ext cx="8229600" cy="1143000"/>
          </a:xfrm>
        </p:spPr>
        <p:txBody>
          <a:bodyPr>
            <a:normAutofit fontScale="90000"/>
          </a:bodyPr>
          <a:lstStyle/>
          <a:p>
            <a:br>
              <a:rPr lang="en-US" b="1" dirty="0"/>
            </a:br>
            <a:br>
              <a:rPr lang="en-US" b="1" dirty="0"/>
            </a:br>
            <a:br>
              <a:rPr lang="en-US" b="1" dirty="0"/>
            </a:br>
            <a:br>
              <a:rPr lang="en-US" b="1" dirty="0"/>
            </a:br>
            <a:br>
              <a:rPr lang="en-US" b="1" dirty="0"/>
            </a:br>
            <a:r>
              <a:rPr lang="en-US" b="1" dirty="0"/>
              <a:t>Does Employer or Government provide any training to the workers regarding workplace health and safety issues?</a:t>
            </a:r>
            <a:br>
              <a:rPr lang="en-US" b="1" dirty="0"/>
            </a:br>
            <a:endParaRPr lang="en-US" dirty="0"/>
          </a:p>
        </p:txBody>
      </p:sp>
    </p:spTree>
    <p:extLst>
      <p:ext uri="{BB962C8B-B14F-4D97-AF65-F5344CB8AC3E}">
        <p14:creationId xmlns:p14="http://schemas.microsoft.com/office/powerpoint/2010/main" val="38234952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4" name="Content Placeholder 3"/>
          <p:cNvSpPr>
            <a:spLocks noGrp="1"/>
          </p:cNvSpPr>
          <p:nvPr>
            <p:ph idx="1"/>
          </p:nvPr>
        </p:nvSpPr>
        <p:spPr/>
        <p:txBody>
          <a:bodyPr>
            <a:normAutofit fontScale="85000" lnSpcReduction="20000"/>
          </a:bodyPr>
          <a:lstStyle/>
          <a:p>
            <a:pPr algn="just"/>
            <a:r>
              <a:rPr lang="en-US" dirty="0"/>
              <a:t>Various government agencies like National Institute of Labor Administration and Training, </a:t>
            </a:r>
            <a:r>
              <a:rPr lang="en-US" b="1" dirty="0"/>
              <a:t>Directorate of Workers Education</a:t>
            </a:r>
            <a:r>
              <a:rPr lang="en-US" dirty="0"/>
              <a:t> provide training to workers on these issues. </a:t>
            </a:r>
            <a:r>
              <a:rPr lang="en-US" b="1" dirty="0"/>
              <a:t>Directorate of Dock Workers Safety </a:t>
            </a:r>
            <a:r>
              <a:rPr lang="en-US" dirty="0"/>
              <a:t>(DDWS) and </a:t>
            </a:r>
            <a:r>
              <a:rPr lang="en-US" b="1" dirty="0"/>
              <a:t>Central Inspectorate of Mines</a:t>
            </a:r>
            <a:r>
              <a:rPr lang="en-US" dirty="0"/>
              <a:t> provide training to dock workers and mine workers respectively. The Centre for Improvement of Working Conditions and Environment (CIWCE) is a pioneering institution in Pakistan (working under the Directorate of Labor Welfare, Punjab) which provides training, information and research facilities for promotion of safety, health and better work environment in the industries and businesses.</a:t>
            </a:r>
          </a:p>
        </p:txBody>
      </p:sp>
    </p:spTree>
    <p:extLst>
      <p:ext uri="{BB962C8B-B14F-4D97-AF65-F5344CB8AC3E}">
        <p14:creationId xmlns:p14="http://schemas.microsoft.com/office/powerpoint/2010/main" val="18724417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Problem</a:t>
            </a:r>
          </a:p>
        </p:txBody>
      </p:sp>
      <p:sp>
        <p:nvSpPr>
          <p:cNvPr id="3" name="Content Placeholder 2"/>
          <p:cNvSpPr>
            <a:spLocks noGrp="1"/>
          </p:cNvSpPr>
          <p:nvPr>
            <p:ph idx="1"/>
          </p:nvPr>
        </p:nvSpPr>
        <p:spPr/>
        <p:txBody>
          <a:bodyPr/>
          <a:lstStyle/>
          <a:p>
            <a:pPr algn="just"/>
            <a:r>
              <a:rPr lang="en-US" dirty="0"/>
              <a:t>Health and safety at work only hits the headlines when there is a major disaster.</a:t>
            </a:r>
          </a:p>
          <a:p>
            <a:pPr algn="just"/>
            <a:r>
              <a:rPr lang="en-US" dirty="0"/>
              <a:t>The number of fatal accidents at work has fallen sharply since the beginning of 1970s but a significant number of employees and members of public still die each year as a result of accidents at work.</a:t>
            </a:r>
          </a:p>
        </p:txBody>
      </p:sp>
    </p:spTree>
    <p:extLst>
      <p:ext uri="{BB962C8B-B14F-4D97-AF65-F5344CB8AC3E}">
        <p14:creationId xmlns:p14="http://schemas.microsoft.com/office/powerpoint/2010/main" val="20998653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Background</a:t>
            </a:r>
          </a:p>
        </p:txBody>
      </p:sp>
      <p:sp>
        <p:nvSpPr>
          <p:cNvPr id="3" name="Content Placeholder 2"/>
          <p:cNvSpPr>
            <a:spLocks noGrp="1"/>
          </p:cNvSpPr>
          <p:nvPr>
            <p:ph idx="1"/>
          </p:nvPr>
        </p:nvSpPr>
        <p:spPr/>
        <p:txBody>
          <a:bodyPr>
            <a:normAutofit fontScale="70000" lnSpcReduction="20000"/>
          </a:bodyPr>
          <a:lstStyle/>
          <a:p>
            <a:pPr algn="just"/>
            <a:r>
              <a:rPr lang="en-US" dirty="0"/>
              <a:t>During and after World War I, Industrial Revolution occurred</a:t>
            </a:r>
          </a:p>
          <a:p>
            <a:pPr lvl="1" algn="just"/>
            <a:r>
              <a:rPr lang="en-US" dirty="0"/>
              <a:t>rapid introduction of new industries</a:t>
            </a:r>
          </a:p>
          <a:p>
            <a:pPr lvl="1" algn="just"/>
            <a:r>
              <a:rPr lang="en-US" dirty="0"/>
              <a:t>Increasing demand of products and production activities</a:t>
            </a:r>
          </a:p>
          <a:p>
            <a:pPr lvl="1" algn="just"/>
            <a:r>
              <a:rPr lang="en-US" dirty="0"/>
              <a:t>Indiscriminate hiring of workers to run the manufacturing processes</a:t>
            </a:r>
          </a:p>
          <a:p>
            <a:pPr algn="just"/>
            <a:r>
              <a:rPr lang="en-US" dirty="0"/>
              <a:t>This brought about</a:t>
            </a:r>
          </a:p>
          <a:p>
            <a:pPr lvl="1" algn="just"/>
            <a:r>
              <a:rPr lang="en-US" dirty="0"/>
              <a:t>Poor and unsafe working conditions </a:t>
            </a:r>
          </a:p>
          <a:p>
            <a:pPr lvl="1" algn="just"/>
            <a:r>
              <a:rPr lang="en-US" dirty="0"/>
              <a:t>serious dangers not anticipated </a:t>
            </a:r>
          </a:p>
          <a:p>
            <a:pPr lvl="1" algn="just"/>
            <a:r>
              <a:rPr lang="en-US" dirty="0"/>
              <a:t>exposure to various occupational diseases and serious accidents aggravated by endemic diseases like malnutrition, worm infestation, malaria and others</a:t>
            </a:r>
          </a:p>
          <a:p>
            <a:pPr algn="just"/>
            <a:r>
              <a:rPr lang="en-US" dirty="0"/>
              <a:t>Hence the origin of Occupational Health and Safety as means of protecting the health and welfare of employees.</a:t>
            </a:r>
          </a:p>
        </p:txBody>
      </p:sp>
    </p:spTree>
    <p:extLst>
      <p:ext uri="{BB962C8B-B14F-4D97-AF65-F5344CB8AC3E}">
        <p14:creationId xmlns:p14="http://schemas.microsoft.com/office/powerpoint/2010/main" val="2885997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Benefits</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a:t>A safe work place ensures less accidents.</a:t>
            </a:r>
          </a:p>
          <a:p>
            <a:pPr algn="just"/>
            <a:r>
              <a:rPr lang="en-US" dirty="0"/>
              <a:t>Keeps the workers focused on the tasks rather than worry about chances of mishaps.</a:t>
            </a:r>
          </a:p>
          <a:p>
            <a:pPr algn="just"/>
            <a:r>
              <a:rPr lang="en-US" dirty="0"/>
              <a:t>Increases productivity and efficiency of workers.</a:t>
            </a:r>
          </a:p>
          <a:p>
            <a:pPr algn="just"/>
            <a:r>
              <a:rPr lang="en-US" dirty="0"/>
              <a:t>Managing the work force becomes easy and the workers remain motivated.</a:t>
            </a:r>
          </a:p>
          <a:p>
            <a:pPr algn="just"/>
            <a:r>
              <a:rPr lang="en-US" dirty="0"/>
              <a:t>A healthy and sound worker is an asset and contributes towards economic development of organization.</a:t>
            </a:r>
          </a:p>
        </p:txBody>
      </p:sp>
    </p:spTree>
    <p:extLst>
      <p:ext uri="{BB962C8B-B14F-4D97-AF65-F5344CB8AC3E}">
        <p14:creationId xmlns:p14="http://schemas.microsoft.com/office/powerpoint/2010/main" val="15477334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r>
              <a:rPr lang="en-US" sz="5400" b="1" dirty="0"/>
              <a:t>Occupational Health and Safety Laws in </a:t>
            </a:r>
            <a:br>
              <a:rPr lang="en-US" sz="5400" b="1" dirty="0"/>
            </a:br>
            <a:r>
              <a:rPr lang="en-US" sz="5400" b="1" dirty="0"/>
              <a:t>Pakistan</a:t>
            </a:r>
          </a:p>
        </p:txBody>
      </p:sp>
    </p:spTree>
    <p:extLst>
      <p:ext uri="{BB962C8B-B14F-4D97-AF65-F5344CB8AC3E}">
        <p14:creationId xmlns:p14="http://schemas.microsoft.com/office/powerpoint/2010/main" val="23845811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Occupational Health and Safety</a:t>
            </a:r>
          </a:p>
        </p:txBody>
      </p:sp>
      <p:sp>
        <p:nvSpPr>
          <p:cNvPr id="3" name="Content Placeholder 2"/>
          <p:cNvSpPr>
            <a:spLocks noGrp="1"/>
          </p:cNvSpPr>
          <p:nvPr>
            <p:ph idx="1"/>
          </p:nvPr>
        </p:nvSpPr>
        <p:spPr/>
        <p:txBody>
          <a:bodyPr/>
          <a:lstStyle/>
          <a:p>
            <a:pPr marL="0" indent="0" algn="ctr">
              <a:buNone/>
            </a:pPr>
            <a:r>
              <a:rPr lang="en-US" sz="3600" b="1" i="1" u="sng" dirty="0"/>
              <a:t>Definition</a:t>
            </a:r>
            <a:endParaRPr lang="en-US" b="1" i="1" u="sng" dirty="0"/>
          </a:p>
          <a:p>
            <a:pPr algn="just"/>
            <a:r>
              <a:rPr lang="en-US" dirty="0"/>
              <a:t>Means by which to control aspects of work production that involve any degree of risk or danger that may cause injury or harm.</a:t>
            </a:r>
          </a:p>
          <a:p>
            <a:pPr algn="just"/>
            <a:r>
              <a:rPr lang="en-US" dirty="0"/>
              <a:t>This process eliminates such elements to ensure employee safety &amp; health.</a:t>
            </a:r>
          </a:p>
        </p:txBody>
      </p:sp>
    </p:spTree>
    <p:extLst>
      <p:ext uri="{BB962C8B-B14F-4D97-AF65-F5344CB8AC3E}">
        <p14:creationId xmlns:p14="http://schemas.microsoft.com/office/powerpoint/2010/main" val="18794453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Occupational Health and Safety</a:t>
            </a:r>
          </a:p>
        </p:txBody>
      </p:sp>
      <p:sp>
        <p:nvSpPr>
          <p:cNvPr id="3" name="Content Placeholder 2"/>
          <p:cNvSpPr>
            <a:spLocks noGrp="1"/>
          </p:cNvSpPr>
          <p:nvPr>
            <p:ph idx="1"/>
          </p:nvPr>
        </p:nvSpPr>
        <p:spPr/>
        <p:txBody>
          <a:bodyPr/>
          <a:lstStyle/>
          <a:p>
            <a:pPr algn="just"/>
            <a:r>
              <a:rPr lang="en-US" dirty="0"/>
              <a:t>The Reasons for OH &amp; S:</a:t>
            </a:r>
          </a:p>
          <a:p>
            <a:pPr lvl="1" algn="just"/>
            <a:r>
              <a:rPr lang="en-US" dirty="0"/>
              <a:t>Eliminates possible danger </a:t>
            </a:r>
          </a:p>
          <a:p>
            <a:pPr lvl="1" algn="just"/>
            <a:r>
              <a:rPr lang="en-US" dirty="0"/>
              <a:t>Safeguard employee productivity </a:t>
            </a:r>
          </a:p>
          <a:p>
            <a:pPr lvl="1" algn="just"/>
            <a:r>
              <a:rPr lang="en-US" dirty="0"/>
              <a:t>Means to promote workplace processes </a:t>
            </a:r>
          </a:p>
          <a:p>
            <a:pPr lvl="1" algn="just"/>
            <a:r>
              <a:rPr lang="en-US" dirty="0"/>
              <a:t>Protect employee rights </a:t>
            </a:r>
          </a:p>
          <a:p>
            <a:pPr lvl="1" algn="just"/>
            <a:r>
              <a:rPr lang="en-US" dirty="0"/>
              <a:t>Maintain work health For all Employees </a:t>
            </a:r>
          </a:p>
        </p:txBody>
      </p:sp>
    </p:spTree>
    <p:extLst>
      <p:ext uri="{BB962C8B-B14F-4D97-AF65-F5344CB8AC3E}">
        <p14:creationId xmlns:p14="http://schemas.microsoft.com/office/powerpoint/2010/main" val="34578445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Management's Role in </a:t>
            </a:r>
            <a:br>
              <a:rPr lang="en-US" b="1" dirty="0"/>
            </a:br>
            <a:r>
              <a:rPr lang="en-US" b="1" dirty="0"/>
              <a:t>Employee Safety</a:t>
            </a:r>
          </a:p>
        </p:txBody>
      </p:sp>
      <p:sp>
        <p:nvSpPr>
          <p:cNvPr id="3" name="Content Placeholder 2"/>
          <p:cNvSpPr>
            <a:spLocks noGrp="1"/>
          </p:cNvSpPr>
          <p:nvPr>
            <p:ph idx="1"/>
          </p:nvPr>
        </p:nvSpPr>
        <p:spPr/>
        <p:txBody>
          <a:bodyPr/>
          <a:lstStyle/>
          <a:p>
            <a:pPr algn="just"/>
            <a:r>
              <a:rPr lang="en-US" dirty="0"/>
              <a:t>There are a number of strategies that can be used by organizations to ensure a healthy and safe workplace and insure compliance with legal requirements, some are</a:t>
            </a:r>
          </a:p>
          <a:p>
            <a:pPr lvl="1" algn="just"/>
            <a:r>
              <a:rPr lang="en-US" dirty="0"/>
              <a:t>Design safe and healthy systems for work</a:t>
            </a:r>
          </a:p>
          <a:p>
            <a:pPr lvl="1" algn="just"/>
            <a:r>
              <a:rPr lang="en-US" dirty="0"/>
              <a:t>Exhibit strong management commitment</a:t>
            </a:r>
          </a:p>
        </p:txBody>
      </p:sp>
    </p:spTree>
    <p:extLst>
      <p:ext uri="{BB962C8B-B14F-4D97-AF65-F5344CB8AC3E}">
        <p14:creationId xmlns:p14="http://schemas.microsoft.com/office/powerpoint/2010/main" val="6948737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428</TotalTime>
  <Words>1390</Words>
  <Application>Microsoft Office PowerPoint</Application>
  <PresentationFormat>On-screen Show (4:3)</PresentationFormat>
  <Paragraphs>104</Paragraphs>
  <Slides>23</Slides>
  <Notes>10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23</vt:i4>
      </vt:variant>
    </vt:vector>
  </HeadingPairs>
  <TitlesOfParts>
    <vt:vector size="26" baseType="lpstr">
      <vt:lpstr>Arial</vt:lpstr>
      <vt:lpstr>Calibri</vt:lpstr>
      <vt:lpstr>Office Theme</vt:lpstr>
      <vt:lpstr>Professional Practices</vt:lpstr>
      <vt:lpstr>Contents</vt:lpstr>
      <vt:lpstr>The Problem</vt:lpstr>
      <vt:lpstr>Background</vt:lpstr>
      <vt:lpstr>Benefits</vt:lpstr>
      <vt:lpstr>Occupational Health and Safety Laws in  Pakistan</vt:lpstr>
      <vt:lpstr>Occupational Health and Safety</vt:lpstr>
      <vt:lpstr>Occupational Health and Safety</vt:lpstr>
      <vt:lpstr>Management's Role in  Employee Safety</vt:lpstr>
      <vt:lpstr>Management's Role in  Employee Safety</vt:lpstr>
      <vt:lpstr>Safety and Health Laws in Pakistan</vt:lpstr>
      <vt:lpstr>Safety and Health Laws in Pakistan</vt:lpstr>
      <vt:lpstr>Factories Act 1934</vt:lpstr>
      <vt:lpstr>Factories Act 1934</vt:lpstr>
      <vt:lpstr> Provincial Factories Rules (Punjab 1978, Sindh 1975, KPK 1975) </vt:lpstr>
      <vt:lpstr> West Pakistan Hazardous  Occupations Rules 1963  </vt:lpstr>
      <vt:lpstr> West Pakistan Hazardous  Occupations Rules 1963  </vt:lpstr>
      <vt:lpstr>Mines Act 1923</vt:lpstr>
      <vt:lpstr>Dock Laborers act 1934</vt:lpstr>
      <vt:lpstr>         How does government ensure that the above-mentioned provisions are followed at the workplaces? </vt:lpstr>
      <vt:lpstr>PowerPoint Presentation</vt:lpstr>
      <vt:lpstr>     Does Employer or Government provide any training to the workers regarding workplace health and safety issues?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Professional Practices</dc:title>
  <dc:creator>IBRAHIM</dc:creator>
  <cp:lastModifiedBy>YAQOOB ALI BALOCH</cp:lastModifiedBy>
  <cp:revision>160</cp:revision>
  <dcterms:created xsi:type="dcterms:W3CDTF">2006-08-16T00:00:00Z</dcterms:created>
  <dcterms:modified xsi:type="dcterms:W3CDTF">2023-12-27T09:51:54Z</dcterms:modified>
</cp:coreProperties>
</file>