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90" r:id="rId33"/>
    <p:sldId id="289" r:id="rId34"/>
    <p:sldId id="291" r:id="rId35"/>
    <p:sldId id="29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00" autoAdjust="0"/>
  </p:normalViewPr>
  <p:slideViewPr>
    <p:cSldViewPr>
      <p:cViewPr varScale="1">
        <p:scale>
          <a:sx n="82" d="100"/>
          <a:sy n="82" d="100"/>
        </p:scale>
        <p:origin x="10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81F74-8B54-4BD0-B105-3D4325F27DD6}" type="datetimeFigureOut">
              <a:rPr lang="en-US" smtClean="0"/>
              <a:t>12/29/2023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00F579-EF5C-464D-9878-F19CD827C77A}" type="slidenum">
              <a:rPr lang="en-US" smtClean="0"/>
              <a:t>‹#›</a:t>
            </a:fld>
            <a:endParaRPr lang="en-US"/>
          </a:p>
        </p:txBody>
      </p:sp>
    </p:spTree>
    <p:extLst>
      <p:ext uri="{BB962C8B-B14F-4D97-AF65-F5344CB8AC3E}">
        <p14:creationId xmlns:p14="http://schemas.microsoft.com/office/powerpoint/2010/main" val="3171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construction of large software systems is an incredibly difficult.</a:t>
            </a:r>
          </a:p>
        </p:txBody>
      </p:sp>
      <p:sp>
        <p:nvSpPr>
          <p:cNvPr id="4" name="Slide Number Placeholder 3"/>
          <p:cNvSpPr>
            <a:spLocks noGrp="1"/>
          </p:cNvSpPr>
          <p:nvPr>
            <p:ph type="sldNum" sz="quarter" idx="5"/>
          </p:nvPr>
        </p:nvSpPr>
        <p:spPr/>
        <p:txBody>
          <a:bodyPr/>
          <a:lstStyle/>
          <a:p>
            <a:fld id="{BE00F579-EF5C-464D-9878-F19CD827C77A}" type="slidenum">
              <a:rPr lang="en-US" smtClean="0"/>
              <a:t>3</a:t>
            </a:fld>
            <a:endParaRPr lang="en-US"/>
          </a:p>
        </p:txBody>
      </p:sp>
    </p:spTree>
    <p:extLst>
      <p:ext uri="{BB962C8B-B14F-4D97-AF65-F5344CB8AC3E}">
        <p14:creationId xmlns:p14="http://schemas.microsoft.com/office/powerpoint/2010/main" val="1898175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00F579-EF5C-464D-9878-F19CD827C77A}" type="slidenum">
              <a:rPr lang="en-US" smtClean="0"/>
              <a:t>18</a:t>
            </a:fld>
            <a:endParaRPr lang="en-US"/>
          </a:p>
        </p:txBody>
      </p:sp>
    </p:spTree>
    <p:extLst>
      <p:ext uri="{BB962C8B-B14F-4D97-AF65-F5344CB8AC3E}">
        <p14:creationId xmlns:p14="http://schemas.microsoft.com/office/powerpoint/2010/main" val="2111489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p:txBody>
      </p:sp>
      <p:sp>
        <p:nvSpPr>
          <p:cNvPr id="4" name="Slide Number Placeholder 3"/>
          <p:cNvSpPr>
            <a:spLocks noGrp="1"/>
          </p:cNvSpPr>
          <p:nvPr>
            <p:ph type="sldNum" sz="quarter" idx="10"/>
          </p:nvPr>
        </p:nvSpPr>
        <p:spPr/>
        <p:txBody>
          <a:bodyPr/>
          <a:lstStyle/>
          <a:p>
            <a:fld id="{BE00F579-EF5C-464D-9878-F19CD827C77A}" type="slidenum">
              <a:rPr lang="en-US" smtClean="0"/>
              <a:t>28</a:t>
            </a:fld>
            <a:endParaRPr lang="en-US"/>
          </a:p>
        </p:txBody>
      </p:sp>
    </p:spTree>
    <p:extLst>
      <p:ext uri="{BB962C8B-B14F-4D97-AF65-F5344CB8AC3E}">
        <p14:creationId xmlns:p14="http://schemas.microsoft.com/office/powerpoint/2010/main" val="3508325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controlled systems - All these examples are safety related and capable of causing extensive damage</a:t>
            </a:r>
          </a:p>
        </p:txBody>
      </p:sp>
      <p:sp>
        <p:nvSpPr>
          <p:cNvPr id="4" name="Slide Number Placeholder 3"/>
          <p:cNvSpPr>
            <a:spLocks noGrp="1"/>
          </p:cNvSpPr>
          <p:nvPr>
            <p:ph type="sldNum" sz="quarter" idx="10"/>
          </p:nvPr>
        </p:nvSpPr>
        <p:spPr/>
        <p:txBody>
          <a:bodyPr/>
          <a:lstStyle/>
          <a:p>
            <a:fld id="{BE00F579-EF5C-464D-9878-F19CD827C77A}" type="slidenum">
              <a:rPr lang="en-US" smtClean="0"/>
              <a:t>4</a:t>
            </a:fld>
            <a:endParaRPr lang="en-US"/>
          </a:p>
        </p:txBody>
      </p:sp>
    </p:spTree>
    <p:extLst>
      <p:ext uri="{BB962C8B-B14F-4D97-AF65-F5344CB8AC3E}">
        <p14:creationId xmlns:p14="http://schemas.microsoft.com/office/powerpoint/2010/main" val="3214206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a rule or directive made and maintained by an authority.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success full software.</a:t>
            </a:r>
          </a:p>
          <a:p>
            <a:endParaRPr lang="en-US" dirty="0">
              <a:effectLst/>
            </a:endParaRPr>
          </a:p>
        </p:txBody>
      </p:sp>
      <p:sp>
        <p:nvSpPr>
          <p:cNvPr id="4" name="Slide Number Placeholder 3"/>
          <p:cNvSpPr>
            <a:spLocks noGrp="1"/>
          </p:cNvSpPr>
          <p:nvPr>
            <p:ph type="sldNum" sz="quarter" idx="10"/>
          </p:nvPr>
        </p:nvSpPr>
        <p:spPr/>
        <p:txBody>
          <a:bodyPr/>
          <a:lstStyle/>
          <a:p>
            <a:fld id="{BE00F579-EF5C-464D-9878-F19CD827C77A}" type="slidenum">
              <a:rPr lang="en-US" smtClean="0"/>
              <a:t>5</a:t>
            </a:fld>
            <a:endParaRPr lang="en-US"/>
          </a:p>
        </p:txBody>
      </p:sp>
    </p:spTree>
    <p:extLst>
      <p:ext uri="{BB962C8B-B14F-4D97-AF65-F5344CB8AC3E}">
        <p14:creationId xmlns:p14="http://schemas.microsoft.com/office/powerpoint/2010/main" val="1419886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International Electrotechnical Commission </a:t>
            </a:r>
          </a:p>
          <a:p>
            <a:endParaRPr lang="en-US" dirty="0"/>
          </a:p>
          <a:p>
            <a:r>
              <a:rPr lang="en-US" dirty="0"/>
              <a:t>standard is a document</a:t>
            </a:r>
          </a:p>
        </p:txBody>
      </p:sp>
      <p:sp>
        <p:nvSpPr>
          <p:cNvPr id="4" name="Slide Number Placeholder 3"/>
          <p:cNvSpPr>
            <a:spLocks noGrp="1"/>
          </p:cNvSpPr>
          <p:nvPr>
            <p:ph type="sldNum" sz="quarter" idx="10"/>
          </p:nvPr>
        </p:nvSpPr>
        <p:spPr/>
        <p:txBody>
          <a:bodyPr/>
          <a:lstStyle/>
          <a:p>
            <a:fld id="{BE00F579-EF5C-464D-9878-F19CD827C77A}" type="slidenum">
              <a:rPr lang="en-US" smtClean="0"/>
              <a:t>7</a:t>
            </a:fld>
            <a:endParaRPr lang="en-US"/>
          </a:p>
        </p:txBody>
      </p:sp>
    </p:spTree>
    <p:extLst>
      <p:ext uri="{BB962C8B-B14F-4D97-AF65-F5344CB8AC3E}">
        <p14:creationId xmlns:p14="http://schemas.microsoft.com/office/powerpoint/2010/main" val="2443320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IEC 61508: </a:t>
            </a:r>
            <a:r>
              <a:rPr lang="en-US" dirty="0"/>
              <a:t>international standard </a:t>
            </a:r>
          </a:p>
          <a:p>
            <a:r>
              <a:rPr lang="en-US" dirty="0"/>
              <a:t>how to apply, design, deploy and maintain automatic protection systems</a:t>
            </a:r>
          </a:p>
        </p:txBody>
      </p:sp>
      <p:sp>
        <p:nvSpPr>
          <p:cNvPr id="4" name="Slide Number Placeholder 3"/>
          <p:cNvSpPr>
            <a:spLocks noGrp="1"/>
          </p:cNvSpPr>
          <p:nvPr>
            <p:ph type="sldNum" sz="quarter" idx="5"/>
          </p:nvPr>
        </p:nvSpPr>
        <p:spPr/>
        <p:txBody>
          <a:bodyPr/>
          <a:lstStyle/>
          <a:p>
            <a:fld id="{BE00F579-EF5C-464D-9878-F19CD827C77A}" type="slidenum">
              <a:rPr lang="en-US" smtClean="0"/>
              <a:t>9</a:t>
            </a:fld>
            <a:endParaRPr lang="en-US"/>
          </a:p>
        </p:txBody>
      </p:sp>
    </p:spTree>
    <p:extLst>
      <p:ext uri="{BB962C8B-B14F-4D97-AF65-F5344CB8AC3E}">
        <p14:creationId xmlns:p14="http://schemas.microsoft.com/office/powerpoint/2010/main" val="2103540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Certification means meeting standards, allowing uncertified products or practitioners. </a:t>
            </a:r>
          </a:p>
          <a:p>
            <a:r>
              <a:rPr lang="en-US" b="0" i="0" dirty="0">
                <a:solidFill>
                  <a:srgbClr val="D1D5DB"/>
                </a:solidFill>
                <a:effectLst/>
                <a:latin typeface="Söhne"/>
              </a:rPr>
              <a:t>Licensing requires a valid license for market entry or practice, preventing uncertified entities.</a:t>
            </a:r>
            <a:endParaRPr lang="en-US" dirty="0"/>
          </a:p>
        </p:txBody>
      </p:sp>
      <p:sp>
        <p:nvSpPr>
          <p:cNvPr id="4" name="Slide Number Placeholder 3"/>
          <p:cNvSpPr>
            <a:spLocks noGrp="1"/>
          </p:cNvSpPr>
          <p:nvPr>
            <p:ph type="sldNum" sz="quarter" idx="10"/>
          </p:nvPr>
        </p:nvSpPr>
        <p:spPr/>
        <p:txBody>
          <a:bodyPr/>
          <a:lstStyle/>
          <a:p>
            <a:fld id="{BE00F579-EF5C-464D-9878-F19CD827C77A}" type="slidenum">
              <a:rPr lang="en-US" smtClean="0"/>
              <a:t>11</a:t>
            </a:fld>
            <a:endParaRPr lang="en-US"/>
          </a:p>
        </p:txBody>
      </p:sp>
    </p:spTree>
    <p:extLst>
      <p:ext uri="{BB962C8B-B14F-4D97-AF65-F5344CB8AC3E}">
        <p14:creationId xmlns:p14="http://schemas.microsoft.com/office/powerpoint/2010/main" val="2980639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Licensing is therefore  a more severe form of certification.</a:t>
            </a:r>
          </a:p>
          <a:p>
            <a:endParaRPr lang="en-US" dirty="0"/>
          </a:p>
        </p:txBody>
      </p:sp>
      <p:sp>
        <p:nvSpPr>
          <p:cNvPr id="4" name="Slide Number Placeholder 3"/>
          <p:cNvSpPr>
            <a:spLocks noGrp="1"/>
          </p:cNvSpPr>
          <p:nvPr>
            <p:ph type="sldNum" sz="quarter" idx="5"/>
          </p:nvPr>
        </p:nvSpPr>
        <p:spPr/>
        <p:txBody>
          <a:bodyPr/>
          <a:lstStyle/>
          <a:p>
            <a:fld id="{BE00F579-EF5C-464D-9878-F19CD827C77A}" type="slidenum">
              <a:rPr lang="en-US" smtClean="0"/>
              <a:t>12</a:t>
            </a:fld>
            <a:endParaRPr lang="en-US"/>
          </a:p>
        </p:txBody>
      </p:sp>
    </p:spTree>
    <p:extLst>
      <p:ext uri="{BB962C8B-B14F-4D97-AF65-F5344CB8AC3E}">
        <p14:creationId xmlns:p14="http://schemas.microsoft.com/office/powerpoint/2010/main" val="1983145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statute</a:t>
            </a:r>
            <a:r>
              <a:rPr lang="en-US" dirty="0"/>
              <a:t> is a formal written enactment of a legislative authority that governs a city, state, or country. Typically, </a:t>
            </a:r>
            <a:r>
              <a:rPr lang="en-US" b="1" dirty="0"/>
              <a:t>statutes</a:t>
            </a:r>
            <a:r>
              <a:rPr lang="en-US" dirty="0"/>
              <a:t> command or prohibit something, or declare policy.</a:t>
            </a:r>
          </a:p>
        </p:txBody>
      </p:sp>
      <p:sp>
        <p:nvSpPr>
          <p:cNvPr id="4" name="Slide Number Placeholder 3"/>
          <p:cNvSpPr>
            <a:spLocks noGrp="1"/>
          </p:cNvSpPr>
          <p:nvPr>
            <p:ph type="sldNum" sz="quarter" idx="10"/>
          </p:nvPr>
        </p:nvSpPr>
        <p:spPr/>
        <p:txBody>
          <a:bodyPr/>
          <a:lstStyle/>
          <a:p>
            <a:fld id="{BE00F579-EF5C-464D-9878-F19CD827C77A}" type="slidenum">
              <a:rPr lang="en-US" smtClean="0"/>
              <a:t>15</a:t>
            </a:fld>
            <a:endParaRPr lang="en-US"/>
          </a:p>
        </p:txBody>
      </p:sp>
    </p:spTree>
    <p:extLst>
      <p:ext uri="{BB962C8B-B14F-4D97-AF65-F5344CB8AC3E}">
        <p14:creationId xmlns:p14="http://schemas.microsoft.com/office/powerpoint/2010/main" val="3497546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Illegal act</a:t>
            </a:r>
          </a:p>
        </p:txBody>
      </p:sp>
      <p:sp>
        <p:nvSpPr>
          <p:cNvPr id="4" name="Slide Number Placeholder 3"/>
          <p:cNvSpPr>
            <a:spLocks noGrp="1"/>
          </p:cNvSpPr>
          <p:nvPr>
            <p:ph type="sldNum" sz="quarter" idx="10"/>
          </p:nvPr>
        </p:nvSpPr>
        <p:spPr/>
        <p:txBody>
          <a:bodyPr/>
          <a:lstStyle/>
          <a:p>
            <a:fld id="{BE00F579-EF5C-464D-9878-F19CD827C77A}" type="slidenum">
              <a:rPr lang="en-US" smtClean="0"/>
              <a:t>17</a:t>
            </a:fld>
            <a:endParaRPr lang="en-US"/>
          </a:p>
        </p:txBody>
      </p:sp>
    </p:spTree>
    <p:extLst>
      <p:ext uri="{BB962C8B-B14F-4D97-AF65-F5344CB8AC3E}">
        <p14:creationId xmlns:p14="http://schemas.microsoft.com/office/powerpoint/2010/main" val="1920021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a:t>Professional Practices</a:t>
            </a:r>
          </a:p>
        </p:txBody>
      </p:sp>
      <p:sp>
        <p:nvSpPr>
          <p:cNvPr id="3" name="Subtitle 2"/>
          <p:cNvSpPr>
            <a:spLocks noGrp="1"/>
          </p:cNvSpPr>
          <p:nvPr>
            <p:ph type="subTitle" idx="1"/>
          </p:nvPr>
        </p:nvSpPr>
        <p:spPr>
          <a:xfrm>
            <a:off x="1371600" y="2514600"/>
            <a:ext cx="6400800" cy="1981200"/>
          </a:xfrm>
        </p:spPr>
        <p:txBody>
          <a:bodyPr>
            <a:normAutofit/>
          </a:bodyPr>
          <a:lstStyle/>
          <a:p>
            <a:r>
              <a:rPr lang="en-US" sz="5400" b="1" dirty="0">
                <a:solidFill>
                  <a:schemeClr val="tx2"/>
                </a:solidFill>
              </a:rPr>
              <a:t>“Softwtare Safety: Liability and Practice”</a:t>
            </a:r>
          </a:p>
        </p:txBody>
      </p:sp>
    </p:spTree>
    <p:extLst>
      <p:ext uri="{BB962C8B-B14F-4D97-AF65-F5344CB8AC3E}">
        <p14:creationId xmlns:p14="http://schemas.microsoft.com/office/powerpoint/2010/main" val="78026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marL="0" indent="0" algn="ctr">
              <a:buNone/>
            </a:pPr>
            <a:r>
              <a:rPr lang="en-US" b="1" u="sng" dirty="0"/>
              <a:t>Certification and Licensing</a:t>
            </a:r>
          </a:p>
          <a:p>
            <a:pPr algn="just"/>
            <a:r>
              <a:rPr lang="en-US" dirty="0"/>
              <a:t>Certification and licensing are also the examples of regulation which can be applied to both products and practitioners.</a:t>
            </a:r>
          </a:p>
          <a:p>
            <a:pPr algn="just"/>
            <a:r>
              <a:rPr lang="en-US" dirty="0"/>
              <a:t>They can also be used in conjunction with standards as when a product is certified against a particular standard.</a:t>
            </a:r>
          </a:p>
        </p:txBody>
      </p:sp>
    </p:spTree>
    <p:extLst>
      <p:ext uri="{BB962C8B-B14F-4D97-AF65-F5344CB8AC3E}">
        <p14:creationId xmlns:p14="http://schemas.microsoft.com/office/powerpoint/2010/main" val="283123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The terms certification and licensing are often used interchangeably but, strictly, certification requires that either the product and the practitioner conforms to some specified standard but there is no bar to the marketing of uncertified products or practicing of uncertified practitioners.</a:t>
            </a:r>
          </a:p>
          <a:p>
            <a:pPr algn="just"/>
            <a:r>
              <a:rPr lang="en-US" dirty="0"/>
              <a:t>A licensing requirement, on the other hand, means that the product cannot go on the market at all or practitioner operate, unless the product is licensed or the practitioner in possession of the requisite license.</a:t>
            </a:r>
          </a:p>
        </p:txBody>
      </p:sp>
    </p:spTree>
    <p:extLst>
      <p:ext uri="{BB962C8B-B14F-4D97-AF65-F5344CB8AC3E}">
        <p14:creationId xmlns:p14="http://schemas.microsoft.com/office/powerpoint/2010/main" val="3965327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algn="just"/>
            <a:r>
              <a:rPr lang="en-US" dirty="0"/>
              <a:t>Licensing is therefore  a more severe form of certification.</a:t>
            </a:r>
          </a:p>
          <a:p>
            <a:pPr algn="just"/>
            <a:r>
              <a:rPr lang="en-US" dirty="0"/>
              <a:t>Licensing is bound to have a restrictive effect on the market but this is usually considered to be justified in safety related situations. </a:t>
            </a:r>
          </a:p>
        </p:txBody>
      </p:sp>
    </p:spTree>
    <p:extLst>
      <p:ext uri="{BB962C8B-B14F-4D97-AF65-F5344CB8AC3E}">
        <p14:creationId xmlns:p14="http://schemas.microsoft.com/office/powerpoint/2010/main" val="39135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marL="0" indent="0" algn="ctr">
              <a:buNone/>
            </a:pPr>
            <a:r>
              <a:rPr lang="en-US" b="1" u="sng" dirty="0"/>
              <a:t>Professional codes of practice</a:t>
            </a:r>
          </a:p>
          <a:p>
            <a:pPr algn="just"/>
            <a:r>
              <a:rPr lang="en-US" dirty="0"/>
              <a:t>It is common for professional associations to devise codes of practice with which to govern their members.</a:t>
            </a:r>
          </a:p>
          <a:p>
            <a:pPr algn="just"/>
            <a:r>
              <a:rPr lang="en-US" dirty="0"/>
              <a:t>The subject matter of such codes may be general or more specific in nature but, in either case, they can perform a valuable regulatory function.</a:t>
            </a:r>
          </a:p>
        </p:txBody>
      </p:sp>
    </p:spTree>
    <p:extLst>
      <p:ext uri="{BB962C8B-B14F-4D97-AF65-F5344CB8AC3E}">
        <p14:creationId xmlns:p14="http://schemas.microsoft.com/office/powerpoint/2010/main" val="3060112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algn="just"/>
            <a:r>
              <a:rPr lang="en-US" dirty="0"/>
              <a:t>Although they are a form of self regulation which is not in itself legally binding, they are capable of producing legal effects if incorporated into the terms of a contract.</a:t>
            </a:r>
          </a:p>
          <a:p>
            <a:pPr algn="just"/>
            <a:r>
              <a:rPr lang="en-US" dirty="0"/>
              <a:t>Failure to comply with the requirements of a code of practice may itself be evidence of negligence. </a:t>
            </a:r>
          </a:p>
        </p:txBody>
      </p:sp>
    </p:spTree>
    <p:extLst>
      <p:ext uri="{BB962C8B-B14F-4D97-AF65-F5344CB8AC3E}">
        <p14:creationId xmlns:p14="http://schemas.microsoft.com/office/powerpoint/2010/main" val="279730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marL="0" indent="0" algn="ctr">
              <a:buNone/>
            </a:pPr>
            <a:r>
              <a:rPr lang="en-US" b="1" u="sng" dirty="0"/>
              <a:t>Regulation by law</a:t>
            </a:r>
          </a:p>
          <a:p>
            <a:pPr algn="just"/>
            <a:r>
              <a:rPr lang="en-US" dirty="0"/>
              <a:t>The law also exerts a regulatory effect either directly of indirectly.</a:t>
            </a:r>
          </a:p>
          <a:p>
            <a:pPr algn="just"/>
            <a:r>
              <a:rPr lang="en-US" dirty="0"/>
              <a:t>There are two ways of direct application</a:t>
            </a:r>
          </a:p>
          <a:p>
            <a:pPr lvl="1" algn="just"/>
            <a:r>
              <a:rPr lang="en-US" dirty="0"/>
              <a:t>By requiring compliance with other forms of regulation such as standards and licensing.</a:t>
            </a:r>
          </a:p>
          <a:p>
            <a:pPr lvl="1" algn="just"/>
            <a:r>
              <a:rPr lang="en-US" dirty="0"/>
              <a:t>By incorporating similar requirements into statute.</a:t>
            </a:r>
          </a:p>
        </p:txBody>
      </p:sp>
    </p:spTree>
    <p:extLst>
      <p:ext uri="{BB962C8B-B14F-4D97-AF65-F5344CB8AC3E}">
        <p14:creationId xmlns:p14="http://schemas.microsoft.com/office/powerpoint/2010/main" val="868718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algn="just"/>
            <a:r>
              <a:rPr lang="en-US" dirty="0"/>
              <a:t>Indirect application is by exerting a deterrent effect because of fears of litigation if safety standards are breached.</a:t>
            </a:r>
          </a:p>
          <a:p>
            <a:pPr algn="just"/>
            <a:r>
              <a:rPr lang="en-US" dirty="0"/>
              <a:t>Law is frequently reactive rather than preventive, as it is more concerned with providing a remedy after the event.</a:t>
            </a:r>
          </a:p>
        </p:txBody>
      </p:sp>
    </p:spTree>
    <p:extLst>
      <p:ext uri="{BB962C8B-B14F-4D97-AF65-F5344CB8AC3E}">
        <p14:creationId xmlns:p14="http://schemas.microsoft.com/office/powerpoint/2010/main" val="152904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Liabilities</a:t>
            </a:r>
          </a:p>
        </p:txBody>
      </p:sp>
      <p:sp>
        <p:nvSpPr>
          <p:cNvPr id="3" name="Content Placeholder 2"/>
          <p:cNvSpPr>
            <a:spLocks noGrp="1"/>
          </p:cNvSpPr>
          <p:nvPr>
            <p:ph idx="1"/>
          </p:nvPr>
        </p:nvSpPr>
        <p:spPr/>
        <p:txBody>
          <a:bodyPr>
            <a:normAutofit/>
          </a:bodyPr>
          <a:lstStyle/>
          <a:p>
            <a:pPr algn="just"/>
            <a:r>
              <a:rPr lang="en-US" dirty="0"/>
              <a:t>Should software manufacturers be held strictly liable for software defects? </a:t>
            </a:r>
          </a:p>
          <a:p>
            <a:pPr algn="just"/>
            <a:r>
              <a:rPr lang="en-GB" dirty="0"/>
              <a:t>Two school of thoughts.</a:t>
            </a:r>
            <a:endParaRPr lang="en-US" dirty="0"/>
          </a:p>
        </p:txBody>
      </p:sp>
    </p:spTree>
    <p:extLst>
      <p:ext uri="{BB962C8B-B14F-4D97-AF65-F5344CB8AC3E}">
        <p14:creationId xmlns:p14="http://schemas.microsoft.com/office/powerpoint/2010/main" val="6292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Liabilities</a:t>
            </a:r>
            <a:endParaRPr lang="en-US" dirty="0"/>
          </a:p>
        </p:txBody>
      </p:sp>
      <p:sp>
        <p:nvSpPr>
          <p:cNvPr id="3" name="Content Placeholder 2"/>
          <p:cNvSpPr>
            <a:spLocks noGrp="1"/>
          </p:cNvSpPr>
          <p:nvPr>
            <p:ph idx="1"/>
          </p:nvPr>
        </p:nvSpPr>
        <p:spPr/>
        <p:txBody>
          <a:bodyPr/>
          <a:lstStyle/>
          <a:p>
            <a:pPr algn="just"/>
            <a:r>
              <a:rPr lang="en-US" dirty="0"/>
              <a:t>Software manufacturers should be held strictly liable because:</a:t>
            </a:r>
          </a:p>
          <a:p>
            <a:pPr lvl="1" algn="just"/>
            <a:r>
              <a:rPr lang="en-US" dirty="0"/>
              <a:t>Strict liability forces manufacturers to take precautions before marketing their product</a:t>
            </a:r>
          </a:p>
          <a:p>
            <a:pPr lvl="1" algn="just"/>
            <a:r>
              <a:rPr lang="en-US" dirty="0"/>
              <a:t>Injured party will be adequately compensated</a:t>
            </a:r>
          </a:p>
          <a:p>
            <a:pPr lvl="1" algn="just"/>
            <a:r>
              <a:rPr lang="en-US" dirty="0"/>
              <a:t>Manufacturer makes a representation of product safety </a:t>
            </a:r>
          </a:p>
        </p:txBody>
      </p:sp>
    </p:spTree>
    <p:extLst>
      <p:ext uri="{BB962C8B-B14F-4D97-AF65-F5344CB8AC3E}">
        <p14:creationId xmlns:p14="http://schemas.microsoft.com/office/powerpoint/2010/main" val="3698903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Liabilities</a:t>
            </a:r>
            <a:endParaRPr lang="en-US" dirty="0"/>
          </a:p>
        </p:txBody>
      </p:sp>
      <p:sp>
        <p:nvSpPr>
          <p:cNvPr id="3" name="Content Placeholder 2"/>
          <p:cNvSpPr>
            <a:spLocks noGrp="1"/>
          </p:cNvSpPr>
          <p:nvPr>
            <p:ph idx="1"/>
          </p:nvPr>
        </p:nvSpPr>
        <p:spPr/>
        <p:txBody>
          <a:bodyPr/>
          <a:lstStyle/>
          <a:p>
            <a:pPr algn="just"/>
            <a:r>
              <a:rPr lang="en-US" dirty="0"/>
              <a:t>Software manufacturers should be held negligent because</a:t>
            </a:r>
          </a:p>
          <a:p>
            <a:pPr lvl="1" algn="just"/>
            <a:r>
              <a:rPr lang="en-US" dirty="0"/>
              <a:t>Strict liability will cause an unnecessary burden upon computer software manufacturers</a:t>
            </a:r>
          </a:p>
          <a:p>
            <a:pPr lvl="1" algn="just"/>
            <a:r>
              <a:rPr lang="en-US" dirty="0"/>
              <a:t>Strict products liability would hinder innovation</a:t>
            </a:r>
          </a:p>
        </p:txBody>
      </p:sp>
    </p:spTree>
    <p:extLst>
      <p:ext uri="{BB962C8B-B14F-4D97-AF65-F5344CB8AC3E}">
        <p14:creationId xmlns:p14="http://schemas.microsoft.com/office/powerpoint/2010/main" val="108699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p>
        </p:txBody>
      </p:sp>
      <p:sp>
        <p:nvSpPr>
          <p:cNvPr id="3" name="Content Placeholder 2"/>
          <p:cNvSpPr>
            <a:spLocks noGrp="1"/>
          </p:cNvSpPr>
          <p:nvPr>
            <p:ph idx="1"/>
          </p:nvPr>
        </p:nvSpPr>
        <p:spPr/>
        <p:txBody>
          <a:bodyPr/>
          <a:lstStyle/>
          <a:p>
            <a:r>
              <a:rPr lang="en-US" dirty="0"/>
              <a:t>Introduction</a:t>
            </a:r>
          </a:p>
          <a:p>
            <a:r>
              <a:rPr lang="en-US" dirty="0"/>
              <a:t>Regulatory Issues</a:t>
            </a:r>
          </a:p>
          <a:p>
            <a:r>
              <a:rPr lang="en-US" dirty="0"/>
              <a:t>Legal liabilities</a:t>
            </a:r>
          </a:p>
          <a:p>
            <a:r>
              <a:rPr lang="en-US" dirty="0"/>
              <a:t>Factors affecting system safety</a:t>
            </a:r>
          </a:p>
        </p:txBody>
      </p:sp>
    </p:spTree>
    <p:extLst>
      <p:ext uri="{BB962C8B-B14F-4D97-AF65-F5344CB8AC3E}">
        <p14:creationId xmlns:p14="http://schemas.microsoft.com/office/powerpoint/2010/main" val="403578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p>
        </p:txBody>
      </p:sp>
      <p:sp>
        <p:nvSpPr>
          <p:cNvPr id="3" name="Content Placeholder 2"/>
          <p:cNvSpPr>
            <a:spLocks noGrp="1"/>
          </p:cNvSpPr>
          <p:nvPr>
            <p:ph idx="1"/>
          </p:nvPr>
        </p:nvSpPr>
        <p:spPr/>
        <p:txBody>
          <a:bodyPr/>
          <a:lstStyle/>
          <a:p>
            <a:pPr algn="just"/>
            <a:r>
              <a:rPr lang="en-US" dirty="0"/>
              <a:t>Most software engineers are trained to ensure that systems are designed and developed on sound scientific principles.</a:t>
            </a:r>
          </a:p>
          <a:p>
            <a:pPr algn="just"/>
            <a:r>
              <a:rPr lang="en-US" dirty="0"/>
              <a:t>Applying these principals to safety related systems means that safety should be made an objective at the first possible opportunity, i.e. at the design stage.</a:t>
            </a:r>
          </a:p>
        </p:txBody>
      </p:sp>
    </p:spTree>
    <p:extLst>
      <p:ext uri="{BB962C8B-B14F-4D97-AF65-F5344CB8AC3E}">
        <p14:creationId xmlns:p14="http://schemas.microsoft.com/office/powerpoint/2010/main" val="3224421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a:t>Nothing can be made inherently safe and so any assessment of the safety of an object or process will depend on balancing a number of factors.</a:t>
            </a:r>
          </a:p>
          <a:p>
            <a:pPr algn="just"/>
            <a:r>
              <a:rPr lang="en-US" dirty="0"/>
              <a:t>This section provides an overview of all the factors which need to be taken into account while developing a secure system.</a:t>
            </a:r>
          </a:p>
        </p:txBody>
      </p:sp>
    </p:spTree>
    <p:extLst>
      <p:ext uri="{BB962C8B-B14F-4D97-AF65-F5344CB8AC3E}">
        <p14:creationId xmlns:p14="http://schemas.microsoft.com/office/powerpoint/2010/main" val="1736750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normAutofit fontScale="77500" lnSpcReduction="20000"/>
          </a:bodyPr>
          <a:lstStyle/>
          <a:p>
            <a:pPr marL="0" indent="0" algn="ctr">
              <a:buNone/>
            </a:pPr>
            <a:r>
              <a:rPr lang="en-US" b="1" u="sng" dirty="0"/>
              <a:t>Hazards Analysis</a:t>
            </a:r>
          </a:p>
          <a:p>
            <a:pPr algn="just"/>
            <a:r>
              <a:rPr lang="en-US" dirty="0"/>
              <a:t>Before finalizing and proceeding further with the design of a safety related application, it is necessary to arrange a full hazard analysis.</a:t>
            </a:r>
          </a:p>
          <a:p>
            <a:pPr algn="just"/>
            <a:r>
              <a:rPr lang="en-US" dirty="0"/>
              <a:t>Reason is the identification of all potentially dangerous situations.</a:t>
            </a:r>
          </a:p>
          <a:p>
            <a:pPr algn="just"/>
            <a:r>
              <a:rPr lang="en-US" dirty="0"/>
              <a:t>Such an analysis needs to include not only the obvious hazards, but also the more elusive dependent hazards which may arise due to unusual combinations of circumstances.</a:t>
            </a:r>
          </a:p>
          <a:p>
            <a:pPr algn="just"/>
            <a:r>
              <a:rPr lang="en-US" dirty="0"/>
              <a:t>Examples of some formal techniques of hazard analysis are fault mode analysis (FMA) and fault tree analysis (FTA).</a:t>
            </a:r>
          </a:p>
        </p:txBody>
      </p:sp>
    </p:spTree>
    <p:extLst>
      <p:ext uri="{BB962C8B-B14F-4D97-AF65-F5344CB8AC3E}">
        <p14:creationId xmlns:p14="http://schemas.microsoft.com/office/powerpoint/2010/main" val="304784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marL="0" indent="0" algn="ctr">
              <a:buNone/>
            </a:pPr>
            <a:r>
              <a:rPr lang="en-US" b="1" u="sng" dirty="0"/>
              <a:t>Requirements and specification</a:t>
            </a:r>
          </a:p>
          <a:p>
            <a:pPr algn="just"/>
            <a:r>
              <a:rPr lang="en-US" dirty="0"/>
              <a:t>Detailing the requirements is the first step towards ensuring that the correct end product is produced.</a:t>
            </a:r>
          </a:p>
          <a:p>
            <a:pPr algn="just"/>
            <a:r>
              <a:rPr lang="en-US" dirty="0"/>
              <a:t>For this to be achieved, it is necessary for the analyst, designer and implementer to fully understand the nature of the product.</a:t>
            </a:r>
          </a:p>
        </p:txBody>
      </p:sp>
    </p:spTree>
    <p:extLst>
      <p:ext uri="{BB962C8B-B14F-4D97-AF65-F5344CB8AC3E}">
        <p14:creationId xmlns:p14="http://schemas.microsoft.com/office/powerpoint/2010/main" val="195968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normAutofit lnSpcReduction="10000"/>
          </a:bodyPr>
          <a:lstStyle/>
          <a:p>
            <a:pPr algn="just"/>
            <a:r>
              <a:rPr lang="en-US" dirty="0"/>
              <a:t>In many cases, the user, despite possessing detailed knowledge of the application, will not have sufficient understanding of the precise workings of the computer system to appreciate whether it is trustworthy or not.</a:t>
            </a:r>
          </a:p>
          <a:p>
            <a:pPr algn="just"/>
            <a:r>
              <a:rPr lang="en-US" dirty="0"/>
              <a:t>This is also true in reverse, the software engineer cannot be expected to be immediately aware of all the subtle shades pertaining to the particular application. </a:t>
            </a:r>
          </a:p>
        </p:txBody>
      </p:sp>
    </p:spTree>
    <p:extLst>
      <p:ext uri="{BB962C8B-B14F-4D97-AF65-F5344CB8AC3E}">
        <p14:creationId xmlns:p14="http://schemas.microsoft.com/office/powerpoint/2010/main" val="3092845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a:t>One pre-requisite therefore for the safe design is “full and frank discussions” between the customer and designer with a view to creating total understanding regarding </a:t>
            </a:r>
            <a:r>
              <a:rPr lang="en-US" b="1" dirty="0"/>
              <a:t>both</a:t>
            </a:r>
            <a:r>
              <a:rPr lang="en-US" dirty="0"/>
              <a:t> the nature of the product and the required safety performance.</a:t>
            </a:r>
          </a:p>
        </p:txBody>
      </p:sp>
    </p:spTree>
    <p:extLst>
      <p:ext uri="{BB962C8B-B14F-4D97-AF65-F5344CB8AC3E}">
        <p14:creationId xmlns:p14="http://schemas.microsoft.com/office/powerpoint/2010/main" val="1642167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normAutofit lnSpcReduction="10000"/>
          </a:bodyPr>
          <a:lstStyle/>
          <a:p>
            <a:pPr marL="0" indent="0" algn="ctr">
              <a:buNone/>
            </a:pPr>
            <a:r>
              <a:rPr lang="en-US" b="1" u="sng" dirty="0"/>
              <a:t>Reliability and Safety</a:t>
            </a:r>
          </a:p>
          <a:p>
            <a:pPr algn="just"/>
            <a:r>
              <a:rPr lang="en-US" dirty="0"/>
              <a:t>Reliability is defined as “the probability of performing the intended purpose adequately for the period of time intended under the operating conditions encountered”.</a:t>
            </a:r>
          </a:p>
          <a:p>
            <a:pPr algn="just"/>
            <a:r>
              <a:rPr lang="en-US" dirty="0"/>
              <a:t>Safety on the other hand can be defined as “the probability that no accidents will occur in a given length of time due to a system failure or malfunction”</a:t>
            </a:r>
          </a:p>
        </p:txBody>
      </p:sp>
    </p:spTree>
    <p:extLst>
      <p:ext uri="{BB962C8B-B14F-4D97-AF65-F5344CB8AC3E}">
        <p14:creationId xmlns:p14="http://schemas.microsoft.com/office/powerpoint/2010/main" val="3977314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a:t>Although the reliability of a system is an important parameter, one must be careful not to confuse system reliability with system safety.</a:t>
            </a:r>
          </a:p>
          <a:p>
            <a:pPr algn="just"/>
            <a:r>
              <a:rPr lang="en-US" dirty="0"/>
              <a:t>Reliability is concerned with making the system failure-free. i.e. performing its specified functions correctly.</a:t>
            </a:r>
          </a:p>
        </p:txBody>
      </p:sp>
    </p:spTree>
    <p:extLst>
      <p:ext uri="{BB962C8B-B14F-4D97-AF65-F5344CB8AC3E}">
        <p14:creationId xmlns:p14="http://schemas.microsoft.com/office/powerpoint/2010/main" val="3963843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a:t>It is perfectly possible for a system to be functioning correctly that is as specified and yet for a mishap to occur.</a:t>
            </a:r>
          </a:p>
          <a:p>
            <a:pPr algn="just"/>
            <a:r>
              <a:rPr lang="en-US" dirty="0"/>
              <a:t>Safety is therefore concerned with making system hazard-free. </a:t>
            </a:r>
          </a:p>
          <a:p>
            <a:pPr algn="just"/>
            <a:r>
              <a:rPr lang="en-US" dirty="0"/>
              <a:t>From a safety point of view, system failures can be tolerated, provided they fail to safety.</a:t>
            </a:r>
          </a:p>
        </p:txBody>
      </p:sp>
    </p:spTree>
    <p:extLst>
      <p:ext uri="{BB962C8B-B14F-4D97-AF65-F5344CB8AC3E}">
        <p14:creationId xmlns:p14="http://schemas.microsoft.com/office/powerpoint/2010/main" val="1897225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b="1" u="sng" dirty="0"/>
              <a:t>Design</a:t>
            </a:r>
          </a:p>
          <a:p>
            <a:pPr algn="just"/>
            <a:r>
              <a:rPr lang="en-US" dirty="0"/>
              <a:t>There are a number of standards and other publications which provide general reference material for designers of programmable systems for safety related applications.</a:t>
            </a:r>
          </a:p>
          <a:p>
            <a:pPr algn="just"/>
            <a:r>
              <a:rPr lang="en-US" dirty="0"/>
              <a:t>The design approach chosen for the safety system will depend on the intended application but there are a few principles which can be considered.</a:t>
            </a:r>
          </a:p>
          <a:p>
            <a:pPr algn="just"/>
            <a:r>
              <a:rPr lang="en-US" dirty="0"/>
              <a:t>These are based on the premise that hazards can either be prevented or they can be detected and treated.</a:t>
            </a:r>
          </a:p>
        </p:txBody>
      </p:sp>
    </p:spTree>
    <p:extLst>
      <p:ext uri="{BB962C8B-B14F-4D97-AF65-F5344CB8AC3E}">
        <p14:creationId xmlns:p14="http://schemas.microsoft.com/office/powerpoint/2010/main" val="38048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p:txBody>
          <a:bodyPr/>
          <a:lstStyle/>
          <a:p>
            <a:pPr algn="just"/>
            <a:r>
              <a:rPr lang="en-US" dirty="0"/>
              <a:t>Design and construction of large software systems is an incredibly difficult task.</a:t>
            </a:r>
          </a:p>
          <a:p>
            <a:pPr algn="just"/>
            <a:r>
              <a:rPr lang="en-US" dirty="0"/>
              <a:t>It becomes more cumbersome when the failure of such systems are very costly in terms of financial sufferings and human lives.</a:t>
            </a:r>
          </a:p>
        </p:txBody>
      </p:sp>
    </p:spTree>
    <p:extLst>
      <p:ext uri="{BB962C8B-B14F-4D97-AF65-F5344CB8AC3E}">
        <p14:creationId xmlns:p14="http://schemas.microsoft.com/office/powerpoint/2010/main" val="3028862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a:t>This leads to three possible design strategies</a:t>
            </a:r>
          </a:p>
          <a:p>
            <a:pPr lvl="1" algn="just"/>
            <a:r>
              <a:rPr lang="en-US" dirty="0"/>
              <a:t>Prevention or minimization of hazards</a:t>
            </a:r>
          </a:p>
          <a:p>
            <a:pPr lvl="1" algn="just"/>
            <a:r>
              <a:rPr lang="en-US" dirty="0"/>
              <a:t>Use of automatic safety devices to control the hazard if it occurs.</a:t>
            </a:r>
          </a:p>
          <a:p>
            <a:pPr lvl="1" algn="just"/>
            <a:r>
              <a:rPr lang="en-US" dirty="0"/>
              <a:t>Provision of warning devices, safe systems of work and suitable training to instruct personnel how to react in the event of a mishap.</a:t>
            </a:r>
          </a:p>
        </p:txBody>
      </p:sp>
    </p:spTree>
    <p:extLst>
      <p:ext uri="{BB962C8B-B14F-4D97-AF65-F5344CB8AC3E}">
        <p14:creationId xmlns:p14="http://schemas.microsoft.com/office/powerpoint/2010/main" val="3309873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marL="0" indent="0" algn="ctr">
              <a:buNone/>
            </a:pPr>
            <a:r>
              <a:rPr lang="en-US" b="1" u="sng" dirty="0"/>
              <a:t>Testing and debugging</a:t>
            </a:r>
          </a:p>
          <a:p>
            <a:pPr algn="just"/>
            <a:r>
              <a:rPr lang="en-US" dirty="0"/>
              <a:t>All large software systems will contain bugs.</a:t>
            </a:r>
          </a:p>
          <a:p>
            <a:pPr algn="just"/>
            <a:r>
              <a:rPr lang="en-US" dirty="0"/>
              <a:t>These may have been generated by coding and design errors or by faulty interpretation, ambiguity or incompleteness of the functional specification.</a:t>
            </a:r>
          </a:p>
          <a:p>
            <a:pPr algn="just"/>
            <a:r>
              <a:rPr lang="en-US" dirty="0"/>
              <a:t>Software testing is the controlled exercise of programs using sample input data.</a:t>
            </a:r>
          </a:p>
        </p:txBody>
      </p:sp>
    </p:spTree>
    <p:extLst>
      <p:ext uri="{BB962C8B-B14F-4D97-AF65-F5344CB8AC3E}">
        <p14:creationId xmlns:p14="http://schemas.microsoft.com/office/powerpoint/2010/main" val="1986292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One of the aims of testing is to locate bugs and to remove them by debugging techniques followed by retesting to ensure that no  further bugs have been introduced in the process.</a:t>
            </a:r>
          </a:p>
          <a:p>
            <a:pPr algn="just"/>
            <a:r>
              <a:rPr lang="en-US" dirty="0"/>
              <a:t>Testing and debugging will thus be undertaken many times in the software lifecycle.</a:t>
            </a:r>
          </a:p>
          <a:p>
            <a:pPr algn="just"/>
            <a:r>
              <a:rPr lang="en-US" dirty="0"/>
              <a:t>Different aspects of the developing system will need to be tested for the safety requirements.</a:t>
            </a:r>
          </a:p>
          <a:p>
            <a:pPr algn="just"/>
            <a:r>
              <a:rPr lang="en-US" dirty="0"/>
              <a:t>Testing </a:t>
            </a:r>
            <a:r>
              <a:rPr lang="en-US"/>
              <a:t>and debugging </a:t>
            </a:r>
            <a:r>
              <a:rPr lang="en-US" dirty="0"/>
              <a:t>also contribute to increase the reliability of the system.</a:t>
            </a:r>
          </a:p>
        </p:txBody>
      </p:sp>
    </p:spTree>
    <p:extLst>
      <p:ext uri="{BB962C8B-B14F-4D97-AF65-F5344CB8AC3E}">
        <p14:creationId xmlns:p14="http://schemas.microsoft.com/office/powerpoint/2010/main" val="574270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marL="0" indent="0" algn="ctr">
              <a:buNone/>
            </a:pPr>
            <a:r>
              <a:rPr lang="en-US" b="1" u="sng" dirty="0"/>
              <a:t>Documentation</a:t>
            </a:r>
          </a:p>
          <a:p>
            <a:pPr algn="just"/>
            <a:r>
              <a:rPr lang="en-US" dirty="0"/>
              <a:t>Well developed software should be described by comprehensive and intelligible documentation throughout the development process.</a:t>
            </a:r>
          </a:p>
          <a:p>
            <a:pPr algn="just"/>
            <a:r>
              <a:rPr lang="en-US" dirty="0"/>
              <a:t>It </a:t>
            </a:r>
            <a:r>
              <a:rPr lang="en-US"/>
              <a:t>should include references </a:t>
            </a:r>
            <a:r>
              <a:rPr lang="en-US" dirty="0"/>
              <a:t>to design methods, software tools employed and details of test plans together with results.</a:t>
            </a:r>
          </a:p>
        </p:txBody>
      </p:sp>
    </p:spTree>
    <p:extLst>
      <p:ext uri="{BB962C8B-B14F-4D97-AF65-F5344CB8AC3E}">
        <p14:creationId xmlns:p14="http://schemas.microsoft.com/office/powerpoint/2010/main" val="860591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a:t>There may be a number of individuals who could be classified as users, e.g. operators, maintenance personnel, managers etc. and the user documentation needs to be relevant and understandable to them all.</a:t>
            </a:r>
          </a:p>
          <a:p>
            <a:pPr algn="just"/>
            <a:r>
              <a:rPr lang="en-US" dirty="0"/>
              <a:t>Documentation of the safety requirements should include a description of the safety systems.</a:t>
            </a:r>
          </a:p>
        </p:txBody>
      </p:sp>
    </p:spTree>
    <p:extLst>
      <p:ext uri="{BB962C8B-B14F-4D97-AF65-F5344CB8AC3E}">
        <p14:creationId xmlns:p14="http://schemas.microsoft.com/office/powerpoint/2010/main" val="3478786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Factors affecting System Safety</a:t>
            </a:r>
            <a:endParaRPr lang="en-US" dirty="0"/>
          </a:p>
        </p:txBody>
      </p:sp>
      <p:sp>
        <p:nvSpPr>
          <p:cNvPr id="3" name="Content Placeholder 2"/>
          <p:cNvSpPr>
            <a:spLocks noGrp="1"/>
          </p:cNvSpPr>
          <p:nvPr>
            <p:ph idx="1"/>
          </p:nvPr>
        </p:nvSpPr>
        <p:spPr/>
        <p:txBody>
          <a:bodyPr/>
          <a:lstStyle/>
          <a:p>
            <a:pPr algn="just"/>
            <a:r>
              <a:rPr lang="en-US" dirty="0"/>
              <a:t>It will need to explain</a:t>
            </a:r>
          </a:p>
          <a:p>
            <a:pPr lvl="1" algn="just"/>
            <a:r>
              <a:rPr lang="en-US" dirty="0"/>
              <a:t>When and how the system should be maintained.</a:t>
            </a:r>
          </a:p>
          <a:p>
            <a:pPr lvl="1" algn="just"/>
            <a:r>
              <a:rPr lang="en-US" dirty="0"/>
              <a:t>The safety precautions necessary before maintenance.</a:t>
            </a:r>
          </a:p>
          <a:p>
            <a:pPr lvl="1" algn="just"/>
            <a:r>
              <a:rPr lang="en-US" dirty="0"/>
              <a:t>The testing procedures after maintenance.</a:t>
            </a:r>
          </a:p>
          <a:p>
            <a:pPr lvl="1" algn="just"/>
            <a:r>
              <a:rPr lang="en-US" dirty="0"/>
              <a:t>Explanation of any extra training necessary for operators and maintenance staff.</a:t>
            </a:r>
          </a:p>
          <a:p>
            <a:pPr lvl="1" algn="just"/>
            <a:r>
              <a:rPr lang="en-US" dirty="0"/>
              <a:t>It should include a complete and easy to use index.</a:t>
            </a:r>
          </a:p>
        </p:txBody>
      </p:sp>
    </p:spTree>
    <p:extLst>
      <p:ext uri="{BB962C8B-B14F-4D97-AF65-F5344CB8AC3E}">
        <p14:creationId xmlns:p14="http://schemas.microsoft.com/office/powerpoint/2010/main" val="110801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p:txBody>
          <a:bodyPr>
            <a:normAutofit lnSpcReduction="10000"/>
          </a:bodyPr>
          <a:lstStyle/>
          <a:p>
            <a:pPr algn="just"/>
            <a:r>
              <a:rPr lang="en-US" dirty="0"/>
              <a:t>Computer controlled systems are widely used now a days such as</a:t>
            </a:r>
          </a:p>
          <a:p>
            <a:pPr lvl="1" algn="just"/>
            <a:r>
              <a:rPr lang="en-US" dirty="0"/>
              <a:t>Industry</a:t>
            </a:r>
          </a:p>
          <a:p>
            <a:pPr lvl="1" algn="just"/>
            <a:r>
              <a:rPr lang="en-US" dirty="0"/>
              <a:t>Medicine</a:t>
            </a:r>
          </a:p>
          <a:p>
            <a:pPr lvl="1" algn="just"/>
            <a:r>
              <a:rPr lang="en-US" dirty="0"/>
              <a:t>Transport</a:t>
            </a:r>
          </a:p>
          <a:p>
            <a:pPr lvl="1" algn="just"/>
            <a:r>
              <a:rPr lang="en-US" dirty="0"/>
              <a:t>Military and defense  applications</a:t>
            </a:r>
          </a:p>
          <a:p>
            <a:pPr algn="just"/>
            <a:r>
              <a:rPr lang="en-US" dirty="0"/>
              <a:t>All these examples are safety related and capable of causing extensive damage….any thing from a single fatality to a major disaster.</a:t>
            </a:r>
          </a:p>
          <a:p>
            <a:pPr lvl="1" algn="just"/>
            <a:endParaRPr lang="en-US" dirty="0"/>
          </a:p>
        </p:txBody>
      </p:sp>
    </p:spTree>
    <p:extLst>
      <p:ext uri="{BB962C8B-B14F-4D97-AF65-F5344CB8AC3E}">
        <p14:creationId xmlns:p14="http://schemas.microsoft.com/office/powerpoint/2010/main" val="168334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p>
        </p:txBody>
      </p:sp>
      <p:sp>
        <p:nvSpPr>
          <p:cNvPr id="3" name="Content Placeholder 2"/>
          <p:cNvSpPr>
            <a:spLocks noGrp="1"/>
          </p:cNvSpPr>
          <p:nvPr>
            <p:ph idx="1"/>
          </p:nvPr>
        </p:nvSpPr>
        <p:spPr/>
        <p:txBody>
          <a:bodyPr>
            <a:normAutofit lnSpcReduction="10000"/>
          </a:bodyPr>
          <a:lstStyle/>
          <a:p>
            <a:pPr algn="just"/>
            <a:r>
              <a:rPr lang="en-US" dirty="0"/>
              <a:t>Some form of external regulation is required to develop a </a:t>
            </a:r>
            <a:r>
              <a:rPr lang="en-US" dirty="0" err="1"/>
              <a:t>successfull</a:t>
            </a:r>
            <a:r>
              <a:rPr lang="en-US" dirty="0"/>
              <a:t> software.</a:t>
            </a:r>
          </a:p>
          <a:p>
            <a:pPr algn="just"/>
            <a:r>
              <a:rPr lang="en-US" dirty="0"/>
              <a:t>Why?</a:t>
            </a:r>
          </a:p>
          <a:p>
            <a:pPr algn="just"/>
            <a:r>
              <a:rPr lang="en-US" dirty="0"/>
              <a:t>Objectives of regulation</a:t>
            </a:r>
          </a:p>
          <a:p>
            <a:pPr lvl="1" algn="just"/>
            <a:r>
              <a:rPr lang="en-US" dirty="0"/>
              <a:t>Protection of those who may be harmed.</a:t>
            </a:r>
          </a:p>
          <a:p>
            <a:pPr lvl="1" algn="just"/>
            <a:r>
              <a:rPr lang="en-US" dirty="0"/>
              <a:t>Protection of society as a whole from physical and environmental disaster.</a:t>
            </a:r>
          </a:p>
          <a:p>
            <a:pPr lvl="1" algn="just"/>
            <a:r>
              <a:rPr lang="en-US" dirty="0"/>
              <a:t>Provides a degree of protection to the system designers.</a:t>
            </a:r>
          </a:p>
          <a:p>
            <a:pPr lvl="1" algn="just"/>
            <a:endParaRPr lang="en-US" dirty="0"/>
          </a:p>
        </p:txBody>
      </p:sp>
    </p:spTree>
    <p:extLst>
      <p:ext uri="{BB962C8B-B14F-4D97-AF65-F5344CB8AC3E}">
        <p14:creationId xmlns:p14="http://schemas.microsoft.com/office/powerpoint/2010/main" val="36248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lstStyle/>
          <a:p>
            <a:pPr algn="just"/>
            <a:r>
              <a:rPr lang="en-US" dirty="0"/>
              <a:t>There are various methods available for regulation, each having its own application to software and system safety.</a:t>
            </a:r>
          </a:p>
        </p:txBody>
      </p:sp>
    </p:spTree>
    <p:extLst>
      <p:ext uri="{BB962C8B-B14F-4D97-AF65-F5344CB8AC3E}">
        <p14:creationId xmlns:p14="http://schemas.microsoft.com/office/powerpoint/2010/main" val="38963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b="1" u="sng" dirty="0"/>
              <a:t>Standards</a:t>
            </a:r>
          </a:p>
          <a:p>
            <a:pPr algn="just"/>
            <a:r>
              <a:rPr lang="en-US" dirty="0"/>
              <a:t>“standard is a document established by consensus and approved by a recognized body, that provides, for common and repeated use, rules, guidelines or characteristics for activities and their results, aimed at the achievement of optimum degree of order in a given context” (IEC)</a:t>
            </a:r>
          </a:p>
          <a:p>
            <a:pPr algn="just"/>
            <a:r>
              <a:rPr lang="en-US" dirty="0"/>
              <a:t>The use of appropriate standards is both a familiar and traditional technique for regulating hazardous activities and attempting to ensure the safety of a product.</a:t>
            </a:r>
          </a:p>
        </p:txBody>
      </p:sp>
    </p:spTree>
    <p:extLst>
      <p:ext uri="{BB962C8B-B14F-4D97-AF65-F5344CB8AC3E}">
        <p14:creationId xmlns:p14="http://schemas.microsoft.com/office/powerpoint/2010/main" val="363216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One major problem is the rapid rate of change of technology.</a:t>
            </a:r>
          </a:p>
          <a:p>
            <a:pPr algn="just"/>
            <a:r>
              <a:rPr lang="en-US" dirty="0"/>
              <a:t>Design standards that mandate a particular method of design are the frequent choice for safety standards, but they can have the effect of crystallizing the technology.</a:t>
            </a:r>
          </a:p>
          <a:p>
            <a:pPr algn="just"/>
            <a:r>
              <a:rPr lang="en-US" dirty="0"/>
              <a:t>Other design methods which may arise from improvement in technology may not comply with the standard.</a:t>
            </a:r>
          </a:p>
          <a:p>
            <a:pPr algn="just"/>
            <a:r>
              <a:rPr lang="en-US" dirty="0"/>
              <a:t>Problem can be solved by rapidly occurring subsequent revisions.</a:t>
            </a:r>
          </a:p>
        </p:txBody>
      </p:sp>
    </p:spTree>
    <p:extLst>
      <p:ext uri="{BB962C8B-B14F-4D97-AF65-F5344CB8AC3E}">
        <p14:creationId xmlns:p14="http://schemas.microsoft.com/office/powerpoint/2010/main" val="406953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Issues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a:t>IEC 61508</a:t>
            </a:r>
            <a:r>
              <a:rPr lang="en-US" dirty="0"/>
              <a:t> is an international standard published by the International </a:t>
            </a:r>
            <a:r>
              <a:rPr lang="en-US" dirty="0" err="1"/>
              <a:t>Electrotechnical</a:t>
            </a:r>
            <a:r>
              <a:rPr lang="en-US" dirty="0"/>
              <a:t> Commission consisting of methods on how to apply, design, deploy and maintain automatic protection systems called safety-related systems.</a:t>
            </a:r>
          </a:p>
          <a:p>
            <a:pPr algn="just"/>
            <a:r>
              <a:rPr lang="en-US" dirty="0"/>
              <a:t>It is recently adopted by software industry covering general requirements, software requirements, definitions and examples of methods for determination of safety integrity levels.</a:t>
            </a:r>
          </a:p>
        </p:txBody>
      </p:sp>
    </p:spTree>
    <p:extLst>
      <p:ext uri="{BB962C8B-B14F-4D97-AF65-F5344CB8AC3E}">
        <p14:creationId xmlns:p14="http://schemas.microsoft.com/office/powerpoint/2010/main" val="28357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TotalTime>
  <Words>1897</Words>
  <Application>Microsoft Office PowerPoint</Application>
  <PresentationFormat>On-screen Show (4:3)</PresentationFormat>
  <Paragraphs>168</Paragraphs>
  <Slides>35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Söhne</vt:lpstr>
      <vt:lpstr>Office Theme</vt:lpstr>
      <vt:lpstr>Professional Practices</vt:lpstr>
      <vt:lpstr>Contents</vt:lpstr>
      <vt:lpstr>Introduction</vt:lpstr>
      <vt:lpstr>Introduction</vt:lpstr>
      <vt:lpstr>Regulatory Issues</vt:lpstr>
      <vt:lpstr>Regulatory Issues</vt:lpstr>
      <vt:lpstr>Regulatory Issues</vt:lpstr>
      <vt:lpstr>Regulatory Issues</vt:lpstr>
      <vt:lpstr>Regulatory Issues</vt:lpstr>
      <vt:lpstr>Regulatory Issues</vt:lpstr>
      <vt:lpstr>Regulatory Issues</vt:lpstr>
      <vt:lpstr>Regulatory Issues</vt:lpstr>
      <vt:lpstr>Regulatory Issues</vt:lpstr>
      <vt:lpstr>Regulatory Issues</vt:lpstr>
      <vt:lpstr>Regulatory Issues</vt:lpstr>
      <vt:lpstr>Regulatory Issues</vt:lpstr>
      <vt:lpstr>Legal Liabilities</vt:lpstr>
      <vt:lpstr>Legal Liabilities</vt:lpstr>
      <vt:lpstr>Legal Liabilities</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lpstr>Factors affecting System Safety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YAQOOB ALI BALOCH</cp:lastModifiedBy>
  <cp:revision>209</cp:revision>
  <dcterms:created xsi:type="dcterms:W3CDTF">2006-08-16T00:00:00Z</dcterms:created>
  <dcterms:modified xsi:type="dcterms:W3CDTF">2023-12-29T03:43:43Z</dcterms:modified>
</cp:coreProperties>
</file>