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2" r:id="rId26"/>
    <p:sldId id="283" r:id="rId27"/>
    <p:sldId id="28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000" autoAdjust="0"/>
  </p:normalViewPr>
  <p:slideViewPr>
    <p:cSldViewPr>
      <p:cViewPr varScale="1">
        <p:scale>
          <a:sx n="82" d="100"/>
          <a:sy n="82" d="100"/>
        </p:scale>
        <p:origin x="10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F3907-487F-472F-999A-F47E8BE3BEC5}" type="datetimeFigureOut">
              <a:rPr lang="en-US" smtClean="0"/>
              <a:t>12/25/2023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07A9C-BC79-407C-984F-73DC9C635DC5}" type="slidenum">
              <a:rPr lang="en-US" smtClean="0"/>
              <a:t>‹#›</a:t>
            </a:fld>
            <a:endParaRPr lang="en-US"/>
          </a:p>
        </p:txBody>
      </p:sp>
    </p:spTree>
    <p:extLst>
      <p:ext uri="{BB962C8B-B14F-4D97-AF65-F5344CB8AC3E}">
        <p14:creationId xmlns:p14="http://schemas.microsoft.com/office/powerpoint/2010/main" val="2268744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piracy: crack </a:t>
            </a:r>
            <a:r>
              <a:rPr lang="en-US" dirty="0" err="1"/>
              <a:t>softwares</a:t>
            </a:r>
            <a:endParaRPr lang="en-US" dirty="0"/>
          </a:p>
        </p:txBody>
      </p:sp>
      <p:sp>
        <p:nvSpPr>
          <p:cNvPr id="4" name="Slide Number Placeholder 3"/>
          <p:cNvSpPr>
            <a:spLocks noGrp="1"/>
          </p:cNvSpPr>
          <p:nvPr>
            <p:ph type="sldNum" sz="quarter" idx="5"/>
          </p:nvPr>
        </p:nvSpPr>
        <p:spPr/>
        <p:txBody>
          <a:bodyPr/>
          <a:lstStyle/>
          <a:p>
            <a:fld id="{89507A9C-BC79-407C-984F-73DC9C635DC5}" type="slidenum">
              <a:rPr lang="en-US" smtClean="0"/>
              <a:t>14</a:t>
            </a:fld>
            <a:endParaRPr lang="en-US"/>
          </a:p>
        </p:txBody>
      </p:sp>
    </p:spTree>
    <p:extLst>
      <p:ext uri="{BB962C8B-B14F-4D97-AF65-F5344CB8AC3E}">
        <p14:creationId xmlns:p14="http://schemas.microsoft.com/office/powerpoint/2010/main" val="3727663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Misuse Act 1990</a:t>
            </a:r>
          </a:p>
        </p:txBody>
      </p:sp>
      <p:sp>
        <p:nvSpPr>
          <p:cNvPr id="4" name="Slide Number Placeholder 3"/>
          <p:cNvSpPr>
            <a:spLocks noGrp="1"/>
          </p:cNvSpPr>
          <p:nvPr>
            <p:ph type="sldNum" sz="quarter" idx="5"/>
          </p:nvPr>
        </p:nvSpPr>
        <p:spPr/>
        <p:txBody>
          <a:bodyPr/>
          <a:lstStyle/>
          <a:p>
            <a:fld id="{89507A9C-BC79-407C-984F-73DC9C635DC5}" type="slidenum">
              <a:rPr lang="en-US" smtClean="0"/>
              <a:t>21</a:t>
            </a:fld>
            <a:endParaRPr lang="en-US"/>
          </a:p>
        </p:txBody>
      </p:sp>
    </p:spTree>
    <p:extLst>
      <p:ext uri="{BB962C8B-B14F-4D97-AF65-F5344CB8AC3E}">
        <p14:creationId xmlns:p14="http://schemas.microsoft.com/office/powerpoint/2010/main" val="192220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a:t>Professional Practices</a:t>
            </a:r>
          </a:p>
        </p:txBody>
      </p:sp>
      <p:sp>
        <p:nvSpPr>
          <p:cNvPr id="3" name="Subtitle 2"/>
          <p:cNvSpPr>
            <a:spLocks noGrp="1"/>
          </p:cNvSpPr>
          <p:nvPr>
            <p:ph type="subTitle" idx="1"/>
          </p:nvPr>
        </p:nvSpPr>
        <p:spPr>
          <a:xfrm>
            <a:off x="1371600" y="2895600"/>
            <a:ext cx="6400800" cy="2209800"/>
          </a:xfrm>
        </p:spPr>
        <p:txBody>
          <a:bodyPr>
            <a:normAutofit fontScale="92500"/>
          </a:bodyPr>
          <a:lstStyle/>
          <a:p>
            <a:r>
              <a:rPr lang="en-US" sz="5400" b="1" dirty="0">
                <a:solidFill>
                  <a:schemeClr val="tx2"/>
                </a:solidFill>
              </a:rPr>
              <a:t>“Computer Misuse and The Criminal Law”</a:t>
            </a:r>
          </a:p>
        </p:txBody>
      </p:sp>
    </p:spTree>
    <p:extLst>
      <p:ext uri="{BB962C8B-B14F-4D97-AF65-F5344CB8AC3E}">
        <p14:creationId xmlns:p14="http://schemas.microsoft.com/office/powerpoint/2010/main" val="7802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lnSpcReduction="10000"/>
          </a:bodyPr>
          <a:lstStyle/>
          <a:p>
            <a:pPr algn="just" fontAlgn="base"/>
            <a:r>
              <a:rPr lang="en-GB" b="1" dirty="0" err="1"/>
              <a:t>DDoS</a:t>
            </a:r>
            <a:r>
              <a:rPr lang="en-GB" b="1" dirty="0"/>
              <a:t> Attack: </a:t>
            </a:r>
            <a:r>
              <a:rPr lang="en-GB" dirty="0" err="1"/>
              <a:t>DDoS</a:t>
            </a:r>
            <a:r>
              <a:rPr lang="en-GB" dirty="0"/>
              <a:t> or the Distributed Denial of Service attack is one of the most popular methods of hacking. It temporarily or completely interrupts servers and networks that are successfully running. When the system is offline, they compromise certain functions to make the website unavailable for users. The main goal is for users to pay attention to the </a:t>
            </a:r>
            <a:r>
              <a:rPr lang="en-GB" dirty="0" err="1"/>
              <a:t>DDoS</a:t>
            </a:r>
            <a:r>
              <a:rPr lang="en-GB" dirty="0"/>
              <a:t> attack, giving hackers the chance to hack the system</a:t>
            </a:r>
          </a:p>
          <a:p>
            <a:pPr algn="just"/>
            <a:endParaRPr lang="en-US" dirty="0"/>
          </a:p>
        </p:txBody>
      </p:sp>
    </p:spTree>
    <p:extLst>
      <p:ext uri="{BB962C8B-B14F-4D97-AF65-F5344CB8AC3E}">
        <p14:creationId xmlns:p14="http://schemas.microsoft.com/office/powerpoint/2010/main" val="106016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fontAlgn="base"/>
            <a:r>
              <a:rPr lang="en-GB" b="1" dirty="0"/>
              <a:t>Phishing: </a:t>
            </a:r>
            <a:r>
              <a:rPr lang="en-GB" dirty="0"/>
              <a:t>Phishers act like a legitimate company or organization. They use “email spoofing” to extract confidential information such as credit card numbers, social security number, passwords, etc. They send out thousands of phishing emails carrying links to fake websites. Users will believe these are legitimate, thus entering their personal information.</a:t>
            </a:r>
          </a:p>
          <a:p>
            <a:pPr algn="just"/>
            <a:endParaRPr lang="en-US" dirty="0"/>
          </a:p>
        </p:txBody>
      </p:sp>
    </p:spTree>
    <p:extLst>
      <p:ext uri="{BB962C8B-B14F-4D97-AF65-F5344CB8AC3E}">
        <p14:creationId xmlns:p14="http://schemas.microsoft.com/office/powerpoint/2010/main" val="227369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fontAlgn="base"/>
            <a:r>
              <a:rPr lang="en-GB" b="1" dirty="0" err="1"/>
              <a:t>Malvertising</a:t>
            </a:r>
            <a:r>
              <a:rPr lang="en-GB" b="1" dirty="0"/>
              <a:t>: </a:t>
            </a:r>
            <a:r>
              <a:rPr lang="en-GB" dirty="0" err="1"/>
              <a:t>Malvertising</a:t>
            </a:r>
            <a:r>
              <a:rPr lang="en-GB" dirty="0"/>
              <a:t> is the method of filling websites with advertisements carrying malicious codes. Users will click these advertisements, thinking they are legitimate. Once they click these ads, they will be redirected to fake websites or a file carrying viruses and malware will automatically be downloaded.</a:t>
            </a:r>
          </a:p>
          <a:p>
            <a:pPr algn="just"/>
            <a:endParaRPr lang="en-US" dirty="0"/>
          </a:p>
        </p:txBody>
      </p:sp>
    </p:spTree>
    <p:extLst>
      <p:ext uri="{BB962C8B-B14F-4D97-AF65-F5344CB8AC3E}">
        <p14:creationId xmlns:p14="http://schemas.microsoft.com/office/powerpoint/2010/main" val="283352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fontAlgn="base"/>
            <a:r>
              <a:rPr lang="en-GB" b="1" dirty="0"/>
              <a:t>Cyberstalking: </a:t>
            </a:r>
            <a:r>
              <a:rPr lang="en-GB" dirty="0"/>
              <a:t>Cyberstalking involves following a person online anonymously. The stalker will virtually follow the victim, including his or her activities. Most of the victims of cyberstalking are women and children being followed by men and </a:t>
            </a:r>
            <a:r>
              <a:rPr lang="en-GB" dirty="0" err="1"/>
              <a:t>pedophiles</a:t>
            </a:r>
            <a:r>
              <a:rPr lang="en-GB" dirty="0"/>
              <a:t>.</a:t>
            </a:r>
          </a:p>
          <a:p>
            <a:pPr algn="just"/>
            <a:endParaRPr lang="en-US" dirty="0"/>
          </a:p>
        </p:txBody>
      </p:sp>
    </p:spTree>
    <p:extLst>
      <p:ext uri="{BB962C8B-B14F-4D97-AF65-F5344CB8AC3E}">
        <p14:creationId xmlns:p14="http://schemas.microsoft.com/office/powerpoint/2010/main" val="1437674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a:r>
              <a:rPr lang="en-GB" b="1" dirty="0"/>
              <a:t>Software Piracy: </a:t>
            </a:r>
            <a:r>
              <a:rPr lang="en-GB" dirty="0"/>
              <a:t>The internet is filled with torrents and other programs that illegally duplicate original content, including songs, books, movies, albums, and software. This is a crime as it translates to copyright infringement. Due to software piracy, companies and developers encounter huge cut down in their income because their products are illegally reproduced.</a:t>
            </a:r>
          </a:p>
          <a:p>
            <a:pPr algn="just"/>
            <a:endParaRPr lang="en-US" dirty="0"/>
          </a:p>
        </p:txBody>
      </p:sp>
    </p:spTree>
    <p:extLst>
      <p:ext uri="{BB962C8B-B14F-4D97-AF65-F5344CB8AC3E}">
        <p14:creationId xmlns:p14="http://schemas.microsoft.com/office/powerpoint/2010/main" val="1883858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dirty="0"/>
              <a:t>The most popular ways to prevent computer misuse are</a:t>
            </a:r>
          </a:p>
          <a:p>
            <a:pPr algn="just"/>
            <a:r>
              <a:rPr lang="en-GB" b="1" dirty="0"/>
              <a:t>Keep your software updated</a:t>
            </a:r>
          </a:p>
          <a:p>
            <a:pPr lvl="1" algn="just"/>
            <a:r>
              <a:rPr lang="en-GB" dirty="0"/>
              <a:t>This is a critical requirement for any computer system and application. Always keep your OS system, services and applications updated to have the latest bugs and vulnerabilities patched.</a:t>
            </a:r>
          </a:p>
          <a:p>
            <a:pPr lvl="1" algn="just"/>
            <a:r>
              <a:rPr lang="en-GB" dirty="0"/>
              <a:t>This advice applies to smart phones, tablets, local desktop computers, notebooks, online servers and all applications they run internally.</a:t>
            </a:r>
            <a:br>
              <a:rPr lang="en-GB" dirty="0"/>
            </a:br>
            <a:endParaRPr lang="en-US" dirty="0"/>
          </a:p>
        </p:txBody>
      </p:sp>
    </p:spTree>
    <p:extLst>
      <p:ext uri="{BB962C8B-B14F-4D97-AF65-F5344CB8AC3E}">
        <p14:creationId xmlns:p14="http://schemas.microsoft.com/office/powerpoint/2010/main" val="2118903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lstStyle/>
          <a:p>
            <a:pPr algn="just"/>
            <a:r>
              <a:rPr lang="en-GB" b="1" dirty="0"/>
              <a:t>Enable your system firewall</a:t>
            </a:r>
          </a:p>
          <a:p>
            <a:pPr lvl="1" algn="just"/>
            <a:r>
              <a:rPr lang="en-GB" dirty="0"/>
              <a:t>Most operating systems include a full pre-configured firewall to protect against malicious packets from both the inside and the outside. A system firewall will act as the first digital barrier whenever someone tries to send a bad packet to any of your open ports.</a:t>
            </a:r>
          </a:p>
          <a:p>
            <a:pPr algn="just"/>
            <a:endParaRPr lang="en-US" dirty="0"/>
          </a:p>
        </p:txBody>
      </p:sp>
    </p:spTree>
    <p:extLst>
      <p:ext uri="{BB962C8B-B14F-4D97-AF65-F5344CB8AC3E}">
        <p14:creationId xmlns:p14="http://schemas.microsoft.com/office/powerpoint/2010/main" val="4156435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Use different/strong passwords</a:t>
            </a:r>
          </a:p>
          <a:p>
            <a:pPr lvl="1" algn="just"/>
            <a:r>
              <a:rPr lang="en-GB" dirty="0"/>
              <a:t>Never use the same password on more than one website, and always make sure it combines letters, special characters and numbers.</a:t>
            </a:r>
          </a:p>
          <a:p>
            <a:pPr lvl="1" algn="just"/>
            <a:r>
              <a:rPr lang="en-GB" dirty="0"/>
              <a:t>The best way to sort this out is to use a password manager like 1Password, </a:t>
            </a:r>
            <a:r>
              <a:rPr lang="en-GB" dirty="0" err="1"/>
              <a:t>LastPass</a:t>
            </a:r>
            <a:r>
              <a:rPr lang="en-GB" dirty="0"/>
              <a:t> or </a:t>
            </a:r>
            <a:r>
              <a:rPr lang="en-GB" dirty="0" err="1"/>
              <a:t>Keepass</a:t>
            </a:r>
            <a:r>
              <a:rPr lang="en-GB" dirty="0"/>
              <a:t>, which will help you generate strong passwords for each website, and at the same time store them in an encrypted database.</a:t>
            </a:r>
          </a:p>
          <a:p>
            <a:pPr algn="just"/>
            <a:endParaRPr lang="en-US" dirty="0"/>
          </a:p>
        </p:txBody>
      </p:sp>
    </p:spTree>
    <p:extLst>
      <p:ext uri="{BB962C8B-B14F-4D97-AF65-F5344CB8AC3E}">
        <p14:creationId xmlns:p14="http://schemas.microsoft.com/office/powerpoint/2010/main" val="563473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Use antivirus and anti-malware software</a:t>
            </a:r>
          </a:p>
          <a:p>
            <a:pPr lvl="1" algn="just"/>
            <a:r>
              <a:rPr lang="en-GB" dirty="0"/>
              <a:t>This is an excellent measure for both desktop and corporate users. Keeping antivirus and anti-malware software up to date and running scans over local storage data is always recommended.</a:t>
            </a:r>
          </a:p>
          <a:p>
            <a:pPr lvl="1" algn="just"/>
            <a:r>
              <a:rPr lang="en-GB" dirty="0"/>
              <a:t>While free antivirus/antimalware solutions can be helpful they are often merely trial software, and don’t offer full protection against most common virus/malware and other network threats.</a:t>
            </a:r>
          </a:p>
          <a:p>
            <a:pPr algn="just"/>
            <a:endParaRPr lang="en-US" dirty="0"/>
          </a:p>
        </p:txBody>
      </p:sp>
    </p:spTree>
    <p:extLst>
      <p:ext uri="{BB962C8B-B14F-4D97-AF65-F5344CB8AC3E}">
        <p14:creationId xmlns:p14="http://schemas.microsoft.com/office/powerpoint/2010/main" val="1189218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lnSpcReduction="10000"/>
          </a:bodyPr>
          <a:lstStyle/>
          <a:p>
            <a:pPr algn="just"/>
            <a:r>
              <a:rPr lang="en-GB" b="1" dirty="0"/>
              <a:t>Activate your email’s anti-spam blocking feature</a:t>
            </a:r>
          </a:p>
          <a:p>
            <a:pPr lvl="1" algn="just"/>
            <a:r>
              <a:rPr lang="en-GB" dirty="0"/>
              <a:t>A lot of computer hacking takes place whenever you open an unsolicited email containing suspicious links or attachments. </a:t>
            </a:r>
          </a:p>
          <a:p>
            <a:pPr lvl="1" algn="just"/>
            <a:r>
              <a:rPr lang="en-GB" dirty="0"/>
              <a:t>First enable the anti-spam feature of your email client; and second (and most important) never open links or attachments from unsolicited recipients. This will keep you safe from phishing attacks and unwanted infections.</a:t>
            </a:r>
            <a:endParaRPr lang="en-US" dirty="0"/>
          </a:p>
        </p:txBody>
      </p:sp>
    </p:spTree>
    <p:extLst>
      <p:ext uri="{BB962C8B-B14F-4D97-AF65-F5344CB8AC3E}">
        <p14:creationId xmlns:p14="http://schemas.microsoft.com/office/powerpoint/2010/main" val="3712583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Contents</a:t>
            </a:r>
          </a:p>
        </p:txBody>
      </p:sp>
      <p:sp>
        <p:nvSpPr>
          <p:cNvPr id="3" name="Content Placeholder 2"/>
          <p:cNvSpPr>
            <a:spLocks noGrp="1"/>
          </p:cNvSpPr>
          <p:nvPr>
            <p:ph idx="1"/>
          </p:nvPr>
        </p:nvSpPr>
        <p:spPr/>
        <p:txBody>
          <a:bodyPr/>
          <a:lstStyle/>
          <a:p>
            <a:r>
              <a:rPr lang="en-US" dirty="0"/>
              <a:t>Introduction</a:t>
            </a:r>
          </a:p>
          <a:p>
            <a:r>
              <a:rPr lang="en-US" dirty="0"/>
              <a:t>Types of Computer misuse</a:t>
            </a:r>
          </a:p>
          <a:p>
            <a:r>
              <a:rPr lang="en-US" dirty="0"/>
              <a:t>How to prevent Computer misuse</a:t>
            </a:r>
          </a:p>
          <a:p>
            <a:r>
              <a:rPr lang="en-US" dirty="0"/>
              <a:t>Computer misuse and Criminal law</a:t>
            </a:r>
          </a:p>
          <a:p>
            <a:r>
              <a:rPr lang="en-US" dirty="0"/>
              <a:t>Real world Cases of Computer Misuse</a:t>
            </a:r>
          </a:p>
        </p:txBody>
      </p:sp>
    </p:spTree>
    <p:extLst>
      <p:ext uri="{BB962C8B-B14F-4D97-AF65-F5344CB8AC3E}">
        <p14:creationId xmlns:p14="http://schemas.microsoft.com/office/powerpoint/2010/main" val="611938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How to Prevent Computer Misuse???</a:t>
            </a:r>
            <a:endParaRPr lang="en-US" dirty="0"/>
          </a:p>
        </p:txBody>
      </p:sp>
      <p:sp>
        <p:nvSpPr>
          <p:cNvPr id="3" name="Content Placeholder 2"/>
          <p:cNvSpPr>
            <a:spLocks noGrp="1"/>
          </p:cNvSpPr>
          <p:nvPr>
            <p:ph idx="1"/>
          </p:nvPr>
        </p:nvSpPr>
        <p:spPr/>
        <p:txBody>
          <a:bodyPr>
            <a:normAutofit/>
          </a:bodyPr>
          <a:lstStyle/>
          <a:p>
            <a:pPr algn="just"/>
            <a:r>
              <a:rPr lang="en-GB" b="1" dirty="0"/>
              <a:t>Shop only from secure and well-known websites</a:t>
            </a:r>
          </a:p>
          <a:p>
            <a:pPr lvl="1" algn="just"/>
            <a:r>
              <a:rPr lang="en-GB" dirty="0"/>
              <a:t>To prevent you from being a victim of man-in-the-middle attacks and crimes against your credit cards or online wallets, first make sure that the site you’re shopping on is encrypted with HTTPS.</a:t>
            </a:r>
          </a:p>
          <a:p>
            <a:pPr lvl="1" algn="just"/>
            <a:r>
              <a:rPr lang="en-GB" dirty="0"/>
              <a:t>Also make sure you’re shopping on a well-known site, such as Amazon, </a:t>
            </a:r>
            <a:r>
              <a:rPr lang="en-GB" dirty="0" err="1"/>
              <a:t>Ebay</a:t>
            </a:r>
            <a:r>
              <a:rPr lang="en-GB" dirty="0"/>
              <a:t>, Walmart, etc.</a:t>
            </a:r>
          </a:p>
          <a:p>
            <a:pPr algn="just"/>
            <a:endParaRPr lang="en-US" dirty="0"/>
          </a:p>
        </p:txBody>
      </p:sp>
    </p:spTree>
    <p:extLst>
      <p:ext uri="{BB962C8B-B14F-4D97-AF65-F5344CB8AC3E}">
        <p14:creationId xmlns:p14="http://schemas.microsoft.com/office/powerpoint/2010/main" val="1971631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Computer Misuse and Criminal Law</a:t>
            </a:r>
          </a:p>
        </p:txBody>
      </p:sp>
      <p:sp>
        <p:nvSpPr>
          <p:cNvPr id="3" name="Content Placeholder 2"/>
          <p:cNvSpPr>
            <a:spLocks noGrp="1"/>
          </p:cNvSpPr>
          <p:nvPr>
            <p:ph idx="1"/>
          </p:nvPr>
        </p:nvSpPr>
        <p:spPr/>
        <p:txBody>
          <a:bodyPr>
            <a:normAutofit fontScale="92500"/>
          </a:bodyPr>
          <a:lstStyle/>
          <a:p>
            <a:pPr algn="just"/>
            <a:r>
              <a:rPr lang="en-GB" dirty="0"/>
              <a:t>The Computer Misuse Act 1990 (CMA) is an act of the UK Parliament passed in 1990. </a:t>
            </a:r>
          </a:p>
          <a:p>
            <a:pPr algn="just"/>
            <a:r>
              <a:rPr lang="en-GB" dirty="0"/>
              <a:t>CMA is designed to frame legislation and controls over computer crime and Internet fraud.</a:t>
            </a:r>
          </a:p>
          <a:p>
            <a:pPr algn="just"/>
            <a:r>
              <a:rPr lang="en-GB" dirty="0"/>
              <a:t>The legislation was created to</a:t>
            </a:r>
          </a:p>
          <a:p>
            <a:pPr lvl="1" algn="just"/>
            <a:r>
              <a:rPr lang="en-GB" dirty="0"/>
              <a:t>Criminalize unauthorized access to computer systems.</a:t>
            </a:r>
          </a:p>
          <a:p>
            <a:pPr lvl="1" algn="just"/>
            <a:r>
              <a:rPr lang="en-GB" dirty="0"/>
              <a:t>Deter serious criminals from using a computer in the commission of a criminal offence or seek to hinder or impair access to data stored in a computer</a:t>
            </a:r>
            <a:endParaRPr lang="en-US" dirty="0"/>
          </a:p>
        </p:txBody>
      </p:sp>
    </p:spTree>
    <p:extLst>
      <p:ext uri="{BB962C8B-B14F-4D97-AF65-F5344CB8AC3E}">
        <p14:creationId xmlns:p14="http://schemas.microsoft.com/office/powerpoint/2010/main" val="1917096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Computer Misuse and Criminal Law</a:t>
            </a:r>
            <a:endParaRPr lang="en-US" dirty="0"/>
          </a:p>
        </p:txBody>
      </p:sp>
      <p:sp>
        <p:nvSpPr>
          <p:cNvPr id="3" name="Content Placeholder 2"/>
          <p:cNvSpPr>
            <a:spLocks noGrp="1"/>
          </p:cNvSpPr>
          <p:nvPr>
            <p:ph idx="1"/>
          </p:nvPr>
        </p:nvSpPr>
        <p:spPr/>
        <p:txBody>
          <a:bodyPr>
            <a:normAutofit lnSpcReduction="10000"/>
          </a:bodyPr>
          <a:lstStyle/>
          <a:p>
            <a:pPr algn="just"/>
            <a:r>
              <a:rPr lang="en-GB" dirty="0"/>
              <a:t>CMA introduced three criminal offences</a:t>
            </a:r>
          </a:p>
          <a:p>
            <a:pPr lvl="1" algn="just"/>
            <a:r>
              <a:rPr lang="en-GB" dirty="0"/>
              <a:t>Accessing computer material without permission, e.g. looking at someone else's files.</a:t>
            </a:r>
          </a:p>
          <a:p>
            <a:pPr lvl="1" algn="just"/>
            <a:r>
              <a:rPr lang="en-GB" dirty="0"/>
              <a:t>Accessing computer material without permission with intent to commit further criminal offences, e.g. hacking into the bank's computer and wanting to increase the amount in your account.</a:t>
            </a:r>
          </a:p>
          <a:p>
            <a:pPr lvl="1" algn="just"/>
            <a:r>
              <a:rPr lang="en-GB" dirty="0"/>
              <a:t>Altering computer data without permission, e.g. writing a virus to destroy someone else's data, or actually changing the money in an account.</a:t>
            </a:r>
            <a:endParaRPr lang="en-US" dirty="0"/>
          </a:p>
        </p:txBody>
      </p:sp>
    </p:spTree>
    <p:extLst>
      <p:ext uri="{BB962C8B-B14F-4D97-AF65-F5344CB8AC3E}">
        <p14:creationId xmlns:p14="http://schemas.microsoft.com/office/powerpoint/2010/main" val="2810144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Computer Misuse and Criminal Law</a:t>
            </a:r>
            <a:endParaRPr lang="en-US" dirty="0"/>
          </a:p>
        </p:txBody>
      </p:sp>
      <p:sp>
        <p:nvSpPr>
          <p:cNvPr id="3" name="Content Placeholder 2"/>
          <p:cNvSpPr>
            <a:spLocks noGrp="1"/>
          </p:cNvSpPr>
          <p:nvPr>
            <p:ph idx="1"/>
          </p:nvPr>
        </p:nvSpPr>
        <p:spPr/>
        <p:txBody>
          <a:bodyPr/>
          <a:lstStyle/>
          <a:p>
            <a:pPr algn="just"/>
            <a:r>
              <a:rPr lang="en-GB" dirty="0"/>
              <a:t>These offences are punishable as follows</a:t>
            </a:r>
          </a:p>
          <a:p>
            <a:pPr lvl="1" algn="just"/>
            <a:r>
              <a:rPr lang="en-GB" dirty="0"/>
              <a:t>Offence 1. Up to 6 months' prison and up to £5,000 in fines. </a:t>
            </a:r>
          </a:p>
          <a:p>
            <a:pPr lvl="1" algn="just"/>
            <a:r>
              <a:rPr lang="en-GB" dirty="0"/>
              <a:t>Offences 2 and 3. Up to 5 years in prison and any size of fine (there is no limit).</a:t>
            </a:r>
            <a:endParaRPr lang="en-US" dirty="0"/>
          </a:p>
        </p:txBody>
      </p:sp>
    </p:spTree>
    <p:extLst>
      <p:ext uri="{BB962C8B-B14F-4D97-AF65-F5344CB8AC3E}">
        <p14:creationId xmlns:p14="http://schemas.microsoft.com/office/powerpoint/2010/main" val="1952344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br>
              <a:rPr lang="en-US" sz="4800" b="1" u="sng" dirty="0"/>
            </a:br>
            <a:br>
              <a:rPr lang="en-US" sz="4800" b="1" u="sng" dirty="0"/>
            </a:br>
            <a:br>
              <a:rPr lang="en-US" sz="4800" b="1" u="sng" dirty="0"/>
            </a:br>
            <a:br>
              <a:rPr lang="en-US" sz="4800" b="1" u="sng" dirty="0"/>
            </a:br>
            <a:br>
              <a:rPr lang="en-US" sz="4800" b="1" u="sng" dirty="0"/>
            </a:br>
            <a:r>
              <a:rPr lang="en-US" sz="4800" b="1" u="sng" dirty="0"/>
              <a:t>Real World Cases of </a:t>
            </a:r>
            <a:br>
              <a:rPr lang="en-US" sz="4800" b="1" u="sng" dirty="0"/>
            </a:br>
            <a:r>
              <a:rPr lang="en-US" sz="4800" b="1" u="sng" dirty="0"/>
              <a:t>Computer Misuse</a:t>
            </a:r>
          </a:p>
        </p:txBody>
      </p:sp>
    </p:spTree>
    <p:extLst>
      <p:ext uri="{BB962C8B-B14F-4D97-AF65-F5344CB8AC3E}">
        <p14:creationId xmlns:p14="http://schemas.microsoft.com/office/powerpoint/2010/main" val="4288351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u="sng" dirty="0" err="1"/>
              <a:t>WannaCry</a:t>
            </a:r>
            <a:r>
              <a:rPr lang="en-GB" b="1" u="sng" dirty="0"/>
              <a:t> virus hits the NHS, 2017</a:t>
            </a:r>
            <a:endParaRPr lang="en-US" u="sng" dirty="0"/>
          </a:p>
        </p:txBody>
      </p:sp>
      <p:sp>
        <p:nvSpPr>
          <p:cNvPr id="3" name="Content Placeholder 2"/>
          <p:cNvSpPr>
            <a:spLocks noGrp="1"/>
          </p:cNvSpPr>
          <p:nvPr>
            <p:ph idx="1"/>
          </p:nvPr>
        </p:nvSpPr>
        <p:spPr/>
        <p:txBody>
          <a:bodyPr>
            <a:normAutofit fontScale="70000" lnSpcReduction="20000"/>
          </a:bodyPr>
          <a:lstStyle/>
          <a:p>
            <a:pPr algn="just"/>
            <a:r>
              <a:rPr lang="en-GB" dirty="0"/>
              <a:t>The most widespread cyber attack ever, hackers managed to gain access to the NHS' computer system in mid-2017, causes chaos among the UK's medical system.</a:t>
            </a:r>
          </a:p>
          <a:p>
            <a:pPr algn="just"/>
            <a:r>
              <a:rPr lang="en-GB" dirty="0"/>
              <a:t>The same hacking tools were used to attack world-wide freight company FedEx and infected computers in 150 countries.</a:t>
            </a:r>
          </a:p>
          <a:p>
            <a:pPr algn="just"/>
            <a:r>
              <a:rPr lang="en-GB" dirty="0" err="1"/>
              <a:t>Ransomware</a:t>
            </a:r>
            <a:r>
              <a:rPr lang="en-GB" dirty="0"/>
              <a:t> affectionately named "</a:t>
            </a:r>
            <a:r>
              <a:rPr lang="en-GB" dirty="0" err="1"/>
              <a:t>WannaCry</a:t>
            </a:r>
            <a:r>
              <a:rPr lang="en-GB" dirty="0"/>
              <a:t>" was delivered via email in the form of an attachment.</a:t>
            </a:r>
          </a:p>
          <a:p>
            <a:pPr algn="just"/>
            <a:r>
              <a:rPr lang="en-GB" dirty="0"/>
              <a:t>Once a user clicked on the attachment, the virus was spread through their computer, locking up all of their files and demanding money before they could be accessed again.</a:t>
            </a:r>
          </a:p>
          <a:p>
            <a:pPr algn="just"/>
            <a:r>
              <a:rPr lang="en-GB" dirty="0"/>
              <a:t>As many as 300,000 computers were infected with the virus.</a:t>
            </a:r>
          </a:p>
          <a:p>
            <a:pPr algn="just"/>
            <a:r>
              <a:rPr lang="en-GB" dirty="0"/>
              <a:t>It was only stopped when a 22-year-old security researcher from Devon managed to find the kill switch, after the NHS had been down for a number of days.</a:t>
            </a:r>
          </a:p>
          <a:p>
            <a:pPr algn="just"/>
            <a:endParaRPr lang="en-US" dirty="0"/>
          </a:p>
        </p:txBody>
      </p:sp>
    </p:spTree>
    <p:extLst>
      <p:ext uri="{BB962C8B-B14F-4D97-AF65-F5344CB8AC3E}">
        <p14:creationId xmlns:p14="http://schemas.microsoft.com/office/powerpoint/2010/main" val="32244326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Hackers steal £650 million </a:t>
            </a:r>
            <a:br>
              <a:rPr lang="en-GB" b="1" u="sng" dirty="0"/>
            </a:br>
            <a:r>
              <a:rPr lang="en-GB" b="1" u="sng" dirty="0"/>
              <a:t>from global banks, 2015</a:t>
            </a:r>
            <a:endParaRPr lang="en-US" u="sng" dirty="0"/>
          </a:p>
        </p:txBody>
      </p:sp>
      <p:sp>
        <p:nvSpPr>
          <p:cNvPr id="3" name="Content Placeholder 2"/>
          <p:cNvSpPr>
            <a:spLocks noGrp="1"/>
          </p:cNvSpPr>
          <p:nvPr>
            <p:ph idx="1"/>
          </p:nvPr>
        </p:nvSpPr>
        <p:spPr/>
        <p:txBody>
          <a:bodyPr>
            <a:normAutofit fontScale="85000" lnSpcReduction="10000"/>
          </a:bodyPr>
          <a:lstStyle/>
          <a:p>
            <a:pPr algn="just"/>
            <a:r>
              <a:rPr lang="en-GB" dirty="0"/>
              <a:t>For a period of two years, ending in early 2015, a group of Russian-based hackers managed to gain access to secure information from more than 100 institutions around the world.</a:t>
            </a:r>
          </a:p>
          <a:p>
            <a:pPr algn="just"/>
            <a:r>
              <a:rPr lang="en-GB" dirty="0"/>
              <a:t>The cyber criminals used malware to infiltrate banks' computer systems and gather personal data</a:t>
            </a:r>
          </a:p>
          <a:p>
            <a:pPr algn="just"/>
            <a:r>
              <a:rPr lang="en-GB" dirty="0"/>
              <a:t>They were then able to impersonate online bank staff to authorise fraudulent transfers, and even order ATM machines to dispense cash without a bank card.</a:t>
            </a:r>
          </a:p>
          <a:p>
            <a:pPr algn="just"/>
            <a:r>
              <a:rPr lang="en-GB" dirty="0"/>
              <a:t>It was estimated that around £650 million was stolen from the financial institutions in total.</a:t>
            </a:r>
          </a:p>
          <a:p>
            <a:pPr algn="just"/>
            <a:endParaRPr lang="en-US" dirty="0"/>
          </a:p>
        </p:txBody>
      </p:sp>
    </p:spTree>
    <p:extLst>
      <p:ext uri="{BB962C8B-B14F-4D97-AF65-F5344CB8AC3E}">
        <p14:creationId xmlns:p14="http://schemas.microsoft.com/office/powerpoint/2010/main" val="2031364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a:t>One billion user accounts </a:t>
            </a:r>
            <a:br>
              <a:rPr lang="en-GB" b="1" u="sng" dirty="0"/>
            </a:br>
            <a:r>
              <a:rPr lang="en-GB" b="1" u="sng" dirty="0"/>
              <a:t>stolen from Yahoo, 2013</a:t>
            </a:r>
            <a:endParaRPr lang="en-US" u="sng" dirty="0"/>
          </a:p>
        </p:txBody>
      </p:sp>
      <p:sp>
        <p:nvSpPr>
          <p:cNvPr id="3" name="Content Placeholder 2"/>
          <p:cNvSpPr>
            <a:spLocks noGrp="1"/>
          </p:cNvSpPr>
          <p:nvPr>
            <p:ph idx="1"/>
          </p:nvPr>
        </p:nvSpPr>
        <p:spPr/>
        <p:txBody>
          <a:bodyPr>
            <a:normAutofit fontScale="85000" lnSpcReduction="20000"/>
          </a:bodyPr>
          <a:lstStyle/>
          <a:p>
            <a:pPr algn="just"/>
            <a:r>
              <a:rPr lang="en-GB" dirty="0"/>
              <a:t>In one of the largest cases of data theft in history, Yahoo had information from more than one billion user accounts stolen in 2013.</a:t>
            </a:r>
          </a:p>
          <a:p>
            <a:pPr algn="just"/>
            <a:r>
              <a:rPr lang="en-GB" dirty="0"/>
              <a:t>Personal information including names, phone numbers, passwords and email addresses were taken from the internet giant.</a:t>
            </a:r>
          </a:p>
          <a:p>
            <a:pPr algn="just"/>
            <a:r>
              <a:rPr lang="en-GB" dirty="0"/>
              <a:t>Yahoo claimed at the time that no bank details were taken.</a:t>
            </a:r>
          </a:p>
          <a:p>
            <a:pPr algn="just"/>
            <a:r>
              <a:rPr lang="en-GB" dirty="0"/>
              <a:t>Releasing information of the breach in 2016, it was the second time Yahoo had been targeted by hackers, after the accounts of nearly 500 million users were accessed in 2014.</a:t>
            </a:r>
          </a:p>
        </p:txBody>
      </p:sp>
    </p:spTree>
    <p:extLst>
      <p:ext uri="{BB962C8B-B14F-4D97-AF65-F5344CB8AC3E}">
        <p14:creationId xmlns:p14="http://schemas.microsoft.com/office/powerpoint/2010/main" val="70054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Introduction</a:t>
            </a:r>
          </a:p>
        </p:txBody>
      </p:sp>
      <p:sp>
        <p:nvSpPr>
          <p:cNvPr id="3" name="Content Placeholder 2"/>
          <p:cNvSpPr>
            <a:spLocks noGrp="1"/>
          </p:cNvSpPr>
          <p:nvPr>
            <p:ph idx="1"/>
          </p:nvPr>
        </p:nvSpPr>
        <p:spPr/>
        <p:txBody>
          <a:bodyPr>
            <a:normAutofit fontScale="85000" lnSpcReduction="10000"/>
          </a:bodyPr>
          <a:lstStyle/>
          <a:p>
            <a:pPr algn="just"/>
            <a:r>
              <a:rPr lang="en-GB" dirty="0"/>
              <a:t>Businesses, government and academic institutions are increasingly reliant on the Internet for their day-to-day business, while consumers are using e-commerce more and more for purchasing goods and services.</a:t>
            </a:r>
          </a:p>
          <a:p>
            <a:pPr algn="just" fontAlgn="base"/>
            <a:r>
              <a:rPr lang="en-GB" dirty="0"/>
              <a:t>All these modern business processes are utilizing computer software and hardware.</a:t>
            </a:r>
          </a:p>
          <a:p>
            <a:pPr algn="just" fontAlgn="base"/>
            <a:r>
              <a:rPr lang="en-GB" dirty="0"/>
              <a:t>With increased use of computers, there has been a sharp rise in the number of crimes involving computing; and the internet has undoubted create new security risks</a:t>
            </a:r>
            <a:br>
              <a:rPr lang="en-GB" dirty="0"/>
            </a:br>
            <a:endParaRPr lang="en-GB" dirty="0"/>
          </a:p>
          <a:p>
            <a:pPr algn="just"/>
            <a:endParaRPr lang="en-US" dirty="0"/>
          </a:p>
        </p:txBody>
      </p:sp>
    </p:spTree>
    <p:extLst>
      <p:ext uri="{BB962C8B-B14F-4D97-AF65-F5344CB8AC3E}">
        <p14:creationId xmlns:p14="http://schemas.microsoft.com/office/powerpoint/2010/main" val="3733270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p>
        </p:txBody>
      </p:sp>
      <p:sp>
        <p:nvSpPr>
          <p:cNvPr id="3" name="Content Placeholder 2"/>
          <p:cNvSpPr>
            <a:spLocks noGrp="1"/>
          </p:cNvSpPr>
          <p:nvPr>
            <p:ph idx="1"/>
          </p:nvPr>
        </p:nvSpPr>
        <p:spPr/>
        <p:txBody>
          <a:bodyPr>
            <a:normAutofit lnSpcReduction="10000"/>
          </a:bodyPr>
          <a:lstStyle/>
          <a:p>
            <a:pPr algn="just"/>
            <a:r>
              <a:rPr lang="en-GB" dirty="0"/>
              <a:t>Computer misuse involves the use of computer and network in attacking computers and networks as well.</a:t>
            </a:r>
          </a:p>
          <a:p>
            <a:pPr algn="just"/>
            <a:r>
              <a:rPr lang="en-GB" dirty="0"/>
              <a:t>One of the earliest and the most common types of cybercrime activity is hacking. </a:t>
            </a:r>
          </a:p>
          <a:p>
            <a:pPr algn="just"/>
            <a:r>
              <a:rPr lang="en-GB" dirty="0"/>
              <a:t>It roughly started in the 1960s. </a:t>
            </a:r>
          </a:p>
          <a:p>
            <a:pPr algn="just"/>
            <a:r>
              <a:rPr lang="en-GB" dirty="0"/>
              <a:t>It involves stealing identities and important information, violating privacy, and committing fraud, among others.</a:t>
            </a:r>
            <a:endParaRPr lang="en-US" dirty="0"/>
          </a:p>
        </p:txBody>
      </p:sp>
    </p:spTree>
    <p:extLst>
      <p:ext uri="{BB962C8B-B14F-4D97-AF65-F5344CB8AC3E}">
        <p14:creationId xmlns:p14="http://schemas.microsoft.com/office/powerpoint/2010/main" val="193963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a:r>
              <a:rPr lang="en-US" dirty="0"/>
              <a:t>Some of the most common types of computer misuse are</a:t>
            </a:r>
          </a:p>
          <a:p>
            <a:pPr algn="just" fontAlgn="base"/>
            <a:r>
              <a:rPr lang="en-GB" b="1" dirty="0"/>
              <a:t>Fraud: </a:t>
            </a:r>
            <a:r>
              <a:rPr lang="en-GB" dirty="0"/>
              <a:t>Fraud is a general term used to describe a cybercrime that intends to deceive a person in order to gain important data or information. Fraud can be done by altering, destroying, stealing, or suppressing any information to secure unlawful or unfair gain.</a:t>
            </a:r>
          </a:p>
          <a:p>
            <a:pPr algn="just"/>
            <a:endParaRPr lang="en-US" dirty="0"/>
          </a:p>
        </p:txBody>
      </p:sp>
    </p:spTree>
    <p:extLst>
      <p:ext uri="{BB962C8B-B14F-4D97-AF65-F5344CB8AC3E}">
        <p14:creationId xmlns:p14="http://schemas.microsoft.com/office/powerpoint/2010/main" val="362476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a:bodyPr>
          <a:lstStyle/>
          <a:p>
            <a:pPr algn="just" fontAlgn="base"/>
            <a:r>
              <a:rPr lang="en-GB" b="1" dirty="0"/>
              <a:t>Hacking: </a:t>
            </a:r>
            <a:r>
              <a:rPr lang="en-GB" dirty="0"/>
              <a:t>Hacking involves the partial or complete acquisition of certain functions within a system, network, or website. It also aims to access to important data and information, breaching privacy. Most “hackers” attack corporate and government accounts.</a:t>
            </a:r>
          </a:p>
          <a:p>
            <a:pPr algn="just"/>
            <a:endParaRPr lang="en-US" dirty="0"/>
          </a:p>
        </p:txBody>
      </p:sp>
    </p:spTree>
    <p:extLst>
      <p:ext uri="{BB962C8B-B14F-4D97-AF65-F5344CB8AC3E}">
        <p14:creationId xmlns:p14="http://schemas.microsoft.com/office/powerpoint/2010/main" val="180296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a:r>
              <a:rPr lang="en-GB" b="1" dirty="0"/>
              <a:t>Identity Theft: </a:t>
            </a:r>
            <a:r>
              <a:rPr lang="en-GB" dirty="0"/>
              <a:t>Identify theft is a specific form of fraud in which cybercriminals steal personal data, including passwords, data about the bank account, credit cards, debit cards, social security, and other sensitive information. Through identity theft, criminals can steal money. According to the U.S. Bureau of Justice Statistics (BJS), more than 1.1 million Americans are victimized by identity theft.</a:t>
            </a:r>
          </a:p>
          <a:p>
            <a:pPr algn="just"/>
            <a:endParaRPr lang="en-US" dirty="0"/>
          </a:p>
        </p:txBody>
      </p:sp>
    </p:spTree>
    <p:extLst>
      <p:ext uri="{BB962C8B-B14F-4D97-AF65-F5344CB8AC3E}">
        <p14:creationId xmlns:p14="http://schemas.microsoft.com/office/powerpoint/2010/main" val="4108945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normAutofit fontScale="85000" lnSpcReduction="20000"/>
          </a:bodyPr>
          <a:lstStyle/>
          <a:p>
            <a:pPr algn="just" fontAlgn="base"/>
            <a:r>
              <a:rPr lang="en-GB" b="1" dirty="0"/>
              <a:t>Scamming: </a:t>
            </a:r>
            <a:r>
              <a:rPr lang="en-GB" dirty="0"/>
              <a:t>Scam happens in a variety of forms. In cyberspace, scamming can be done by offering computer repair, network troubleshooting, and IT support services, forcing users to shell out hundreds of money for cyber problems that do not even exist. Any illegal plans to make money falls to scamming.</a:t>
            </a:r>
          </a:p>
          <a:p>
            <a:pPr algn="just" fontAlgn="base"/>
            <a:r>
              <a:rPr lang="en-GB" b="1" dirty="0"/>
              <a:t>Computer Viruses: </a:t>
            </a:r>
            <a:r>
              <a:rPr lang="en-GB" dirty="0"/>
              <a:t>Most criminals take advantage of viruses to gain unauthorized access to systems and steal important data. Mostly, highly-skilled programs send viruses, malware, and Trojan, among others to infect and destroy computers, networks, and systems. Viruses can spread through removable devices and the internet.</a:t>
            </a:r>
          </a:p>
          <a:p>
            <a:pPr algn="just"/>
            <a:endParaRPr lang="en-US" dirty="0"/>
          </a:p>
        </p:txBody>
      </p:sp>
    </p:spTree>
    <p:extLst>
      <p:ext uri="{BB962C8B-B14F-4D97-AF65-F5344CB8AC3E}">
        <p14:creationId xmlns:p14="http://schemas.microsoft.com/office/powerpoint/2010/main" val="174062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Types of Computer Misuse</a:t>
            </a:r>
            <a:endParaRPr lang="en-US" dirty="0"/>
          </a:p>
        </p:txBody>
      </p:sp>
      <p:sp>
        <p:nvSpPr>
          <p:cNvPr id="3" name="Content Placeholder 2"/>
          <p:cNvSpPr>
            <a:spLocks noGrp="1"/>
          </p:cNvSpPr>
          <p:nvPr>
            <p:ph idx="1"/>
          </p:nvPr>
        </p:nvSpPr>
        <p:spPr/>
        <p:txBody>
          <a:bodyPr/>
          <a:lstStyle/>
          <a:p>
            <a:pPr algn="just" fontAlgn="base"/>
            <a:r>
              <a:rPr lang="en-GB" b="1" dirty="0" err="1"/>
              <a:t>Ransomware</a:t>
            </a:r>
            <a:r>
              <a:rPr lang="en-GB" b="1" dirty="0"/>
              <a:t>: </a:t>
            </a:r>
            <a:r>
              <a:rPr lang="en-GB" dirty="0"/>
              <a:t>Ransom ware is one of the most destructive malware-based attacks. It enters your computer network and encrypts files and information through public-key encryption. In 2016, over 638 million computer networks are affected by ransom ware. In 2017, over $5 billion is lost due to global ransom ware.</a:t>
            </a:r>
          </a:p>
          <a:p>
            <a:pPr algn="just"/>
            <a:endParaRPr lang="en-US" dirty="0"/>
          </a:p>
        </p:txBody>
      </p:sp>
    </p:spTree>
    <p:extLst>
      <p:ext uri="{BB962C8B-B14F-4D97-AF65-F5344CB8AC3E}">
        <p14:creationId xmlns:p14="http://schemas.microsoft.com/office/powerpoint/2010/main" val="3048025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TotalTime>
  <Words>1849</Words>
  <Application>Microsoft Office PowerPoint</Application>
  <PresentationFormat>On-screen Show (4:3)</PresentationFormat>
  <Paragraphs>100</Paragraphs>
  <Slides>27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Professional Practices</vt:lpstr>
      <vt:lpstr>Contents</vt:lpstr>
      <vt:lpstr>Introduction</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Types of Computer Misuse</vt:lpstr>
      <vt:lpstr>How to Prevent Computer Misuse???</vt:lpstr>
      <vt:lpstr>How to Prevent Computer Misuse???</vt:lpstr>
      <vt:lpstr>How to Prevent Computer Misuse???</vt:lpstr>
      <vt:lpstr>How to Prevent Computer Misuse???</vt:lpstr>
      <vt:lpstr>How to Prevent Computer Misuse???</vt:lpstr>
      <vt:lpstr>How to Prevent Computer Misuse???</vt:lpstr>
      <vt:lpstr>Computer Misuse and Criminal Law</vt:lpstr>
      <vt:lpstr>Computer Misuse and Criminal Law</vt:lpstr>
      <vt:lpstr>Computer Misuse and Criminal Law</vt:lpstr>
      <vt:lpstr>     Real World Cases of  Computer Misuse</vt:lpstr>
      <vt:lpstr>WannaCry virus hits the NHS, 2017</vt:lpstr>
      <vt:lpstr>Hackers steal £650 million  from global banks, 2015</vt:lpstr>
      <vt:lpstr>One billion user accounts  stolen from Yahoo, 2013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YAQOOB ALI BALOCH</cp:lastModifiedBy>
  <cp:revision>93</cp:revision>
  <dcterms:created xsi:type="dcterms:W3CDTF">2006-08-16T00:00:00Z</dcterms:created>
  <dcterms:modified xsi:type="dcterms:W3CDTF">2023-12-25T11:19:02Z</dcterms:modified>
</cp:coreProperties>
</file>