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6" r:id="rId11"/>
    <p:sldId id="275"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373" autoAdjust="0"/>
  </p:normalViewPr>
  <p:slideViewPr>
    <p:cSldViewPr>
      <p:cViewPr varScale="1">
        <p:scale>
          <a:sx n="67" d="100"/>
          <a:sy n="67" d="100"/>
        </p:scale>
        <p:origin x="147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9BE45A-FCF8-49F2-A4F2-82DCEF26D02D}" type="doc">
      <dgm:prSet loTypeId="urn:microsoft.com/office/officeart/2005/8/layout/matrix1" loCatId="matrix" qsTypeId="urn:microsoft.com/office/officeart/2005/8/quickstyle/3d3" qsCatId="3D" csTypeId="urn:microsoft.com/office/officeart/2005/8/colors/colorful4" csCatId="colorful" phldr="1"/>
      <dgm:spPr/>
      <dgm:t>
        <a:bodyPr/>
        <a:lstStyle/>
        <a:p>
          <a:endParaRPr lang="en-US"/>
        </a:p>
      </dgm:t>
    </dgm:pt>
    <dgm:pt modelId="{43475C1A-91DC-48C6-A153-1BAD914EEF19}">
      <dgm:prSet phldrT="[Text]"/>
      <dgm:spPr/>
      <dgm:t>
        <a:bodyPr/>
        <a:lstStyle/>
        <a:p>
          <a:r>
            <a:rPr lang="en-US" dirty="0"/>
            <a:t>Company</a:t>
          </a:r>
        </a:p>
      </dgm:t>
    </dgm:pt>
    <dgm:pt modelId="{36421435-A732-4E3A-AEFB-C7C8CBCFF307}" type="parTrans" cxnId="{F844D8C3-87B6-409A-B606-A519C77BD9FA}">
      <dgm:prSet/>
      <dgm:spPr/>
      <dgm:t>
        <a:bodyPr/>
        <a:lstStyle/>
        <a:p>
          <a:endParaRPr lang="en-US"/>
        </a:p>
      </dgm:t>
    </dgm:pt>
    <dgm:pt modelId="{6602BC2F-BFAA-479D-9686-7F511797DFF0}" type="sibTrans" cxnId="{F844D8C3-87B6-409A-B606-A519C77BD9FA}">
      <dgm:prSet/>
      <dgm:spPr/>
      <dgm:t>
        <a:bodyPr/>
        <a:lstStyle/>
        <a:p>
          <a:endParaRPr lang="en-US"/>
        </a:p>
      </dgm:t>
    </dgm:pt>
    <dgm:pt modelId="{FD917D25-A0E6-49CA-9FD8-275BFE29351F}">
      <dgm:prSet phldrT="[Text]"/>
      <dgm:spPr/>
      <dgm:t>
        <a:bodyPr/>
        <a:lstStyle/>
        <a:p>
          <a:r>
            <a:rPr lang="en-US" dirty="0"/>
            <a:t>Public</a:t>
          </a:r>
        </a:p>
      </dgm:t>
    </dgm:pt>
    <dgm:pt modelId="{18A2FDF8-0172-4031-B7B0-C8F9694971B9}" type="parTrans" cxnId="{BB1C25EC-E4B4-4B85-AC36-00612F4BEFB8}">
      <dgm:prSet/>
      <dgm:spPr/>
      <dgm:t>
        <a:bodyPr/>
        <a:lstStyle/>
        <a:p>
          <a:endParaRPr lang="en-US"/>
        </a:p>
      </dgm:t>
    </dgm:pt>
    <dgm:pt modelId="{9988B86F-34C9-4E4A-9067-3A26BE8A9E42}" type="sibTrans" cxnId="{BB1C25EC-E4B4-4B85-AC36-00612F4BEFB8}">
      <dgm:prSet/>
      <dgm:spPr/>
      <dgm:t>
        <a:bodyPr/>
        <a:lstStyle/>
        <a:p>
          <a:endParaRPr lang="en-US"/>
        </a:p>
      </dgm:t>
    </dgm:pt>
    <dgm:pt modelId="{42ED977F-79A9-4AA4-9279-543B2C3DA6D6}">
      <dgm:prSet phldrT="[Text]"/>
      <dgm:spPr/>
      <dgm:t>
        <a:bodyPr/>
        <a:lstStyle/>
        <a:p>
          <a:r>
            <a:rPr lang="en-US" dirty="0"/>
            <a:t>Private</a:t>
          </a:r>
        </a:p>
      </dgm:t>
    </dgm:pt>
    <dgm:pt modelId="{4D4ED4E7-4C08-4C4F-A742-AF1E0DFC0EE4}" type="parTrans" cxnId="{7C854A62-EA0C-4B0B-AD62-70F939D2293C}">
      <dgm:prSet/>
      <dgm:spPr/>
      <dgm:t>
        <a:bodyPr/>
        <a:lstStyle/>
        <a:p>
          <a:endParaRPr lang="en-US"/>
        </a:p>
      </dgm:t>
    </dgm:pt>
    <dgm:pt modelId="{6C7508FD-AB08-42AF-8C7C-9C369DACC451}" type="sibTrans" cxnId="{7C854A62-EA0C-4B0B-AD62-70F939D2293C}">
      <dgm:prSet/>
      <dgm:spPr/>
      <dgm:t>
        <a:bodyPr/>
        <a:lstStyle/>
        <a:p>
          <a:endParaRPr lang="en-US"/>
        </a:p>
      </dgm:t>
    </dgm:pt>
    <dgm:pt modelId="{32819370-B685-4C43-B723-EBE2A60FB217}">
      <dgm:prSet phldrT="[Text]"/>
      <dgm:spPr/>
      <dgm:t>
        <a:bodyPr/>
        <a:lstStyle/>
        <a:p>
          <a:r>
            <a:rPr lang="en-US" dirty="0"/>
            <a:t>Limited</a:t>
          </a:r>
        </a:p>
      </dgm:t>
    </dgm:pt>
    <dgm:pt modelId="{47879610-4608-4E74-A8AB-2EF8DE887DFB}" type="parTrans" cxnId="{A6B11F3B-5ABB-4BC7-8E18-930F3532CF43}">
      <dgm:prSet/>
      <dgm:spPr/>
      <dgm:t>
        <a:bodyPr/>
        <a:lstStyle/>
        <a:p>
          <a:endParaRPr lang="en-US"/>
        </a:p>
      </dgm:t>
    </dgm:pt>
    <dgm:pt modelId="{F99ED6F4-3BCA-4CB7-80EC-3B4DCCE0D953}" type="sibTrans" cxnId="{A6B11F3B-5ABB-4BC7-8E18-930F3532CF43}">
      <dgm:prSet/>
      <dgm:spPr/>
      <dgm:t>
        <a:bodyPr/>
        <a:lstStyle/>
        <a:p>
          <a:endParaRPr lang="en-US"/>
        </a:p>
      </dgm:t>
    </dgm:pt>
    <dgm:pt modelId="{24BA5D47-2488-42C4-B9C6-22E575C4CBFE}">
      <dgm:prSet phldrT="[Text]"/>
      <dgm:spPr/>
      <dgm:t>
        <a:bodyPr/>
        <a:lstStyle/>
        <a:p>
          <a:r>
            <a:rPr lang="en-US" dirty="0"/>
            <a:t>Unlimited</a:t>
          </a:r>
        </a:p>
      </dgm:t>
    </dgm:pt>
    <dgm:pt modelId="{317DC201-39A0-437A-9BE9-8296FD0E037D}" type="parTrans" cxnId="{70A92BA6-90D9-4340-9112-CD0ABF025580}">
      <dgm:prSet/>
      <dgm:spPr/>
      <dgm:t>
        <a:bodyPr/>
        <a:lstStyle/>
        <a:p>
          <a:endParaRPr lang="en-US"/>
        </a:p>
      </dgm:t>
    </dgm:pt>
    <dgm:pt modelId="{0056E3F7-1A8E-4B20-A014-B684CF219AC2}" type="sibTrans" cxnId="{70A92BA6-90D9-4340-9112-CD0ABF025580}">
      <dgm:prSet/>
      <dgm:spPr/>
      <dgm:t>
        <a:bodyPr/>
        <a:lstStyle/>
        <a:p>
          <a:endParaRPr lang="en-US"/>
        </a:p>
      </dgm:t>
    </dgm:pt>
    <dgm:pt modelId="{128236CF-D2AB-443B-ABA8-EC39DBF8E75D}" type="pres">
      <dgm:prSet presAssocID="{E89BE45A-FCF8-49F2-A4F2-82DCEF26D02D}" presName="diagram" presStyleCnt="0">
        <dgm:presLayoutVars>
          <dgm:chMax val="1"/>
          <dgm:dir/>
          <dgm:animLvl val="ctr"/>
          <dgm:resizeHandles val="exact"/>
        </dgm:presLayoutVars>
      </dgm:prSet>
      <dgm:spPr/>
    </dgm:pt>
    <dgm:pt modelId="{413D14F1-6189-4BBA-88AC-5C5DF2096C62}" type="pres">
      <dgm:prSet presAssocID="{E89BE45A-FCF8-49F2-A4F2-82DCEF26D02D}" presName="matrix" presStyleCnt="0"/>
      <dgm:spPr/>
    </dgm:pt>
    <dgm:pt modelId="{0A09C681-2375-4D63-B70E-B04382236B7B}" type="pres">
      <dgm:prSet presAssocID="{E89BE45A-FCF8-49F2-A4F2-82DCEF26D02D}" presName="tile1" presStyleLbl="node1" presStyleIdx="0" presStyleCnt="4"/>
      <dgm:spPr/>
    </dgm:pt>
    <dgm:pt modelId="{AB79B181-6157-4668-9A07-2881BF66F85C}" type="pres">
      <dgm:prSet presAssocID="{E89BE45A-FCF8-49F2-A4F2-82DCEF26D02D}" presName="tile1text" presStyleLbl="node1" presStyleIdx="0" presStyleCnt="4">
        <dgm:presLayoutVars>
          <dgm:chMax val="0"/>
          <dgm:chPref val="0"/>
          <dgm:bulletEnabled val="1"/>
        </dgm:presLayoutVars>
      </dgm:prSet>
      <dgm:spPr/>
    </dgm:pt>
    <dgm:pt modelId="{C2D21D4C-8C39-406B-B494-11340D2D991D}" type="pres">
      <dgm:prSet presAssocID="{E89BE45A-FCF8-49F2-A4F2-82DCEF26D02D}" presName="tile2" presStyleLbl="node1" presStyleIdx="1" presStyleCnt="4"/>
      <dgm:spPr/>
    </dgm:pt>
    <dgm:pt modelId="{4C208929-CFD7-4E2B-8C26-F0D974C89502}" type="pres">
      <dgm:prSet presAssocID="{E89BE45A-FCF8-49F2-A4F2-82DCEF26D02D}" presName="tile2text" presStyleLbl="node1" presStyleIdx="1" presStyleCnt="4">
        <dgm:presLayoutVars>
          <dgm:chMax val="0"/>
          <dgm:chPref val="0"/>
          <dgm:bulletEnabled val="1"/>
        </dgm:presLayoutVars>
      </dgm:prSet>
      <dgm:spPr/>
    </dgm:pt>
    <dgm:pt modelId="{34D68159-0266-4330-B88B-7F40D3613989}" type="pres">
      <dgm:prSet presAssocID="{E89BE45A-FCF8-49F2-A4F2-82DCEF26D02D}" presName="tile3" presStyleLbl="node1" presStyleIdx="2" presStyleCnt="4"/>
      <dgm:spPr/>
    </dgm:pt>
    <dgm:pt modelId="{E991CF76-EF44-4FA7-AC54-913F58D30A2B}" type="pres">
      <dgm:prSet presAssocID="{E89BE45A-FCF8-49F2-A4F2-82DCEF26D02D}" presName="tile3text" presStyleLbl="node1" presStyleIdx="2" presStyleCnt="4">
        <dgm:presLayoutVars>
          <dgm:chMax val="0"/>
          <dgm:chPref val="0"/>
          <dgm:bulletEnabled val="1"/>
        </dgm:presLayoutVars>
      </dgm:prSet>
      <dgm:spPr/>
    </dgm:pt>
    <dgm:pt modelId="{5071F26D-D1D2-4ECF-8705-FF9CD76B287E}" type="pres">
      <dgm:prSet presAssocID="{E89BE45A-FCF8-49F2-A4F2-82DCEF26D02D}" presName="tile4" presStyleLbl="node1" presStyleIdx="3" presStyleCnt="4"/>
      <dgm:spPr/>
    </dgm:pt>
    <dgm:pt modelId="{9BA00427-C6DC-42FC-9016-2364D169031A}" type="pres">
      <dgm:prSet presAssocID="{E89BE45A-FCF8-49F2-A4F2-82DCEF26D02D}" presName="tile4text" presStyleLbl="node1" presStyleIdx="3" presStyleCnt="4">
        <dgm:presLayoutVars>
          <dgm:chMax val="0"/>
          <dgm:chPref val="0"/>
          <dgm:bulletEnabled val="1"/>
        </dgm:presLayoutVars>
      </dgm:prSet>
      <dgm:spPr/>
    </dgm:pt>
    <dgm:pt modelId="{EDA5984A-1B0A-4B51-B7ED-CF1FB8E17394}" type="pres">
      <dgm:prSet presAssocID="{E89BE45A-FCF8-49F2-A4F2-82DCEF26D02D}" presName="centerTile" presStyleLbl="fgShp" presStyleIdx="0" presStyleCnt="1">
        <dgm:presLayoutVars>
          <dgm:chMax val="0"/>
          <dgm:chPref val="0"/>
        </dgm:presLayoutVars>
      </dgm:prSet>
      <dgm:spPr/>
    </dgm:pt>
  </dgm:ptLst>
  <dgm:cxnLst>
    <dgm:cxn modelId="{334CC104-A661-4F60-AD49-7BACBF2F9F60}" type="presOf" srcId="{32819370-B685-4C43-B723-EBE2A60FB217}" destId="{E991CF76-EF44-4FA7-AC54-913F58D30A2B}" srcOrd="1" destOrd="0" presId="urn:microsoft.com/office/officeart/2005/8/layout/matrix1"/>
    <dgm:cxn modelId="{98ACB22E-F1C6-49B2-AFCB-FABBCCC86848}" type="presOf" srcId="{32819370-B685-4C43-B723-EBE2A60FB217}" destId="{34D68159-0266-4330-B88B-7F40D3613989}" srcOrd="0" destOrd="0" presId="urn:microsoft.com/office/officeart/2005/8/layout/matrix1"/>
    <dgm:cxn modelId="{7F889B38-C5EF-49BF-A88C-149AF80B5B4F}" type="presOf" srcId="{E89BE45A-FCF8-49F2-A4F2-82DCEF26D02D}" destId="{128236CF-D2AB-443B-ABA8-EC39DBF8E75D}" srcOrd="0" destOrd="0" presId="urn:microsoft.com/office/officeart/2005/8/layout/matrix1"/>
    <dgm:cxn modelId="{A6B11F3B-5ABB-4BC7-8E18-930F3532CF43}" srcId="{43475C1A-91DC-48C6-A153-1BAD914EEF19}" destId="{32819370-B685-4C43-B723-EBE2A60FB217}" srcOrd="2" destOrd="0" parTransId="{47879610-4608-4E74-A8AB-2EF8DE887DFB}" sibTransId="{F99ED6F4-3BCA-4CB7-80EC-3B4DCCE0D953}"/>
    <dgm:cxn modelId="{3AC94F40-3FF8-452D-9FF6-806F6EEDD776}" type="presOf" srcId="{42ED977F-79A9-4AA4-9279-543B2C3DA6D6}" destId="{4C208929-CFD7-4E2B-8C26-F0D974C89502}" srcOrd="1" destOrd="0" presId="urn:microsoft.com/office/officeart/2005/8/layout/matrix1"/>
    <dgm:cxn modelId="{7C854A62-EA0C-4B0B-AD62-70F939D2293C}" srcId="{43475C1A-91DC-48C6-A153-1BAD914EEF19}" destId="{42ED977F-79A9-4AA4-9279-543B2C3DA6D6}" srcOrd="1" destOrd="0" parTransId="{4D4ED4E7-4C08-4C4F-A742-AF1E0DFC0EE4}" sibTransId="{6C7508FD-AB08-42AF-8C7C-9C369DACC451}"/>
    <dgm:cxn modelId="{36DF7965-12AA-455F-A5B4-C6DB7B187DFF}" type="presOf" srcId="{42ED977F-79A9-4AA4-9279-543B2C3DA6D6}" destId="{C2D21D4C-8C39-406B-B494-11340D2D991D}" srcOrd="0" destOrd="0" presId="urn:microsoft.com/office/officeart/2005/8/layout/matrix1"/>
    <dgm:cxn modelId="{A7BF866A-5632-46CD-9198-A1E4ED1FD30D}" type="presOf" srcId="{24BA5D47-2488-42C4-B9C6-22E575C4CBFE}" destId="{9BA00427-C6DC-42FC-9016-2364D169031A}" srcOrd="1" destOrd="0" presId="urn:microsoft.com/office/officeart/2005/8/layout/matrix1"/>
    <dgm:cxn modelId="{AED4E586-D93E-4B0D-8FA8-8C82061E9AAA}" type="presOf" srcId="{FD917D25-A0E6-49CA-9FD8-275BFE29351F}" destId="{AB79B181-6157-4668-9A07-2881BF66F85C}" srcOrd="1" destOrd="0" presId="urn:microsoft.com/office/officeart/2005/8/layout/matrix1"/>
    <dgm:cxn modelId="{57AE078F-7161-45CA-8A5E-4F7B63554E10}" type="presOf" srcId="{FD917D25-A0E6-49CA-9FD8-275BFE29351F}" destId="{0A09C681-2375-4D63-B70E-B04382236B7B}" srcOrd="0" destOrd="0" presId="urn:microsoft.com/office/officeart/2005/8/layout/matrix1"/>
    <dgm:cxn modelId="{70A92BA6-90D9-4340-9112-CD0ABF025580}" srcId="{43475C1A-91DC-48C6-A153-1BAD914EEF19}" destId="{24BA5D47-2488-42C4-B9C6-22E575C4CBFE}" srcOrd="3" destOrd="0" parTransId="{317DC201-39A0-437A-9BE9-8296FD0E037D}" sibTransId="{0056E3F7-1A8E-4B20-A014-B684CF219AC2}"/>
    <dgm:cxn modelId="{F844D8C3-87B6-409A-B606-A519C77BD9FA}" srcId="{E89BE45A-FCF8-49F2-A4F2-82DCEF26D02D}" destId="{43475C1A-91DC-48C6-A153-1BAD914EEF19}" srcOrd="0" destOrd="0" parTransId="{36421435-A732-4E3A-AEFB-C7C8CBCFF307}" sibTransId="{6602BC2F-BFAA-479D-9686-7F511797DFF0}"/>
    <dgm:cxn modelId="{BB1C25EC-E4B4-4B85-AC36-00612F4BEFB8}" srcId="{43475C1A-91DC-48C6-A153-1BAD914EEF19}" destId="{FD917D25-A0E6-49CA-9FD8-275BFE29351F}" srcOrd="0" destOrd="0" parTransId="{18A2FDF8-0172-4031-B7B0-C8F9694971B9}" sibTransId="{9988B86F-34C9-4E4A-9067-3A26BE8A9E42}"/>
    <dgm:cxn modelId="{CFAC4AF7-56E7-445D-B702-D510559FA709}" type="presOf" srcId="{43475C1A-91DC-48C6-A153-1BAD914EEF19}" destId="{EDA5984A-1B0A-4B51-B7ED-CF1FB8E17394}" srcOrd="0" destOrd="0" presId="urn:microsoft.com/office/officeart/2005/8/layout/matrix1"/>
    <dgm:cxn modelId="{AA7B04F8-B87E-4091-A353-2379DCD9450A}" type="presOf" srcId="{24BA5D47-2488-42C4-B9C6-22E575C4CBFE}" destId="{5071F26D-D1D2-4ECF-8705-FF9CD76B287E}" srcOrd="0" destOrd="0" presId="urn:microsoft.com/office/officeart/2005/8/layout/matrix1"/>
    <dgm:cxn modelId="{CF152DF8-160E-4962-81F4-EF086DF0E5CB}" type="presParOf" srcId="{128236CF-D2AB-443B-ABA8-EC39DBF8E75D}" destId="{413D14F1-6189-4BBA-88AC-5C5DF2096C62}" srcOrd="0" destOrd="0" presId="urn:microsoft.com/office/officeart/2005/8/layout/matrix1"/>
    <dgm:cxn modelId="{18841676-88EB-4A33-8F81-4F28EFA0E0B6}" type="presParOf" srcId="{413D14F1-6189-4BBA-88AC-5C5DF2096C62}" destId="{0A09C681-2375-4D63-B70E-B04382236B7B}" srcOrd="0" destOrd="0" presId="urn:microsoft.com/office/officeart/2005/8/layout/matrix1"/>
    <dgm:cxn modelId="{CD8C7BAB-7FC6-4E2E-9E79-560FDB4D6098}" type="presParOf" srcId="{413D14F1-6189-4BBA-88AC-5C5DF2096C62}" destId="{AB79B181-6157-4668-9A07-2881BF66F85C}" srcOrd="1" destOrd="0" presId="urn:microsoft.com/office/officeart/2005/8/layout/matrix1"/>
    <dgm:cxn modelId="{E69A8C59-BF48-4394-8230-200648F2BA88}" type="presParOf" srcId="{413D14F1-6189-4BBA-88AC-5C5DF2096C62}" destId="{C2D21D4C-8C39-406B-B494-11340D2D991D}" srcOrd="2" destOrd="0" presId="urn:microsoft.com/office/officeart/2005/8/layout/matrix1"/>
    <dgm:cxn modelId="{15DC37FA-22AE-4AFA-9A95-E70EFFF0F864}" type="presParOf" srcId="{413D14F1-6189-4BBA-88AC-5C5DF2096C62}" destId="{4C208929-CFD7-4E2B-8C26-F0D974C89502}" srcOrd="3" destOrd="0" presId="urn:microsoft.com/office/officeart/2005/8/layout/matrix1"/>
    <dgm:cxn modelId="{14DAFDD3-0E54-46E9-B54F-9EAA26883E68}" type="presParOf" srcId="{413D14F1-6189-4BBA-88AC-5C5DF2096C62}" destId="{34D68159-0266-4330-B88B-7F40D3613989}" srcOrd="4" destOrd="0" presId="urn:microsoft.com/office/officeart/2005/8/layout/matrix1"/>
    <dgm:cxn modelId="{FD633464-D295-4000-B7CB-55B9E5DF0AAD}" type="presParOf" srcId="{413D14F1-6189-4BBA-88AC-5C5DF2096C62}" destId="{E991CF76-EF44-4FA7-AC54-913F58D30A2B}" srcOrd="5" destOrd="0" presId="urn:microsoft.com/office/officeart/2005/8/layout/matrix1"/>
    <dgm:cxn modelId="{D757749D-66E5-4B45-A688-0F749E60CE6B}" type="presParOf" srcId="{413D14F1-6189-4BBA-88AC-5C5DF2096C62}" destId="{5071F26D-D1D2-4ECF-8705-FF9CD76B287E}" srcOrd="6" destOrd="0" presId="urn:microsoft.com/office/officeart/2005/8/layout/matrix1"/>
    <dgm:cxn modelId="{AC5FB9BD-C903-4C10-9273-FB35E3563EC3}" type="presParOf" srcId="{413D14F1-6189-4BBA-88AC-5C5DF2096C62}" destId="{9BA00427-C6DC-42FC-9016-2364D169031A}" srcOrd="7" destOrd="0" presId="urn:microsoft.com/office/officeart/2005/8/layout/matrix1"/>
    <dgm:cxn modelId="{E1B59C58-176C-4E93-84D2-2CD7CE8919A4}" type="presParOf" srcId="{128236CF-D2AB-443B-ABA8-EC39DBF8E75D}" destId="{EDA5984A-1B0A-4B51-B7ED-CF1FB8E17394}"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26C0C-C14F-47D4-A9CD-9067F2867D00}" type="doc">
      <dgm:prSet loTypeId="urn:microsoft.com/office/officeart/2005/8/layout/hierarchy2" loCatId="hierarchy" qsTypeId="urn:microsoft.com/office/officeart/2005/8/quickstyle/simple2" qsCatId="simple" csTypeId="urn:microsoft.com/office/officeart/2005/8/colors/colorful2" csCatId="colorful" phldr="1"/>
      <dgm:spPr/>
      <dgm:t>
        <a:bodyPr/>
        <a:lstStyle/>
        <a:p>
          <a:endParaRPr lang="en-US"/>
        </a:p>
      </dgm:t>
    </dgm:pt>
    <dgm:pt modelId="{C5EF1EE9-45DF-412B-8D83-8B277689BB44}">
      <dgm:prSet phldrT="[Text]"/>
      <dgm:spPr/>
      <dgm:t>
        <a:bodyPr/>
        <a:lstStyle/>
        <a:p>
          <a:r>
            <a:rPr lang="en-US" dirty="0"/>
            <a:t>Limited Company</a:t>
          </a:r>
        </a:p>
      </dgm:t>
    </dgm:pt>
    <dgm:pt modelId="{CF9C49E5-BD43-4F6F-AF86-3AA6F8A6177E}" type="parTrans" cxnId="{41B3294A-D05F-4546-A687-32B6811FF636}">
      <dgm:prSet/>
      <dgm:spPr/>
      <dgm:t>
        <a:bodyPr/>
        <a:lstStyle/>
        <a:p>
          <a:endParaRPr lang="en-US"/>
        </a:p>
      </dgm:t>
    </dgm:pt>
    <dgm:pt modelId="{31D4541B-CDB2-48F3-939A-3509ABFE6691}" type="sibTrans" cxnId="{41B3294A-D05F-4546-A687-32B6811FF636}">
      <dgm:prSet/>
      <dgm:spPr/>
      <dgm:t>
        <a:bodyPr/>
        <a:lstStyle/>
        <a:p>
          <a:endParaRPr lang="en-US"/>
        </a:p>
      </dgm:t>
    </dgm:pt>
    <dgm:pt modelId="{6A7A3BB8-87EE-46F0-A318-BADD833FFD8A}">
      <dgm:prSet phldrT="[Text]"/>
      <dgm:spPr/>
      <dgm:t>
        <a:bodyPr/>
        <a:lstStyle/>
        <a:p>
          <a:r>
            <a:rPr lang="en-US" dirty="0"/>
            <a:t>Limited by Shares</a:t>
          </a:r>
        </a:p>
      </dgm:t>
    </dgm:pt>
    <dgm:pt modelId="{FDFC2823-5C4D-4442-B20A-B07E59ED09C1}" type="parTrans" cxnId="{7299F8F9-BBFB-4AC8-8C37-D0746CA2494C}">
      <dgm:prSet/>
      <dgm:spPr/>
      <dgm:t>
        <a:bodyPr/>
        <a:lstStyle/>
        <a:p>
          <a:endParaRPr lang="en-US"/>
        </a:p>
      </dgm:t>
    </dgm:pt>
    <dgm:pt modelId="{2A5C7102-90AA-4AD6-9A0E-3729B3945BBE}" type="sibTrans" cxnId="{7299F8F9-BBFB-4AC8-8C37-D0746CA2494C}">
      <dgm:prSet/>
      <dgm:spPr/>
      <dgm:t>
        <a:bodyPr/>
        <a:lstStyle/>
        <a:p>
          <a:endParaRPr lang="en-US"/>
        </a:p>
      </dgm:t>
    </dgm:pt>
    <dgm:pt modelId="{A0FA759C-D43D-4702-A9AF-18AD502F4D24}">
      <dgm:prSet phldrT="[Text]"/>
      <dgm:spPr/>
      <dgm:t>
        <a:bodyPr/>
        <a:lstStyle/>
        <a:p>
          <a:r>
            <a:rPr lang="en-US" dirty="0"/>
            <a:t>Limited by Guarantee</a:t>
          </a:r>
        </a:p>
      </dgm:t>
    </dgm:pt>
    <dgm:pt modelId="{4A5AD7EF-159D-42DF-B615-D8BE4358256B}" type="parTrans" cxnId="{23DECB9D-2478-405B-9274-F38ED2AEC6EF}">
      <dgm:prSet/>
      <dgm:spPr/>
      <dgm:t>
        <a:bodyPr/>
        <a:lstStyle/>
        <a:p>
          <a:endParaRPr lang="en-US"/>
        </a:p>
      </dgm:t>
    </dgm:pt>
    <dgm:pt modelId="{697EE528-3DF1-44A9-95C8-CBE6D7BC77C3}" type="sibTrans" cxnId="{23DECB9D-2478-405B-9274-F38ED2AEC6EF}">
      <dgm:prSet/>
      <dgm:spPr/>
      <dgm:t>
        <a:bodyPr/>
        <a:lstStyle/>
        <a:p>
          <a:endParaRPr lang="en-US"/>
        </a:p>
      </dgm:t>
    </dgm:pt>
    <dgm:pt modelId="{091B8603-299D-4650-BF35-1A212748466D}" type="pres">
      <dgm:prSet presAssocID="{02E26C0C-C14F-47D4-A9CD-9067F2867D00}" presName="diagram" presStyleCnt="0">
        <dgm:presLayoutVars>
          <dgm:chPref val="1"/>
          <dgm:dir/>
          <dgm:animOne val="branch"/>
          <dgm:animLvl val="lvl"/>
          <dgm:resizeHandles val="exact"/>
        </dgm:presLayoutVars>
      </dgm:prSet>
      <dgm:spPr/>
    </dgm:pt>
    <dgm:pt modelId="{E90ED1EC-63A9-4E04-8011-2F8741CCC25F}" type="pres">
      <dgm:prSet presAssocID="{C5EF1EE9-45DF-412B-8D83-8B277689BB44}" presName="root1" presStyleCnt="0"/>
      <dgm:spPr/>
    </dgm:pt>
    <dgm:pt modelId="{D97B20BE-3BB4-4882-9842-37F1244DF359}" type="pres">
      <dgm:prSet presAssocID="{C5EF1EE9-45DF-412B-8D83-8B277689BB44}" presName="LevelOneTextNode" presStyleLbl="node0" presStyleIdx="0" presStyleCnt="1">
        <dgm:presLayoutVars>
          <dgm:chPref val="3"/>
        </dgm:presLayoutVars>
      </dgm:prSet>
      <dgm:spPr/>
    </dgm:pt>
    <dgm:pt modelId="{E9E699D3-7FFD-42D7-BAB5-49423C2AC87D}" type="pres">
      <dgm:prSet presAssocID="{C5EF1EE9-45DF-412B-8D83-8B277689BB44}" presName="level2hierChild" presStyleCnt="0"/>
      <dgm:spPr/>
    </dgm:pt>
    <dgm:pt modelId="{1C97F234-12EF-4222-8B66-59BA6099E9B1}" type="pres">
      <dgm:prSet presAssocID="{FDFC2823-5C4D-4442-B20A-B07E59ED09C1}" presName="conn2-1" presStyleLbl="parChTrans1D2" presStyleIdx="0" presStyleCnt="2"/>
      <dgm:spPr/>
    </dgm:pt>
    <dgm:pt modelId="{7A37F5AB-D263-44EE-81E0-9DADA2D9507C}" type="pres">
      <dgm:prSet presAssocID="{FDFC2823-5C4D-4442-B20A-B07E59ED09C1}" presName="connTx" presStyleLbl="parChTrans1D2" presStyleIdx="0" presStyleCnt="2"/>
      <dgm:spPr/>
    </dgm:pt>
    <dgm:pt modelId="{A9CA2710-325C-4201-9DE7-D3F5F6CCDFDA}" type="pres">
      <dgm:prSet presAssocID="{6A7A3BB8-87EE-46F0-A318-BADD833FFD8A}" presName="root2" presStyleCnt="0"/>
      <dgm:spPr/>
    </dgm:pt>
    <dgm:pt modelId="{62ABCF36-25DE-460B-A061-EADEE6925EE4}" type="pres">
      <dgm:prSet presAssocID="{6A7A3BB8-87EE-46F0-A318-BADD833FFD8A}" presName="LevelTwoTextNode" presStyleLbl="node2" presStyleIdx="0" presStyleCnt="2">
        <dgm:presLayoutVars>
          <dgm:chPref val="3"/>
        </dgm:presLayoutVars>
      </dgm:prSet>
      <dgm:spPr/>
    </dgm:pt>
    <dgm:pt modelId="{478552FC-7737-42DB-AA8B-46A612049ACE}" type="pres">
      <dgm:prSet presAssocID="{6A7A3BB8-87EE-46F0-A318-BADD833FFD8A}" presName="level3hierChild" presStyleCnt="0"/>
      <dgm:spPr/>
    </dgm:pt>
    <dgm:pt modelId="{572C2358-27B4-489E-8999-9386E2E3289B}" type="pres">
      <dgm:prSet presAssocID="{4A5AD7EF-159D-42DF-B615-D8BE4358256B}" presName="conn2-1" presStyleLbl="parChTrans1D2" presStyleIdx="1" presStyleCnt="2"/>
      <dgm:spPr/>
    </dgm:pt>
    <dgm:pt modelId="{88398DFE-9BF3-4E60-9BB3-EADD05AFA7E2}" type="pres">
      <dgm:prSet presAssocID="{4A5AD7EF-159D-42DF-B615-D8BE4358256B}" presName="connTx" presStyleLbl="parChTrans1D2" presStyleIdx="1" presStyleCnt="2"/>
      <dgm:spPr/>
    </dgm:pt>
    <dgm:pt modelId="{31147E12-2B39-41FD-82A3-F9D3520A8227}" type="pres">
      <dgm:prSet presAssocID="{A0FA759C-D43D-4702-A9AF-18AD502F4D24}" presName="root2" presStyleCnt="0"/>
      <dgm:spPr/>
    </dgm:pt>
    <dgm:pt modelId="{37D6A29F-48A4-41D7-B484-344E8B372426}" type="pres">
      <dgm:prSet presAssocID="{A0FA759C-D43D-4702-A9AF-18AD502F4D24}" presName="LevelTwoTextNode" presStyleLbl="node2" presStyleIdx="1" presStyleCnt="2">
        <dgm:presLayoutVars>
          <dgm:chPref val="3"/>
        </dgm:presLayoutVars>
      </dgm:prSet>
      <dgm:spPr/>
    </dgm:pt>
    <dgm:pt modelId="{093C8772-F7CD-4A8F-959A-A14FE8209713}" type="pres">
      <dgm:prSet presAssocID="{A0FA759C-D43D-4702-A9AF-18AD502F4D24}" presName="level3hierChild" presStyleCnt="0"/>
      <dgm:spPr/>
    </dgm:pt>
  </dgm:ptLst>
  <dgm:cxnLst>
    <dgm:cxn modelId="{E0A64A06-E208-4567-8C05-59F4FA51C714}" type="presOf" srcId="{02E26C0C-C14F-47D4-A9CD-9067F2867D00}" destId="{091B8603-299D-4650-BF35-1A212748466D}" srcOrd="0" destOrd="0" presId="urn:microsoft.com/office/officeart/2005/8/layout/hierarchy2"/>
    <dgm:cxn modelId="{618C9809-A9F2-4844-B7F8-78B252A973F2}" type="presOf" srcId="{6A7A3BB8-87EE-46F0-A318-BADD833FFD8A}" destId="{62ABCF36-25DE-460B-A061-EADEE6925EE4}" srcOrd="0" destOrd="0" presId="urn:microsoft.com/office/officeart/2005/8/layout/hierarchy2"/>
    <dgm:cxn modelId="{79D15E23-1750-4B86-B2F4-0B1446647D9A}" type="presOf" srcId="{A0FA759C-D43D-4702-A9AF-18AD502F4D24}" destId="{37D6A29F-48A4-41D7-B484-344E8B372426}" srcOrd="0" destOrd="0" presId="urn:microsoft.com/office/officeart/2005/8/layout/hierarchy2"/>
    <dgm:cxn modelId="{EDF7BF67-12DC-4169-9C77-A6660CEAD7CC}" type="presOf" srcId="{4A5AD7EF-159D-42DF-B615-D8BE4358256B}" destId="{572C2358-27B4-489E-8999-9386E2E3289B}" srcOrd="0" destOrd="0" presId="urn:microsoft.com/office/officeart/2005/8/layout/hierarchy2"/>
    <dgm:cxn modelId="{41B3294A-D05F-4546-A687-32B6811FF636}" srcId="{02E26C0C-C14F-47D4-A9CD-9067F2867D00}" destId="{C5EF1EE9-45DF-412B-8D83-8B277689BB44}" srcOrd="0" destOrd="0" parTransId="{CF9C49E5-BD43-4F6F-AF86-3AA6F8A6177E}" sibTransId="{31D4541B-CDB2-48F3-939A-3509ABFE6691}"/>
    <dgm:cxn modelId="{B1CBC970-6635-49B9-9307-2A5567E7BC00}" type="presOf" srcId="{C5EF1EE9-45DF-412B-8D83-8B277689BB44}" destId="{D97B20BE-3BB4-4882-9842-37F1244DF359}" srcOrd="0" destOrd="0" presId="urn:microsoft.com/office/officeart/2005/8/layout/hierarchy2"/>
    <dgm:cxn modelId="{70C71A51-B2ED-45FE-921B-46D832B40178}" type="presOf" srcId="{FDFC2823-5C4D-4442-B20A-B07E59ED09C1}" destId="{1C97F234-12EF-4222-8B66-59BA6099E9B1}" srcOrd="0" destOrd="0" presId="urn:microsoft.com/office/officeart/2005/8/layout/hierarchy2"/>
    <dgm:cxn modelId="{E75E6C84-6CDD-4F35-91C2-02E5E659DAD0}" type="presOf" srcId="{FDFC2823-5C4D-4442-B20A-B07E59ED09C1}" destId="{7A37F5AB-D263-44EE-81E0-9DADA2D9507C}" srcOrd="1" destOrd="0" presId="urn:microsoft.com/office/officeart/2005/8/layout/hierarchy2"/>
    <dgm:cxn modelId="{23DECB9D-2478-405B-9274-F38ED2AEC6EF}" srcId="{C5EF1EE9-45DF-412B-8D83-8B277689BB44}" destId="{A0FA759C-D43D-4702-A9AF-18AD502F4D24}" srcOrd="1" destOrd="0" parTransId="{4A5AD7EF-159D-42DF-B615-D8BE4358256B}" sibTransId="{697EE528-3DF1-44A9-95C8-CBE6D7BC77C3}"/>
    <dgm:cxn modelId="{7299F8F9-BBFB-4AC8-8C37-D0746CA2494C}" srcId="{C5EF1EE9-45DF-412B-8D83-8B277689BB44}" destId="{6A7A3BB8-87EE-46F0-A318-BADD833FFD8A}" srcOrd="0" destOrd="0" parTransId="{FDFC2823-5C4D-4442-B20A-B07E59ED09C1}" sibTransId="{2A5C7102-90AA-4AD6-9A0E-3729B3945BBE}"/>
    <dgm:cxn modelId="{92F752FE-6464-4A4E-B15F-55FEE481B78A}" type="presOf" srcId="{4A5AD7EF-159D-42DF-B615-D8BE4358256B}" destId="{88398DFE-9BF3-4E60-9BB3-EADD05AFA7E2}" srcOrd="1" destOrd="0" presId="urn:microsoft.com/office/officeart/2005/8/layout/hierarchy2"/>
    <dgm:cxn modelId="{9058205C-713B-466A-B670-85DB3EFAF037}" type="presParOf" srcId="{091B8603-299D-4650-BF35-1A212748466D}" destId="{E90ED1EC-63A9-4E04-8011-2F8741CCC25F}" srcOrd="0" destOrd="0" presId="urn:microsoft.com/office/officeart/2005/8/layout/hierarchy2"/>
    <dgm:cxn modelId="{6FFB5E09-272C-4A4D-942B-1126CCE0D15F}" type="presParOf" srcId="{E90ED1EC-63A9-4E04-8011-2F8741CCC25F}" destId="{D97B20BE-3BB4-4882-9842-37F1244DF359}" srcOrd="0" destOrd="0" presId="urn:microsoft.com/office/officeart/2005/8/layout/hierarchy2"/>
    <dgm:cxn modelId="{4E63AE50-60AE-461E-9379-56415AFFB436}" type="presParOf" srcId="{E90ED1EC-63A9-4E04-8011-2F8741CCC25F}" destId="{E9E699D3-7FFD-42D7-BAB5-49423C2AC87D}" srcOrd="1" destOrd="0" presId="urn:microsoft.com/office/officeart/2005/8/layout/hierarchy2"/>
    <dgm:cxn modelId="{355CB3B7-5AAA-4502-A3DF-C8E015E8EE3E}" type="presParOf" srcId="{E9E699D3-7FFD-42D7-BAB5-49423C2AC87D}" destId="{1C97F234-12EF-4222-8B66-59BA6099E9B1}" srcOrd="0" destOrd="0" presId="urn:microsoft.com/office/officeart/2005/8/layout/hierarchy2"/>
    <dgm:cxn modelId="{1B27C4DD-3202-4747-B6AD-C6AAE6543EBA}" type="presParOf" srcId="{1C97F234-12EF-4222-8B66-59BA6099E9B1}" destId="{7A37F5AB-D263-44EE-81E0-9DADA2D9507C}" srcOrd="0" destOrd="0" presId="urn:microsoft.com/office/officeart/2005/8/layout/hierarchy2"/>
    <dgm:cxn modelId="{E5262829-BBF8-4737-AB27-F1AA1B924491}" type="presParOf" srcId="{E9E699D3-7FFD-42D7-BAB5-49423C2AC87D}" destId="{A9CA2710-325C-4201-9DE7-D3F5F6CCDFDA}" srcOrd="1" destOrd="0" presId="urn:microsoft.com/office/officeart/2005/8/layout/hierarchy2"/>
    <dgm:cxn modelId="{1A42C287-7B0E-4E08-ADCD-F7F04DB57CDC}" type="presParOf" srcId="{A9CA2710-325C-4201-9DE7-D3F5F6CCDFDA}" destId="{62ABCF36-25DE-460B-A061-EADEE6925EE4}" srcOrd="0" destOrd="0" presId="urn:microsoft.com/office/officeart/2005/8/layout/hierarchy2"/>
    <dgm:cxn modelId="{1A88E551-5CAA-4138-AB8F-3C7DD834B47B}" type="presParOf" srcId="{A9CA2710-325C-4201-9DE7-D3F5F6CCDFDA}" destId="{478552FC-7737-42DB-AA8B-46A612049ACE}" srcOrd="1" destOrd="0" presId="urn:microsoft.com/office/officeart/2005/8/layout/hierarchy2"/>
    <dgm:cxn modelId="{27966DD3-B470-4560-BFC1-D78CA9B12D82}" type="presParOf" srcId="{E9E699D3-7FFD-42D7-BAB5-49423C2AC87D}" destId="{572C2358-27B4-489E-8999-9386E2E3289B}" srcOrd="2" destOrd="0" presId="urn:microsoft.com/office/officeart/2005/8/layout/hierarchy2"/>
    <dgm:cxn modelId="{3E8FAF4A-6B5F-4C41-8C58-EE4C759DD3B2}" type="presParOf" srcId="{572C2358-27B4-489E-8999-9386E2E3289B}" destId="{88398DFE-9BF3-4E60-9BB3-EADD05AFA7E2}" srcOrd="0" destOrd="0" presId="urn:microsoft.com/office/officeart/2005/8/layout/hierarchy2"/>
    <dgm:cxn modelId="{C6CBE313-5BD4-4DD9-9373-5A07999A926A}" type="presParOf" srcId="{E9E699D3-7FFD-42D7-BAB5-49423C2AC87D}" destId="{31147E12-2B39-41FD-82A3-F9D3520A8227}" srcOrd="3" destOrd="0" presId="urn:microsoft.com/office/officeart/2005/8/layout/hierarchy2"/>
    <dgm:cxn modelId="{DB392EA1-EC1A-43F5-8CE2-19F3A51028F9}" type="presParOf" srcId="{31147E12-2B39-41FD-82A3-F9D3520A8227}" destId="{37D6A29F-48A4-41D7-B484-344E8B372426}" srcOrd="0" destOrd="0" presId="urn:microsoft.com/office/officeart/2005/8/layout/hierarchy2"/>
    <dgm:cxn modelId="{84D34620-2257-4287-B434-870DB288550F}" type="presParOf" srcId="{31147E12-2B39-41FD-82A3-F9D3520A8227}" destId="{093C8772-F7CD-4A8F-959A-A14FE820971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052C3D-B521-45FE-A765-B4E0E2F32454}" type="doc">
      <dgm:prSet loTypeId="urn:microsoft.com/office/officeart/2005/8/layout/hList3" loCatId="list" qsTypeId="urn:microsoft.com/office/officeart/2005/8/quickstyle/simple3" qsCatId="simple" csTypeId="urn:microsoft.com/office/officeart/2005/8/colors/accent5_5" csCatId="accent5" phldr="1"/>
      <dgm:spPr/>
      <dgm:t>
        <a:bodyPr/>
        <a:lstStyle/>
        <a:p>
          <a:endParaRPr lang="en-US"/>
        </a:p>
      </dgm:t>
    </dgm:pt>
    <dgm:pt modelId="{8E2A7290-9628-44DE-B1AF-06CA65C055CB}">
      <dgm:prSet phldrT="[Text]"/>
      <dgm:spPr/>
      <dgm:t>
        <a:bodyPr/>
        <a:lstStyle/>
        <a:p>
          <a:r>
            <a:rPr lang="en-US" dirty="0"/>
            <a:t>Companies</a:t>
          </a:r>
        </a:p>
      </dgm:t>
    </dgm:pt>
    <dgm:pt modelId="{4F949043-57EE-42BF-9184-17A424C36ED7}" type="parTrans" cxnId="{59DBB0CE-1A91-40D6-A1F6-A76074FCA63F}">
      <dgm:prSet/>
      <dgm:spPr/>
      <dgm:t>
        <a:bodyPr/>
        <a:lstStyle/>
        <a:p>
          <a:endParaRPr lang="en-US"/>
        </a:p>
      </dgm:t>
    </dgm:pt>
    <dgm:pt modelId="{346C09A5-4177-4FB1-A9CD-49754533F824}" type="sibTrans" cxnId="{59DBB0CE-1A91-40D6-A1F6-A76074FCA63F}">
      <dgm:prSet/>
      <dgm:spPr/>
      <dgm:t>
        <a:bodyPr/>
        <a:lstStyle/>
        <a:p>
          <a:endParaRPr lang="en-US"/>
        </a:p>
      </dgm:t>
    </dgm:pt>
    <dgm:pt modelId="{86ED6485-9D0C-4623-B6B0-7CFD493AF774}">
      <dgm:prSet phldrT="[Text]"/>
      <dgm:spPr/>
      <dgm:t>
        <a:bodyPr/>
        <a:lstStyle/>
        <a:p>
          <a:r>
            <a:rPr lang="en-US" dirty="0"/>
            <a:t>Constitution of a Company</a:t>
          </a:r>
        </a:p>
      </dgm:t>
    </dgm:pt>
    <dgm:pt modelId="{11ED9173-2DE3-436B-AA65-29CC93D31FEE}" type="parTrans" cxnId="{87D9ACBA-1392-4CF2-9C79-DCF0D1B5B039}">
      <dgm:prSet/>
      <dgm:spPr/>
      <dgm:t>
        <a:bodyPr/>
        <a:lstStyle/>
        <a:p>
          <a:endParaRPr lang="en-US"/>
        </a:p>
      </dgm:t>
    </dgm:pt>
    <dgm:pt modelId="{5CA70CC1-B2DE-4840-9699-021E05B01962}" type="sibTrans" cxnId="{87D9ACBA-1392-4CF2-9C79-DCF0D1B5B039}">
      <dgm:prSet/>
      <dgm:spPr/>
      <dgm:t>
        <a:bodyPr/>
        <a:lstStyle/>
        <a:p>
          <a:endParaRPr lang="en-US"/>
        </a:p>
      </dgm:t>
    </dgm:pt>
    <dgm:pt modelId="{5FFEC5D7-779A-49B2-8D1F-BFFE349413F6}">
      <dgm:prSet phldrT="[Text]"/>
      <dgm:spPr/>
      <dgm:t>
        <a:bodyPr/>
        <a:lstStyle/>
        <a:p>
          <a:r>
            <a:rPr lang="en-US" dirty="0"/>
            <a:t>Directors and the Company Secretary</a:t>
          </a:r>
        </a:p>
      </dgm:t>
    </dgm:pt>
    <dgm:pt modelId="{7A2FF1D8-CA0C-4A5A-8342-7B812F02EF93}" type="parTrans" cxnId="{34438AE2-262B-4515-A3B3-E52F71C389D7}">
      <dgm:prSet/>
      <dgm:spPr/>
      <dgm:t>
        <a:bodyPr/>
        <a:lstStyle/>
        <a:p>
          <a:endParaRPr lang="en-US"/>
        </a:p>
      </dgm:t>
    </dgm:pt>
    <dgm:pt modelId="{722183FB-5AB3-4ADC-AFBE-EF03A1CBD407}" type="sibTrans" cxnId="{34438AE2-262B-4515-A3B3-E52F71C389D7}">
      <dgm:prSet/>
      <dgm:spPr/>
      <dgm:t>
        <a:bodyPr/>
        <a:lstStyle/>
        <a:p>
          <a:endParaRPr lang="en-US"/>
        </a:p>
      </dgm:t>
    </dgm:pt>
    <dgm:pt modelId="{071DE7EF-E2E0-4794-BF55-7DA3C12D41F9}">
      <dgm:prSet phldrT="[Text]"/>
      <dgm:spPr/>
      <dgm:t>
        <a:bodyPr/>
        <a:lstStyle/>
        <a:p>
          <a:r>
            <a:rPr lang="en-US" dirty="0"/>
            <a:t>Disclosure Requirements</a:t>
          </a:r>
        </a:p>
      </dgm:t>
    </dgm:pt>
    <dgm:pt modelId="{379691A0-EC64-4E57-9F14-7784E2CFA760}" type="parTrans" cxnId="{87903BC7-0CB3-41A7-A5D0-84D87D7160FD}">
      <dgm:prSet/>
      <dgm:spPr/>
      <dgm:t>
        <a:bodyPr/>
        <a:lstStyle/>
        <a:p>
          <a:endParaRPr lang="en-US"/>
        </a:p>
      </dgm:t>
    </dgm:pt>
    <dgm:pt modelId="{777325FB-A9A6-46E9-AA57-2291695B9A92}" type="sibTrans" cxnId="{87903BC7-0CB3-41A7-A5D0-84D87D7160FD}">
      <dgm:prSet/>
      <dgm:spPr/>
      <dgm:t>
        <a:bodyPr/>
        <a:lstStyle/>
        <a:p>
          <a:endParaRPr lang="en-US"/>
        </a:p>
      </dgm:t>
    </dgm:pt>
    <dgm:pt modelId="{FBF781EF-256D-487A-8D87-3A1CB9869610}">
      <dgm:prSet phldrT="[Text]"/>
      <dgm:spPr/>
      <dgm:t>
        <a:bodyPr/>
        <a:lstStyle/>
        <a:p>
          <a:r>
            <a:rPr lang="en-US" dirty="0"/>
            <a:t>Corporate Governance</a:t>
          </a:r>
        </a:p>
      </dgm:t>
    </dgm:pt>
    <dgm:pt modelId="{694FF73F-C214-4281-9473-A09A2BE6DB74}" type="parTrans" cxnId="{288D06D8-0516-4093-8FA9-AE250730D4E9}">
      <dgm:prSet/>
      <dgm:spPr/>
      <dgm:t>
        <a:bodyPr/>
        <a:lstStyle/>
        <a:p>
          <a:endParaRPr lang="en-US"/>
        </a:p>
      </dgm:t>
    </dgm:pt>
    <dgm:pt modelId="{A02C7B3C-0DC1-4420-AE14-AC303894D005}" type="sibTrans" cxnId="{288D06D8-0516-4093-8FA9-AE250730D4E9}">
      <dgm:prSet/>
      <dgm:spPr/>
      <dgm:t>
        <a:bodyPr/>
        <a:lstStyle/>
        <a:p>
          <a:endParaRPr lang="en-US"/>
        </a:p>
      </dgm:t>
    </dgm:pt>
    <dgm:pt modelId="{F7649C5B-0C1F-4285-B8F9-9693F994C55E}" type="pres">
      <dgm:prSet presAssocID="{B4052C3D-B521-45FE-A765-B4E0E2F32454}" presName="composite" presStyleCnt="0">
        <dgm:presLayoutVars>
          <dgm:chMax val="1"/>
          <dgm:dir/>
          <dgm:resizeHandles val="exact"/>
        </dgm:presLayoutVars>
      </dgm:prSet>
      <dgm:spPr/>
    </dgm:pt>
    <dgm:pt modelId="{80DCD00D-114C-4F29-B50A-76474ABFFFF3}" type="pres">
      <dgm:prSet presAssocID="{8E2A7290-9628-44DE-B1AF-06CA65C055CB}" presName="roof" presStyleLbl="dkBgShp" presStyleIdx="0" presStyleCnt="2"/>
      <dgm:spPr/>
    </dgm:pt>
    <dgm:pt modelId="{9184B871-0C8A-4E46-8F0E-6167867D0212}" type="pres">
      <dgm:prSet presAssocID="{8E2A7290-9628-44DE-B1AF-06CA65C055CB}" presName="pillars" presStyleCnt="0"/>
      <dgm:spPr/>
    </dgm:pt>
    <dgm:pt modelId="{67708947-CEB7-40DA-AC09-F073D717B2D1}" type="pres">
      <dgm:prSet presAssocID="{8E2A7290-9628-44DE-B1AF-06CA65C055CB}" presName="pillar1" presStyleLbl="node1" presStyleIdx="0" presStyleCnt="4">
        <dgm:presLayoutVars>
          <dgm:bulletEnabled val="1"/>
        </dgm:presLayoutVars>
      </dgm:prSet>
      <dgm:spPr/>
    </dgm:pt>
    <dgm:pt modelId="{B7C3D08A-EFF7-4A50-8F1F-E3EDD835CE2F}" type="pres">
      <dgm:prSet presAssocID="{5FFEC5D7-779A-49B2-8D1F-BFFE349413F6}" presName="pillarX" presStyleLbl="node1" presStyleIdx="1" presStyleCnt="4">
        <dgm:presLayoutVars>
          <dgm:bulletEnabled val="1"/>
        </dgm:presLayoutVars>
      </dgm:prSet>
      <dgm:spPr/>
    </dgm:pt>
    <dgm:pt modelId="{0FBAEDEE-180E-4DB5-9BA1-AB9D9300AA8C}" type="pres">
      <dgm:prSet presAssocID="{071DE7EF-E2E0-4794-BF55-7DA3C12D41F9}" presName="pillarX" presStyleLbl="node1" presStyleIdx="2" presStyleCnt="4">
        <dgm:presLayoutVars>
          <dgm:bulletEnabled val="1"/>
        </dgm:presLayoutVars>
      </dgm:prSet>
      <dgm:spPr/>
    </dgm:pt>
    <dgm:pt modelId="{0739A4C7-8610-4EBC-8473-B71186B35660}" type="pres">
      <dgm:prSet presAssocID="{FBF781EF-256D-487A-8D87-3A1CB9869610}" presName="pillarX" presStyleLbl="node1" presStyleIdx="3" presStyleCnt="4">
        <dgm:presLayoutVars>
          <dgm:bulletEnabled val="1"/>
        </dgm:presLayoutVars>
      </dgm:prSet>
      <dgm:spPr/>
    </dgm:pt>
    <dgm:pt modelId="{166C9ABC-68B0-4637-A5AC-4A4049268D23}" type="pres">
      <dgm:prSet presAssocID="{8E2A7290-9628-44DE-B1AF-06CA65C055CB}" presName="base" presStyleLbl="dkBgShp" presStyleIdx="1" presStyleCnt="2"/>
      <dgm:spPr/>
    </dgm:pt>
  </dgm:ptLst>
  <dgm:cxnLst>
    <dgm:cxn modelId="{B72AD23C-6C00-48E5-B01B-5070C4C8FD88}" type="presOf" srcId="{B4052C3D-B521-45FE-A765-B4E0E2F32454}" destId="{F7649C5B-0C1F-4285-B8F9-9693F994C55E}" srcOrd="0" destOrd="0" presId="urn:microsoft.com/office/officeart/2005/8/layout/hList3"/>
    <dgm:cxn modelId="{B2489D42-1E8A-4E2C-BC91-9EB8D01E591C}" type="presOf" srcId="{86ED6485-9D0C-4623-B6B0-7CFD493AF774}" destId="{67708947-CEB7-40DA-AC09-F073D717B2D1}" srcOrd="0" destOrd="0" presId="urn:microsoft.com/office/officeart/2005/8/layout/hList3"/>
    <dgm:cxn modelId="{58173D75-0499-45AA-BDC2-24DC12E834EB}" type="presOf" srcId="{8E2A7290-9628-44DE-B1AF-06CA65C055CB}" destId="{80DCD00D-114C-4F29-B50A-76474ABFFFF3}" srcOrd="0" destOrd="0" presId="urn:microsoft.com/office/officeart/2005/8/layout/hList3"/>
    <dgm:cxn modelId="{7A58899C-9B4D-4309-8C8A-97FA6866E702}" type="presOf" srcId="{5FFEC5D7-779A-49B2-8D1F-BFFE349413F6}" destId="{B7C3D08A-EFF7-4A50-8F1F-E3EDD835CE2F}" srcOrd="0" destOrd="0" presId="urn:microsoft.com/office/officeart/2005/8/layout/hList3"/>
    <dgm:cxn modelId="{87D9ACBA-1392-4CF2-9C79-DCF0D1B5B039}" srcId="{8E2A7290-9628-44DE-B1AF-06CA65C055CB}" destId="{86ED6485-9D0C-4623-B6B0-7CFD493AF774}" srcOrd="0" destOrd="0" parTransId="{11ED9173-2DE3-436B-AA65-29CC93D31FEE}" sibTransId="{5CA70CC1-B2DE-4840-9699-021E05B01962}"/>
    <dgm:cxn modelId="{87903BC7-0CB3-41A7-A5D0-84D87D7160FD}" srcId="{8E2A7290-9628-44DE-B1AF-06CA65C055CB}" destId="{071DE7EF-E2E0-4794-BF55-7DA3C12D41F9}" srcOrd="2" destOrd="0" parTransId="{379691A0-EC64-4E57-9F14-7784E2CFA760}" sibTransId="{777325FB-A9A6-46E9-AA57-2291695B9A92}"/>
    <dgm:cxn modelId="{59DBB0CE-1A91-40D6-A1F6-A76074FCA63F}" srcId="{B4052C3D-B521-45FE-A765-B4E0E2F32454}" destId="{8E2A7290-9628-44DE-B1AF-06CA65C055CB}" srcOrd="0" destOrd="0" parTransId="{4F949043-57EE-42BF-9184-17A424C36ED7}" sibTransId="{346C09A5-4177-4FB1-A9CD-49754533F824}"/>
    <dgm:cxn modelId="{94543ED5-9D67-41B8-9F9D-FB709B039603}" type="presOf" srcId="{071DE7EF-E2E0-4794-BF55-7DA3C12D41F9}" destId="{0FBAEDEE-180E-4DB5-9BA1-AB9D9300AA8C}" srcOrd="0" destOrd="0" presId="urn:microsoft.com/office/officeart/2005/8/layout/hList3"/>
    <dgm:cxn modelId="{288D06D8-0516-4093-8FA9-AE250730D4E9}" srcId="{8E2A7290-9628-44DE-B1AF-06CA65C055CB}" destId="{FBF781EF-256D-487A-8D87-3A1CB9869610}" srcOrd="3" destOrd="0" parTransId="{694FF73F-C214-4281-9473-A09A2BE6DB74}" sibTransId="{A02C7B3C-0DC1-4420-AE14-AC303894D005}"/>
    <dgm:cxn modelId="{34438AE2-262B-4515-A3B3-E52F71C389D7}" srcId="{8E2A7290-9628-44DE-B1AF-06CA65C055CB}" destId="{5FFEC5D7-779A-49B2-8D1F-BFFE349413F6}" srcOrd="1" destOrd="0" parTransId="{7A2FF1D8-CA0C-4A5A-8342-7B812F02EF93}" sibTransId="{722183FB-5AB3-4ADC-AFBE-EF03A1CBD407}"/>
    <dgm:cxn modelId="{23B85CFB-BF0E-4C1E-A931-F406973E2AF1}" type="presOf" srcId="{FBF781EF-256D-487A-8D87-3A1CB9869610}" destId="{0739A4C7-8610-4EBC-8473-B71186B35660}" srcOrd="0" destOrd="0" presId="urn:microsoft.com/office/officeart/2005/8/layout/hList3"/>
    <dgm:cxn modelId="{C53C3CBC-47BF-413F-9D89-2353F732CAAC}" type="presParOf" srcId="{F7649C5B-0C1F-4285-B8F9-9693F994C55E}" destId="{80DCD00D-114C-4F29-B50A-76474ABFFFF3}" srcOrd="0" destOrd="0" presId="urn:microsoft.com/office/officeart/2005/8/layout/hList3"/>
    <dgm:cxn modelId="{7DDA4485-2CAE-4548-A32F-9DF3D2D18246}" type="presParOf" srcId="{F7649C5B-0C1F-4285-B8F9-9693F994C55E}" destId="{9184B871-0C8A-4E46-8F0E-6167867D0212}" srcOrd="1" destOrd="0" presId="urn:microsoft.com/office/officeart/2005/8/layout/hList3"/>
    <dgm:cxn modelId="{79E06B95-C3A2-46AA-90A0-FC1233DDAB13}" type="presParOf" srcId="{9184B871-0C8A-4E46-8F0E-6167867D0212}" destId="{67708947-CEB7-40DA-AC09-F073D717B2D1}" srcOrd="0" destOrd="0" presId="urn:microsoft.com/office/officeart/2005/8/layout/hList3"/>
    <dgm:cxn modelId="{BD61F1FB-9040-4CCB-982C-CE64CBDE6DCF}" type="presParOf" srcId="{9184B871-0C8A-4E46-8F0E-6167867D0212}" destId="{B7C3D08A-EFF7-4A50-8F1F-E3EDD835CE2F}" srcOrd="1" destOrd="0" presId="urn:microsoft.com/office/officeart/2005/8/layout/hList3"/>
    <dgm:cxn modelId="{A80E5FAB-5D59-4339-A4D7-7C7F0347D38F}" type="presParOf" srcId="{9184B871-0C8A-4E46-8F0E-6167867D0212}" destId="{0FBAEDEE-180E-4DB5-9BA1-AB9D9300AA8C}" srcOrd="2" destOrd="0" presId="urn:microsoft.com/office/officeart/2005/8/layout/hList3"/>
    <dgm:cxn modelId="{C3341540-F0AF-4168-B4DD-DD9B05766CD4}" type="presParOf" srcId="{9184B871-0C8A-4E46-8F0E-6167867D0212}" destId="{0739A4C7-8610-4EBC-8473-B71186B35660}" srcOrd="3" destOrd="0" presId="urn:microsoft.com/office/officeart/2005/8/layout/hList3"/>
    <dgm:cxn modelId="{C3E3ECD8-7967-487B-A79F-CDF315A7EA43}" type="presParOf" srcId="{F7649C5B-0C1F-4285-B8F9-9693F994C55E}" destId="{166C9ABC-68B0-4637-A5AC-4A4049268D2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9C681-2375-4D63-B70E-B04382236B7B}">
      <dsp:nvSpPr>
        <dsp:cNvPr id="0" name=""/>
        <dsp:cNvSpPr/>
      </dsp:nvSpPr>
      <dsp:spPr>
        <a:xfrm rot="16200000">
          <a:off x="925909" y="-925909"/>
          <a:ext cx="2262981" cy="4114800"/>
        </a:xfrm>
        <a:prstGeom prst="round1Rect">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Public</a:t>
          </a:r>
        </a:p>
      </dsp:txBody>
      <dsp:txXfrm rot="5400000">
        <a:off x="-1" y="1"/>
        <a:ext cx="4114800" cy="1697236"/>
      </dsp:txXfrm>
    </dsp:sp>
    <dsp:sp modelId="{C2D21D4C-8C39-406B-B494-11340D2D991D}">
      <dsp:nvSpPr>
        <dsp:cNvPr id="0" name=""/>
        <dsp:cNvSpPr/>
      </dsp:nvSpPr>
      <dsp:spPr>
        <a:xfrm>
          <a:off x="4114800" y="0"/>
          <a:ext cx="4114800" cy="2262981"/>
        </a:xfrm>
        <a:prstGeom prst="round1Rect">
          <a:avLst/>
        </a:prstGeom>
        <a:solidFill>
          <a:schemeClr val="accent4">
            <a:hueOff val="-1488257"/>
            <a:satOff val="8966"/>
            <a:lumOff val="719"/>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Private</a:t>
          </a:r>
        </a:p>
      </dsp:txBody>
      <dsp:txXfrm>
        <a:off x="4114800" y="0"/>
        <a:ext cx="4114800" cy="1697236"/>
      </dsp:txXfrm>
    </dsp:sp>
    <dsp:sp modelId="{34D68159-0266-4330-B88B-7F40D3613989}">
      <dsp:nvSpPr>
        <dsp:cNvPr id="0" name=""/>
        <dsp:cNvSpPr/>
      </dsp:nvSpPr>
      <dsp:spPr>
        <a:xfrm rot="10800000">
          <a:off x="0" y="2262981"/>
          <a:ext cx="4114800" cy="2262981"/>
        </a:xfrm>
        <a:prstGeom prst="round1Rect">
          <a:avLst/>
        </a:prstGeom>
        <a:solidFill>
          <a:schemeClr val="accent4">
            <a:hueOff val="-2976513"/>
            <a:satOff val="17933"/>
            <a:lumOff val="143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Limited</a:t>
          </a:r>
        </a:p>
      </dsp:txBody>
      <dsp:txXfrm rot="10800000">
        <a:off x="0" y="2828726"/>
        <a:ext cx="4114800" cy="1697236"/>
      </dsp:txXfrm>
    </dsp:sp>
    <dsp:sp modelId="{5071F26D-D1D2-4ECF-8705-FF9CD76B287E}">
      <dsp:nvSpPr>
        <dsp:cNvPr id="0" name=""/>
        <dsp:cNvSpPr/>
      </dsp:nvSpPr>
      <dsp:spPr>
        <a:xfrm rot="5400000">
          <a:off x="5040709" y="1337072"/>
          <a:ext cx="2262981" cy="4114800"/>
        </a:xfrm>
        <a:prstGeom prst="round1Rect">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Unlimited</a:t>
          </a:r>
        </a:p>
      </dsp:txBody>
      <dsp:txXfrm rot="-5400000">
        <a:off x="4114799" y="2828726"/>
        <a:ext cx="4114800" cy="1697236"/>
      </dsp:txXfrm>
    </dsp:sp>
    <dsp:sp modelId="{EDA5984A-1B0A-4B51-B7ED-CF1FB8E17394}">
      <dsp:nvSpPr>
        <dsp:cNvPr id="0" name=""/>
        <dsp:cNvSpPr/>
      </dsp:nvSpPr>
      <dsp:spPr>
        <a:xfrm>
          <a:off x="2880359" y="1697236"/>
          <a:ext cx="2468880" cy="1131490"/>
        </a:xfrm>
        <a:prstGeom prst="roundRect">
          <a:avLst/>
        </a:prstGeom>
        <a:solidFill>
          <a:schemeClr val="accent4">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Company</a:t>
          </a:r>
        </a:p>
      </dsp:txBody>
      <dsp:txXfrm>
        <a:off x="2935594" y="1752471"/>
        <a:ext cx="2358410" cy="10210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B20BE-3BB4-4882-9842-37F1244DF359}">
      <dsp:nvSpPr>
        <dsp:cNvPr id="0" name=""/>
        <dsp:cNvSpPr/>
      </dsp:nvSpPr>
      <dsp:spPr>
        <a:xfrm>
          <a:off x="3037" y="1005519"/>
          <a:ext cx="3140719" cy="1570359"/>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Limited Company</a:t>
          </a:r>
        </a:p>
      </dsp:txBody>
      <dsp:txXfrm>
        <a:off x="49031" y="1051513"/>
        <a:ext cx="3048731" cy="1478371"/>
      </dsp:txXfrm>
    </dsp:sp>
    <dsp:sp modelId="{1C97F234-12EF-4222-8B66-59BA6099E9B1}">
      <dsp:nvSpPr>
        <dsp:cNvPr id="0" name=""/>
        <dsp:cNvSpPr/>
      </dsp:nvSpPr>
      <dsp:spPr>
        <a:xfrm rot="19457599">
          <a:off x="2998338" y="1299758"/>
          <a:ext cx="1547122" cy="78925"/>
        </a:xfrm>
        <a:custGeom>
          <a:avLst/>
          <a:gdLst/>
          <a:ahLst/>
          <a:cxnLst/>
          <a:rect l="0" t="0" r="0" b="0"/>
          <a:pathLst>
            <a:path>
              <a:moveTo>
                <a:pt x="0" y="39462"/>
              </a:moveTo>
              <a:lnTo>
                <a:pt x="1547122" y="3946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221" y="1300543"/>
        <a:ext cx="77356" cy="77356"/>
      </dsp:txXfrm>
    </dsp:sp>
    <dsp:sp modelId="{62ABCF36-25DE-460B-A061-EADEE6925EE4}">
      <dsp:nvSpPr>
        <dsp:cNvPr id="0" name=""/>
        <dsp:cNvSpPr/>
      </dsp:nvSpPr>
      <dsp:spPr>
        <a:xfrm>
          <a:off x="4400043" y="102563"/>
          <a:ext cx="3140719" cy="157035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Limited by Shares</a:t>
          </a:r>
        </a:p>
      </dsp:txBody>
      <dsp:txXfrm>
        <a:off x="4446037" y="148557"/>
        <a:ext cx="3048731" cy="1478371"/>
      </dsp:txXfrm>
    </dsp:sp>
    <dsp:sp modelId="{572C2358-27B4-489E-8999-9386E2E3289B}">
      <dsp:nvSpPr>
        <dsp:cNvPr id="0" name=""/>
        <dsp:cNvSpPr/>
      </dsp:nvSpPr>
      <dsp:spPr>
        <a:xfrm rot="2142401">
          <a:off x="2998338" y="2202714"/>
          <a:ext cx="1547122" cy="78925"/>
        </a:xfrm>
        <a:custGeom>
          <a:avLst/>
          <a:gdLst/>
          <a:ahLst/>
          <a:cxnLst/>
          <a:rect l="0" t="0" r="0" b="0"/>
          <a:pathLst>
            <a:path>
              <a:moveTo>
                <a:pt x="0" y="39462"/>
              </a:moveTo>
              <a:lnTo>
                <a:pt x="1547122" y="3946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3221" y="2203499"/>
        <a:ext cx="77356" cy="77356"/>
      </dsp:txXfrm>
    </dsp:sp>
    <dsp:sp modelId="{37D6A29F-48A4-41D7-B484-344E8B372426}">
      <dsp:nvSpPr>
        <dsp:cNvPr id="0" name=""/>
        <dsp:cNvSpPr/>
      </dsp:nvSpPr>
      <dsp:spPr>
        <a:xfrm>
          <a:off x="4400043" y="1908476"/>
          <a:ext cx="3140719" cy="1570359"/>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Limited by Guarantee</a:t>
          </a:r>
        </a:p>
      </dsp:txBody>
      <dsp:txXfrm>
        <a:off x="4446037" y="1954470"/>
        <a:ext cx="3048731" cy="147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CD00D-114C-4F29-B50A-76474ABFFFF3}">
      <dsp:nvSpPr>
        <dsp:cNvPr id="0" name=""/>
        <dsp:cNvSpPr/>
      </dsp:nvSpPr>
      <dsp:spPr>
        <a:xfrm>
          <a:off x="0" y="0"/>
          <a:ext cx="8229600" cy="1357788"/>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Companies</a:t>
          </a:r>
        </a:p>
      </dsp:txBody>
      <dsp:txXfrm>
        <a:off x="0" y="0"/>
        <a:ext cx="8229600" cy="1357788"/>
      </dsp:txXfrm>
    </dsp:sp>
    <dsp:sp modelId="{67708947-CEB7-40DA-AC09-F073D717B2D1}">
      <dsp:nvSpPr>
        <dsp:cNvPr id="0" name=""/>
        <dsp:cNvSpPr/>
      </dsp:nvSpPr>
      <dsp:spPr>
        <a:xfrm>
          <a:off x="0" y="1357788"/>
          <a:ext cx="2057399" cy="2851356"/>
        </a:xfrm>
        <a:prstGeom prst="rect">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Constitution of a Company</a:t>
          </a:r>
        </a:p>
      </dsp:txBody>
      <dsp:txXfrm>
        <a:off x="0" y="1357788"/>
        <a:ext cx="2057399" cy="2851356"/>
      </dsp:txXfrm>
    </dsp:sp>
    <dsp:sp modelId="{B7C3D08A-EFF7-4A50-8F1F-E3EDD835CE2F}">
      <dsp:nvSpPr>
        <dsp:cNvPr id="0" name=""/>
        <dsp:cNvSpPr/>
      </dsp:nvSpPr>
      <dsp:spPr>
        <a:xfrm>
          <a:off x="2057400" y="1357788"/>
          <a:ext cx="2057399" cy="2851356"/>
        </a:xfrm>
        <a:prstGeom prst="rect">
          <a:avLst/>
        </a:prstGeom>
        <a:gradFill rotWithShape="0">
          <a:gsLst>
            <a:gs pos="0">
              <a:schemeClr val="accent5">
                <a:alpha val="90000"/>
                <a:hueOff val="0"/>
                <a:satOff val="0"/>
                <a:lumOff val="0"/>
                <a:alphaOff val="-13333"/>
                <a:tint val="50000"/>
                <a:satMod val="300000"/>
              </a:schemeClr>
            </a:gs>
            <a:gs pos="35000">
              <a:schemeClr val="accent5">
                <a:alpha val="90000"/>
                <a:hueOff val="0"/>
                <a:satOff val="0"/>
                <a:lumOff val="0"/>
                <a:alphaOff val="-13333"/>
                <a:tint val="37000"/>
                <a:satMod val="300000"/>
              </a:schemeClr>
            </a:gs>
            <a:gs pos="100000">
              <a:schemeClr val="accent5">
                <a:alpha val="90000"/>
                <a:hueOff val="0"/>
                <a:satOff val="0"/>
                <a:lumOff val="0"/>
                <a:alphaOff val="-1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Directors and the Company Secretary</a:t>
          </a:r>
        </a:p>
      </dsp:txBody>
      <dsp:txXfrm>
        <a:off x="2057400" y="1357788"/>
        <a:ext cx="2057399" cy="2851356"/>
      </dsp:txXfrm>
    </dsp:sp>
    <dsp:sp modelId="{0FBAEDEE-180E-4DB5-9BA1-AB9D9300AA8C}">
      <dsp:nvSpPr>
        <dsp:cNvPr id="0" name=""/>
        <dsp:cNvSpPr/>
      </dsp:nvSpPr>
      <dsp:spPr>
        <a:xfrm>
          <a:off x="4114800" y="1357788"/>
          <a:ext cx="2057399" cy="2851356"/>
        </a:xfrm>
        <a:prstGeom prst="rect">
          <a:avLst/>
        </a:prstGeom>
        <a:gradFill rotWithShape="0">
          <a:gsLst>
            <a:gs pos="0">
              <a:schemeClr val="accent5">
                <a:alpha val="90000"/>
                <a:hueOff val="0"/>
                <a:satOff val="0"/>
                <a:lumOff val="0"/>
                <a:alphaOff val="-26667"/>
                <a:tint val="50000"/>
                <a:satMod val="300000"/>
              </a:schemeClr>
            </a:gs>
            <a:gs pos="35000">
              <a:schemeClr val="accent5">
                <a:alpha val="90000"/>
                <a:hueOff val="0"/>
                <a:satOff val="0"/>
                <a:lumOff val="0"/>
                <a:alphaOff val="-26667"/>
                <a:tint val="37000"/>
                <a:satMod val="300000"/>
              </a:schemeClr>
            </a:gs>
            <a:gs pos="100000">
              <a:schemeClr val="accent5">
                <a:alpha val="90000"/>
                <a:hueOff val="0"/>
                <a:satOff val="0"/>
                <a:lumOff val="0"/>
                <a:alphaOff val="-2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Disclosure Requirements</a:t>
          </a:r>
        </a:p>
      </dsp:txBody>
      <dsp:txXfrm>
        <a:off x="4114800" y="1357788"/>
        <a:ext cx="2057399" cy="2851356"/>
      </dsp:txXfrm>
    </dsp:sp>
    <dsp:sp modelId="{0739A4C7-8610-4EBC-8473-B71186B35660}">
      <dsp:nvSpPr>
        <dsp:cNvPr id="0" name=""/>
        <dsp:cNvSpPr/>
      </dsp:nvSpPr>
      <dsp:spPr>
        <a:xfrm>
          <a:off x="6172199" y="1357788"/>
          <a:ext cx="2057399" cy="2851356"/>
        </a:xfrm>
        <a:prstGeom prst="rect">
          <a:avLst/>
        </a:prstGeom>
        <a:gradFill rotWithShape="0">
          <a:gsLst>
            <a:gs pos="0">
              <a:schemeClr val="accent5">
                <a:alpha val="90000"/>
                <a:hueOff val="0"/>
                <a:satOff val="0"/>
                <a:lumOff val="0"/>
                <a:alphaOff val="-40000"/>
                <a:tint val="50000"/>
                <a:satMod val="300000"/>
              </a:schemeClr>
            </a:gs>
            <a:gs pos="35000">
              <a:schemeClr val="accent5">
                <a:alpha val="90000"/>
                <a:hueOff val="0"/>
                <a:satOff val="0"/>
                <a:lumOff val="0"/>
                <a:alphaOff val="-40000"/>
                <a:tint val="37000"/>
                <a:satMod val="300000"/>
              </a:schemeClr>
            </a:gs>
            <a:gs pos="100000">
              <a:schemeClr val="accent5">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Corporate Governance</a:t>
          </a:r>
        </a:p>
      </dsp:txBody>
      <dsp:txXfrm>
        <a:off x="6172199" y="1357788"/>
        <a:ext cx="2057399" cy="2851356"/>
      </dsp:txXfrm>
    </dsp:sp>
    <dsp:sp modelId="{166C9ABC-68B0-4637-A5AC-4A4049268D23}">
      <dsp:nvSpPr>
        <dsp:cNvPr id="0" name=""/>
        <dsp:cNvSpPr/>
      </dsp:nvSpPr>
      <dsp:spPr>
        <a:xfrm>
          <a:off x="0" y="4209145"/>
          <a:ext cx="8229600" cy="316817"/>
        </a:xfrm>
        <a:prstGeom prst="rect">
          <a:avLst/>
        </a:prstGeom>
        <a:solidFill>
          <a:schemeClr val="accent5">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9/19/2023</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088"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2400" y="0"/>
            <a:ext cx="4002088" cy="350838"/>
          </a:xfrm>
          <a:prstGeom prst="rect">
            <a:avLst/>
          </a:prstGeom>
        </p:spPr>
        <p:txBody>
          <a:bodyPr vert="horz" lIns="91440" tIns="45720" rIns="91440" bIns="45720" rtlCol="0"/>
          <a:lstStyle>
            <a:lvl1pPr algn="r">
              <a:defRPr sz="1200"/>
            </a:lvl1pPr>
          </a:lstStyle>
          <a:p>
            <a:fld id="{DF0B1251-580D-49BB-806E-5F3C031C1C1F}" type="datetimeFigureOut">
              <a:rPr lang="en-US" smtClean="0"/>
              <a:t>9/19/2023</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30575"/>
            <a:ext cx="7388225" cy="3154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7975"/>
            <a:ext cx="4002088" cy="3508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2400" y="6657975"/>
            <a:ext cx="4002088" cy="350838"/>
          </a:xfrm>
          <a:prstGeom prst="rect">
            <a:avLst/>
          </a:prstGeom>
        </p:spPr>
        <p:txBody>
          <a:bodyPr vert="horz" lIns="91440" tIns="45720" rIns="91440" bIns="45720" rtlCol="0" anchor="b"/>
          <a:lstStyle>
            <a:lvl1pPr algn="r">
              <a:defRPr sz="1200"/>
            </a:lvl1pPr>
          </a:lstStyle>
          <a:p>
            <a:fld id="{53B91E5B-B018-4F79-8125-561DA1AF3BA7}" type="slidenum">
              <a:rPr lang="en-US" smtClean="0"/>
              <a:t>‹#›</a:t>
            </a:fld>
            <a:endParaRPr lang="en-US"/>
          </a:p>
        </p:txBody>
      </p:sp>
    </p:spTree>
    <p:extLst>
      <p:ext uri="{BB962C8B-B14F-4D97-AF65-F5344CB8AC3E}">
        <p14:creationId xmlns:p14="http://schemas.microsoft.com/office/powerpoint/2010/main" val="396810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huge variety, there are many ways in which they resemble</a:t>
            </a:r>
            <a:r>
              <a:rPr lang="en-US" baseline="0" dirty="0"/>
              <a:t> each other.</a:t>
            </a:r>
          </a:p>
        </p:txBody>
      </p:sp>
      <p:sp>
        <p:nvSpPr>
          <p:cNvPr id="4" name="Slide Number Placeholder 3"/>
          <p:cNvSpPr>
            <a:spLocks noGrp="1"/>
          </p:cNvSpPr>
          <p:nvPr>
            <p:ph type="sldNum" sz="quarter" idx="10"/>
          </p:nvPr>
        </p:nvSpPr>
        <p:spPr/>
        <p:txBody>
          <a:bodyPr/>
          <a:lstStyle/>
          <a:p>
            <a:fld id="{53B91E5B-B018-4F79-8125-561DA1AF3BA7}" type="slidenum">
              <a:rPr lang="en-US" smtClean="0"/>
              <a:t>4</a:t>
            </a:fld>
            <a:endParaRPr lang="en-US"/>
          </a:p>
        </p:txBody>
      </p:sp>
    </p:spTree>
    <p:extLst>
      <p:ext uri="{BB962C8B-B14F-4D97-AF65-F5344CB8AC3E}">
        <p14:creationId xmlns:p14="http://schemas.microsoft.com/office/powerpoint/2010/main" val="531526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Unlimited company: </a:t>
            </a:r>
            <a:r>
              <a:rPr lang="en-US" b="0" dirty="0"/>
              <a:t>Unlimited company </a:t>
            </a:r>
            <a:r>
              <a:rPr lang="en-US" b="0" dirty="0" err="1"/>
              <a:t>mein</a:t>
            </a:r>
            <a:r>
              <a:rPr lang="en-US" b="0" dirty="0"/>
              <a:t>, shareholders company </a:t>
            </a:r>
            <a:r>
              <a:rPr lang="en-US" b="0" dirty="0" err="1"/>
              <a:t>ke</a:t>
            </a:r>
            <a:r>
              <a:rPr lang="en-US" b="0" dirty="0"/>
              <a:t> </a:t>
            </a:r>
            <a:r>
              <a:rPr lang="en-US" b="0" dirty="0" err="1"/>
              <a:t>tamam</a:t>
            </a:r>
            <a:r>
              <a:rPr lang="en-US" b="0" dirty="0"/>
              <a:t> </a:t>
            </a:r>
            <a:r>
              <a:rPr lang="en-US" b="0" dirty="0" err="1"/>
              <a:t>qarzoon</a:t>
            </a:r>
            <a:r>
              <a:rPr lang="en-US" b="0" dirty="0"/>
              <a:t> </a:t>
            </a:r>
            <a:r>
              <a:rPr lang="en-US" b="0" dirty="0" err="1"/>
              <a:t>ke</a:t>
            </a:r>
            <a:r>
              <a:rPr lang="en-US" b="0" dirty="0"/>
              <a:t> </a:t>
            </a:r>
            <a:r>
              <a:rPr lang="en-US" b="0" dirty="0" err="1"/>
              <a:t>liye</a:t>
            </a:r>
            <a:r>
              <a:rPr lang="en-US" b="0" dirty="0"/>
              <a:t> </a:t>
            </a:r>
            <a:r>
              <a:rPr lang="en-US" b="0" dirty="0" err="1"/>
              <a:t>zimedar</a:t>
            </a:r>
            <a:r>
              <a:rPr lang="en-US" b="0" dirty="0"/>
              <a:t> </a:t>
            </a:r>
            <a:r>
              <a:rPr lang="en-US" b="0" dirty="0" err="1"/>
              <a:t>hote</a:t>
            </a:r>
            <a:r>
              <a:rPr lang="en-US" b="0" dirty="0"/>
              <a:t> </a:t>
            </a:r>
            <a:r>
              <a:rPr lang="en-US" b="0" dirty="0" err="1"/>
              <a:t>hain</a:t>
            </a:r>
            <a:r>
              <a:rPr lang="en-US" b="0" dirty="0"/>
              <a:t>.</a:t>
            </a:r>
          </a:p>
        </p:txBody>
      </p:sp>
      <p:sp>
        <p:nvSpPr>
          <p:cNvPr id="4" name="Slide Number Placeholder 3"/>
          <p:cNvSpPr>
            <a:spLocks noGrp="1"/>
          </p:cNvSpPr>
          <p:nvPr>
            <p:ph type="sldNum" sz="quarter" idx="10"/>
          </p:nvPr>
        </p:nvSpPr>
        <p:spPr/>
        <p:txBody>
          <a:bodyPr/>
          <a:lstStyle/>
          <a:p>
            <a:fld id="{53B91E5B-B018-4F79-8125-561DA1AF3BA7}" type="slidenum">
              <a:rPr lang="en-US" smtClean="0"/>
              <a:t>15</a:t>
            </a:fld>
            <a:endParaRPr lang="en-US"/>
          </a:p>
        </p:txBody>
      </p:sp>
    </p:spTree>
    <p:extLst>
      <p:ext uri="{BB962C8B-B14F-4D97-AF65-F5344CB8AC3E}">
        <p14:creationId xmlns:p14="http://schemas.microsoft.com/office/powerpoint/2010/main" val="926883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limited by Guarantee: </a:t>
            </a:r>
          </a:p>
          <a:p>
            <a:r>
              <a:rPr lang="en-US" dirty="0"/>
              <a:t>A "Company limited by Guarantee" is often used for non-commercial purposes like professional bodies or charities. In this type of company, the members promise to pay a certain fixed amount towards the company's debts if it were to close down. Other than that, they don't have any financial rights in the company.</a:t>
            </a:r>
          </a:p>
        </p:txBody>
      </p:sp>
      <p:sp>
        <p:nvSpPr>
          <p:cNvPr id="4" name="Slide Number Placeholder 3"/>
          <p:cNvSpPr>
            <a:spLocks noGrp="1"/>
          </p:cNvSpPr>
          <p:nvPr>
            <p:ph type="sldNum" sz="quarter" idx="5"/>
          </p:nvPr>
        </p:nvSpPr>
        <p:spPr/>
        <p:txBody>
          <a:bodyPr/>
          <a:lstStyle/>
          <a:p>
            <a:fld id="{53B91E5B-B018-4F79-8125-561DA1AF3BA7}" type="slidenum">
              <a:rPr lang="en-US" smtClean="0"/>
              <a:t>17</a:t>
            </a:fld>
            <a:endParaRPr lang="en-US"/>
          </a:p>
        </p:txBody>
      </p:sp>
    </p:spTree>
    <p:extLst>
      <p:ext uri="{BB962C8B-B14F-4D97-AF65-F5344CB8AC3E}">
        <p14:creationId xmlns:p14="http://schemas.microsoft.com/office/powerpoint/2010/main" val="3191485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corporation</a:t>
            </a:r>
          </a:p>
          <a:p>
            <a:r>
              <a:rPr lang="en-US" dirty="0"/>
              <a:t>"Limited company" </a:t>
            </a:r>
            <a:r>
              <a:rPr lang="en-US" dirty="0" err="1"/>
              <a:t>sabse</a:t>
            </a:r>
            <a:r>
              <a:rPr lang="en-US" dirty="0"/>
              <a:t> </a:t>
            </a:r>
            <a:r>
              <a:rPr lang="en-US" dirty="0" err="1"/>
              <a:t>aam</a:t>
            </a:r>
            <a:r>
              <a:rPr lang="en-US" dirty="0"/>
              <a:t> </a:t>
            </a:r>
            <a:r>
              <a:rPr lang="en-US" dirty="0" err="1"/>
              <a:t>taur</a:t>
            </a:r>
            <a:r>
              <a:rPr lang="en-US" dirty="0"/>
              <a:t> par business  </a:t>
            </a:r>
            <a:r>
              <a:rPr lang="en-US" dirty="0" err="1"/>
              <a:t>ke</a:t>
            </a:r>
            <a:r>
              <a:rPr lang="en-US" dirty="0"/>
              <a:t> </a:t>
            </a:r>
            <a:r>
              <a:rPr lang="en-US" dirty="0" err="1"/>
              <a:t>liye</a:t>
            </a:r>
            <a:r>
              <a:rPr lang="en-US" dirty="0"/>
              <a:t> </a:t>
            </a:r>
            <a:r>
              <a:rPr lang="en-US" dirty="0" err="1"/>
              <a:t>istemal</a:t>
            </a:r>
            <a:r>
              <a:rPr lang="en-US" dirty="0"/>
              <a:t> </a:t>
            </a:r>
            <a:r>
              <a:rPr lang="en-US" dirty="0" err="1"/>
              <a:t>hoti</a:t>
            </a:r>
            <a:r>
              <a:rPr lang="en-US" dirty="0"/>
              <a:t> </a:t>
            </a:r>
            <a:r>
              <a:rPr lang="en-US" dirty="0" err="1"/>
              <a:t>hai</a:t>
            </a:r>
            <a:r>
              <a:rPr lang="en-US" dirty="0"/>
              <a:t>. </a:t>
            </a:r>
            <a:r>
              <a:rPr lang="en-US" dirty="0" err="1"/>
              <a:t>Iss</a:t>
            </a:r>
            <a:r>
              <a:rPr lang="en-US" dirty="0"/>
              <a:t> </a:t>
            </a:r>
            <a:r>
              <a:rPr lang="en-US" dirty="0" err="1"/>
              <a:t>tarah</a:t>
            </a:r>
            <a:r>
              <a:rPr lang="en-US" dirty="0"/>
              <a:t> ki company </a:t>
            </a:r>
            <a:r>
              <a:rPr lang="en-US" dirty="0" err="1"/>
              <a:t>mein</a:t>
            </a:r>
            <a:r>
              <a:rPr lang="en-US" dirty="0"/>
              <a:t> </a:t>
            </a:r>
            <a:r>
              <a:rPr lang="en-US" dirty="0" err="1"/>
              <a:t>har</a:t>
            </a:r>
            <a:r>
              <a:rPr lang="en-US" dirty="0"/>
              <a:t> shareholder ki </a:t>
            </a:r>
            <a:r>
              <a:rPr lang="en-US" dirty="0" err="1"/>
              <a:t>zimmedari</a:t>
            </a:r>
            <a:r>
              <a:rPr lang="en-US" dirty="0"/>
              <a:t> </a:t>
            </a:r>
            <a:r>
              <a:rPr lang="en-US" dirty="0" err="1"/>
              <a:t>sirf</a:t>
            </a:r>
            <a:r>
              <a:rPr lang="en-US" dirty="0"/>
              <a:t> </a:t>
            </a:r>
            <a:r>
              <a:rPr lang="en-US" dirty="0" err="1"/>
              <a:t>unki</a:t>
            </a:r>
            <a:r>
              <a:rPr lang="en-US" dirty="0"/>
              <a:t> invest ki </a:t>
            </a:r>
            <a:r>
              <a:rPr lang="en-US" dirty="0" err="1"/>
              <a:t>gayi</a:t>
            </a:r>
            <a:r>
              <a:rPr lang="en-US" dirty="0"/>
              <a:t> </a:t>
            </a:r>
            <a:r>
              <a:rPr lang="en-US" dirty="0" err="1"/>
              <a:t>rakam</a:t>
            </a:r>
            <a:r>
              <a:rPr lang="en-US" dirty="0"/>
              <a:t> </a:t>
            </a:r>
            <a:r>
              <a:rPr lang="en-US" dirty="0" err="1"/>
              <a:t>tak</a:t>
            </a:r>
            <a:r>
              <a:rPr lang="en-US" dirty="0"/>
              <a:t> limited </a:t>
            </a:r>
            <a:r>
              <a:rPr lang="en-US" dirty="0" err="1"/>
              <a:t>hoti</a:t>
            </a:r>
            <a:r>
              <a:rPr lang="en-US" dirty="0"/>
              <a:t> </a:t>
            </a:r>
            <a:r>
              <a:rPr lang="en-US" dirty="0" err="1"/>
              <a:t>hai</a:t>
            </a:r>
            <a:r>
              <a:rPr lang="en-US" dirty="0"/>
              <a:t>. Corporations limited company ka </a:t>
            </a:r>
            <a:r>
              <a:rPr lang="en-US" dirty="0" err="1"/>
              <a:t>sabse</a:t>
            </a:r>
            <a:r>
              <a:rPr lang="en-US" dirty="0"/>
              <a:t> </a:t>
            </a:r>
            <a:r>
              <a:rPr lang="en-US" dirty="0" err="1"/>
              <a:t>aam</a:t>
            </a:r>
            <a:r>
              <a:rPr lang="en-US" dirty="0"/>
              <a:t> </a:t>
            </a:r>
            <a:r>
              <a:rPr lang="en-US" dirty="0" err="1"/>
              <a:t>misaal</a:t>
            </a:r>
            <a:r>
              <a:rPr lang="en-US" dirty="0"/>
              <a:t> </a:t>
            </a:r>
            <a:r>
              <a:rPr lang="en-US" dirty="0" err="1"/>
              <a:t>hai</a:t>
            </a:r>
            <a:r>
              <a:rPr lang="en-US" dirty="0"/>
              <a:t>.</a:t>
            </a:r>
          </a:p>
        </p:txBody>
      </p:sp>
      <p:sp>
        <p:nvSpPr>
          <p:cNvPr id="4" name="Slide Number Placeholder 3"/>
          <p:cNvSpPr>
            <a:spLocks noGrp="1"/>
          </p:cNvSpPr>
          <p:nvPr>
            <p:ph type="sldNum" sz="quarter" idx="10"/>
          </p:nvPr>
        </p:nvSpPr>
        <p:spPr/>
        <p:txBody>
          <a:bodyPr/>
          <a:lstStyle/>
          <a:p>
            <a:fld id="{53B91E5B-B018-4F79-8125-561DA1AF3BA7}" type="slidenum">
              <a:rPr lang="en-US" smtClean="0"/>
              <a:t>18</a:t>
            </a:fld>
            <a:endParaRPr lang="en-US"/>
          </a:p>
        </p:txBody>
      </p:sp>
    </p:spTree>
    <p:extLst>
      <p:ext uri="{BB962C8B-B14F-4D97-AF65-F5344CB8AC3E}">
        <p14:creationId xmlns:p14="http://schemas.microsoft.com/office/powerpoint/2010/main" val="14803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19</a:t>
            </a:fld>
            <a:endParaRPr lang="en-US"/>
          </a:p>
        </p:txBody>
      </p:sp>
    </p:spTree>
    <p:extLst>
      <p:ext uri="{BB962C8B-B14F-4D97-AF65-F5344CB8AC3E}">
        <p14:creationId xmlns:p14="http://schemas.microsoft.com/office/powerpoint/2010/main" val="189722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Registration process of all companies is governed by SECP (Securities and Exchange Commission of Pakistan) and are controlled by</a:t>
            </a:r>
            <a:r>
              <a:rPr lang="en-US" baseline="0" dirty="0"/>
              <a:t> the companies ordinance act of 1984.</a:t>
            </a:r>
          </a:p>
          <a:p>
            <a:r>
              <a:rPr lang="en-US" baseline="0" dirty="0"/>
              <a:t>Constitution(Memorandum(External) &amp; Articles(Internal))</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20</a:t>
            </a:fld>
            <a:endParaRPr lang="en-US"/>
          </a:p>
        </p:txBody>
      </p:sp>
    </p:spTree>
    <p:extLst>
      <p:ext uri="{BB962C8B-B14F-4D97-AF65-F5344CB8AC3E}">
        <p14:creationId xmlns:p14="http://schemas.microsoft.com/office/powerpoint/2010/main" val="412343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of business in which the company will engage.</a:t>
            </a:r>
          </a:p>
          <a:p>
            <a:r>
              <a:rPr lang="en-US" dirty="0"/>
              <a:t>What is a nominal value</a:t>
            </a:r>
          </a:p>
        </p:txBody>
      </p:sp>
      <p:sp>
        <p:nvSpPr>
          <p:cNvPr id="4" name="Slide Number Placeholder 3"/>
          <p:cNvSpPr>
            <a:spLocks noGrp="1"/>
          </p:cNvSpPr>
          <p:nvPr>
            <p:ph type="sldNum" sz="quarter" idx="10"/>
          </p:nvPr>
        </p:nvSpPr>
        <p:spPr/>
        <p:txBody>
          <a:bodyPr/>
          <a:lstStyle/>
          <a:p>
            <a:fld id="{53B91E5B-B018-4F79-8125-561DA1AF3BA7}" type="slidenum">
              <a:rPr lang="en-US" smtClean="0"/>
              <a:t>21</a:t>
            </a:fld>
            <a:endParaRPr lang="en-US"/>
          </a:p>
        </p:txBody>
      </p:sp>
    </p:spTree>
    <p:extLst>
      <p:ext uri="{BB962C8B-B14F-4D97-AF65-F5344CB8AC3E}">
        <p14:creationId xmlns:p14="http://schemas.microsoft.com/office/powerpoint/2010/main" val="1555576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Directors are elected by shareholders to run the company on their behalf.</a:t>
            </a:r>
          </a:p>
          <a:p>
            <a:endParaRPr lang="en-US" dirty="0"/>
          </a:p>
        </p:txBody>
      </p:sp>
      <p:sp>
        <p:nvSpPr>
          <p:cNvPr id="4" name="Slide Number Placeholder 3"/>
          <p:cNvSpPr>
            <a:spLocks noGrp="1"/>
          </p:cNvSpPr>
          <p:nvPr>
            <p:ph type="sldNum" sz="quarter" idx="5"/>
          </p:nvPr>
        </p:nvSpPr>
        <p:spPr/>
        <p:txBody>
          <a:bodyPr/>
          <a:lstStyle/>
          <a:p>
            <a:fld id="{53B91E5B-B018-4F79-8125-561DA1AF3BA7}" type="slidenum">
              <a:rPr lang="en-US" smtClean="0"/>
              <a:t>23</a:t>
            </a:fld>
            <a:endParaRPr lang="en-US"/>
          </a:p>
        </p:txBody>
      </p:sp>
    </p:spTree>
    <p:extLst>
      <p:ext uri="{BB962C8B-B14F-4D97-AF65-F5344CB8AC3E}">
        <p14:creationId xmlns:p14="http://schemas.microsoft.com/office/powerpoint/2010/main" val="704774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a:t>
            </a:r>
          </a:p>
        </p:txBody>
      </p:sp>
      <p:sp>
        <p:nvSpPr>
          <p:cNvPr id="4" name="Slide Number Placeholder 3"/>
          <p:cNvSpPr>
            <a:spLocks noGrp="1"/>
          </p:cNvSpPr>
          <p:nvPr>
            <p:ph type="sldNum" sz="quarter" idx="10"/>
          </p:nvPr>
        </p:nvSpPr>
        <p:spPr/>
        <p:txBody>
          <a:bodyPr/>
          <a:lstStyle/>
          <a:p>
            <a:fld id="{53B91E5B-B018-4F79-8125-561DA1AF3BA7}" type="slidenum">
              <a:rPr lang="en-US" smtClean="0"/>
              <a:t>24</a:t>
            </a:fld>
            <a:endParaRPr lang="en-US"/>
          </a:p>
        </p:txBody>
      </p:sp>
    </p:spTree>
    <p:extLst>
      <p:ext uri="{BB962C8B-B14F-4D97-AF65-F5344CB8AC3E}">
        <p14:creationId xmlns:p14="http://schemas.microsoft.com/office/powerpoint/2010/main" val="2715208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Executive directors</a:t>
            </a:r>
            <a:r>
              <a:rPr lang="en-US" dirty="0"/>
              <a:t> are normally also employees of the company, with specific responsibility.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Non-executive directors</a:t>
            </a:r>
            <a:r>
              <a:rPr lang="en-US" dirty="0"/>
              <a:t> act in advisory capacity  only. Typically they attend monthly board meetings to offer the benefit of their advice and are paid a fee for their services.</a:t>
            </a:r>
          </a:p>
          <a:p>
            <a:endParaRPr lang="en-US" dirty="0"/>
          </a:p>
        </p:txBody>
      </p:sp>
      <p:sp>
        <p:nvSpPr>
          <p:cNvPr id="4" name="Slide Number Placeholder 3"/>
          <p:cNvSpPr>
            <a:spLocks noGrp="1"/>
          </p:cNvSpPr>
          <p:nvPr>
            <p:ph type="sldNum" sz="quarter" idx="5"/>
          </p:nvPr>
        </p:nvSpPr>
        <p:spPr/>
        <p:txBody>
          <a:bodyPr/>
          <a:lstStyle/>
          <a:p>
            <a:fld id="{53B91E5B-B018-4F79-8125-561DA1AF3BA7}" type="slidenum">
              <a:rPr lang="en-US" smtClean="0"/>
              <a:t>25</a:t>
            </a:fld>
            <a:endParaRPr lang="en-US"/>
          </a:p>
        </p:txBody>
      </p:sp>
    </p:spTree>
    <p:extLst>
      <p:ext uri="{BB962C8B-B14F-4D97-AF65-F5344CB8AC3E}">
        <p14:creationId xmlns:p14="http://schemas.microsoft.com/office/powerpoint/2010/main" val="3739334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a:t>
            </a:r>
            <a:r>
              <a:rPr lang="en-US" b="1" dirty="0"/>
              <a:t>records</a:t>
            </a:r>
            <a:r>
              <a:rPr lang="en-US" b="0" dirty="0"/>
              <a:t>,</a:t>
            </a:r>
            <a:r>
              <a:rPr lang="en-US" b="0" baseline="0" dirty="0"/>
              <a:t> </a:t>
            </a:r>
            <a:r>
              <a:rPr lang="en-US" dirty="0"/>
              <a:t>Bank statements,</a:t>
            </a:r>
            <a:r>
              <a:rPr lang="en-US" baseline="0" dirty="0"/>
              <a:t> </a:t>
            </a:r>
            <a:r>
              <a:rPr lang="en-US" dirty="0"/>
              <a:t>Legal documents,</a:t>
            </a:r>
            <a:r>
              <a:rPr lang="en-US" baseline="0" dirty="0"/>
              <a:t> </a:t>
            </a:r>
            <a:r>
              <a:rPr lang="en-US" dirty="0"/>
              <a:t>Permits and Licenses,</a:t>
            </a:r>
            <a:r>
              <a:rPr lang="en-US" baseline="0" dirty="0"/>
              <a:t> </a:t>
            </a:r>
            <a:r>
              <a:rPr lang="en-US" dirty="0"/>
              <a:t>Insurance documents.</a:t>
            </a:r>
          </a:p>
          <a:p>
            <a:r>
              <a:rPr lang="en-US" dirty="0"/>
              <a:t>A company is required to have a </a:t>
            </a:r>
            <a:r>
              <a:rPr lang="en-US" b="1" i="1" dirty="0"/>
              <a:t>company secretary</a:t>
            </a:r>
            <a:r>
              <a:rPr lang="en-US" dirty="0"/>
              <a:t> whose duty is to keep various records that a company is obliged to maintain</a:t>
            </a:r>
          </a:p>
        </p:txBody>
      </p:sp>
      <p:sp>
        <p:nvSpPr>
          <p:cNvPr id="4" name="Slide Number Placeholder 3"/>
          <p:cNvSpPr>
            <a:spLocks noGrp="1"/>
          </p:cNvSpPr>
          <p:nvPr>
            <p:ph type="sldNum" sz="quarter" idx="10"/>
          </p:nvPr>
        </p:nvSpPr>
        <p:spPr/>
        <p:txBody>
          <a:bodyPr/>
          <a:lstStyle/>
          <a:p>
            <a:fld id="{53B91E5B-B018-4F79-8125-561DA1AF3BA7}" type="slidenum">
              <a:rPr lang="en-US" smtClean="0"/>
              <a:t>26</a:t>
            </a:fld>
            <a:endParaRPr lang="en-US"/>
          </a:p>
        </p:txBody>
      </p:sp>
    </p:spTree>
    <p:extLst>
      <p:ext uri="{BB962C8B-B14F-4D97-AF65-F5344CB8AC3E}">
        <p14:creationId xmlns:p14="http://schemas.microsoft.com/office/powerpoint/2010/main" val="910588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Incorporation</a:t>
            </a:r>
            <a:r>
              <a:rPr lang="en-US" dirty="0"/>
              <a:t> ka </a:t>
            </a:r>
            <a:r>
              <a:rPr lang="en-US" dirty="0" err="1"/>
              <a:t>matlab</a:t>
            </a:r>
            <a:r>
              <a:rPr lang="en-US" dirty="0"/>
              <a:t> </a:t>
            </a:r>
            <a:r>
              <a:rPr lang="en-US" dirty="0" err="1"/>
              <a:t>hota</a:t>
            </a:r>
            <a:r>
              <a:rPr lang="en-US" dirty="0"/>
              <a:t> </a:t>
            </a:r>
            <a:r>
              <a:rPr lang="en-US" dirty="0" err="1"/>
              <a:t>hai</a:t>
            </a:r>
            <a:r>
              <a:rPr lang="en-US" dirty="0"/>
              <a:t> ek company ko officially register </a:t>
            </a:r>
            <a:r>
              <a:rPr lang="en-US" dirty="0" err="1"/>
              <a:t>karna</a:t>
            </a:r>
            <a:r>
              <a:rPr lang="en-US" dirty="0"/>
              <a:t>, </a:t>
            </a:r>
            <a:r>
              <a:rPr lang="en-US" dirty="0" err="1"/>
              <a:t>jisse</a:t>
            </a:r>
            <a:r>
              <a:rPr lang="en-US" dirty="0"/>
              <a:t> </a:t>
            </a:r>
            <a:r>
              <a:rPr lang="en-US" dirty="0" err="1"/>
              <a:t>woh</a:t>
            </a:r>
            <a:r>
              <a:rPr lang="en-US" dirty="0"/>
              <a:t> legal entity ban </a:t>
            </a:r>
            <a:r>
              <a:rPr lang="en-US" dirty="0" err="1"/>
              <a:t>jati</a:t>
            </a:r>
            <a:r>
              <a:rPr lang="en-US" dirty="0"/>
              <a:t> </a:t>
            </a:r>
            <a:r>
              <a:rPr lang="en-US" dirty="0" err="1"/>
              <a:t>hai</a:t>
            </a:r>
            <a:r>
              <a:rPr lang="en-US" dirty="0"/>
              <a:t>. </a:t>
            </a:r>
            <a:r>
              <a:rPr lang="en-US" dirty="0" err="1"/>
              <a:t>Isse</a:t>
            </a:r>
            <a:r>
              <a:rPr lang="en-US" dirty="0"/>
              <a:t> company </a:t>
            </a:r>
            <a:r>
              <a:rPr lang="en-US" dirty="0" err="1"/>
              <a:t>apne</a:t>
            </a:r>
            <a:r>
              <a:rPr lang="en-US" dirty="0"/>
              <a:t> rights, liabilities aur legal protections ko </a:t>
            </a:r>
            <a:r>
              <a:rPr lang="en-US" dirty="0" err="1"/>
              <a:t>prapt</a:t>
            </a:r>
            <a:r>
              <a:rPr lang="en-US" dirty="0"/>
              <a:t> </a:t>
            </a:r>
            <a:r>
              <a:rPr lang="en-US" dirty="0" err="1"/>
              <a:t>karti</a:t>
            </a:r>
            <a:r>
              <a:rPr lang="en-US" dirty="0"/>
              <a:t> </a:t>
            </a:r>
            <a:r>
              <a:rPr lang="en-US" dirty="0" err="1"/>
              <a:t>hai</a:t>
            </a:r>
            <a:r>
              <a:rPr lang="en-US" dirty="0"/>
              <a:t>.</a:t>
            </a:r>
          </a:p>
        </p:txBody>
      </p:sp>
      <p:sp>
        <p:nvSpPr>
          <p:cNvPr id="4" name="Slide Number Placeholder 3"/>
          <p:cNvSpPr>
            <a:spLocks noGrp="1"/>
          </p:cNvSpPr>
          <p:nvPr>
            <p:ph type="sldNum" sz="quarter" idx="10"/>
          </p:nvPr>
        </p:nvSpPr>
        <p:spPr/>
        <p:txBody>
          <a:bodyPr/>
          <a:lstStyle/>
          <a:p>
            <a:fld id="{53B91E5B-B018-4F79-8125-561DA1AF3BA7}" type="slidenum">
              <a:rPr lang="en-US" smtClean="0"/>
              <a:t>6</a:t>
            </a:fld>
            <a:endParaRPr lang="en-US"/>
          </a:p>
        </p:txBody>
      </p:sp>
    </p:spTree>
    <p:extLst>
      <p:ext uri="{BB962C8B-B14F-4D97-AF65-F5344CB8AC3E}">
        <p14:creationId xmlns:p14="http://schemas.microsoft.com/office/powerpoint/2010/main" val="322182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Annual meeting, can change directors, different for large companies,</a:t>
            </a:r>
            <a:r>
              <a:rPr lang="en-US" baseline="0" dirty="0"/>
              <a:t> powerfull directors, their own interests.</a:t>
            </a:r>
          </a:p>
          <a:p>
            <a:r>
              <a:rPr lang="en-US" baseline="0" dirty="0"/>
              <a:t>Rather than shareholders, employees and public, two ways of thinking, contradiction.</a:t>
            </a:r>
            <a:endParaRPr lang="en-US" dirty="0"/>
          </a:p>
        </p:txBody>
      </p:sp>
      <p:sp>
        <p:nvSpPr>
          <p:cNvPr id="4" name="Slide Number Placeholder 3"/>
          <p:cNvSpPr>
            <a:spLocks noGrp="1"/>
          </p:cNvSpPr>
          <p:nvPr>
            <p:ph type="sldNum" sz="quarter" idx="10"/>
          </p:nvPr>
        </p:nvSpPr>
        <p:spPr/>
        <p:txBody>
          <a:bodyPr/>
          <a:lstStyle/>
          <a:p>
            <a:fld id="{53B91E5B-B018-4F79-8125-561DA1AF3BA7}" type="slidenum">
              <a:rPr lang="en-US" smtClean="0"/>
              <a:t>28</a:t>
            </a:fld>
            <a:endParaRPr lang="en-US"/>
          </a:p>
        </p:txBody>
      </p:sp>
    </p:spTree>
    <p:extLst>
      <p:ext uri="{BB962C8B-B14F-4D97-AF65-F5344CB8AC3E}">
        <p14:creationId xmlns:p14="http://schemas.microsoft.com/office/powerpoint/2010/main" val="1372796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Sole Proprietorship ek business structure </a:t>
            </a:r>
            <a:r>
              <a:rPr lang="en-US" b="0" i="0" dirty="0" err="1">
                <a:solidFill>
                  <a:srgbClr val="D1D5DB"/>
                </a:solidFill>
                <a:effectLst/>
                <a:latin typeface="Söhne"/>
              </a:rPr>
              <a:t>hai</a:t>
            </a:r>
            <a:r>
              <a:rPr lang="en-US" b="0" i="0" dirty="0">
                <a:solidFill>
                  <a:srgbClr val="D1D5DB"/>
                </a:solidFill>
                <a:effectLst/>
                <a:latin typeface="Söhne"/>
              </a:rPr>
              <a:t> </a:t>
            </a:r>
            <a:r>
              <a:rPr lang="en-US" b="0" i="0" dirty="0" err="1">
                <a:solidFill>
                  <a:srgbClr val="D1D5DB"/>
                </a:solidFill>
                <a:effectLst/>
                <a:latin typeface="Söhne"/>
              </a:rPr>
              <a:t>jahan</a:t>
            </a:r>
            <a:r>
              <a:rPr lang="en-US" b="0" i="0" dirty="0">
                <a:solidFill>
                  <a:srgbClr val="D1D5DB"/>
                </a:solidFill>
                <a:effectLst/>
                <a:latin typeface="Söhne"/>
              </a:rPr>
              <a:t> ek </a:t>
            </a:r>
            <a:r>
              <a:rPr lang="en-US" b="0" i="0" dirty="0" err="1">
                <a:solidFill>
                  <a:srgbClr val="D1D5DB"/>
                </a:solidFill>
                <a:effectLst/>
                <a:latin typeface="Söhne"/>
              </a:rPr>
              <a:t>hei</a:t>
            </a:r>
            <a:r>
              <a:rPr lang="en-US" b="0" i="0" dirty="0">
                <a:solidFill>
                  <a:srgbClr val="D1D5DB"/>
                </a:solidFill>
                <a:effectLst/>
                <a:latin typeface="Söhne"/>
              </a:rPr>
              <a:t> </a:t>
            </a:r>
            <a:r>
              <a:rPr lang="en-US" b="0" i="0" dirty="0" err="1">
                <a:solidFill>
                  <a:srgbClr val="D1D5DB"/>
                </a:solidFill>
                <a:effectLst/>
                <a:latin typeface="Söhne"/>
              </a:rPr>
              <a:t>bnda</a:t>
            </a:r>
            <a:r>
              <a:rPr lang="en-US" b="0" i="0" dirty="0">
                <a:solidFill>
                  <a:srgbClr val="D1D5DB"/>
                </a:solidFill>
                <a:effectLst/>
                <a:latin typeface="Söhne"/>
              </a:rPr>
              <a:t> </a:t>
            </a:r>
            <a:r>
              <a:rPr lang="en-US" b="0" i="0" dirty="0" err="1">
                <a:solidFill>
                  <a:srgbClr val="D1D5DB"/>
                </a:solidFill>
                <a:effectLst/>
                <a:latin typeface="Söhne"/>
              </a:rPr>
              <a:t>apnay</a:t>
            </a:r>
            <a:r>
              <a:rPr lang="en-US" b="0" i="0" dirty="0">
                <a:solidFill>
                  <a:srgbClr val="D1D5DB"/>
                </a:solidFill>
                <a:effectLst/>
                <a:latin typeface="Söhne"/>
              </a:rPr>
              <a:t> business ka owner </a:t>
            </a:r>
            <a:r>
              <a:rPr lang="en-US" b="0" i="0" dirty="0" err="1">
                <a:solidFill>
                  <a:srgbClr val="D1D5DB"/>
                </a:solidFill>
                <a:effectLst/>
                <a:latin typeface="Söhne"/>
              </a:rPr>
              <a:t>hota</a:t>
            </a:r>
            <a:r>
              <a:rPr lang="en-US" b="0" i="0" dirty="0">
                <a:solidFill>
                  <a:srgbClr val="D1D5DB"/>
                </a:solidFill>
                <a:effectLst/>
                <a:latin typeface="Söhne"/>
              </a:rPr>
              <a:t> </a:t>
            </a:r>
            <a:r>
              <a:rPr lang="en-US" b="0" i="0" dirty="0" err="1">
                <a:solidFill>
                  <a:srgbClr val="D1D5DB"/>
                </a:solidFill>
                <a:effectLst/>
                <a:latin typeface="Söhne"/>
              </a:rPr>
              <a:t>hei</a:t>
            </a:r>
            <a:r>
              <a:rPr lang="en-US" b="0" i="0" dirty="0">
                <a:solidFill>
                  <a:srgbClr val="D1D5DB"/>
                </a:solidFill>
                <a:effectLst/>
                <a:latin typeface="Söhne"/>
              </a:rPr>
              <a:t>. Agar business </a:t>
            </a:r>
            <a:r>
              <a:rPr lang="en-US" b="0" i="0" dirty="0" err="1">
                <a:solidFill>
                  <a:srgbClr val="D1D5DB"/>
                </a:solidFill>
                <a:effectLst/>
                <a:latin typeface="Söhne"/>
              </a:rPr>
              <a:t>mein</a:t>
            </a:r>
            <a:r>
              <a:rPr lang="en-US" b="0" i="0" dirty="0">
                <a:solidFill>
                  <a:srgbClr val="D1D5DB"/>
                </a:solidFill>
                <a:effectLst/>
                <a:latin typeface="Söhne"/>
              </a:rPr>
              <a:t> loss/profit </a:t>
            </a:r>
            <a:r>
              <a:rPr lang="en-US" b="0" i="0" dirty="0" err="1">
                <a:solidFill>
                  <a:srgbClr val="D1D5DB"/>
                </a:solidFill>
                <a:effectLst/>
                <a:latin typeface="Söhne"/>
              </a:rPr>
              <a:t>hota</a:t>
            </a:r>
            <a:r>
              <a:rPr lang="en-US" b="0" i="0" dirty="0">
                <a:solidFill>
                  <a:srgbClr val="D1D5DB"/>
                </a:solidFill>
                <a:effectLst/>
                <a:latin typeface="Söhne"/>
              </a:rPr>
              <a:t> </a:t>
            </a:r>
            <a:r>
              <a:rPr lang="en-US" b="0" i="0" dirty="0" err="1">
                <a:solidFill>
                  <a:srgbClr val="D1D5DB"/>
                </a:solidFill>
                <a:effectLst/>
                <a:latin typeface="Söhne"/>
              </a:rPr>
              <a:t>hai</a:t>
            </a:r>
            <a:r>
              <a:rPr lang="en-US" b="0" i="0" dirty="0">
                <a:solidFill>
                  <a:srgbClr val="D1D5DB"/>
                </a:solidFill>
                <a:effectLst/>
                <a:latin typeface="Söhne"/>
              </a:rPr>
              <a:t> to </a:t>
            </a:r>
            <a:r>
              <a:rPr lang="en-US" b="0" i="0" dirty="0" err="1">
                <a:solidFill>
                  <a:srgbClr val="D1D5DB"/>
                </a:solidFill>
                <a:effectLst/>
                <a:latin typeface="Söhne"/>
              </a:rPr>
              <a:t>woh</a:t>
            </a:r>
            <a:r>
              <a:rPr lang="en-US" b="0" i="0" dirty="0">
                <a:solidFill>
                  <a:srgbClr val="D1D5DB"/>
                </a:solidFill>
                <a:effectLst/>
                <a:latin typeface="Söhne"/>
              </a:rPr>
              <a:t> </a:t>
            </a:r>
            <a:r>
              <a:rPr lang="en-US" b="0" i="0" dirty="0" err="1">
                <a:solidFill>
                  <a:srgbClr val="D1D5DB"/>
                </a:solidFill>
                <a:effectLst/>
                <a:latin typeface="Söhne"/>
              </a:rPr>
              <a:t>bnda</a:t>
            </a:r>
            <a:r>
              <a:rPr lang="en-US" b="0" i="0" dirty="0">
                <a:solidFill>
                  <a:srgbClr val="D1D5DB"/>
                </a:solidFill>
                <a:effectLst/>
                <a:latin typeface="Söhne"/>
              </a:rPr>
              <a:t> </a:t>
            </a:r>
            <a:r>
              <a:rPr lang="en-US" b="0" i="0" dirty="0" err="1">
                <a:solidFill>
                  <a:srgbClr val="D1D5DB"/>
                </a:solidFill>
                <a:effectLst/>
                <a:latin typeface="Söhne"/>
              </a:rPr>
              <a:t>uske</a:t>
            </a:r>
            <a:r>
              <a:rPr lang="en-US" b="0" i="0" dirty="0">
                <a:solidFill>
                  <a:srgbClr val="D1D5DB"/>
                </a:solidFill>
                <a:effectLst/>
                <a:latin typeface="Söhne"/>
              </a:rPr>
              <a:t> </a:t>
            </a:r>
            <a:r>
              <a:rPr lang="en-US" b="0" i="0" dirty="0" err="1">
                <a:solidFill>
                  <a:srgbClr val="D1D5DB"/>
                </a:solidFill>
                <a:effectLst/>
                <a:latin typeface="Söhne"/>
              </a:rPr>
              <a:t>liye</a:t>
            </a:r>
            <a:r>
              <a:rPr lang="en-US" b="0" i="0" dirty="0">
                <a:solidFill>
                  <a:srgbClr val="D1D5DB"/>
                </a:solidFill>
                <a:effectLst/>
                <a:latin typeface="Söhne"/>
              </a:rPr>
              <a:t> responsible </a:t>
            </a:r>
            <a:r>
              <a:rPr lang="en-US" b="0" i="0" dirty="0" err="1">
                <a:solidFill>
                  <a:srgbClr val="D1D5DB"/>
                </a:solidFill>
                <a:effectLst/>
                <a:latin typeface="Söhne"/>
              </a:rPr>
              <a:t>hota</a:t>
            </a:r>
            <a:r>
              <a:rPr lang="en-US" b="0" i="0" dirty="0">
                <a:solidFill>
                  <a:srgbClr val="D1D5DB"/>
                </a:solidFill>
                <a:effectLst/>
                <a:latin typeface="Söhne"/>
              </a:rPr>
              <a:t> </a:t>
            </a:r>
            <a:r>
              <a:rPr lang="en-US" b="0" i="0" dirty="0" err="1">
                <a:solidFill>
                  <a:srgbClr val="D1D5DB"/>
                </a:solidFill>
                <a:effectLst/>
                <a:latin typeface="Söhne"/>
              </a:rPr>
              <a:t>hai</a:t>
            </a:r>
            <a:r>
              <a:rPr lang="en-US" b="0" i="0" dirty="0">
                <a:solidFill>
                  <a:srgbClr val="D1D5DB"/>
                </a:solidFill>
                <a:effectLst/>
                <a:latin typeface="Söhne"/>
              </a:rPr>
              <a:t>.</a:t>
            </a:r>
          </a:p>
          <a:p>
            <a:r>
              <a:rPr lang="en-US" b="0" i="0" dirty="0">
                <a:solidFill>
                  <a:srgbClr val="D1D5DB"/>
                </a:solidFill>
                <a:effectLst/>
                <a:latin typeface="Söhne"/>
              </a:rPr>
              <a:t>Examples: </a:t>
            </a:r>
            <a:r>
              <a:rPr lang="en-US" b="0" i="0" dirty="0" err="1">
                <a:solidFill>
                  <a:srgbClr val="D1D5DB"/>
                </a:solidFill>
                <a:effectLst/>
                <a:latin typeface="Söhne"/>
              </a:rPr>
              <a:t>Shoopkeeper</a:t>
            </a:r>
            <a:r>
              <a:rPr lang="en-US" b="0" i="0" dirty="0">
                <a:solidFill>
                  <a:srgbClr val="D1D5DB"/>
                </a:solidFill>
                <a:effectLst/>
                <a:latin typeface="Söhne"/>
              </a:rPr>
              <a:t>, Tailer, </a:t>
            </a:r>
            <a:endParaRPr lang="en-US" dirty="0"/>
          </a:p>
        </p:txBody>
      </p:sp>
      <p:sp>
        <p:nvSpPr>
          <p:cNvPr id="4" name="Slide Number Placeholder 3"/>
          <p:cNvSpPr>
            <a:spLocks noGrp="1"/>
          </p:cNvSpPr>
          <p:nvPr>
            <p:ph type="sldNum" sz="quarter" idx="5"/>
          </p:nvPr>
        </p:nvSpPr>
        <p:spPr/>
        <p:txBody>
          <a:bodyPr/>
          <a:lstStyle/>
          <a:p>
            <a:fld id="{53B91E5B-B018-4F79-8125-561DA1AF3BA7}" type="slidenum">
              <a:rPr lang="en-US" smtClean="0"/>
              <a:t>7</a:t>
            </a:fld>
            <a:endParaRPr lang="en-US"/>
          </a:p>
        </p:txBody>
      </p:sp>
    </p:spTree>
    <p:extLst>
      <p:ext uri="{BB962C8B-B14F-4D97-AF65-F5344CB8AC3E}">
        <p14:creationId xmlns:p14="http://schemas.microsoft.com/office/powerpoint/2010/main" val="71246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Partnership ek </a:t>
            </a:r>
            <a:r>
              <a:rPr lang="en-US" b="0" i="0" dirty="0" err="1">
                <a:solidFill>
                  <a:srgbClr val="D1D5DB"/>
                </a:solidFill>
                <a:effectLst/>
                <a:latin typeface="Söhne"/>
              </a:rPr>
              <a:t>aisa</a:t>
            </a:r>
            <a:r>
              <a:rPr lang="en-US" b="0" i="0" dirty="0">
                <a:solidFill>
                  <a:srgbClr val="D1D5DB"/>
                </a:solidFill>
                <a:effectLst/>
                <a:latin typeface="Söhne"/>
              </a:rPr>
              <a:t> business structure </a:t>
            </a:r>
            <a:r>
              <a:rPr lang="en-US" b="0" i="0" dirty="0" err="1">
                <a:solidFill>
                  <a:srgbClr val="D1D5DB"/>
                </a:solidFill>
                <a:effectLst/>
                <a:latin typeface="Söhne"/>
              </a:rPr>
              <a:t>hai</a:t>
            </a:r>
            <a:r>
              <a:rPr lang="en-US" b="0" i="0" dirty="0">
                <a:solidFill>
                  <a:srgbClr val="D1D5DB"/>
                </a:solidFill>
                <a:effectLst/>
                <a:latin typeface="Söhne"/>
              </a:rPr>
              <a:t> </a:t>
            </a:r>
            <a:r>
              <a:rPr lang="en-US" b="0" i="0" dirty="0" err="1">
                <a:solidFill>
                  <a:srgbClr val="D1D5DB"/>
                </a:solidFill>
                <a:effectLst/>
                <a:latin typeface="Söhne"/>
              </a:rPr>
              <a:t>jahan</a:t>
            </a:r>
            <a:r>
              <a:rPr lang="en-US" b="0" i="0" dirty="0">
                <a:solidFill>
                  <a:srgbClr val="D1D5DB"/>
                </a:solidFill>
                <a:effectLst/>
                <a:latin typeface="Söhne"/>
              </a:rPr>
              <a:t> do </a:t>
            </a:r>
            <a:r>
              <a:rPr lang="en-US" b="0" i="0" dirty="0" err="1">
                <a:solidFill>
                  <a:srgbClr val="D1D5DB"/>
                </a:solidFill>
                <a:effectLst/>
                <a:latin typeface="Söhne"/>
              </a:rPr>
              <a:t>ya</a:t>
            </a:r>
            <a:r>
              <a:rPr lang="en-US" b="0" i="0" dirty="0">
                <a:solidFill>
                  <a:srgbClr val="D1D5DB"/>
                </a:solidFill>
                <a:effectLst/>
                <a:latin typeface="Söhne"/>
              </a:rPr>
              <a:t> do </a:t>
            </a:r>
            <a:r>
              <a:rPr lang="en-US" b="0" i="0" dirty="0" err="1">
                <a:solidFill>
                  <a:srgbClr val="D1D5DB"/>
                </a:solidFill>
                <a:effectLst/>
                <a:latin typeface="Söhne"/>
              </a:rPr>
              <a:t>sai</a:t>
            </a:r>
            <a:r>
              <a:rPr lang="en-US" b="0" i="0" dirty="0">
                <a:solidFill>
                  <a:srgbClr val="D1D5DB"/>
                </a:solidFill>
                <a:effectLst/>
                <a:latin typeface="Söhne"/>
              </a:rPr>
              <a:t> </a:t>
            </a:r>
            <a:r>
              <a:rPr lang="en-US" b="0" i="0" dirty="0" err="1">
                <a:solidFill>
                  <a:srgbClr val="D1D5DB"/>
                </a:solidFill>
                <a:effectLst/>
                <a:latin typeface="Söhne"/>
              </a:rPr>
              <a:t>ziada</a:t>
            </a:r>
            <a:r>
              <a:rPr lang="en-US" b="0" i="0" dirty="0">
                <a:solidFill>
                  <a:srgbClr val="D1D5DB"/>
                </a:solidFill>
                <a:effectLst/>
                <a:latin typeface="Söhne"/>
              </a:rPr>
              <a:t> log business </a:t>
            </a:r>
            <a:r>
              <a:rPr lang="en-US" b="0" i="0" dirty="0" err="1">
                <a:solidFill>
                  <a:srgbClr val="D1D5DB"/>
                </a:solidFill>
                <a:effectLst/>
                <a:latin typeface="Söhne"/>
              </a:rPr>
              <a:t>kei</a:t>
            </a:r>
            <a:r>
              <a:rPr lang="en-US" b="0" i="0" dirty="0">
                <a:solidFill>
                  <a:srgbClr val="D1D5DB"/>
                </a:solidFill>
                <a:effectLst/>
                <a:latin typeface="Söhne"/>
              </a:rPr>
              <a:t> owner </a:t>
            </a:r>
            <a:r>
              <a:rPr lang="en-US" b="0" i="0" dirty="0" err="1">
                <a:solidFill>
                  <a:srgbClr val="D1D5DB"/>
                </a:solidFill>
                <a:effectLst/>
                <a:latin typeface="Söhne"/>
              </a:rPr>
              <a:t>hoty</a:t>
            </a:r>
            <a:r>
              <a:rPr lang="en-US" b="0" i="0" dirty="0">
                <a:solidFill>
                  <a:srgbClr val="D1D5DB"/>
                </a:solidFill>
                <a:effectLst/>
                <a:latin typeface="Söhne"/>
              </a:rPr>
              <a:t> </a:t>
            </a:r>
            <a:r>
              <a:rPr lang="en-US" b="0" i="0" dirty="0" err="1">
                <a:solidFill>
                  <a:srgbClr val="D1D5DB"/>
                </a:solidFill>
                <a:effectLst/>
                <a:latin typeface="Söhne"/>
              </a:rPr>
              <a:t>hein</a:t>
            </a:r>
            <a:r>
              <a:rPr lang="en-US" b="0" i="0" dirty="0">
                <a:solidFill>
                  <a:srgbClr val="D1D5DB"/>
                </a:solidFill>
                <a:effectLst/>
                <a:latin typeface="Söhne"/>
              </a:rPr>
              <a:t>. </a:t>
            </a:r>
            <a:r>
              <a:rPr lang="en-US" b="0" i="0" dirty="0" err="1">
                <a:solidFill>
                  <a:srgbClr val="D1D5DB"/>
                </a:solidFill>
                <a:effectLst/>
                <a:latin typeface="Söhne"/>
              </a:rPr>
              <a:t>Parteners</a:t>
            </a:r>
            <a:r>
              <a:rPr lang="en-US" b="0" i="0" dirty="0">
                <a:solidFill>
                  <a:srgbClr val="D1D5DB"/>
                </a:solidFill>
                <a:effectLst/>
                <a:latin typeface="Söhne"/>
              </a:rPr>
              <a:t> </a:t>
            </a:r>
            <a:r>
              <a:rPr lang="en-US" b="0" i="0" dirty="0" err="1">
                <a:solidFill>
                  <a:srgbClr val="D1D5DB"/>
                </a:solidFill>
                <a:effectLst/>
                <a:latin typeface="Söhne"/>
              </a:rPr>
              <a:t>kei</a:t>
            </a:r>
            <a:r>
              <a:rPr lang="en-US" b="0" i="0" dirty="0">
                <a:solidFill>
                  <a:srgbClr val="D1D5DB"/>
                </a:solidFill>
                <a:effectLst/>
                <a:latin typeface="Söhne"/>
              </a:rPr>
              <a:t> </a:t>
            </a:r>
            <a:r>
              <a:rPr lang="en-US" b="0" i="0" dirty="0" err="1">
                <a:solidFill>
                  <a:srgbClr val="D1D5DB"/>
                </a:solidFill>
                <a:effectLst/>
                <a:latin typeface="Söhne"/>
              </a:rPr>
              <a:t>drmian</a:t>
            </a:r>
            <a:r>
              <a:rPr lang="en-US" b="0" i="0" dirty="0">
                <a:solidFill>
                  <a:srgbClr val="D1D5DB"/>
                </a:solidFill>
                <a:effectLst/>
                <a:latin typeface="Söhne"/>
              </a:rPr>
              <a:t> </a:t>
            </a:r>
            <a:r>
              <a:rPr lang="en-US" b="0" i="0" dirty="0" err="1">
                <a:solidFill>
                  <a:srgbClr val="D1D5DB"/>
                </a:solidFill>
                <a:effectLst/>
                <a:latin typeface="Söhne"/>
              </a:rPr>
              <a:t>aik</a:t>
            </a:r>
            <a:r>
              <a:rPr lang="en-US" b="0" i="0" dirty="0">
                <a:solidFill>
                  <a:srgbClr val="D1D5DB"/>
                </a:solidFill>
                <a:effectLst/>
                <a:latin typeface="Söhne"/>
              </a:rPr>
              <a:t> legal agreement </a:t>
            </a:r>
            <a:r>
              <a:rPr lang="en-US" b="0" i="0" dirty="0" err="1">
                <a:solidFill>
                  <a:srgbClr val="D1D5DB"/>
                </a:solidFill>
                <a:effectLst/>
                <a:latin typeface="Söhne"/>
              </a:rPr>
              <a:t>hota</a:t>
            </a:r>
            <a:r>
              <a:rPr lang="en-US" b="0" i="0" dirty="0">
                <a:solidFill>
                  <a:srgbClr val="D1D5DB"/>
                </a:solidFill>
                <a:effectLst/>
                <a:latin typeface="Söhne"/>
              </a:rPr>
              <a:t> </a:t>
            </a:r>
            <a:r>
              <a:rPr lang="en-US" b="0" i="0" dirty="0" err="1">
                <a:solidFill>
                  <a:srgbClr val="D1D5DB"/>
                </a:solidFill>
                <a:effectLst/>
                <a:latin typeface="Söhne"/>
              </a:rPr>
              <a:t>hei</a:t>
            </a:r>
            <a:r>
              <a:rPr lang="en-US" b="0" i="0" dirty="0">
                <a:solidFill>
                  <a:srgbClr val="D1D5DB"/>
                </a:solidFill>
                <a:effectLst/>
                <a:latin typeface="Söhne"/>
              </a:rPr>
              <a:t> jo batata </a:t>
            </a:r>
            <a:r>
              <a:rPr lang="en-US" b="0" i="0" dirty="0" err="1">
                <a:solidFill>
                  <a:srgbClr val="D1D5DB"/>
                </a:solidFill>
                <a:effectLst/>
                <a:latin typeface="Söhne"/>
              </a:rPr>
              <a:t>hei</a:t>
            </a:r>
            <a:r>
              <a:rPr lang="en-US" b="0" i="0" dirty="0">
                <a:solidFill>
                  <a:srgbClr val="D1D5DB"/>
                </a:solidFill>
                <a:effectLst/>
                <a:latin typeface="Söhne"/>
              </a:rPr>
              <a:t> …, </a:t>
            </a:r>
            <a:r>
              <a:rPr lang="en-US" dirty="0"/>
              <a:t>how decisions will be made</a:t>
            </a:r>
            <a:r>
              <a:rPr lang="en-US" b="0" i="0" dirty="0">
                <a:solidFill>
                  <a:srgbClr val="D1D5DB"/>
                </a:solidFill>
                <a:effectLst/>
                <a:latin typeface="Söhne"/>
              </a:rPr>
              <a:t>, </a:t>
            </a:r>
            <a:r>
              <a:rPr lang="en-US" dirty="0"/>
              <a:t>disputes will be resolved, how future partners will be admitted to the partnership or what steps will be taken to dissolve the partnership when needed. </a:t>
            </a:r>
          </a:p>
        </p:txBody>
      </p:sp>
      <p:sp>
        <p:nvSpPr>
          <p:cNvPr id="4" name="Slide Number Placeholder 3"/>
          <p:cNvSpPr>
            <a:spLocks noGrp="1"/>
          </p:cNvSpPr>
          <p:nvPr>
            <p:ph type="sldNum" sz="quarter" idx="5"/>
          </p:nvPr>
        </p:nvSpPr>
        <p:spPr/>
        <p:txBody>
          <a:bodyPr/>
          <a:lstStyle/>
          <a:p>
            <a:fld id="{53B91E5B-B018-4F79-8125-561DA1AF3BA7}" type="slidenum">
              <a:rPr lang="en-US" smtClean="0"/>
              <a:t>8</a:t>
            </a:fld>
            <a:endParaRPr lang="en-US"/>
          </a:p>
        </p:txBody>
      </p:sp>
    </p:spTree>
    <p:extLst>
      <p:ext uri="{BB962C8B-B14F-4D97-AF65-F5344CB8AC3E}">
        <p14:creationId xmlns:p14="http://schemas.microsoft.com/office/powerpoint/2010/main" val="1531962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Corporations: </a:t>
            </a:r>
            <a:r>
              <a:rPr lang="en-US" dirty="0"/>
              <a:t>Corporations qanoon </a:t>
            </a:r>
            <a:r>
              <a:rPr lang="en-US" dirty="0" err="1"/>
              <a:t>ke</a:t>
            </a:r>
            <a:r>
              <a:rPr lang="en-US" dirty="0"/>
              <a:t> </a:t>
            </a:r>
            <a:r>
              <a:rPr lang="en-US" dirty="0" err="1"/>
              <a:t>mutabiq</a:t>
            </a:r>
            <a:r>
              <a:rPr lang="en-US" dirty="0"/>
              <a:t> ek unique entity </a:t>
            </a:r>
            <a:r>
              <a:rPr lang="en-US" dirty="0" err="1"/>
              <a:t>maani</a:t>
            </a:r>
            <a:r>
              <a:rPr lang="en-US" dirty="0"/>
              <a:t> </a:t>
            </a:r>
            <a:r>
              <a:rPr lang="en-US" dirty="0" err="1"/>
              <a:t>jati</a:t>
            </a:r>
            <a:r>
              <a:rPr lang="en-US" dirty="0"/>
              <a:t> </a:t>
            </a:r>
            <a:r>
              <a:rPr lang="en-US" dirty="0" err="1"/>
              <a:t>hai</a:t>
            </a:r>
            <a:r>
              <a:rPr lang="en-US" dirty="0"/>
              <a:t>, </a:t>
            </a:r>
            <a:r>
              <a:rPr lang="en-US" dirty="0" err="1"/>
              <a:t>jisse</a:t>
            </a:r>
            <a:r>
              <a:rPr lang="en-US" dirty="0"/>
              <a:t> </a:t>
            </a:r>
            <a:r>
              <a:rPr lang="en-US" dirty="0" err="1"/>
              <a:t>uske</a:t>
            </a:r>
            <a:r>
              <a:rPr lang="en-US" dirty="0"/>
              <a:t> malik se </a:t>
            </a:r>
            <a:r>
              <a:rPr lang="en-US" dirty="0" err="1"/>
              <a:t>alag</a:t>
            </a:r>
            <a:r>
              <a:rPr lang="en-US" dirty="0"/>
              <a:t> </a:t>
            </a:r>
            <a:r>
              <a:rPr lang="en-US" dirty="0" err="1"/>
              <a:t>samjha</a:t>
            </a:r>
            <a:r>
              <a:rPr lang="en-US" dirty="0"/>
              <a:t> </a:t>
            </a:r>
            <a:r>
              <a:rPr lang="en-US" dirty="0" err="1"/>
              <a:t>jata</a:t>
            </a:r>
            <a:r>
              <a:rPr lang="en-US" dirty="0"/>
              <a:t> </a:t>
            </a:r>
            <a:r>
              <a:rPr lang="en-US" dirty="0" err="1"/>
              <a:t>hai</a:t>
            </a:r>
            <a:r>
              <a:rPr lang="en-US" dirty="0"/>
              <a:t>. Corporations ko tax </a:t>
            </a:r>
            <a:r>
              <a:rPr lang="en-US" dirty="0" err="1"/>
              <a:t>lagaaya</a:t>
            </a:r>
            <a:r>
              <a:rPr lang="en-US" dirty="0"/>
              <a:t> ja </a:t>
            </a:r>
            <a:r>
              <a:rPr lang="en-US" dirty="0" err="1"/>
              <a:t>sakta</a:t>
            </a:r>
            <a:r>
              <a:rPr lang="en-US" dirty="0"/>
              <a:t> </a:t>
            </a:r>
            <a:r>
              <a:rPr lang="en-US" dirty="0" err="1"/>
              <a:t>hai</a:t>
            </a:r>
            <a:r>
              <a:rPr lang="en-US" dirty="0"/>
              <a:t>, un par </a:t>
            </a:r>
            <a:r>
              <a:rPr lang="en-US" dirty="0" err="1"/>
              <a:t>mukadma</a:t>
            </a:r>
            <a:r>
              <a:rPr lang="en-US" dirty="0"/>
              <a:t> </a:t>
            </a:r>
            <a:r>
              <a:rPr lang="en-US" dirty="0" err="1"/>
              <a:t>chalaya</a:t>
            </a:r>
            <a:r>
              <a:rPr lang="en-US" dirty="0"/>
              <a:t> ja </a:t>
            </a:r>
            <a:r>
              <a:rPr lang="en-US" dirty="0" err="1"/>
              <a:t>sakta</a:t>
            </a:r>
            <a:r>
              <a:rPr lang="en-US" dirty="0"/>
              <a:t> </a:t>
            </a:r>
            <a:r>
              <a:rPr lang="en-US" dirty="0" err="1"/>
              <a:t>hai</a:t>
            </a:r>
            <a:r>
              <a:rPr lang="en-US" dirty="0"/>
              <a:t>, aur wo contractual agreements </a:t>
            </a:r>
            <a:r>
              <a:rPr lang="en-US" dirty="0" err="1"/>
              <a:t>mein</a:t>
            </a:r>
            <a:r>
              <a:rPr lang="en-US" dirty="0"/>
              <a:t> </a:t>
            </a:r>
            <a:r>
              <a:rPr lang="en-US" dirty="0" err="1"/>
              <a:t>shaamil</a:t>
            </a:r>
            <a:r>
              <a:rPr lang="en-US" dirty="0"/>
              <a:t> ho </a:t>
            </a:r>
            <a:r>
              <a:rPr lang="en-US" dirty="0" err="1"/>
              <a:t>sakte</a:t>
            </a:r>
            <a:r>
              <a:rPr lang="en-US" dirty="0"/>
              <a:t> </a:t>
            </a:r>
            <a:r>
              <a:rPr lang="en-US" dirty="0" err="1"/>
              <a:t>hain</a:t>
            </a:r>
            <a:r>
              <a:rPr lang="en-US" dirty="0"/>
              <a:t>. Corporation </a:t>
            </a:r>
            <a:r>
              <a:rPr lang="en-US" dirty="0" err="1"/>
              <a:t>ke</a:t>
            </a:r>
            <a:r>
              <a:rPr lang="en-US" dirty="0"/>
              <a:t> malik </a:t>
            </a:r>
            <a:r>
              <a:rPr lang="en-US" dirty="0" err="1"/>
              <a:t>uske</a:t>
            </a:r>
            <a:r>
              <a:rPr lang="en-US" dirty="0"/>
              <a:t> shareholders </a:t>
            </a:r>
            <a:r>
              <a:rPr lang="en-US" dirty="0" err="1"/>
              <a:t>hote</a:t>
            </a:r>
            <a:r>
              <a:rPr lang="en-US" dirty="0"/>
              <a:t> </a:t>
            </a:r>
            <a:r>
              <a:rPr lang="en-US" dirty="0" err="1"/>
              <a:t>hain</a:t>
            </a:r>
            <a:r>
              <a:rPr lang="en-US" dirty="0"/>
              <a:t>. Shareholders ek board of directors ko </a:t>
            </a:r>
            <a:r>
              <a:rPr lang="en-US" dirty="0" err="1"/>
              <a:t>chunte</a:t>
            </a:r>
            <a:r>
              <a:rPr lang="en-US" dirty="0"/>
              <a:t> </a:t>
            </a:r>
            <a:r>
              <a:rPr lang="en-US" dirty="0" err="1"/>
              <a:t>hain</a:t>
            </a:r>
            <a:r>
              <a:rPr lang="en-US" dirty="0"/>
              <a:t> jo bare policies aur </a:t>
            </a:r>
            <a:r>
              <a:rPr lang="en-US" dirty="0" err="1"/>
              <a:t>faislon</a:t>
            </a:r>
            <a:r>
              <a:rPr lang="en-US" dirty="0"/>
              <a:t> </a:t>
            </a:r>
            <a:r>
              <a:rPr lang="en-US" dirty="0" err="1"/>
              <a:t>karte</a:t>
            </a:r>
            <a:r>
              <a:rPr lang="en-US" dirty="0"/>
              <a:t> </a:t>
            </a:r>
            <a:r>
              <a:rPr lang="en-US" dirty="0" err="1"/>
              <a:t>hain</a:t>
            </a:r>
            <a:r>
              <a:rPr lang="en-US" dirty="0"/>
              <a:t>.</a:t>
            </a:r>
          </a:p>
        </p:txBody>
      </p:sp>
      <p:sp>
        <p:nvSpPr>
          <p:cNvPr id="4" name="Slide Number Placeholder 3"/>
          <p:cNvSpPr>
            <a:spLocks noGrp="1"/>
          </p:cNvSpPr>
          <p:nvPr>
            <p:ph type="sldNum" sz="quarter" idx="10"/>
          </p:nvPr>
        </p:nvSpPr>
        <p:spPr/>
        <p:txBody>
          <a:bodyPr/>
          <a:lstStyle/>
          <a:p>
            <a:fld id="{53B91E5B-B018-4F79-8125-561DA1AF3BA7}" type="slidenum">
              <a:rPr lang="en-US" smtClean="0"/>
              <a:t>9</a:t>
            </a:fld>
            <a:endParaRPr lang="en-US"/>
          </a:p>
        </p:txBody>
      </p:sp>
    </p:spTree>
    <p:extLst>
      <p:ext uri="{BB962C8B-B14F-4D97-AF65-F5344CB8AC3E}">
        <p14:creationId xmlns:p14="http://schemas.microsoft.com/office/powerpoint/2010/main" val="3957052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Difference between organization and</a:t>
            </a:r>
            <a:r>
              <a:rPr lang="en-US" baseline="0" dirty="0"/>
              <a:t> </a:t>
            </a:r>
            <a:r>
              <a:rPr lang="en-US" dirty="0"/>
              <a:t>company?</a:t>
            </a:r>
          </a:p>
          <a:p>
            <a:r>
              <a:rPr lang="en-US" dirty="0"/>
              <a:t>A </a:t>
            </a:r>
            <a:r>
              <a:rPr lang="en-US" b="1" dirty="0"/>
              <a:t>company</a:t>
            </a:r>
            <a:r>
              <a:rPr lang="en-US" dirty="0"/>
              <a:t> is any form of business whether it is small or large.</a:t>
            </a:r>
            <a:br>
              <a:rPr lang="en-US" dirty="0"/>
            </a:br>
            <a:r>
              <a:rPr lang="en-US" dirty="0"/>
              <a:t>Generally the term "company" indicates a particular kind of business dealing in a specific product. </a:t>
            </a:r>
          </a:p>
          <a:p>
            <a:r>
              <a:rPr lang="en-US" dirty="0"/>
              <a:t>An </a:t>
            </a:r>
            <a:r>
              <a:rPr lang="en-US" b="1" dirty="0"/>
              <a:t>organisation</a:t>
            </a:r>
            <a:r>
              <a:rPr lang="en-US" dirty="0"/>
              <a:t> is the larger form and generally comprises of a</a:t>
            </a:r>
            <a:br>
              <a:rPr lang="en-US" dirty="0"/>
            </a:br>
            <a:r>
              <a:rPr lang="en-US" dirty="0"/>
              <a:t>number of companies. Simply, a company is an organization, but an organization is not just a company.</a:t>
            </a:r>
          </a:p>
          <a:p>
            <a:endParaRPr lang="en-US" dirty="0"/>
          </a:p>
          <a:p>
            <a:endParaRPr lang="en-US" dirty="0"/>
          </a:p>
          <a:p>
            <a:r>
              <a:rPr lang="en-US" dirty="0"/>
              <a:t>Company: </a:t>
            </a:r>
            <a:r>
              <a:rPr lang="en-US" dirty="0" err="1"/>
              <a:t>Aik</a:t>
            </a:r>
            <a:r>
              <a:rPr lang="en-US" dirty="0"/>
              <a:t> company legal entity </a:t>
            </a:r>
            <a:r>
              <a:rPr lang="en-US" dirty="0" err="1"/>
              <a:t>hoti</a:t>
            </a:r>
            <a:r>
              <a:rPr lang="en-US" dirty="0"/>
              <a:t>. Company </a:t>
            </a:r>
            <a:r>
              <a:rPr lang="en-US" dirty="0" err="1"/>
              <a:t>ke</a:t>
            </a:r>
            <a:r>
              <a:rPr lang="en-US" dirty="0"/>
              <a:t> logo ka basic </a:t>
            </a:r>
            <a:r>
              <a:rPr lang="en-US" dirty="0" err="1"/>
              <a:t>maqsad</a:t>
            </a:r>
            <a:r>
              <a:rPr lang="en-US" dirty="0"/>
              <a:t> ye </a:t>
            </a:r>
            <a:r>
              <a:rPr lang="en-US" dirty="0" err="1"/>
              <a:t>hota</a:t>
            </a:r>
            <a:r>
              <a:rPr lang="en-US" dirty="0"/>
              <a:t> </a:t>
            </a:r>
            <a:r>
              <a:rPr lang="en-US" dirty="0" err="1"/>
              <a:t>hai</a:t>
            </a:r>
            <a:r>
              <a:rPr lang="en-US" dirty="0"/>
              <a:t> </a:t>
            </a:r>
            <a:r>
              <a:rPr lang="en-US" dirty="0" err="1"/>
              <a:t>ke</a:t>
            </a:r>
            <a:r>
              <a:rPr lang="en-US" dirty="0"/>
              <a:t> </a:t>
            </a:r>
            <a:r>
              <a:rPr lang="en-US" dirty="0" err="1"/>
              <a:t>woh</a:t>
            </a:r>
            <a:r>
              <a:rPr lang="en-US" dirty="0"/>
              <a:t> </a:t>
            </a:r>
            <a:r>
              <a:rPr lang="en-US" dirty="0" err="1"/>
              <a:t>apni</a:t>
            </a:r>
            <a:r>
              <a:rPr lang="en-US" dirty="0"/>
              <a:t> qualities ko use </a:t>
            </a:r>
            <a:r>
              <a:rPr lang="en-US" dirty="0" err="1"/>
              <a:t>kr</a:t>
            </a:r>
            <a:r>
              <a:rPr lang="en-US" dirty="0"/>
              <a:t> </a:t>
            </a:r>
            <a:r>
              <a:rPr lang="en-US" dirty="0" err="1"/>
              <a:t>kei</a:t>
            </a:r>
            <a:r>
              <a:rPr lang="en-US" dirty="0"/>
              <a:t> </a:t>
            </a:r>
            <a:r>
              <a:rPr lang="en-US" dirty="0" err="1"/>
              <a:t>apnay</a:t>
            </a:r>
            <a:r>
              <a:rPr lang="en-US" dirty="0"/>
              <a:t> goal ko achieve </a:t>
            </a:r>
            <a:r>
              <a:rPr lang="en-US" dirty="0" err="1"/>
              <a:t>kar</a:t>
            </a:r>
            <a:r>
              <a:rPr lang="en-US" dirty="0"/>
              <a:t> </a:t>
            </a:r>
            <a:r>
              <a:rPr lang="en-US" dirty="0" err="1"/>
              <a:t>sqain</a:t>
            </a:r>
            <a:r>
              <a:rPr lang="en-US" dirty="0"/>
              <a:t>.</a:t>
            </a:r>
          </a:p>
        </p:txBody>
      </p:sp>
      <p:sp>
        <p:nvSpPr>
          <p:cNvPr id="4" name="Slide Number Placeholder 3"/>
          <p:cNvSpPr>
            <a:spLocks noGrp="1"/>
          </p:cNvSpPr>
          <p:nvPr>
            <p:ph type="sldNum" sz="quarter" idx="10"/>
          </p:nvPr>
        </p:nvSpPr>
        <p:spPr/>
        <p:txBody>
          <a:bodyPr/>
          <a:lstStyle/>
          <a:p>
            <a:fld id="{53B91E5B-B018-4F79-8125-561DA1AF3BA7}" type="slidenum">
              <a:rPr lang="en-US" smtClean="0"/>
              <a:t>10</a:t>
            </a:fld>
            <a:endParaRPr lang="en-US"/>
          </a:p>
        </p:txBody>
      </p:sp>
    </p:spTree>
    <p:extLst>
      <p:ext uri="{BB962C8B-B14F-4D97-AF65-F5344CB8AC3E}">
        <p14:creationId xmlns:p14="http://schemas.microsoft.com/office/powerpoint/2010/main" val="201637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Legally independent </a:t>
            </a:r>
          </a:p>
          <a:p>
            <a:r>
              <a:rPr lang="en-US" dirty="0"/>
              <a:t>Multiple owners</a:t>
            </a:r>
          </a:p>
          <a:p>
            <a:r>
              <a:rPr lang="en-US" dirty="0"/>
              <a:t>Individual or another company may own one or more shares</a:t>
            </a:r>
          </a:p>
          <a:p>
            <a:r>
              <a:rPr lang="en-US" dirty="0"/>
              <a:t>Owners are named as shareholders or members of company</a:t>
            </a:r>
          </a:p>
        </p:txBody>
      </p:sp>
      <p:sp>
        <p:nvSpPr>
          <p:cNvPr id="4" name="Slide Number Placeholder 3"/>
          <p:cNvSpPr>
            <a:spLocks noGrp="1"/>
          </p:cNvSpPr>
          <p:nvPr>
            <p:ph type="sldNum" sz="quarter" idx="5"/>
          </p:nvPr>
        </p:nvSpPr>
        <p:spPr/>
        <p:txBody>
          <a:bodyPr/>
          <a:lstStyle/>
          <a:p>
            <a:fld id="{53B91E5B-B018-4F79-8125-561DA1AF3BA7}" type="slidenum">
              <a:rPr lang="en-US" smtClean="0"/>
              <a:t>11</a:t>
            </a:fld>
            <a:endParaRPr lang="en-US"/>
          </a:p>
        </p:txBody>
      </p:sp>
    </p:spTree>
    <p:extLst>
      <p:ext uri="{BB962C8B-B14F-4D97-AF65-F5344CB8AC3E}">
        <p14:creationId xmlns:p14="http://schemas.microsoft.com/office/powerpoint/2010/main" val="414510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 necessarily do so....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Public companies: </a:t>
            </a:r>
            <a:r>
              <a:rPr lang="en-US" b="0" i="0" dirty="0"/>
              <a:t>Public </a:t>
            </a:r>
            <a:r>
              <a:rPr lang="en-US" b="0" i="1" dirty="0"/>
              <a:t> </a:t>
            </a:r>
            <a:r>
              <a:rPr lang="en-US" dirty="0"/>
              <a:t>companies are allowed to offer their share to the public and their names must end with the word “Public limited company”.</a:t>
            </a:r>
          </a:p>
          <a:p>
            <a:r>
              <a:rPr lang="en-US" dirty="0"/>
              <a:t>Company </a:t>
            </a:r>
            <a:r>
              <a:rPr lang="en-US" dirty="0" err="1"/>
              <a:t>kei</a:t>
            </a:r>
            <a:r>
              <a:rPr lang="en-US" dirty="0"/>
              <a:t> shares buy </a:t>
            </a:r>
            <a:r>
              <a:rPr lang="en-US" dirty="0" err="1"/>
              <a:t>krny</a:t>
            </a:r>
            <a:r>
              <a:rPr lang="en-US" dirty="0"/>
              <a:t> </a:t>
            </a:r>
            <a:r>
              <a:rPr lang="en-US" dirty="0" err="1"/>
              <a:t>kei</a:t>
            </a:r>
            <a:r>
              <a:rPr lang="en-US" dirty="0"/>
              <a:t> </a:t>
            </a:r>
            <a:r>
              <a:rPr lang="en-US" dirty="0" err="1"/>
              <a:t>liay</a:t>
            </a:r>
            <a:r>
              <a:rPr lang="en-US" dirty="0"/>
              <a:t> jo minimum pay </a:t>
            </a:r>
            <a:r>
              <a:rPr lang="en-US" dirty="0" err="1"/>
              <a:t>krna</a:t>
            </a:r>
            <a:r>
              <a:rPr lang="en-US" dirty="0"/>
              <a:t> </a:t>
            </a:r>
            <a:r>
              <a:rPr lang="en-US" dirty="0" err="1"/>
              <a:t>prta</a:t>
            </a:r>
            <a:r>
              <a:rPr lang="en-US" dirty="0"/>
              <a:t> </a:t>
            </a:r>
            <a:r>
              <a:rPr lang="en-US" dirty="0" err="1"/>
              <a:t>hei</a:t>
            </a:r>
            <a:r>
              <a:rPr lang="en-US" dirty="0"/>
              <a:t> who 5 lacs </a:t>
            </a:r>
            <a:r>
              <a:rPr lang="en-US" dirty="0" err="1"/>
              <a:t>hei</a:t>
            </a:r>
            <a:r>
              <a:rPr lang="en-US" dirty="0"/>
              <a:t>.</a:t>
            </a:r>
          </a:p>
          <a:p>
            <a:r>
              <a:rPr lang="en-US" dirty="0"/>
              <a:t>There is no limit for the number of members.</a:t>
            </a:r>
          </a:p>
          <a:p>
            <a:endParaRPr lang="en-US" dirty="0"/>
          </a:p>
          <a:p>
            <a:r>
              <a:rPr lang="en-US" dirty="0"/>
              <a:t>Shares: Public</a:t>
            </a:r>
          </a:p>
          <a:p>
            <a:r>
              <a:rPr lang="en-US" dirty="0"/>
              <a:t>Paid up capital: 5 lacs</a:t>
            </a:r>
          </a:p>
          <a:p>
            <a:r>
              <a:rPr lang="en-US" dirty="0"/>
              <a:t>Shareholders limit: No limit</a:t>
            </a:r>
          </a:p>
        </p:txBody>
      </p:sp>
      <p:sp>
        <p:nvSpPr>
          <p:cNvPr id="4" name="Slide Number Placeholder 3"/>
          <p:cNvSpPr>
            <a:spLocks noGrp="1"/>
          </p:cNvSpPr>
          <p:nvPr>
            <p:ph type="sldNum" sz="quarter" idx="10"/>
          </p:nvPr>
        </p:nvSpPr>
        <p:spPr/>
        <p:txBody>
          <a:bodyPr/>
          <a:lstStyle/>
          <a:p>
            <a:fld id="{53B91E5B-B018-4F79-8125-561DA1AF3BA7}" type="slidenum">
              <a:rPr lang="en-US" smtClean="0"/>
              <a:t>13</a:t>
            </a:fld>
            <a:endParaRPr lang="en-US"/>
          </a:p>
        </p:txBody>
      </p:sp>
    </p:spTree>
    <p:extLst>
      <p:ext uri="{BB962C8B-B14F-4D97-AF65-F5344CB8AC3E}">
        <p14:creationId xmlns:p14="http://schemas.microsoft.com/office/powerpoint/2010/main" val="188445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Private Companies: A</a:t>
            </a:r>
            <a:r>
              <a:rPr lang="en-US" dirty="0"/>
              <a:t> </a:t>
            </a:r>
            <a:r>
              <a:rPr lang="en-US" b="1" i="1" dirty="0"/>
              <a:t>private</a:t>
            </a:r>
            <a:r>
              <a:rPr lang="en-US" dirty="0"/>
              <a:t> company cannot offer its shares to the public and its name must end with the word “limited”.</a:t>
            </a:r>
            <a:endParaRPr lang="en-US" b="1" dirty="0"/>
          </a:p>
          <a:p>
            <a:r>
              <a:rPr lang="en-US" b="1" dirty="0"/>
              <a:t>Private Companies: </a:t>
            </a:r>
          </a:p>
          <a:p>
            <a:r>
              <a:rPr lang="en-US" dirty="0"/>
              <a:t>Shares: Private</a:t>
            </a:r>
          </a:p>
          <a:p>
            <a:r>
              <a:rPr lang="en-US" dirty="0"/>
              <a:t>Paid up capital: 1 lac</a:t>
            </a:r>
          </a:p>
          <a:p>
            <a:r>
              <a:rPr lang="en-US" dirty="0"/>
              <a:t>Shareholders limit: up to 200</a:t>
            </a:r>
          </a:p>
          <a:p>
            <a:endParaRPr lang="en-US" dirty="0"/>
          </a:p>
        </p:txBody>
      </p:sp>
      <p:sp>
        <p:nvSpPr>
          <p:cNvPr id="4" name="Slide Number Placeholder 3"/>
          <p:cNvSpPr>
            <a:spLocks noGrp="1"/>
          </p:cNvSpPr>
          <p:nvPr>
            <p:ph type="sldNum" sz="quarter" idx="5"/>
          </p:nvPr>
        </p:nvSpPr>
        <p:spPr/>
        <p:txBody>
          <a:bodyPr/>
          <a:lstStyle/>
          <a:p>
            <a:fld id="{53B91E5B-B018-4F79-8125-561DA1AF3BA7}" type="slidenum">
              <a:rPr lang="en-US" smtClean="0"/>
              <a:t>14</a:t>
            </a:fld>
            <a:endParaRPr lang="en-US"/>
          </a:p>
        </p:txBody>
      </p:sp>
    </p:spTree>
    <p:extLst>
      <p:ext uri="{BB962C8B-B14F-4D97-AF65-F5344CB8AC3E}">
        <p14:creationId xmlns:p14="http://schemas.microsoft.com/office/powerpoint/2010/main" val="244246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a:solidFill>
                  <a:schemeClr val="tx2"/>
                </a:solidFill>
              </a:rPr>
              <a:t>“The Structure of Organizations”</a:t>
            </a:r>
          </a:p>
        </p:txBody>
      </p:sp>
    </p:spTree>
    <p:extLst>
      <p:ext uri="{BB962C8B-B14F-4D97-AF65-F5344CB8AC3E}">
        <p14:creationId xmlns:p14="http://schemas.microsoft.com/office/powerpoint/2010/main" val="2830464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p>
        </p:txBody>
      </p:sp>
      <p:sp>
        <p:nvSpPr>
          <p:cNvPr id="3" name="Content Placeholder 2"/>
          <p:cNvSpPr>
            <a:spLocks noGrp="1"/>
          </p:cNvSpPr>
          <p:nvPr>
            <p:ph idx="1"/>
          </p:nvPr>
        </p:nvSpPr>
        <p:spPr/>
        <p:txBody>
          <a:bodyPr>
            <a:normAutofit/>
          </a:bodyPr>
          <a:lstStyle/>
          <a:p>
            <a:pPr algn="just"/>
            <a:r>
              <a:rPr lang="en-US" dirty="0"/>
              <a:t>A company is a legal entity made up of an association of people. </a:t>
            </a:r>
          </a:p>
          <a:p>
            <a:pPr algn="just"/>
            <a:r>
              <a:rPr lang="en-US" dirty="0"/>
              <a:t>Company members share a common purpose, and unite in order to focus their various talents and organize their collectively available skills or resources to achieve specific, declared goals. </a:t>
            </a:r>
          </a:p>
        </p:txBody>
      </p:sp>
    </p:spTree>
    <p:extLst>
      <p:ext uri="{BB962C8B-B14F-4D97-AF65-F5344CB8AC3E}">
        <p14:creationId xmlns:p14="http://schemas.microsoft.com/office/powerpoint/2010/main" val="1653818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The essence of a company is that it enjoys an independent existence as a legal person.</a:t>
            </a:r>
          </a:p>
          <a:p>
            <a:pPr algn="just"/>
            <a:r>
              <a:rPr lang="en-US" dirty="0"/>
              <a:t>Ownership of the company is divided into a number of shares.</a:t>
            </a:r>
          </a:p>
          <a:p>
            <a:pPr algn="just"/>
            <a:r>
              <a:rPr lang="en-US" dirty="0"/>
              <a:t>An individual or another company may own one or more shares.</a:t>
            </a:r>
          </a:p>
          <a:p>
            <a:pPr algn="just"/>
            <a:r>
              <a:rPr lang="en-US" dirty="0"/>
              <a:t>Individuals who own shares in a company are known as the shareholders or members of the company.</a:t>
            </a:r>
          </a:p>
        </p:txBody>
      </p:sp>
    </p:spTree>
    <p:extLst>
      <p:ext uri="{BB962C8B-B14F-4D97-AF65-F5344CB8AC3E}">
        <p14:creationId xmlns:p14="http://schemas.microsoft.com/office/powerpoint/2010/main" val="226013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9564634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1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lstStyle/>
          <a:p>
            <a:pPr algn="just"/>
            <a:r>
              <a:rPr lang="en-US" b="1" i="1" dirty="0"/>
              <a:t>Public</a:t>
            </a:r>
            <a:r>
              <a:rPr lang="en-US" dirty="0"/>
              <a:t> companies are allowed to offer their share to the public and their names must end with the word “Public limited company”.</a:t>
            </a:r>
          </a:p>
          <a:p>
            <a:pPr algn="just"/>
            <a:r>
              <a:rPr lang="en-US" dirty="0"/>
              <a:t>A public company has a minimum paid up capital of Rs. 5 lacs. </a:t>
            </a:r>
          </a:p>
          <a:p>
            <a:pPr algn="just"/>
            <a:r>
              <a:rPr lang="en-US" dirty="0"/>
              <a:t>There is no limit for the number of members.</a:t>
            </a:r>
          </a:p>
        </p:txBody>
      </p:sp>
    </p:spTree>
    <p:extLst>
      <p:ext uri="{BB962C8B-B14F-4D97-AF65-F5344CB8AC3E}">
        <p14:creationId xmlns:p14="http://schemas.microsoft.com/office/powerpoint/2010/main" val="178049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normAutofit lnSpcReduction="10000"/>
          </a:bodyPr>
          <a:lstStyle/>
          <a:p>
            <a:pPr algn="just"/>
            <a:r>
              <a:rPr lang="en-US" dirty="0"/>
              <a:t>A </a:t>
            </a:r>
            <a:r>
              <a:rPr lang="en-US" b="1" i="1" dirty="0"/>
              <a:t>private</a:t>
            </a:r>
            <a:r>
              <a:rPr lang="en-US" dirty="0"/>
              <a:t> company cannot offer its shares to the public and its name must end with the word “limited”.</a:t>
            </a:r>
          </a:p>
          <a:p>
            <a:pPr algn="just"/>
            <a:r>
              <a:rPr lang="en-US" dirty="0"/>
              <a:t>It has a minimum paid up capital of Rs. 1 lakh.</a:t>
            </a:r>
          </a:p>
          <a:p>
            <a:pPr algn="just"/>
            <a:r>
              <a:rPr lang="en-US" dirty="0"/>
              <a:t>It has limited members up to 200. </a:t>
            </a:r>
          </a:p>
          <a:p>
            <a:pPr algn="just"/>
            <a:r>
              <a:rPr lang="en-US" dirty="0"/>
              <a:t>It prohibits any invitation from public for subscription to shares and any acceptance of deposits from persons other than members or directors.</a:t>
            </a:r>
          </a:p>
        </p:txBody>
      </p:sp>
    </p:spTree>
    <p:extLst>
      <p:ext uri="{BB962C8B-B14F-4D97-AF65-F5344CB8AC3E}">
        <p14:creationId xmlns:p14="http://schemas.microsoft.com/office/powerpoint/2010/main" val="160513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lstStyle/>
          <a:p>
            <a:pPr algn="just"/>
            <a:r>
              <a:rPr lang="en-US" dirty="0"/>
              <a:t>In an </a:t>
            </a:r>
            <a:r>
              <a:rPr lang="en-US" b="1" i="1" dirty="0"/>
              <a:t>unlimited company</a:t>
            </a:r>
            <a:r>
              <a:rPr lang="en-US" dirty="0"/>
              <a:t>, the shareholders are personally </a:t>
            </a:r>
            <a:r>
              <a:rPr lang="en-US" b="1" dirty="0"/>
              <a:t>liable</a:t>
            </a:r>
            <a:r>
              <a:rPr lang="en-US" dirty="0"/>
              <a:t> for all the company’s debts.</a:t>
            </a:r>
          </a:p>
          <a:p>
            <a:pPr algn="just"/>
            <a:r>
              <a:rPr lang="en-US" dirty="0"/>
              <a:t>The shareholders (or members) of this type of company have unlimited liability. </a:t>
            </a:r>
          </a:p>
          <a:p>
            <a:pPr algn="just"/>
            <a:r>
              <a:rPr lang="en-US" dirty="0"/>
              <a:t>This means each member is jointly and severally liable for the debts of the company in the event of its winding-up.</a:t>
            </a:r>
          </a:p>
        </p:txBody>
      </p:sp>
    </p:spTree>
    <p:extLst>
      <p:ext uri="{BB962C8B-B14F-4D97-AF65-F5344CB8AC3E}">
        <p14:creationId xmlns:p14="http://schemas.microsoft.com/office/powerpoint/2010/main" val="2424309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9914844"/>
              </p:ext>
            </p:extLst>
          </p:nvPr>
        </p:nvGraphicFramePr>
        <p:xfrm>
          <a:off x="838200" y="1905000"/>
          <a:ext cx="7543800" cy="3581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67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lstStyle/>
          <a:p>
            <a:r>
              <a:rPr lang="en-US" b="1" dirty="0"/>
              <a:t>Company limited by Guarantee:</a:t>
            </a:r>
          </a:p>
          <a:p>
            <a:pPr lvl="1" algn="just"/>
            <a:r>
              <a:rPr lang="en-US" dirty="0"/>
              <a:t>Commonly used where companies are formed for non-commercial purposes, such as professional bodies or charities. </a:t>
            </a:r>
          </a:p>
          <a:p>
            <a:pPr lvl="1" algn="just"/>
            <a:r>
              <a:rPr lang="en-US" dirty="0"/>
              <a:t>The members guarantee the payment of certain fixed, usually small amount towards the company’s debts if the company wound up</a:t>
            </a:r>
          </a:p>
          <a:p>
            <a:pPr lvl="1" algn="just"/>
            <a:r>
              <a:rPr lang="en-US" dirty="0"/>
              <a:t>Otherwise they have no economic rights in relation to the company.</a:t>
            </a:r>
          </a:p>
        </p:txBody>
      </p:sp>
    </p:spTree>
    <p:extLst>
      <p:ext uri="{BB962C8B-B14F-4D97-AF65-F5344CB8AC3E}">
        <p14:creationId xmlns:p14="http://schemas.microsoft.com/office/powerpoint/2010/main" val="96141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sp>
        <p:nvSpPr>
          <p:cNvPr id="3" name="Content Placeholder 2"/>
          <p:cNvSpPr>
            <a:spLocks noGrp="1"/>
          </p:cNvSpPr>
          <p:nvPr>
            <p:ph idx="1"/>
          </p:nvPr>
        </p:nvSpPr>
        <p:spPr/>
        <p:txBody>
          <a:bodyPr/>
          <a:lstStyle/>
          <a:p>
            <a:r>
              <a:rPr lang="en-US" b="1" dirty="0"/>
              <a:t>Company limited by Shares</a:t>
            </a:r>
          </a:p>
          <a:p>
            <a:pPr lvl="1" algn="just"/>
            <a:r>
              <a:rPr lang="en-US" dirty="0"/>
              <a:t>It is the most common form of company used for business ventures. </a:t>
            </a:r>
          </a:p>
          <a:p>
            <a:pPr lvl="1" algn="just"/>
            <a:r>
              <a:rPr lang="en-US" dirty="0"/>
              <a:t>Specifically, a limited company is a company in which the liability of each shareholder is limited to the amount individually invested</a:t>
            </a:r>
          </a:p>
          <a:p>
            <a:pPr lvl="1" algn="just"/>
            <a:r>
              <a:rPr lang="en-US" dirty="0"/>
              <a:t>Corporations are the most common example of a limited company.</a:t>
            </a:r>
          </a:p>
        </p:txBody>
      </p:sp>
    </p:spTree>
    <p:extLst>
      <p:ext uri="{BB962C8B-B14F-4D97-AF65-F5344CB8AC3E}">
        <p14:creationId xmlns:p14="http://schemas.microsoft.com/office/powerpoint/2010/main" val="595164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Companies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07785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093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a:t>Contents</a:t>
            </a:r>
          </a:p>
        </p:txBody>
      </p:sp>
      <p:sp>
        <p:nvSpPr>
          <p:cNvPr id="3" name="Content Placeholder 2"/>
          <p:cNvSpPr>
            <a:spLocks noGrp="1"/>
          </p:cNvSpPr>
          <p:nvPr>
            <p:ph idx="1"/>
          </p:nvPr>
        </p:nvSpPr>
        <p:spPr/>
        <p:txBody>
          <a:bodyPr>
            <a:normAutofit fontScale="92500" lnSpcReduction="20000"/>
          </a:bodyPr>
          <a:lstStyle/>
          <a:p>
            <a:pPr algn="just"/>
            <a:r>
              <a:rPr lang="en-US" dirty="0"/>
              <a:t>Organization</a:t>
            </a:r>
          </a:p>
          <a:p>
            <a:pPr algn="just"/>
            <a:r>
              <a:rPr lang="en-US" dirty="0"/>
              <a:t>Legal Forms of Organizations</a:t>
            </a:r>
          </a:p>
          <a:p>
            <a:pPr lvl="1" algn="just"/>
            <a:r>
              <a:rPr lang="en-US" dirty="0"/>
              <a:t>Sole proprietorship</a:t>
            </a:r>
          </a:p>
          <a:p>
            <a:pPr lvl="1" algn="just"/>
            <a:r>
              <a:rPr lang="en-US" dirty="0"/>
              <a:t>Partnership</a:t>
            </a:r>
          </a:p>
          <a:p>
            <a:pPr lvl="1" algn="just"/>
            <a:r>
              <a:rPr lang="en-US" dirty="0"/>
              <a:t>corporation</a:t>
            </a:r>
          </a:p>
          <a:p>
            <a:pPr algn="just"/>
            <a:r>
              <a:rPr lang="en-US" dirty="0"/>
              <a:t>Companies</a:t>
            </a:r>
          </a:p>
          <a:p>
            <a:pPr lvl="1" algn="just"/>
            <a:r>
              <a:rPr lang="en-US" dirty="0"/>
              <a:t>Constitution of a company</a:t>
            </a:r>
          </a:p>
          <a:p>
            <a:pPr lvl="1" algn="just"/>
            <a:r>
              <a:rPr lang="en-US" dirty="0"/>
              <a:t>Directors and company secretary</a:t>
            </a:r>
          </a:p>
          <a:p>
            <a:pPr lvl="1" algn="just"/>
            <a:r>
              <a:rPr lang="en-US" dirty="0"/>
              <a:t>Disclosure requirements</a:t>
            </a:r>
          </a:p>
          <a:p>
            <a:pPr lvl="1" algn="just"/>
            <a:r>
              <a:rPr lang="en-US" dirty="0"/>
              <a:t>Corporate governance</a:t>
            </a:r>
          </a:p>
        </p:txBody>
      </p:sp>
    </p:spTree>
    <p:extLst>
      <p:ext uri="{BB962C8B-B14F-4D97-AF65-F5344CB8AC3E}">
        <p14:creationId xmlns:p14="http://schemas.microsoft.com/office/powerpoint/2010/main" val="3251283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t>Constitution of a Company</a:t>
            </a:r>
          </a:p>
        </p:txBody>
      </p:sp>
      <p:sp>
        <p:nvSpPr>
          <p:cNvPr id="3" name="Content Placeholder 2"/>
          <p:cNvSpPr>
            <a:spLocks noGrp="1"/>
          </p:cNvSpPr>
          <p:nvPr>
            <p:ph idx="1"/>
          </p:nvPr>
        </p:nvSpPr>
        <p:spPr/>
        <p:txBody>
          <a:bodyPr/>
          <a:lstStyle/>
          <a:p>
            <a:pPr algn="just"/>
            <a:r>
              <a:rPr lang="en-US" dirty="0"/>
              <a:t>All companies must have a written constitution, which consists of two documents</a:t>
            </a:r>
          </a:p>
          <a:p>
            <a:pPr lvl="1" algn="just"/>
            <a:r>
              <a:rPr lang="en-US" b="1" i="1" dirty="0"/>
              <a:t>Memorandum of association</a:t>
            </a:r>
            <a:r>
              <a:rPr lang="en-US" dirty="0"/>
              <a:t>....which controls its external relations</a:t>
            </a:r>
          </a:p>
          <a:p>
            <a:pPr lvl="1" algn="just"/>
            <a:r>
              <a:rPr lang="en-US" b="1" i="1" dirty="0"/>
              <a:t>Articles of association</a:t>
            </a:r>
            <a:r>
              <a:rPr lang="en-US" dirty="0"/>
              <a:t>.... which states how internal affairs are to be run.</a:t>
            </a:r>
          </a:p>
          <a:p>
            <a:pPr lvl="1"/>
            <a:endParaRPr lang="en-US" dirty="0"/>
          </a:p>
        </p:txBody>
      </p:sp>
    </p:spTree>
    <p:extLst>
      <p:ext uri="{BB962C8B-B14F-4D97-AF65-F5344CB8AC3E}">
        <p14:creationId xmlns:p14="http://schemas.microsoft.com/office/powerpoint/2010/main" val="377727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Memorandum of Association</a:t>
            </a:r>
          </a:p>
        </p:txBody>
      </p:sp>
      <p:sp>
        <p:nvSpPr>
          <p:cNvPr id="3" name="Content Placeholder 2"/>
          <p:cNvSpPr>
            <a:spLocks noGrp="1"/>
          </p:cNvSpPr>
          <p:nvPr>
            <p:ph idx="1"/>
          </p:nvPr>
        </p:nvSpPr>
        <p:spPr/>
        <p:txBody>
          <a:bodyPr/>
          <a:lstStyle/>
          <a:p>
            <a:pPr algn="just"/>
            <a:r>
              <a:rPr lang="en-US" dirty="0"/>
              <a:t>This document covers the following matters</a:t>
            </a:r>
          </a:p>
          <a:p>
            <a:pPr lvl="1" algn="just"/>
            <a:r>
              <a:rPr lang="en-US" dirty="0"/>
              <a:t>The name of the company</a:t>
            </a:r>
          </a:p>
          <a:p>
            <a:pPr lvl="1" algn="just"/>
            <a:r>
              <a:rPr lang="en-US" dirty="0"/>
              <a:t>The country in which its registered office will be located</a:t>
            </a:r>
          </a:p>
          <a:p>
            <a:pPr lvl="1" algn="just"/>
            <a:r>
              <a:rPr lang="en-US" dirty="0"/>
              <a:t>The objects of the company</a:t>
            </a:r>
          </a:p>
          <a:p>
            <a:pPr lvl="1" algn="just"/>
            <a:r>
              <a:rPr lang="en-US" dirty="0"/>
              <a:t>A liability clause</a:t>
            </a:r>
          </a:p>
          <a:p>
            <a:pPr lvl="1" algn="just"/>
            <a:r>
              <a:rPr lang="en-US" dirty="0"/>
              <a:t>The company’s authorised share capital and the number and nominal value of its shares.</a:t>
            </a:r>
          </a:p>
        </p:txBody>
      </p:sp>
    </p:spTree>
    <p:extLst>
      <p:ext uri="{BB962C8B-B14F-4D97-AF65-F5344CB8AC3E}">
        <p14:creationId xmlns:p14="http://schemas.microsoft.com/office/powerpoint/2010/main" val="35307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Articles of Association </a:t>
            </a:r>
          </a:p>
        </p:txBody>
      </p:sp>
      <p:sp>
        <p:nvSpPr>
          <p:cNvPr id="3" name="Content Placeholder 2"/>
          <p:cNvSpPr>
            <a:spLocks noGrp="1"/>
          </p:cNvSpPr>
          <p:nvPr>
            <p:ph idx="1"/>
          </p:nvPr>
        </p:nvSpPr>
        <p:spPr/>
        <p:txBody>
          <a:bodyPr>
            <a:normAutofit lnSpcReduction="10000"/>
          </a:bodyPr>
          <a:lstStyle/>
          <a:p>
            <a:pPr algn="just"/>
            <a:r>
              <a:rPr lang="en-US" dirty="0"/>
              <a:t>This document usually addresses the following topics</a:t>
            </a:r>
          </a:p>
          <a:p>
            <a:pPr lvl="1" algn="just"/>
            <a:r>
              <a:rPr lang="en-US" dirty="0"/>
              <a:t>The rules to be applied in alloting new shares</a:t>
            </a:r>
          </a:p>
          <a:p>
            <a:pPr lvl="1" algn="just"/>
            <a:r>
              <a:rPr lang="en-US" dirty="0"/>
              <a:t>The rules governing the transfer of shares</a:t>
            </a:r>
          </a:p>
          <a:p>
            <a:pPr lvl="1" algn="just"/>
            <a:r>
              <a:rPr lang="en-US" dirty="0"/>
              <a:t>The rules regarding meeting of shareholders or members</a:t>
            </a:r>
          </a:p>
          <a:p>
            <a:pPr lvl="1" algn="just"/>
            <a:r>
              <a:rPr lang="en-US" dirty="0"/>
              <a:t>Appointment and removal of directors</a:t>
            </a:r>
          </a:p>
          <a:p>
            <a:pPr lvl="1" algn="just"/>
            <a:r>
              <a:rPr lang="en-US" dirty="0"/>
              <a:t>Powers of directors</a:t>
            </a:r>
          </a:p>
          <a:p>
            <a:pPr lvl="1" algn="just"/>
            <a:r>
              <a:rPr lang="en-US" dirty="0"/>
              <a:t>Dividends and reserves</a:t>
            </a:r>
          </a:p>
          <a:p>
            <a:pPr lvl="1"/>
            <a:endParaRPr lang="en-US" dirty="0"/>
          </a:p>
        </p:txBody>
      </p:sp>
    </p:spTree>
    <p:extLst>
      <p:ext uri="{BB962C8B-B14F-4D97-AF65-F5344CB8AC3E}">
        <p14:creationId xmlns:p14="http://schemas.microsoft.com/office/powerpoint/2010/main" val="1898536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Directors and the Company Secretary</a:t>
            </a:r>
          </a:p>
        </p:txBody>
      </p:sp>
      <p:sp>
        <p:nvSpPr>
          <p:cNvPr id="3" name="Content Placeholder 2"/>
          <p:cNvSpPr>
            <a:spLocks noGrp="1"/>
          </p:cNvSpPr>
          <p:nvPr>
            <p:ph idx="1"/>
          </p:nvPr>
        </p:nvSpPr>
        <p:spPr/>
        <p:txBody>
          <a:bodyPr/>
          <a:lstStyle/>
          <a:p>
            <a:pPr algn="just"/>
            <a:r>
              <a:rPr lang="en-US" dirty="0"/>
              <a:t>Directors are elected by shareholders to run the company on their behalf.</a:t>
            </a:r>
          </a:p>
          <a:p>
            <a:pPr algn="just"/>
            <a:r>
              <a:rPr lang="en-US" dirty="0"/>
              <a:t>They have considerable powers and in a large company with many shareholders, the effective democratic control is very weak.</a:t>
            </a:r>
          </a:p>
          <a:p>
            <a:endParaRPr lang="en-US" dirty="0"/>
          </a:p>
        </p:txBody>
      </p:sp>
    </p:spTree>
    <p:extLst>
      <p:ext uri="{BB962C8B-B14F-4D97-AF65-F5344CB8AC3E}">
        <p14:creationId xmlns:p14="http://schemas.microsoft.com/office/powerpoint/2010/main" val="54737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Directors and the Company Secretary</a:t>
            </a:r>
          </a:p>
        </p:txBody>
      </p:sp>
      <p:sp>
        <p:nvSpPr>
          <p:cNvPr id="3" name="Content Placeholder 2"/>
          <p:cNvSpPr>
            <a:spLocks noGrp="1"/>
          </p:cNvSpPr>
          <p:nvPr>
            <p:ph idx="1"/>
          </p:nvPr>
        </p:nvSpPr>
        <p:spPr/>
        <p:txBody>
          <a:bodyPr>
            <a:normAutofit fontScale="92500"/>
          </a:bodyPr>
          <a:lstStyle/>
          <a:p>
            <a:pPr algn="just"/>
            <a:r>
              <a:rPr lang="en-US" dirty="0"/>
              <a:t>This situation is balanced by a series of obligations</a:t>
            </a:r>
          </a:p>
          <a:p>
            <a:pPr lvl="1" algn="just"/>
            <a:r>
              <a:rPr lang="en-US" dirty="0"/>
              <a:t>Directors must act in good faith and for the benefit of company.</a:t>
            </a:r>
          </a:p>
          <a:p>
            <a:pPr lvl="1" algn="just"/>
            <a:r>
              <a:rPr lang="en-US" dirty="0"/>
              <a:t>Directors must exercise the skill and care in carrying out their duties that might be expected from someone of their qualifications and experience.</a:t>
            </a:r>
          </a:p>
          <a:p>
            <a:pPr lvl="1" algn="just"/>
            <a:r>
              <a:rPr lang="en-US" dirty="0"/>
              <a:t>A director who has an interest in a contract made with the company must disclose this interest to the board of directors.</a:t>
            </a:r>
          </a:p>
          <a:p>
            <a:pPr lvl="1"/>
            <a:endParaRPr lang="en-US" dirty="0"/>
          </a:p>
          <a:p>
            <a:endParaRPr lang="en-US" dirty="0"/>
          </a:p>
        </p:txBody>
      </p:sp>
    </p:spTree>
    <p:extLst>
      <p:ext uri="{BB962C8B-B14F-4D97-AF65-F5344CB8AC3E}">
        <p14:creationId xmlns:p14="http://schemas.microsoft.com/office/powerpoint/2010/main" val="144721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Directors and the Company Secretary</a:t>
            </a:r>
          </a:p>
        </p:txBody>
      </p:sp>
      <p:sp>
        <p:nvSpPr>
          <p:cNvPr id="3" name="Content Placeholder 2"/>
          <p:cNvSpPr>
            <a:spLocks noGrp="1"/>
          </p:cNvSpPr>
          <p:nvPr>
            <p:ph idx="1"/>
          </p:nvPr>
        </p:nvSpPr>
        <p:spPr/>
        <p:txBody>
          <a:bodyPr/>
          <a:lstStyle/>
          <a:p>
            <a:pPr algn="just"/>
            <a:r>
              <a:rPr lang="en-US" dirty="0"/>
              <a:t>Most companies have both executive and non-executive directors.</a:t>
            </a:r>
          </a:p>
          <a:p>
            <a:pPr lvl="1" algn="just"/>
            <a:r>
              <a:rPr lang="en-US" b="1" i="1" dirty="0"/>
              <a:t>Executive directors</a:t>
            </a:r>
            <a:r>
              <a:rPr lang="en-US" dirty="0"/>
              <a:t> are normally also employees of the company, with specific responsibility.</a:t>
            </a:r>
          </a:p>
          <a:p>
            <a:pPr lvl="1" algn="just"/>
            <a:r>
              <a:rPr lang="en-US" b="1" i="1" dirty="0"/>
              <a:t>Non-executive directors</a:t>
            </a:r>
            <a:r>
              <a:rPr lang="en-US" dirty="0"/>
              <a:t> act in advisory capacity  only. Typically they attend monthly board meetings to offer the benefit of their advice and are paid a fee for their services.</a:t>
            </a:r>
          </a:p>
        </p:txBody>
      </p:sp>
    </p:spTree>
    <p:extLst>
      <p:ext uri="{BB962C8B-B14F-4D97-AF65-F5344CB8AC3E}">
        <p14:creationId xmlns:p14="http://schemas.microsoft.com/office/powerpoint/2010/main" val="398139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Directors and the Company Secretary</a:t>
            </a:r>
          </a:p>
        </p:txBody>
      </p:sp>
      <p:sp>
        <p:nvSpPr>
          <p:cNvPr id="3" name="Content Placeholder 2"/>
          <p:cNvSpPr>
            <a:spLocks noGrp="1"/>
          </p:cNvSpPr>
          <p:nvPr>
            <p:ph idx="1"/>
          </p:nvPr>
        </p:nvSpPr>
        <p:spPr/>
        <p:txBody>
          <a:bodyPr/>
          <a:lstStyle/>
          <a:p>
            <a:pPr algn="just"/>
            <a:r>
              <a:rPr lang="en-US" dirty="0"/>
              <a:t>A company is required to have a </a:t>
            </a:r>
            <a:r>
              <a:rPr lang="en-US" b="1" i="1" dirty="0"/>
              <a:t>company secretary</a:t>
            </a:r>
            <a:r>
              <a:rPr lang="en-US" dirty="0"/>
              <a:t> whose duty is to keep various records that a company is obliged to maintain.</a:t>
            </a:r>
          </a:p>
          <a:p>
            <a:pPr algn="just"/>
            <a:r>
              <a:rPr lang="en-US" dirty="0"/>
              <a:t>Because of the technical expertise required, small companies often appoint an outside professional  advisor as a company secretary.</a:t>
            </a:r>
          </a:p>
        </p:txBody>
      </p:sp>
    </p:spTree>
    <p:extLst>
      <p:ext uri="{BB962C8B-B14F-4D97-AF65-F5344CB8AC3E}">
        <p14:creationId xmlns:p14="http://schemas.microsoft.com/office/powerpoint/2010/main" val="332298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Disclosure Requirements</a:t>
            </a:r>
          </a:p>
        </p:txBody>
      </p:sp>
      <p:sp>
        <p:nvSpPr>
          <p:cNvPr id="3" name="Content Placeholder 2"/>
          <p:cNvSpPr>
            <a:spLocks noGrp="1"/>
          </p:cNvSpPr>
          <p:nvPr>
            <p:ph idx="1"/>
          </p:nvPr>
        </p:nvSpPr>
        <p:spPr/>
        <p:txBody>
          <a:bodyPr/>
          <a:lstStyle/>
          <a:p>
            <a:pPr algn="just"/>
            <a:r>
              <a:rPr lang="en-US" dirty="0"/>
              <a:t>The limited companies are required to disclose information about their operations.</a:t>
            </a:r>
          </a:p>
          <a:p>
            <a:pPr algn="just"/>
            <a:r>
              <a:rPr lang="en-US" dirty="0"/>
              <a:t>All limited companies must submit an annual return and copies of their </a:t>
            </a:r>
            <a:r>
              <a:rPr lang="en-US"/>
              <a:t>accounts to </a:t>
            </a:r>
            <a:r>
              <a:rPr lang="en-US" dirty="0"/>
              <a:t>the registrar of companies.</a:t>
            </a:r>
          </a:p>
          <a:p>
            <a:endParaRPr lang="en-US" dirty="0"/>
          </a:p>
        </p:txBody>
      </p:sp>
    </p:spTree>
    <p:extLst>
      <p:ext uri="{BB962C8B-B14F-4D97-AF65-F5344CB8AC3E}">
        <p14:creationId xmlns:p14="http://schemas.microsoft.com/office/powerpoint/2010/main" val="2101890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Corporate governance</a:t>
            </a: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“Relationship between stakeholders in companies and its most senior management is known as corporate governance”</a:t>
            </a:r>
          </a:p>
        </p:txBody>
      </p:sp>
    </p:spTree>
    <p:extLst>
      <p:ext uri="{BB962C8B-B14F-4D97-AF65-F5344CB8AC3E}">
        <p14:creationId xmlns:p14="http://schemas.microsoft.com/office/powerpoint/2010/main" val="214759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t>
            </a:r>
          </a:p>
        </p:txBody>
      </p:sp>
      <p:sp>
        <p:nvSpPr>
          <p:cNvPr id="3" name="Content Placeholder 2"/>
          <p:cNvSpPr>
            <a:spLocks noGrp="1"/>
          </p:cNvSpPr>
          <p:nvPr>
            <p:ph idx="1"/>
          </p:nvPr>
        </p:nvSpPr>
        <p:spPr/>
        <p:txBody>
          <a:bodyPr/>
          <a:lstStyle/>
          <a:p>
            <a:pPr marL="0" indent="0">
              <a:buNone/>
            </a:pPr>
            <a:endParaRPr lang="en-US" dirty="0"/>
          </a:p>
          <a:p>
            <a:pPr marL="0" indent="0" algn="ctr">
              <a:buNone/>
            </a:pPr>
            <a:endParaRPr lang="en-US" b="1" i="1" dirty="0"/>
          </a:p>
          <a:p>
            <a:pPr marL="0" indent="0" algn="ctr">
              <a:buNone/>
            </a:pPr>
            <a:r>
              <a:rPr lang="en-US" b="1" i="1" dirty="0"/>
              <a:t>“An organized group of people with a particular purpose, such as a business or government department”</a:t>
            </a:r>
          </a:p>
        </p:txBody>
      </p:sp>
    </p:spTree>
    <p:extLst>
      <p:ext uri="{BB962C8B-B14F-4D97-AF65-F5344CB8AC3E}">
        <p14:creationId xmlns:p14="http://schemas.microsoft.com/office/powerpoint/2010/main" val="422160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Organization</a:t>
            </a:r>
            <a:endParaRPr lang="en-US" dirty="0"/>
          </a:p>
        </p:txBody>
      </p:sp>
      <p:sp>
        <p:nvSpPr>
          <p:cNvPr id="3" name="Content Placeholder 2"/>
          <p:cNvSpPr>
            <a:spLocks noGrp="1"/>
          </p:cNvSpPr>
          <p:nvPr>
            <p:ph idx="1"/>
          </p:nvPr>
        </p:nvSpPr>
        <p:spPr/>
        <p:txBody>
          <a:bodyPr/>
          <a:lstStyle/>
          <a:p>
            <a:pPr algn="just"/>
            <a:r>
              <a:rPr lang="en-US" dirty="0"/>
              <a:t>It is impossible to live in a civilized society without close contact with many large organizations such as</a:t>
            </a:r>
          </a:p>
          <a:p>
            <a:pPr lvl="1" algn="just"/>
            <a:r>
              <a:rPr lang="en-US" dirty="0"/>
              <a:t>Schools</a:t>
            </a:r>
          </a:p>
          <a:p>
            <a:pPr lvl="1" algn="just"/>
            <a:r>
              <a:rPr lang="en-US" dirty="0"/>
              <a:t>Universities</a:t>
            </a:r>
          </a:p>
          <a:p>
            <a:pPr lvl="1" algn="just"/>
            <a:r>
              <a:rPr lang="en-US" dirty="0"/>
              <a:t>Government departments</a:t>
            </a:r>
          </a:p>
          <a:p>
            <a:pPr lvl="1" algn="just"/>
            <a:r>
              <a:rPr lang="en-US" dirty="0"/>
              <a:t>Health service</a:t>
            </a:r>
          </a:p>
          <a:p>
            <a:pPr lvl="1" algn="just"/>
            <a:r>
              <a:rPr lang="en-US" dirty="0"/>
              <a:t>Commercial and industrial companies</a:t>
            </a:r>
          </a:p>
        </p:txBody>
      </p:sp>
    </p:spTree>
    <p:extLst>
      <p:ext uri="{BB962C8B-B14F-4D97-AF65-F5344CB8AC3E}">
        <p14:creationId xmlns:p14="http://schemas.microsoft.com/office/powerpoint/2010/main" val="1551149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lstStyle/>
          <a:p>
            <a:pPr algn="just"/>
            <a:r>
              <a:rPr lang="en-US" dirty="0"/>
              <a:t>Fundamentally the law recognizes individuals that is the individuals has a legal existence.</a:t>
            </a:r>
          </a:p>
          <a:p>
            <a:pPr algn="just"/>
            <a:r>
              <a:rPr lang="en-US" dirty="0"/>
              <a:t>They can </a:t>
            </a:r>
          </a:p>
          <a:p>
            <a:pPr lvl="1" algn="just"/>
            <a:r>
              <a:rPr lang="en-US" dirty="0"/>
              <a:t>enter into the contracts which can be enforced by the courts</a:t>
            </a:r>
          </a:p>
          <a:p>
            <a:pPr lvl="1" algn="just"/>
            <a:r>
              <a:rPr lang="en-US" dirty="0"/>
              <a:t>Sued for damages</a:t>
            </a:r>
          </a:p>
          <a:p>
            <a:pPr lvl="1" algn="just"/>
            <a:r>
              <a:rPr lang="en-US" dirty="0"/>
              <a:t>Give evidences...</a:t>
            </a:r>
          </a:p>
        </p:txBody>
      </p:sp>
    </p:spTree>
    <p:extLst>
      <p:ext uri="{BB962C8B-B14F-4D97-AF65-F5344CB8AC3E}">
        <p14:creationId xmlns:p14="http://schemas.microsoft.com/office/powerpoint/2010/main" val="107156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Organizations should also be given legal existence separate from that of its proprietors....and that is done through a process known as </a:t>
            </a:r>
            <a:r>
              <a:rPr lang="en-US" i="1" dirty="0"/>
              <a:t>“Incorporation”</a:t>
            </a:r>
            <a:r>
              <a:rPr lang="en-US" dirty="0"/>
              <a:t>.</a:t>
            </a:r>
          </a:p>
          <a:p>
            <a:pPr algn="just"/>
            <a:r>
              <a:rPr lang="en-US" dirty="0"/>
              <a:t>After adopting any specific legal configuration, organizations take different legal forms.</a:t>
            </a:r>
          </a:p>
          <a:p>
            <a:pPr algn="just"/>
            <a:r>
              <a:rPr lang="en-US" dirty="0"/>
              <a:t>Four basic legal forms of organization are </a:t>
            </a:r>
            <a:r>
              <a:rPr lang="en-US" b="1" dirty="0"/>
              <a:t>Sole Proprietorship; Partnerships and Corporations.</a:t>
            </a:r>
          </a:p>
        </p:txBody>
      </p:sp>
    </p:spTree>
    <p:extLst>
      <p:ext uri="{BB962C8B-B14F-4D97-AF65-F5344CB8AC3E}">
        <p14:creationId xmlns:p14="http://schemas.microsoft.com/office/powerpoint/2010/main" val="351887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Sole Proprietorship</a:t>
            </a:r>
          </a:p>
          <a:p>
            <a:pPr lvl="1" algn="just"/>
            <a:r>
              <a:rPr lang="en-US" dirty="0"/>
              <a:t>The vast majority of small businesses start out as sole proprietorships.  </a:t>
            </a:r>
          </a:p>
          <a:p>
            <a:pPr lvl="1" algn="just"/>
            <a:r>
              <a:rPr lang="en-US" dirty="0"/>
              <a:t>These firms are owned by one person, usually the individual who has day-to-day responsibility for running the business.  </a:t>
            </a:r>
          </a:p>
          <a:p>
            <a:pPr lvl="1" algn="just"/>
            <a:r>
              <a:rPr lang="en-US" dirty="0"/>
              <a:t>Sole proprietorships own all the assets of the business and the profits generated by it.  </a:t>
            </a:r>
          </a:p>
          <a:p>
            <a:pPr lvl="1" algn="just"/>
            <a:r>
              <a:rPr lang="en-US" dirty="0"/>
              <a:t>They also assume complete responsibility for any of its liabilities or debts. </a:t>
            </a:r>
          </a:p>
          <a:p>
            <a:pPr lvl="1" algn="just"/>
            <a:r>
              <a:rPr lang="en-US" dirty="0"/>
              <a:t>In the eyes of the law and the public, you are one in the same with the business.</a:t>
            </a:r>
          </a:p>
          <a:p>
            <a:endParaRPr lang="en-US" dirty="0"/>
          </a:p>
        </p:txBody>
      </p:sp>
    </p:spTree>
    <p:extLst>
      <p:ext uri="{BB962C8B-B14F-4D97-AF65-F5344CB8AC3E}">
        <p14:creationId xmlns:p14="http://schemas.microsoft.com/office/powerpoint/2010/main" val="18193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Partnerships</a:t>
            </a:r>
          </a:p>
          <a:p>
            <a:pPr lvl="1" algn="just"/>
            <a:r>
              <a:rPr lang="en-US" dirty="0"/>
              <a:t>In a Partnership, two or more people share ownership of a single business. </a:t>
            </a:r>
          </a:p>
          <a:p>
            <a:pPr lvl="1" algn="just"/>
            <a:r>
              <a:rPr lang="en-US" dirty="0"/>
              <a:t>Like proprietorships, the law does not distinguish between the business and its owners.</a:t>
            </a:r>
          </a:p>
          <a:p>
            <a:pPr lvl="1" algn="just"/>
            <a:r>
              <a:rPr lang="en-US" dirty="0"/>
              <a:t>The Partners should have a legal agreement that sets forth how decisions will be made, profits will be shared, disputes will be resolved, how future partners will be admitted to the partnership or what steps will be taken to dissolve the partnership when needed.  </a:t>
            </a:r>
          </a:p>
          <a:p>
            <a:pPr lvl="1" algn="just"/>
            <a:r>
              <a:rPr lang="en-US" dirty="0"/>
              <a:t>They also must decide up front how much </a:t>
            </a:r>
            <a:r>
              <a:rPr lang="en-US" b="1" dirty="0"/>
              <a:t>time</a:t>
            </a:r>
            <a:r>
              <a:rPr lang="en-US" dirty="0"/>
              <a:t> and </a:t>
            </a:r>
            <a:r>
              <a:rPr lang="en-US" b="1" dirty="0"/>
              <a:t>capital</a:t>
            </a:r>
            <a:r>
              <a:rPr lang="en-US" dirty="0"/>
              <a:t> each will contribute, etc.</a:t>
            </a:r>
          </a:p>
          <a:p>
            <a:pPr algn="just"/>
            <a:endParaRPr lang="en-US" dirty="0"/>
          </a:p>
        </p:txBody>
      </p:sp>
    </p:spTree>
    <p:extLst>
      <p:ext uri="{BB962C8B-B14F-4D97-AF65-F5344CB8AC3E}">
        <p14:creationId xmlns:p14="http://schemas.microsoft.com/office/powerpoint/2010/main" val="286920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Form of Organization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Corporations</a:t>
            </a:r>
          </a:p>
          <a:p>
            <a:pPr lvl="1" algn="just"/>
            <a:r>
              <a:rPr lang="en-US" dirty="0"/>
              <a:t>A Corporation, chartered by the state in which it is headquartered, is considered by law to be a unique entity, separate and apart from those who own it.  </a:t>
            </a:r>
          </a:p>
          <a:p>
            <a:pPr lvl="1" algn="just"/>
            <a:r>
              <a:rPr lang="en-US" dirty="0"/>
              <a:t>A Corporation can be taxed; it can be sued; it can enter into contractual agreements.  </a:t>
            </a:r>
          </a:p>
          <a:p>
            <a:pPr lvl="1" algn="just"/>
            <a:r>
              <a:rPr lang="en-US" dirty="0"/>
              <a:t>The owners of a corporation are its shareholders.  </a:t>
            </a:r>
          </a:p>
          <a:p>
            <a:pPr lvl="1" algn="just"/>
            <a:r>
              <a:rPr lang="en-US" dirty="0"/>
              <a:t>The shareholders elect a board of directors to oversee the major policies and decisions.  </a:t>
            </a:r>
          </a:p>
          <a:p>
            <a:pPr lvl="1" algn="just"/>
            <a:r>
              <a:rPr lang="en-US" dirty="0"/>
              <a:t>The corporation has a life of its own and does not dissolve when ownership changes.</a:t>
            </a:r>
          </a:p>
          <a:p>
            <a:pPr algn="just"/>
            <a:endParaRPr lang="en-US" dirty="0"/>
          </a:p>
        </p:txBody>
      </p:sp>
    </p:spTree>
    <p:extLst>
      <p:ext uri="{BB962C8B-B14F-4D97-AF65-F5344CB8AC3E}">
        <p14:creationId xmlns:p14="http://schemas.microsoft.com/office/powerpoint/2010/main" val="150932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1128</TotalTime>
  <Words>2079</Words>
  <Application>Microsoft Office PowerPoint</Application>
  <PresentationFormat>On-screen Show (4:3)</PresentationFormat>
  <Paragraphs>208</Paragraphs>
  <Slides>28</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Söhne</vt:lpstr>
      <vt:lpstr>Office Theme</vt:lpstr>
      <vt:lpstr>Professional Practices</vt:lpstr>
      <vt:lpstr>Contents</vt:lpstr>
      <vt:lpstr>Organization</vt:lpstr>
      <vt:lpstr>Organization</vt:lpstr>
      <vt:lpstr>Legal Form of Organization</vt:lpstr>
      <vt:lpstr>Legal Form of Organization</vt:lpstr>
      <vt:lpstr>Legal Form of Organization</vt:lpstr>
      <vt:lpstr>Legal Form of Organization</vt:lpstr>
      <vt:lpstr>Legal Form of Organization</vt:lpstr>
      <vt:lpstr>Companies</vt:lpstr>
      <vt:lpstr>Companies</vt:lpstr>
      <vt:lpstr>Companies</vt:lpstr>
      <vt:lpstr>Companies</vt:lpstr>
      <vt:lpstr>Companies</vt:lpstr>
      <vt:lpstr>Companies</vt:lpstr>
      <vt:lpstr>Companies</vt:lpstr>
      <vt:lpstr>Companies</vt:lpstr>
      <vt:lpstr>Companies</vt:lpstr>
      <vt:lpstr>Companies</vt:lpstr>
      <vt:lpstr>Constitution of a Company</vt:lpstr>
      <vt:lpstr>The Memorandum of Association</vt:lpstr>
      <vt:lpstr>The Articles of Association </vt:lpstr>
      <vt:lpstr>Directors and the Company Secretary</vt:lpstr>
      <vt:lpstr>Directors and the Company Secretary</vt:lpstr>
      <vt:lpstr>Directors and the Company Secretary</vt:lpstr>
      <vt:lpstr>Directors and the Company Secretary</vt:lpstr>
      <vt:lpstr>Disclosure Requirements</vt:lpstr>
      <vt:lpstr>Corporate governance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422</cp:revision>
  <cp:lastPrinted>2018-09-19T06:18:53Z</cp:lastPrinted>
  <dcterms:created xsi:type="dcterms:W3CDTF">2006-08-16T00:00:00Z</dcterms:created>
  <dcterms:modified xsi:type="dcterms:W3CDTF">2023-09-19T02:24:35Z</dcterms:modified>
</cp:coreProperties>
</file>