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8" r:id="rId14"/>
    <p:sldId id="269" r:id="rId15"/>
    <p:sldId id="271" r:id="rId16"/>
    <p:sldId id="277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92" r:id="rId27"/>
    <p:sldId id="283" r:id="rId28"/>
    <p:sldId id="284" r:id="rId29"/>
    <p:sldId id="293" r:id="rId30"/>
    <p:sldId id="285" r:id="rId31"/>
    <p:sldId id="294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71" autoAdjust="0"/>
  </p:normalViewPr>
  <p:slideViewPr>
    <p:cSldViewPr>
      <p:cViewPr varScale="1">
        <p:scale>
          <a:sx n="89" d="100"/>
          <a:sy n="89" d="100"/>
        </p:scale>
        <p:origin x="9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F7F7-BA14-422D-B442-8CF181CBBE77}" type="doc">
      <dgm:prSet loTypeId="urn:microsoft.com/office/officeart/2005/8/layout/h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9E168-D559-4C44-8CD5-2E6913A10788}">
      <dgm:prSet phldrT="[Text]"/>
      <dgm:spPr/>
      <dgm:t>
        <a:bodyPr/>
        <a:lstStyle/>
        <a:p>
          <a:r>
            <a:rPr lang="en-US" dirty="0"/>
            <a:t>Sources of Funds</a:t>
          </a:r>
        </a:p>
      </dgm:t>
    </dgm:pt>
    <dgm:pt modelId="{5215C0FC-D0DB-4D7A-93A8-0CD8296165DE}" type="parTrans" cxnId="{AECB4280-CC8D-468A-B241-80B39546D60B}">
      <dgm:prSet/>
      <dgm:spPr/>
      <dgm:t>
        <a:bodyPr/>
        <a:lstStyle/>
        <a:p>
          <a:endParaRPr lang="en-US"/>
        </a:p>
      </dgm:t>
    </dgm:pt>
    <dgm:pt modelId="{6F75F1BE-2FB8-4F99-9EA5-4055E95F8B94}" type="sibTrans" cxnId="{AECB4280-CC8D-468A-B241-80B39546D60B}">
      <dgm:prSet/>
      <dgm:spPr/>
      <dgm:t>
        <a:bodyPr/>
        <a:lstStyle/>
        <a:p>
          <a:endParaRPr lang="en-US"/>
        </a:p>
      </dgm:t>
    </dgm:pt>
    <dgm:pt modelId="{BF73B9A0-5241-44E4-AB5A-E23F2BD66F42}">
      <dgm:prSet phldrT="[Text]"/>
      <dgm:spPr/>
      <dgm:t>
        <a:bodyPr/>
        <a:lstStyle/>
        <a:p>
          <a:r>
            <a:rPr lang="en-US" dirty="0"/>
            <a:t>Grant</a:t>
          </a:r>
        </a:p>
      </dgm:t>
    </dgm:pt>
    <dgm:pt modelId="{F6022AC8-BE64-456E-AA28-AF54EA347E1C}" type="parTrans" cxnId="{80956314-6259-48D8-A0A2-7571E0CC4E5C}">
      <dgm:prSet/>
      <dgm:spPr/>
      <dgm:t>
        <a:bodyPr/>
        <a:lstStyle/>
        <a:p>
          <a:endParaRPr lang="en-US"/>
        </a:p>
      </dgm:t>
    </dgm:pt>
    <dgm:pt modelId="{4053FBDC-9E37-4F2B-B233-D646E91EE393}" type="sibTrans" cxnId="{80956314-6259-48D8-A0A2-7571E0CC4E5C}">
      <dgm:prSet/>
      <dgm:spPr/>
      <dgm:t>
        <a:bodyPr/>
        <a:lstStyle/>
        <a:p>
          <a:endParaRPr lang="en-US"/>
        </a:p>
      </dgm:t>
    </dgm:pt>
    <dgm:pt modelId="{7AFDCB82-4EA8-4E77-9870-B471BF6B2BDA}">
      <dgm:prSet phldrT="[Text]"/>
      <dgm:spPr/>
      <dgm:t>
        <a:bodyPr/>
        <a:lstStyle/>
        <a:p>
          <a:r>
            <a:rPr lang="en-US" dirty="0"/>
            <a:t>Loan</a:t>
          </a:r>
        </a:p>
      </dgm:t>
    </dgm:pt>
    <dgm:pt modelId="{82FBB2CF-6B9A-4127-82DB-344DFE12C62F}" type="parTrans" cxnId="{8EF177AE-9DC9-4C15-9739-CB52B5CCF2CE}">
      <dgm:prSet/>
      <dgm:spPr/>
      <dgm:t>
        <a:bodyPr/>
        <a:lstStyle/>
        <a:p>
          <a:endParaRPr lang="en-US"/>
        </a:p>
      </dgm:t>
    </dgm:pt>
    <dgm:pt modelId="{710C66F5-5A9A-4A83-AD43-9D6928B0555D}" type="sibTrans" cxnId="{8EF177AE-9DC9-4C15-9739-CB52B5CCF2CE}">
      <dgm:prSet/>
      <dgm:spPr/>
      <dgm:t>
        <a:bodyPr/>
        <a:lstStyle/>
        <a:p>
          <a:endParaRPr lang="en-US"/>
        </a:p>
      </dgm:t>
    </dgm:pt>
    <dgm:pt modelId="{F6D9799C-A519-46F4-9B20-DD60D39BEA5D}">
      <dgm:prSet phldrT="[Text]"/>
      <dgm:spPr/>
      <dgm:t>
        <a:bodyPr/>
        <a:lstStyle/>
        <a:p>
          <a:r>
            <a:rPr lang="en-US" dirty="0"/>
            <a:t>Sale of Equity</a:t>
          </a:r>
        </a:p>
      </dgm:t>
    </dgm:pt>
    <dgm:pt modelId="{4CF89160-2FA5-4D0C-98E7-4FCD1BD343E1}" type="parTrans" cxnId="{2FD1A655-88FF-4167-88B1-42B78491BA93}">
      <dgm:prSet/>
      <dgm:spPr/>
      <dgm:t>
        <a:bodyPr/>
        <a:lstStyle/>
        <a:p>
          <a:endParaRPr lang="en-US"/>
        </a:p>
      </dgm:t>
    </dgm:pt>
    <dgm:pt modelId="{BFD137A2-0F3E-4369-AFD7-39A37B4CE78E}" type="sibTrans" cxnId="{2FD1A655-88FF-4167-88B1-42B78491BA93}">
      <dgm:prSet/>
      <dgm:spPr/>
      <dgm:t>
        <a:bodyPr/>
        <a:lstStyle/>
        <a:p>
          <a:endParaRPr lang="en-US"/>
        </a:p>
      </dgm:t>
    </dgm:pt>
    <dgm:pt modelId="{EB5EFB03-9EBA-4E33-B46F-7043BAB7D978}" type="pres">
      <dgm:prSet presAssocID="{7AEAF7F7-BA14-422D-B442-8CF181CBBE77}" presName="composite" presStyleCnt="0">
        <dgm:presLayoutVars>
          <dgm:chMax val="1"/>
          <dgm:dir/>
          <dgm:resizeHandles val="exact"/>
        </dgm:presLayoutVars>
      </dgm:prSet>
      <dgm:spPr/>
    </dgm:pt>
    <dgm:pt modelId="{B1927A3B-DCE5-4A3E-825C-3B9AEDD77064}" type="pres">
      <dgm:prSet presAssocID="{FAC9E168-D559-4C44-8CD5-2E6913A10788}" presName="roof" presStyleLbl="dkBgShp" presStyleIdx="0" presStyleCnt="2"/>
      <dgm:spPr/>
    </dgm:pt>
    <dgm:pt modelId="{5253B8E8-5D25-46C7-B6B0-ADF1BB2585A1}" type="pres">
      <dgm:prSet presAssocID="{FAC9E168-D559-4C44-8CD5-2E6913A10788}" presName="pillars" presStyleCnt="0"/>
      <dgm:spPr/>
    </dgm:pt>
    <dgm:pt modelId="{AF5C2DCC-0247-4AF9-A84D-87E93F7B06BC}" type="pres">
      <dgm:prSet presAssocID="{FAC9E168-D559-4C44-8CD5-2E6913A10788}" presName="pillar1" presStyleLbl="node1" presStyleIdx="0" presStyleCnt="3">
        <dgm:presLayoutVars>
          <dgm:bulletEnabled val="1"/>
        </dgm:presLayoutVars>
      </dgm:prSet>
      <dgm:spPr/>
    </dgm:pt>
    <dgm:pt modelId="{FAF391A8-DBDD-4F53-98CA-984F23784245}" type="pres">
      <dgm:prSet presAssocID="{7AFDCB82-4EA8-4E77-9870-B471BF6B2BDA}" presName="pillarX" presStyleLbl="node1" presStyleIdx="1" presStyleCnt="3">
        <dgm:presLayoutVars>
          <dgm:bulletEnabled val="1"/>
        </dgm:presLayoutVars>
      </dgm:prSet>
      <dgm:spPr/>
    </dgm:pt>
    <dgm:pt modelId="{03C3D65C-2DF5-426C-AA55-61D9CB12A4B7}" type="pres">
      <dgm:prSet presAssocID="{F6D9799C-A519-46F4-9B20-DD60D39BEA5D}" presName="pillarX" presStyleLbl="node1" presStyleIdx="2" presStyleCnt="3">
        <dgm:presLayoutVars>
          <dgm:bulletEnabled val="1"/>
        </dgm:presLayoutVars>
      </dgm:prSet>
      <dgm:spPr/>
    </dgm:pt>
    <dgm:pt modelId="{68B20A48-4485-41DC-9EB2-E792D1B79B95}" type="pres">
      <dgm:prSet presAssocID="{FAC9E168-D559-4C44-8CD5-2E6913A10788}" presName="base" presStyleLbl="dkBgShp" presStyleIdx="1" presStyleCnt="2"/>
      <dgm:spPr/>
    </dgm:pt>
  </dgm:ptLst>
  <dgm:cxnLst>
    <dgm:cxn modelId="{80956314-6259-48D8-A0A2-7571E0CC4E5C}" srcId="{FAC9E168-D559-4C44-8CD5-2E6913A10788}" destId="{BF73B9A0-5241-44E4-AB5A-E23F2BD66F42}" srcOrd="0" destOrd="0" parTransId="{F6022AC8-BE64-456E-AA28-AF54EA347E1C}" sibTransId="{4053FBDC-9E37-4F2B-B233-D646E91EE393}"/>
    <dgm:cxn modelId="{71369630-201B-40AF-9EC3-A92C86445753}" type="presOf" srcId="{7AFDCB82-4EA8-4E77-9870-B471BF6B2BDA}" destId="{FAF391A8-DBDD-4F53-98CA-984F23784245}" srcOrd="0" destOrd="0" presId="urn:microsoft.com/office/officeart/2005/8/layout/hList3"/>
    <dgm:cxn modelId="{2FD1A655-88FF-4167-88B1-42B78491BA93}" srcId="{FAC9E168-D559-4C44-8CD5-2E6913A10788}" destId="{F6D9799C-A519-46F4-9B20-DD60D39BEA5D}" srcOrd="2" destOrd="0" parTransId="{4CF89160-2FA5-4D0C-98E7-4FCD1BD343E1}" sibTransId="{BFD137A2-0F3E-4369-AFD7-39A37B4CE78E}"/>
    <dgm:cxn modelId="{AECB4280-CC8D-468A-B241-80B39546D60B}" srcId="{7AEAF7F7-BA14-422D-B442-8CF181CBBE77}" destId="{FAC9E168-D559-4C44-8CD5-2E6913A10788}" srcOrd="0" destOrd="0" parTransId="{5215C0FC-D0DB-4D7A-93A8-0CD8296165DE}" sibTransId="{6F75F1BE-2FB8-4F99-9EA5-4055E95F8B94}"/>
    <dgm:cxn modelId="{8EF177AE-9DC9-4C15-9739-CB52B5CCF2CE}" srcId="{FAC9E168-D559-4C44-8CD5-2E6913A10788}" destId="{7AFDCB82-4EA8-4E77-9870-B471BF6B2BDA}" srcOrd="1" destOrd="0" parTransId="{82FBB2CF-6B9A-4127-82DB-344DFE12C62F}" sibTransId="{710C66F5-5A9A-4A83-AD43-9D6928B0555D}"/>
    <dgm:cxn modelId="{DBEF84AE-23C1-4476-B0D2-9B35FE3C57D1}" type="presOf" srcId="{FAC9E168-D559-4C44-8CD5-2E6913A10788}" destId="{B1927A3B-DCE5-4A3E-825C-3B9AEDD77064}" srcOrd="0" destOrd="0" presId="urn:microsoft.com/office/officeart/2005/8/layout/hList3"/>
    <dgm:cxn modelId="{C6803EBC-15C7-414D-A4BA-07979FD0570A}" type="presOf" srcId="{F6D9799C-A519-46F4-9B20-DD60D39BEA5D}" destId="{03C3D65C-2DF5-426C-AA55-61D9CB12A4B7}" srcOrd="0" destOrd="0" presId="urn:microsoft.com/office/officeart/2005/8/layout/hList3"/>
    <dgm:cxn modelId="{538975BD-0FED-45FE-B421-FA2CB337F7DB}" type="presOf" srcId="{7AEAF7F7-BA14-422D-B442-8CF181CBBE77}" destId="{EB5EFB03-9EBA-4E33-B46F-7043BAB7D978}" srcOrd="0" destOrd="0" presId="urn:microsoft.com/office/officeart/2005/8/layout/hList3"/>
    <dgm:cxn modelId="{8257CEEB-2958-41BE-BC74-D3E76B6E107A}" type="presOf" srcId="{BF73B9A0-5241-44E4-AB5A-E23F2BD66F42}" destId="{AF5C2DCC-0247-4AF9-A84D-87E93F7B06BC}" srcOrd="0" destOrd="0" presId="urn:microsoft.com/office/officeart/2005/8/layout/hList3"/>
    <dgm:cxn modelId="{94B1B8BD-DB54-4E27-852E-3980365F45EA}" type="presParOf" srcId="{EB5EFB03-9EBA-4E33-B46F-7043BAB7D978}" destId="{B1927A3B-DCE5-4A3E-825C-3B9AEDD77064}" srcOrd="0" destOrd="0" presId="urn:microsoft.com/office/officeart/2005/8/layout/hList3"/>
    <dgm:cxn modelId="{FFA41293-F376-474E-A811-709E0C2CA7F9}" type="presParOf" srcId="{EB5EFB03-9EBA-4E33-B46F-7043BAB7D978}" destId="{5253B8E8-5D25-46C7-B6B0-ADF1BB2585A1}" srcOrd="1" destOrd="0" presId="urn:microsoft.com/office/officeart/2005/8/layout/hList3"/>
    <dgm:cxn modelId="{150C99ED-C159-420C-BD81-0ABB448EC2C3}" type="presParOf" srcId="{5253B8E8-5D25-46C7-B6B0-ADF1BB2585A1}" destId="{AF5C2DCC-0247-4AF9-A84D-87E93F7B06BC}" srcOrd="0" destOrd="0" presId="urn:microsoft.com/office/officeart/2005/8/layout/hList3"/>
    <dgm:cxn modelId="{019CA7F2-53A3-463F-96BB-A4A47D9798F4}" type="presParOf" srcId="{5253B8E8-5D25-46C7-B6B0-ADF1BB2585A1}" destId="{FAF391A8-DBDD-4F53-98CA-984F23784245}" srcOrd="1" destOrd="0" presId="urn:microsoft.com/office/officeart/2005/8/layout/hList3"/>
    <dgm:cxn modelId="{E2AF9D4A-CCAF-490E-AFD9-2E15DAE71DF0}" type="presParOf" srcId="{5253B8E8-5D25-46C7-B6B0-ADF1BB2585A1}" destId="{03C3D65C-2DF5-426C-AA55-61D9CB12A4B7}" srcOrd="2" destOrd="0" presId="urn:microsoft.com/office/officeart/2005/8/layout/hList3"/>
    <dgm:cxn modelId="{D01C1958-CD88-494F-8A1C-D0C59829448A}" type="presParOf" srcId="{EB5EFB03-9EBA-4E33-B46F-7043BAB7D978}" destId="{68B20A48-4485-41DC-9EB2-E792D1B79B9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EAEA6-6466-4F5F-8D7F-67AE0F4028A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F6D35-8BF6-43A3-8C4C-736C0F3B6CDB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26D7026C-CCE4-428D-9940-64A00662B0F3}" type="parTrans" cxnId="{476EE9FA-6165-4DDA-BFE1-2F45B273A540}">
      <dgm:prSet/>
      <dgm:spPr/>
      <dgm:t>
        <a:bodyPr/>
        <a:lstStyle/>
        <a:p>
          <a:endParaRPr lang="en-US"/>
        </a:p>
      </dgm:t>
    </dgm:pt>
    <dgm:pt modelId="{87262457-C9CE-42DF-9B48-DB77E37947D2}" type="sibTrans" cxnId="{476EE9FA-6165-4DDA-BFE1-2F45B273A540}">
      <dgm:prSet/>
      <dgm:spPr/>
      <dgm:t>
        <a:bodyPr/>
        <a:lstStyle/>
        <a:p>
          <a:endParaRPr lang="en-US"/>
        </a:p>
      </dgm:t>
    </dgm:pt>
    <dgm:pt modelId="{6EA8490C-5BF3-4737-BC7D-F0DD0D962F2A}">
      <dgm:prSet phldrT="[Text]"/>
      <dgm:spPr/>
      <dgm:t>
        <a:bodyPr/>
        <a:lstStyle/>
        <a:p>
          <a:r>
            <a:rPr lang="en-US" dirty="0"/>
            <a:t>Raw materials and bought-in items</a:t>
          </a:r>
        </a:p>
      </dgm:t>
    </dgm:pt>
    <dgm:pt modelId="{1D9A95FD-8DBD-4908-A26D-FC335F286B50}" type="parTrans" cxnId="{0B842984-5C63-4AA4-B11C-533636CFEE17}">
      <dgm:prSet/>
      <dgm:spPr/>
      <dgm:t>
        <a:bodyPr/>
        <a:lstStyle/>
        <a:p>
          <a:endParaRPr lang="en-US"/>
        </a:p>
      </dgm:t>
    </dgm:pt>
    <dgm:pt modelId="{ABE5BEAC-FE3B-41EF-BFE9-3831CC6D6DC6}" type="sibTrans" cxnId="{0B842984-5C63-4AA4-B11C-533636CFEE17}">
      <dgm:prSet/>
      <dgm:spPr/>
      <dgm:t>
        <a:bodyPr/>
        <a:lstStyle/>
        <a:p>
          <a:endParaRPr lang="en-US"/>
        </a:p>
      </dgm:t>
    </dgm:pt>
    <dgm:pt modelId="{5904EEE2-682C-4251-B236-381113946355}">
      <dgm:prSet phldrT="[Text]"/>
      <dgm:spPr/>
      <dgm:t>
        <a:bodyPr/>
        <a:lstStyle/>
        <a:p>
          <a:r>
            <a:rPr lang="en-US" dirty="0"/>
            <a:t>Cost of equipment</a:t>
          </a:r>
        </a:p>
      </dgm:t>
    </dgm:pt>
    <dgm:pt modelId="{C911677F-89D9-48D0-92F6-7ADDC2CEFB15}" type="parTrans" cxnId="{73B5D419-C089-443E-808B-62ADC2CFEB04}">
      <dgm:prSet/>
      <dgm:spPr/>
      <dgm:t>
        <a:bodyPr/>
        <a:lstStyle/>
        <a:p>
          <a:endParaRPr lang="en-US"/>
        </a:p>
      </dgm:t>
    </dgm:pt>
    <dgm:pt modelId="{88341A5D-9AD2-478D-A1DC-2B0322996BC9}" type="sibTrans" cxnId="{73B5D419-C089-443E-808B-62ADC2CFEB04}">
      <dgm:prSet/>
      <dgm:spPr/>
      <dgm:t>
        <a:bodyPr/>
        <a:lstStyle/>
        <a:p>
          <a:endParaRPr lang="en-US"/>
        </a:p>
      </dgm:t>
    </dgm:pt>
    <dgm:pt modelId="{6A4673D0-B0ED-4ED1-B906-3BE8E06467B3}">
      <dgm:prSet phldrT="[Text]"/>
      <dgm:spPr/>
      <dgm:t>
        <a:bodyPr/>
        <a:lstStyle/>
        <a:p>
          <a:r>
            <a:rPr lang="en-US" dirty="0"/>
            <a:t>Direct labour cost</a:t>
          </a:r>
        </a:p>
      </dgm:t>
    </dgm:pt>
    <dgm:pt modelId="{E42F0B5C-808A-48EE-B4AD-E8363B7D8E51}" type="parTrans" cxnId="{F365FD42-A492-4871-9EB9-0B8630D13167}">
      <dgm:prSet/>
      <dgm:spPr/>
      <dgm:t>
        <a:bodyPr/>
        <a:lstStyle/>
        <a:p>
          <a:endParaRPr lang="en-US"/>
        </a:p>
      </dgm:t>
    </dgm:pt>
    <dgm:pt modelId="{44B986D7-03D9-4FE8-96DF-9D813F2CCEB0}" type="sibTrans" cxnId="{F365FD42-A492-4871-9EB9-0B8630D13167}">
      <dgm:prSet/>
      <dgm:spPr/>
      <dgm:t>
        <a:bodyPr/>
        <a:lstStyle/>
        <a:p>
          <a:endParaRPr lang="en-US"/>
        </a:p>
      </dgm:t>
    </dgm:pt>
    <dgm:pt modelId="{7768AD7C-9178-4D7F-86B5-E0196E003D2D}">
      <dgm:prSet phldrT="[Text]"/>
      <dgm:spPr/>
      <dgm:t>
        <a:bodyPr/>
        <a:lstStyle/>
        <a:p>
          <a:r>
            <a:rPr lang="en-US" dirty="0"/>
            <a:t>overheads</a:t>
          </a:r>
        </a:p>
      </dgm:t>
    </dgm:pt>
    <dgm:pt modelId="{BAEE8D42-714C-4FD3-BED0-5A86F71C5A61}" type="parTrans" cxnId="{04C88A76-DE98-4D89-BBFC-6CA4886C7625}">
      <dgm:prSet/>
      <dgm:spPr/>
      <dgm:t>
        <a:bodyPr/>
        <a:lstStyle/>
        <a:p>
          <a:endParaRPr lang="en-US"/>
        </a:p>
      </dgm:t>
    </dgm:pt>
    <dgm:pt modelId="{AB4D6369-7711-47EF-B1EA-DDEA35C2F978}" type="sibTrans" cxnId="{04C88A76-DE98-4D89-BBFC-6CA4886C7625}">
      <dgm:prSet/>
      <dgm:spPr/>
      <dgm:t>
        <a:bodyPr/>
        <a:lstStyle/>
        <a:p>
          <a:endParaRPr lang="en-US"/>
        </a:p>
      </dgm:t>
    </dgm:pt>
    <dgm:pt modelId="{D64DB294-AACE-418A-A012-CABAE7B953BD}" type="pres">
      <dgm:prSet presAssocID="{6FAEAEA6-6466-4F5F-8D7F-67AE0F4028A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28F96BD-8696-4B07-824D-587CED03BF5A}" type="pres">
      <dgm:prSet presAssocID="{F06F6D35-8BF6-43A3-8C4C-736C0F3B6CDB}" presName="centerShape" presStyleLbl="node0" presStyleIdx="0" presStyleCnt="1"/>
      <dgm:spPr/>
    </dgm:pt>
    <dgm:pt modelId="{EFFEFB3E-9C20-4D17-96B4-B32620C5B9D4}" type="pres">
      <dgm:prSet presAssocID="{1D9A95FD-8DBD-4908-A26D-FC335F286B50}" presName="parTrans" presStyleLbl="sibTrans2D1" presStyleIdx="0" presStyleCnt="4"/>
      <dgm:spPr/>
    </dgm:pt>
    <dgm:pt modelId="{ADB6A358-7A77-4C0F-A6B4-94B4C4480C01}" type="pres">
      <dgm:prSet presAssocID="{1D9A95FD-8DBD-4908-A26D-FC335F286B50}" presName="connectorText" presStyleLbl="sibTrans2D1" presStyleIdx="0" presStyleCnt="4"/>
      <dgm:spPr/>
    </dgm:pt>
    <dgm:pt modelId="{3479F329-91E2-4B68-BF00-336C3B034791}" type="pres">
      <dgm:prSet presAssocID="{6EA8490C-5BF3-4737-BC7D-F0DD0D962F2A}" presName="node" presStyleLbl="node1" presStyleIdx="0" presStyleCnt="4" custScaleX="200798" custScaleY="109765" custRadScaleRad="112244" custRadScaleInc="-4514">
        <dgm:presLayoutVars>
          <dgm:bulletEnabled val="1"/>
        </dgm:presLayoutVars>
      </dgm:prSet>
      <dgm:spPr/>
    </dgm:pt>
    <dgm:pt modelId="{B1087139-14AF-44EC-AD07-9AC5D2D8325A}" type="pres">
      <dgm:prSet presAssocID="{C911677F-89D9-48D0-92F6-7ADDC2CEFB15}" presName="parTrans" presStyleLbl="sibTrans2D1" presStyleIdx="1" presStyleCnt="4"/>
      <dgm:spPr/>
    </dgm:pt>
    <dgm:pt modelId="{414B664F-9929-4BCB-AEBA-6131BB483ABE}" type="pres">
      <dgm:prSet presAssocID="{C911677F-89D9-48D0-92F6-7ADDC2CEFB15}" presName="connectorText" presStyleLbl="sibTrans2D1" presStyleIdx="1" presStyleCnt="4"/>
      <dgm:spPr/>
    </dgm:pt>
    <dgm:pt modelId="{9A1AF091-C144-4C27-924A-F88EC573F88C}" type="pres">
      <dgm:prSet presAssocID="{5904EEE2-682C-4251-B236-381113946355}" presName="node" presStyleLbl="node1" presStyleIdx="1" presStyleCnt="4" custScaleX="168462" custRadScaleRad="126342" custRadScaleInc="-1265">
        <dgm:presLayoutVars>
          <dgm:bulletEnabled val="1"/>
        </dgm:presLayoutVars>
      </dgm:prSet>
      <dgm:spPr/>
    </dgm:pt>
    <dgm:pt modelId="{A22DBFC0-79C7-41F0-B387-A1C918A33DC4}" type="pres">
      <dgm:prSet presAssocID="{E42F0B5C-808A-48EE-B4AD-E8363B7D8E51}" presName="parTrans" presStyleLbl="sibTrans2D1" presStyleIdx="2" presStyleCnt="4"/>
      <dgm:spPr/>
    </dgm:pt>
    <dgm:pt modelId="{855BA553-3293-4804-9287-4FD53CB515BF}" type="pres">
      <dgm:prSet presAssocID="{E42F0B5C-808A-48EE-B4AD-E8363B7D8E51}" presName="connectorText" presStyleLbl="sibTrans2D1" presStyleIdx="2" presStyleCnt="4"/>
      <dgm:spPr/>
    </dgm:pt>
    <dgm:pt modelId="{2DD5EEE6-B655-472F-9E08-CA954281AC76}" type="pres">
      <dgm:prSet presAssocID="{6A4673D0-B0ED-4ED1-B906-3BE8E06467B3}" presName="node" presStyleLbl="node1" presStyleIdx="2" presStyleCnt="4" custScaleX="198074">
        <dgm:presLayoutVars>
          <dgm:bulletEnabled val="1"/>
        </dgm:presLayoutVars>
      </dgm:prSet>
      <dgm:spPr/>
    </dgm:pt>
    <dgm:pt modelId="{0F1ACA0A-9870-4BF9-B491-FC3C688C12C8}" type="pres">
      <dgm:prSet presAssocID="{BAEE8D42-714C-4FD3-BED0-5A86F71C5A61}" presName="parTrans" presStyleLbl="sibTrans2D1" presStyleIdx="3" presStyleCnt="4"/>
      <dgm:spPr/>
    </dgm:pt>
    <dgm:pt modelId="{27A7A3B7-3077-4621-B5E7-4186D871A89A}" type="pres">
      <dgm:prSet presAssocID="{BAEE8D42-714C-4FD3-BED0-5A86F71C5A61}" presName="connectorText" presStyleLbl="sibTrans2D1" presStyleIdx="3" presStyleCnt="4"/>
      <dgm:spPr/>
    </dgm:pt>
    <dgm:pt modelId="{E849D73C-7466-410F-9C2E-E07775C14432}" type="pres">
      <dgm:prSet presAssocID="{7768AD7C-9178-4D7F-86B5-E0196E003D2D}" presName="node" presStyleLbl="node1" presStyleIdx="3" presStyleCnt="4" custScaleX="182325" custRadScaleRad="134140" custRadScaleInc="1191">
        <dgm:presLayoutVars>
          <dgm:bulletEnabled val="1"/>
        </dgm:presLayoutVars>
      </dgm:prSet>
      <dgm:spPr/>
    </dgm:pt>
  </dgm:ptLst>
  <dgm:cxnLst>
    <dgm:cxn modelId="{73B5D419-C089-443E-808B-62ADC2CFEB04}" srcId="{F06F6D35-8BF6-43A3-8C4C-736C0F3B6CDB}" destId="{5904EEE2-682C-4251-B236-381113946355}" srcOrd="1" destOrd="0" parTransId="{C911677F-89D9-48D0-92F6-7ADDC2CEFB15}" sibTransId="{88341A5D-9AD2-478D-A1DC-2B0322996BC9}"/>
    <dgm:cxn modelId="{84ACD32A-72D4-4507-8FC6-7FDB05C7BDD8}" type="presOf" srcId="{6EA8490C-5BF3-4737-BC7D-F0DD0D962F2A}" destId="{3479F329-91E2-4B68-BF00-336C3B034791}" srcOrd="0" destOrd="0" presId="urn:microsoft.com/office/officeart/2005/8/layout/radial5"/>
    <dgm:cxn modelId="{A535B430-DE7B-4940-9505-50ED19E296D5}" type="presOf" srcId="{1D9A95FD-8DBD-4908-A26D-FC335F286B50}" destId="{ADB6A358-7A77-4C0F-A6B4-94B4C4480C01}" srcOrd="1" destOrd="0" presId="urn:microsoft.com/office/officeart/2005/8/layout/radial5"/>
    <dgm:cxn modelId="{5305F838-877F-4B2C-A6C3-977C3056DDC0}" type="presOf" srcId="{E42F0B5C-808A-48EE-B4AD-E8363B7D8E51}" destId="{A22DBFC0-79C7-41F0-B387-A1C918A33DC4}" srcOrd="0" destOrd="0" presId="urn:microsoft.com/office/officeart/2005/8/layout/radial5"/>
    <dgm:cxn modelId="{9977CF3B-35DF-4949-92C3-508BDDA17294}" type="presOf" srcId="{1D9A95FD-8DBD-4908-A26D-FC335F286B50}" destId="{EFFEFB3E-9C20-4D17-96B4-B32620C5B9D4}" srcOrd="0" destOrd="0" presId="urn:microsoft.com/office/officeart/2005/8/layout/radial5"/>
    <dgm:cxn modelId="{7B6C213E-2DE3-45FD-9F4E-86C2D4454AFD}" type="presOf" srcId="{5904EEE2-682C-4251-B236-381113946355}" destId="{9A1AF091-C144-4C27-924A-F88EC573F88C}" srcOrd="0" destOrd="0" presId="urn:microsoft.com/office/officeart/2005/8/layout/radial5"/>
    <dgm:cxn modelId="{F365FD42-A492-4871-9EB9-0B8630D13167}" srcId="{F06F6D35-8BF6-43A3-8C4C-736C0F3B6CDB}" destId="{6A4673D0-B0ED-4ED1-B906-3BE8E06467B3}" srcOrd="2" destOrd="0" parTransId="{E42F0B5C-808A-48EE-B4AD-E8363B7D8E51}" sibTransId="{44B986D7-03D9-4FE8-96DF-9D813F2CCEB0}"/>
    <dgm:cxn modelId="{FB84A353-6685-4BDB-8917-146891AA42B6}" type="presOf" srcId="{E42F0B5C-808A-48EE-B4AD-E8363B7D8E51}" destId="{855BA553-3293-4804-9287-4FD53CB515BF}" srcOrd="1" destOrd="0" presId="urn:microsoft.com/office/officeart/2005/8/layout/radial5"/>
    <dgm:cxn modelId="{04C88A76-DE98-4D89-BBFC-6CA4886C7625}" srcId="{F06F6D35-8BF6-43A3-8C4C-736C0F3B6CDB}" destId="{7768AD7C-9178-4D7F-86B5-E0196E003D2D}" srcOrd="3" destOrd="0" parTransId="{BAEE8D42-714C-4FD3-BED0-5A86F71C5A61}" sibTransId="{AB4D6369-7711-47EF-B1EA-DDEA35C2F978}"/>
    <dgm:cxn modelId="{2EC9FA77-16A9-445D-AAAF-5F5A041DDCA5}" type="presOf" srcId="{C911677F-89D9-48D0-92F6-7ADDC2CEFB15}" destId="{B1087139-14AF-44EC-AD07-9AC5D2D8325A}" srcOrd="0" destOrd="0" presId="urn:microsoft.com/office/officeart/2005/8/layout/radial5"/>
    <dgm:cxn modelId="{1AB92C58-7AF6-4080-BC79-77B1C7EB4B94}" type="presOf" srcId="{6A4673D0-B0ED-4ED1-B906-3BE8E06467B3}" destId="{2DD5EEE6-B655-472F-9E08-CA954281AC76}" srcOrd="0" destOrd="0" presId="urn:microsoft.com/office/officeart/2005/8/layout/radial5"/>
    <dgm:cxn modelId="{16E1DE80-DEF9-49CE-B3E7-516D6749E150}" type="presOf" srcId="{F06F6D35-8BF6-43A3-8C4C-736C0F3B6CDB}" destId="{228F96BD-8696-4B07-824D-587CED03BF5A}" srcOrd="0" destOrd="0" presId="urn:microsoft.com/office/officeart/2005/8/layout/radial5"/>
    <dgm:cxn modelId="{0B842984-5C63-4AA4-B11C-533636CFEE17}" srcId="{F06F6D35-8BF6-43A3-8C4C-736C0F3B6CDB}" destId="{6EA8490C-5BF3-4737-BC7D-F0DD0D962F2A}" srcOrd="0" destOrd="0" parTransId="{1D9A95FD-8DBD-4908-A26D-FC335F286B50}" sibTransId="{ABE5BEAC-FE3B-41EF-BFE9-3831CC6D6DC6}"/>
    <dgm:cxn modelId="{67A5B187-B705-454B-8CA2-7CF2098B31FB}" type="presOf" srcId="{6FAEAEA6-6466-4F5F-8D7F-67AE0F4028AF}" destId="{D64DB294-AACE-418A-A012-CABAE7B953BD}" srcOrd="0" destOrd="0" presId="urn:microsoft.com/office/officeart/2005/8/layout/radial5"/>
    <dgm:cxn modelId="{C1ADB8C0-BA69-44BA-800C-3A1098D165EA}" type="presOf" srcId="{BAEE8D42-714C-4FD3-BED0-5A86F71C5A61}" destId="{0F1ACA0A-9870-4BF9-B491-FC3C688C12C8}" srcOrd="0" destOrd="0" presId="urn:microsoft.com/office/officeart/2005/8/layout/radial5"/>
    <dgm:cxn modelId="{2C69E5D2-4259-4C4B-9647-EF12FA01BDE7}" type="presOf" srcId="{7768AD7C-9178-4D7F-86B5-E0196E003D2D}" destId="{E849D73C-7466-410F-9C2E-E07775C14432}" srcOrd="0" destOrd="0" presId="urn:microsoft.com/office/officeart/2005/8/layout/radial5"/>
    <dgm:cxn modelId="{E22F43E0-444B-4DDB-8119-6E7299D1E853}" type="presOf" srcId="{BAEE8D42-714C-4FD3-BED0-5A86F71C5A61}" destId="{27A7A3B7-3077-4621-B5E7-4186D871A89A}" srcOrd="1" destOrd="0" presId="urn:microsoft.com/office/officeart/2005/8/layout/radial5"/>
    <dgm:cxn modelId="{476EE9FA-6165-4DDA-BFE1-2F45B273A540}" srcId="{6FAEAEA6-6466-4F5F-8D7F-67AE0F4028AF}" destId="{F06F6D35-8BF6-43A3-8C4C-736C0F3B6CDB}" srcOrd="0" destOrd="0" parTransId="{26D7026C-CCE4-428D-9940-64A00662B0F3}" sibTransId="{87262457-C9CE-42DF-9B48-DB77E37947D2}"/>
    <dgm:cxn modelId="{CB4A66FB-C3AB-4BBF-9DCC-5EE6A8AD1EBB}" type="presOf" srcId="{C911677F-89D9-48D0-92F6-7ADDC2CEFB15}" destId="{414B664F-9929-4BCB-AEBA-6131BB483ABE}" srcOrd="1" destOrd="0" presId="urn:microsoft.com/office/officeart/2005/8/layout/radial5"/>
    <dgm:cxn modelId="{FEE5F9F0-2480-44D2-BD9E-B13C6C4E2BE5}" type="presParOf" srcId="{D64DB294-AACE-418A-A012-CABAE7B953BD}" destId="{228F96BD-8696-4B07-824D-587CED03BF5A}" srcOrd="0" destOrd="0" presId="urn:microsoft.com/office/officeart/2005/8/layout/radial5"/>
    <dgm:cxn modelId="{AC9F2B28-34B8-47AA-BE9A-0593DD2FAAD9}" type="presParOf" srcId="{D64DB294-AACE-418A-A012-CABAE7B953BD}" destId="{EFFEFB3E-9C20-4D17-96B4-B32620C5B9D4}" srcOrd="1" destOrd="0" presId="urn:microsoft.com/office/officeart/2005/8/layout/radial5"/>
    <dgm:cxn modelId="{A1A5C9DE-68BE-4651-85A1-73666C7A9526}" type="presParOf" srcId="{EFFEFB3E-9C20-4D17-96B4-B32620C5B9D4}" destId="{ADB6A358-7A77-4C0F-A6B4-94B4C4480C01}" srcOrd="0" destOrd="0" presId="urn:microsoft.com/office/officeart/2005/8/layout/radial5"/>
    <dgm:cxn modelId="{3FADABED-EA2E-412C-A9F9-628CF5A585BC}" type="presParOf" srcId="{D64DB294-AACE-418A-A012-CABAE7B953BD}" destId="{3479F329-91E2-4B68-BF00-336C3B034791}" srcOrd="2" destOrd="0" presId="urn:microsoft.com/office/officeart/2005/8/layout/radial5"/>
    <dgm:cxn modelId="{EE94563B-6E93-4465-8BF1-A2C780032DDE}" type="presParOf" srcId="{D64DB294-AACE-418A-A012-CABAE7B953BD}" destId="{B1087139-14AF-44EC-AD07-9AC5D2D8325A}" srcOrd="3" destOrd="0" presId="urn:microsoft.com/office/officeart/2005/8/layout/radial5"/>
    <dgm:cxn modelId="{A2DF11C9-8496-47B6-86C7-5BD64DA08BCB}" type="presParOf" srcId="{B1087139-14AF-44EC-AD07-9AC5D2D8325A}" destId="{414B664F-9929-4BCB-AEBA-6131BB483ABE}" srcOrd="0" destOrd="0" presId="urn:microsoft.com/office/officeart/2005/8/layout/radial5"/>
    <dgm:cxn modelId="{A511C1D2-EC55-433E-9F5B-7BFADC2F96BC}" type="presParOf" srcId="{D64DB294-AACE-418A-A012-CABAE7B953BD}" destId="{9A1AF091-C144-4C27-924A-F88EC573F88C}" srcOrd="4" destOrd="0" presId="urn:microsoft.com/office/officeart/2005/8/layout/radial5"/>
    <dgm:cxn modelId="{B2DB1132-B833-4DAD-BDE6-8BAB22983D32}" type="presParOf" srcId="{D64DB294-AACE-418A-A012-CABAE7B953BD}" destId="{A22DBFC0-79C7-41F0-B387-A1C918A33DC4}" srcOrd="5" destOrd="0" presId="urn:microsoft.com/office/officeart/2005/8/layout/radial5"/>
    <dgm:cxn modelId="{8A00543E-3D7A-4D58-9A3D-173D0D947157}" type="presParOf" srcId="{A22DBFC0-79C7-41F0-B387-A1C918A33DC4}" destId="{855BA553-3293-4804-9287-4FD53CB515BF}" srcOrd="0" destOrd="0" presId="urn:microsoft.com/office/officeart/2005/8/layout/radial5"/>
    <dgm:cxn modelId="{2CEFE741-C92B-4DF7-A370-CB829DFE69A3}" type="presParOf" srcId="{D64DB294-AACE-418A-A012-CABAE7B953BD}" destId="{2DD5EEE6-B655-472F-9E08-CA954281AC76}" srcOrd="6" destOrd="0" presId="urn:microsoft.com/office/officeart/2005/8/layout/radial5"/>
    <dgm:cxn modelId="{315CEAD9-D431-4825-B8F9-72BBDA548153}" type="presParOf" srcId="{D64DB294-AACE-418A-A012-CABAE7B953BD}" destId="{0F1ACA0A-9870-4BF9-B491-FC3C688C12C8}" srcOrd="7" destOrd="0" presId="urn:microsoft.com/office/officeart/2005/8/layout/radial5"/>
    <dgm:cxn modelId="{EF2FDAE2-1A70-4FBE-B6A9-0D079DBACC33}" type="presParOf" srcId="{0F1ACA0A-9870-4BF9-B491-FC3C688C12C8}" destId="{27A7A3B7-3077-4621-B5E7-4186D871A89A}" srcOrd="0" destOrd="0" presId="urn:microsoft.com/office/officeart/2005/8/layout/radial5"/>
    <dgm:cxn modelId="{3A26C002-FCA3-4AB7-8375-EB834D7F776E}" type="presParOf" srcId="{D64DB294-AACE-418A-A012-CABAE7B953BD}" destId="{E849D73C-7466-410F-9C2E-E07775C1443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7A3B-DCE5-4A3E-825C-3B9AEDD77064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Sources of Funds</a:t>
          </a:r>
        </a:p>
      </dsp:txBody>
      <dsp:txXfrm>
        <a:off x="0" y="0"/>
        <a:ext cx="8229600" cy="1357788"/>
      </dsp:txXfrm>
    </dsp:sp>
    <dsp:sp modelId="{AF5C2DCC-0247-4AF9-A84D-87E93F7B06BC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Grant</a:t>
          </a:r>
        </a:p>
      </dsp:txBody>
      <dsp:txXfrm>
        <a:off x="4018" y="1357788"/>
        <a:ext cx="2740521" cy="2851356"/>
      </dsp:txXfrm>
    </dsp:sp>
    <dsp:sp modelId="{FAF391A8-DBDD-4F53-98CA-984F23784245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Loan</a:t>
          </a:r>
        </a:p>
      </dsp:txBody>
      <dsp:txXfrm>
        <a:off x="2744539" y="1357788"/>
        <a:ext cx="2740521" cy="2851356"/>
      </dsp:txXfrm>
    </dsp:sp>
    <dsp:sp modelId="{03C3D65C-2DF5-426C-AA55-61D9CB12A4B7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Sale of Equity</a:t>
          </a:r>
        </a:p>
      </dsp:txBody>
      <dsp:txXfrm>
        <a:off x="5485060" y="1357788"/>
        <a:ext cx="2740521" cy="2851356"/>
      </dsp:txXfrm>
    </dsp:sp>
    <dsp:sp modelId="{68B20A48-4485-41DC-9EB2-E792D1B79B95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F96BD-8696-4B07-824D-587CED03BF5A}">
      <dsp:nvSpPr>
        <dsp:cNvPr id="0" name=""/>
        <dsp:cNvSpPr/>
      </dsp:nvSpPr>
      <dsp:spPr>
        <a:xfrm>
          <a:off x="3523907" y="1811479"/>
          <a:ext cx="1269801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COST</a:t>
          </a:r>
        </a:p>
      </dsp:txBody>
      <dsp:txXfrm>
        <a:off x="3709865" y="1997437"/>
        <a:ext cx="897885" cy="897885"/>
      </dsp:txXfrm>
    </dsp:sp>
    <dsp:sp modelId="{EFFEFB3E-9C20-4D17-96B4-B32620C5B9D4}">
      <dsp:nvSpPr>
        <dsp:cNvPr id="0" name=""/>
        <dsp:cNvSpPr/>
      </dsp:nvSpPr>
      <dsp:spPr>
        <a:xfrm rot="16063300">
          <a:off x="4006666" y="1379783"/>
          <a:ext cx="236590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043565" y="1501589"/>
        <a:ext cx="165613" cy="259040"/>
      </dsp:txXfrm>
    </dsp:sp>
    <dsp:sp modelId="{3479F329-91E2-4B68-BF00-336C3B034791}">
      <dsp:nvSpPr>
        <dsp:cNvPr id="0" name=""/>
        <dsp:cNvSpPr/>
      </dsp:nvSpPr>
      <dsp:spPr>
        <a:xfrm>
          <a:off x="2813234" y="-27696"/>
          <a:ext cx="2549736" cy="1393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Raw materials and bought-in items</a:t>
          </a:r>
        </a:p>
      </dsp:txBody>
      <dsp:txXfrm>
        <a:off x="3186634" y="176421"/>
        <a:ext cx="1802936" cy="985563"/>
      </dsp:txXfrm>
    </dsp:sp>
    <dsp:sp modelId="{B1087139-14AF-44EC-AD07-9AC5D2D8325A}">
      <dsp:nvSpPr>
        <dsp:cNvPr id="0" name=""/>
        <dsp:cNvSpPr/>
      </dsp:nvSpPr>
      <dsp:spPr>
        <a:xfrm rot="21565845">
          <a:off x="4912674" y="2221599"/>
          <a:ext cx="286704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12676" y="2308372"/>
        <a:ext cx="200693" cy="259040"/>
      </dsp:txXfrm>
    </dsp:sp>
    <dsp:sp modelId="{9A1AF091-C144-4C27-924A-F88EC573F88C}">
      <dsp:nvSpPr>
        <dsp:cNvPr id="0" name=""/>
        <dsp:cNvSpPr/>
      </dsp:nvSpPr>
      <dsp:spPr>
        <a:xfrm>
          <a:off x="5334452" y="1789172"/>
          <a:ext cx="2139133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Cost of equipment</a:t>
          </a:r>
        </a:p>
      </dsp:txBody>
      <dsp:txXfrm>
        <a:off x="5647721" y="1975130"/>
        <a:ext cx="1512595" cy="897885"/>
      </dsp:txXfrm>
    </dsp:sp>
    <dsp:sp modelId="{A22DBFC0-79C7-41F0-B387-A1C918A33DC4}">
      <dsp:nvSpPr>
        <dsp:cNvPr id="0" name=""/>
        <dsp:cNvSpPr/>
      </dsp:nvSpPr>
      <dsp:spPr>
        <a:xfrm rot="5400000">
          <a:off x="4024353" y="3111492"/>
          <a:ext cx="268909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64690" y="3157502"/>
        <a:ext cx="188236" cy="259040"/>
      </dsp:txXfrm>
    </dsp:sp>
    <dsp:sp modelId="{2DD5EEE6-B655-472F-9E08-CA954281AC76}">
      <dsp:nvSpPr>
        <dsp:cNvPr id="0" name=""/>
        <dsp:cNvSpPr/>
      </dsp:nvSpPr>
      <dsp:spPr>
        <a:xfrm>
          <a:off x="2901234" y="3588657"/>
          <a:ext cx="2515146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Direct labour cost</a:t>
          </a:r>
        </a:p>
      </dsp:txBody>
      <dsp:txXfrm>
        <a:off x="3269569" y="3774615"/>
        <a:ext cx="1778476" cy="897885"/>
      </dsp:txXfrm>
    </dsp:sp>
    <dsp:sp modelId="{0F1ACA0A-9870-4BF9-B491-FC3C688C12C8}">
      <dsp:nvSpPr>
        <dsp:cNvPr id="0" name=""/>
        <dsp:cNvSpPr/>
      </dsp:nvSpPr>
      <dsp:spPr>
        <a:xfrm rot="10832157">
          <a:off x="3080292" y="2221891"/>
          <a:ext cx="313516" cy="43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174345" y="2308677"/>
        <a:ext cx="219461" cy="259040"/>
      </dsp:txXfrm>
    </dsp:sp>
    <dsp:sp modelId="{E849D73C-7466-410F-9C2E-E07775C14432}">
      <dsp:nvSpPr>
        <dsp:cNvPr id="0" name=""/>
        <dsp:cNvSpPr/>
      </dsp:nvSpPr>
      <dsp:spPr>
        <a:xfrm>
          <a:off x="617423" y="1789180"/>
          <a:ext cx="2315165" cy="1269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overheads</a:t>
          </a:r>
        </a:p>
      </dsp:txBody>
      <dsp:txXfrm>
        <a:off x="956471" y="1975138"/>
        <a:ext cx="1637069" cy="89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06DF2-3D8D-4101-86E6-4CBA3318F82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2AE8-B1FC-479D-9037-413AE140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finance and accounting?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both</a:t>
            </a:r>
          </a:p>
          <a:p>
            <a:r>
              <a:rPr lang="en-US" dirty="0"/>
              <a:t>Method of estimation sale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Examples, how to </a:t>
            </a:r>
            <a:r>
              <a:rPr lang="en-US"/>
              <a:t>allocate?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this rule can be bearable for 1 or 2 year but not more</a:t>
            </a:r>
            <a:r>
              <a:rPr lang="en-US" baseline="0" dirty="0"/>
              <a:t>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Invoices are</a:t>
            </a:r>
            <a:r>
              <a:rPr lang="en-US" baseline="0" dirty="0"/>
              <a:t> issued at the end of the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Money will require some time to 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raise money?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Grant - </a:t>
            </a:r>
            <a:r>
              <a:rPr lang="en-US" dirty="0" err="1"/>
              <a:t>Khirat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between loan and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remedial 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1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Examples,</a:t>
            </a:r>
            <a:r>
              <a:rPr lang="en-US" baseline="0" dirty="0"/>
              <a:t> small items, bespoke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2AE8-B1FC-479D-9037-413AE140E4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Professional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“Finance and Accounting”</a:t>
            </a:r>
          </a:p>
        </p:txBody>
      </p:sp>
    </p:spTree>
    <p:extLst>
      <p:ext uri="{BB962C8B-B14F-4D97-AF65-F5344CB8AC3E}">
        <p14:creationId xmlns:p14="http://schemas.microsoft.com/office/powerpoint/2010/main" val="338818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Equity capital</a:t>
            </a:r>
            <a:r>
              <a:rPr lang="en-US" dirty="0"/>
              <a:t> is money paid to the company in exchange for a share in the ownership of the company.</a:t>
            </a:r>
          </a:p>
          <a:p>
            <a:pPr algn="just"/>
            <a:r>
              <a:rPr lang="en-US" dirty="0"/>
              <a:t>Advantge/ disadvantage</a:t>
            </a:r>
          </a:p>
        </p:txBody>
      </p:sp>
    </p:spTree>
    <p:extLst>
      <p:ext uri="{BB962C8B-B14F-4D97-AF65-F5344CB8AC3E}">
        <p14:creationId xmlns:p14="http://schemas.microsoft.com/office/powerpoint/2010/main" val="31330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budget</a:t>
            </a:r>
            <a:r>
              <a:rPr lang="en-US" dirty="0"/>
              <a:t> is a financial plan for a </a:t>
            </a:r>
            <a:r>
              <a:rPr lang="en-US" b="1" dirty="0"/>
              <a:t>defined</a:t>
            </a:r>
            <a:r>
              <a:rPr lang="en-US" dirty="0"/>
              <a:t> period of time, usually a year. </a:t>
            </a:r>
          </a:p>
          <a:p>
            <a:pPr algn="just"/>
            <a:r>
              <a:rPr lang="en-US" dirty="0"/>
              <a:t>It is an estimation of revenue and expenses over a specified future period of time; it is compiled and re-evaluated on a periodic basis.</a:t>
            </a:r>
          </a:p>
          <a:p>
            <a:pPr algn="just"/>
            <a:r>
              <a:rPr lang="en-US" dirty="0"/>
              <a:t>Budgets can be made for a person, a family, a group of people, a business, a government, a country, a multinational organization or just about anything else that makes and spends money. </a:t>
            </a:r>
          </a:p>
        </p:txBody>
      </p:sp>
    </p:spTree>
    <p:extLst>
      <p:ext uri="{BB962C8B-B14F-4D97-AF65-F5344CB8AC3E}">
        <p14:creationId xmlns:p14="http://schemas.microsoft.com/office/powerpoint/2010/main" val="6619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budget is a prediction of the future financial position of an organization covering usually the current or the next financial year.</a:t>
            </a:r>
          </a:p>
          <a:p>
            <a:pPr algn="just"/>
            <a:r>
              <a:rPr lang="en-US" dirty="0"/>
              <a:t>A complete budget includes prediction for all of the annual financial statments, but the most concerned aspect of budgeting is income and expenditure budget.</a:t>
            </a:r>
          </a:p>
        </p:txBody>
      </p:sp>
    </p:spTree>
    <p:extLst>
      <p:ext uri="{BB962C8B-B14F-4D97-AF65-F5344CB8AC3E}">
        <p14:creationId xmlns:p14="http://schemas.microsoft.com/office/powerpoint/2010/main" val="41921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Budgeting is an iterative process.</a:t>
            </a:r>
          </a:p>
          <a:p>
            <a:pPr algn="just"/>
            <a:r>
              <a:rPr lang="en-US" dirty="0"/>
              <a:t>First version of the budget is likely to show expenditure exceeding income. </a:t>
            </a:r>
          </a:p>
          <a:p>
            <a:pPr algn="just"/>
            <a:r>
              <a:rPr lang="en-US" dirty="0"/>
              <a:t>Adjustment are made repeatedly until a situation is reached where sales exceed expenditure with a reasonable profit margin.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Budget is mostly used as a basis for monitoring the organization’s performance.</a:t>
            </a:r>
          </a:p>
          <a:p>
            <a:pPr algn="just"/>
            <a:r>
              <a:rPr lang="en-US" dirty="0"/>
              <a:t>The figures in the budget are split into monthly or weekly figures.</a:t>
            </a:r>
          </a:p>
          <a:p>
            <a:pPr algn="just"/>
            <a:r>
              <a:rPr lang="en-US" dirty="0"/>
              <a:t>When the actual figures of a month become available, they are compared with the budgeted figures.</a:t>
            </a:r>
          </a:p>
          <a:p>
            <a:pPr algn="just"/>
            <a:r>
              <a:rPr lang="en-US" dirty="0"/>
              <a:t>If real expenditure of any field exceeds the budgeted value, reason is determined quickly and remedial action is taken.</a:t>
            </a:r>
          </a:p>
        </p:txBody>
      </p:sp>
    </p:spTree>
    <p:extLst>
      <p:ext uri="{BB962C8B-B14F-4D97-AF65-F5344CB8AC3E}">
        <p14:creationId xmlns:p14="http://schemas.microsoft.com/office/powerpoint/2010/main" val="244704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and Order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sale</a:t>
            </a:r>
            <a:r>
              <a:rPr lang="en-US" dirty="0"/>
              <a:t> is a transaction between two parties where the buyer receives goods, services, and assets in exchange for money. </a:t>
            </a:r>
          </a:p>
          <a:p>
            <a:pPr algn="just"/>
            <a:r>
              <a:rPr lang="en-US" b="1" dirty="0"/>
              <a:t>Order intake</a:t>
            </a:r>
            <a:r>
              <a:rPr lang="en-US" dirty="0"/>
              <a:t> is a measure of company production in terms of customer offers to buy products or services, it refers to receiving or processing a customer's </a:t>
            </a:r>
            <a:r>
              <a:rPr lang="en-US" b="1" dirty="0"/>
              <a:t>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and Order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company’s cost, its pricing and the level of overheads that it can afford, all depends critically on the level of sales.</a:t>
            </a:r>
          </a:p>
          <a:p>
            <a:pPr algn="just"/>
            <a:r>
              <a:rPr lang="en-US" dirty="0"/>
              <a:t>Monitoring the level of sales is therefore a very important managerial activity.</a:t>
            </a:r>
          </a:p>
        </p:txBody>
      </p:sp>
    </p:spTree>
    <p:extLst>
      <p:ext uri="{BB962C8B-B14F-4D97-AF65-F5344CB8AC3E}">
        <p14:creationId xmlns:p14="http://schemas.microsoft.com/office/powerpoint/2010/main" val="8380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price at which an organization decides to sell a product or a service depends on</a:t>
            </a:r>
          </a:p>
          <a:p>
            <a:pPr lvl="1" algn="just"/>
            <a:r>
              <a:rPr lang="en-US" dirty="0"/>
              <a:t>The cost of producing and providing it</a:t>
            </a:r>
          </a:p>
          <a:p>
            <a:pPr lvl="1" algn="just"/>
            <a:r>
              <a:rPr lang="en-US" dirty="0"/>
              <a:t>Market conditions</a:t>
            </a:r>
          </a:p>
          <a:p>
            <a:pPr lvl="2" algn="just"/>
            <a:r>
              <a:rPr lang="en-US" dirty="0"/>
              <a:t>Price and availablity of competing products</a:t>
            </a:r>
          </a:p>
          <a:p>
            <a:pPr lvl="2" algn="just"/>
            <a:r>
              <a:rPr lang="en-US" dirty="0"/>
              <a:t>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411842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48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00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Materials which are bought by a campany and processed as part of the campany’s manufacturing process are called </a:t>
            </a:r>
            <a:r>
              <a:rPr lang="en-US" b="1" i="1" dirty="0"/>
              <a:t>raw materials.</a:t>
            </a:r>
          </a:p>
          <a:p>
            <a:pPr algn="just"/>
            <a:r>
              <a:rPr lang="en-US" b="1" i="1" dirty="0"/>
              <a:t>Brought-in items </a:t>
            </a:r>
            <a:r>
              <a:rPr lang="en-US" dirty="0"/>
              <a:t>are those items that are bought by a company and incorporated into their products, as it is (unchanged).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4597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need for capital</a:t>
            </a:r>
          </a:p>
          <a:p>
            <a:r>
              <a:rPr lang="en-US" dirty="0"/>
              <a:t>Sources of funds</a:t>
            </a:r>
          </a:p>
          <a:p>
            <a:r>
              <a:rPr lang="en-US" dirty="0"/>
              <a:t>Budgeting and monitoring</a:t>
            </a:r>
          </a:p>
          <a:p>
            <a:r>
              <a:rPr lang="en-US" dirty="0"/>
              <a:t>Sales and order intake</a:t>
            </a:r>
          </a:p>
          <a:p>
            <a:r>
              <a:rPr lang="en-US" dirty="0"/>
              <a:t>Costing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Annual statements</a:t>
            </a:r>
          </a:p>
          <a:p>
            <a:r>
              <a:rPr lang="en-US" dirty="0"/>
              <a:t>Capital and its maintenance</a:t>
            </a:r>
          </a:p>
          <a:p>
            <a:r>
              <a:rPr lang="en-US" dirty="0"/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185721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cost of equipment</a:t>
            </a:r>
            <a:r>
              <a:rPr lang="en-US" dirty="0"/>
              <a:t> for a company is simply how much the company paid for the equipment.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cost of labour</a:t>
            </a:r>
            <a:r>
              <a:rPr lang="en-US" dirty="0"/>
              <a:t> is the sum of all wages paid to employees.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Overheads</a:t>
            </a:r>
            <a:r>
              <a:rPr lang="en-US" dirty="0"/>
              <a:t> are the costs that cannot be directly associated with specific products or services but must still be covered by the total revenue.</a:t>
            </a:r>
          </a:p>
          <a:p>
            <a:pPr algn="just"/>
            <a:r>
              <a:rPr lang="en-US" dirty="0"/>
              <a:t>Examples are marketing costs, manager’s costs and costs related to preparation of bids.</a:t>
            </a:r>
          </a:p>
        </p:txBody>
      </p:sp>
    </p:spTree>
    <p:extLst>
      <p:ext uri="{BB962C8B-B14F-4D97-AF65-F5344CB8AC3E}">
        <p14:creationId xmlns:p14="http://schemas.microsoft.com/office/powerpoint/2010/main" val="311388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Departmental overheads</a:t>
            </a:r>
            <a:r>
              <a:rPr lang="en-US" dirty="0"/>
              <a:t> are associated with specific parts of the organization and should be covered by the revenue earned by those parts.</a:t>
            </a:r>
          </a:p>
          <a:p>
            <a:pPr algn="just"/>
            <a:r>
              <a:rPr lang="en-US" b="1" i="1" dirty="0"/>
              <a:t>Corporate overheads</a:t>
            </a:r>
            <a:r>
              <a:rPr lang="en-US" dirty="0"/>
              <a:t> are associated with the whole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73940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Pricing is the method of determining the value a producer will get in the exchange of goods and services. Simply, pricing method is used to set the price of producer’s offerings relevant to both the producer and the customer.</a:t>
            </a:r>
          </a:p>
          <a:p>
            <a:pPr algn="just"/>
            <a:r>
              <a:rPr lang="en-US" dirty="0"/>
              <a:t>The price that a company charges for its products and services is constrained by the fact that revenue must exceed the cost of those products.</a:t>
            </a:r>
          </a:p>
        </p:txBody>
      </p:sp>
    </p:spTree>
    <p:extLst>
      <p:ext uri="{BB962C8B-B14F-4D97-AF65-F5344CB8AC3E}">
        <p14:creationId xmlns:p14="http://schemas.microsoft.com/office/powerpoint/2010/main" val="412396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companies are typically faced with pricing in three contexts</a:t>
            </a:r>
          </a:p>
          <a:p>
            <a:pPr lvl="1" algn="just"/>
            <a:r>
              <a:rPr lang="en-US" dirty="0"/>
              <a:t>Pricing a bid to provide services, such as consultancy, design or programming, with payment based on the effort supplied.</a:t>
            </a:r>
          </a:p>
          <a:p>
            <a:pPr lvl="1" algn="just"/>
            <a:r>
              <a:rPr lang="en-US" dirty="0"/>
              <a:t>Pricing a bid for a contract to supply bespoke software at a fixed price.</a:t>
            </a:r>
          </a:p>
          <a:p>
            <a:pPr lvl="1" algn="just"/>
            <a:r>
              <a:rPr lang="en-US" dirty="0"/>
              <a:t>Pricing a software product which they have developed.</a:t>
            </a:r>
          </a:p>
        </p:txBody>
      </p:sp>
    </p:spTree>
    <p:extLst>
      <p:ext uri="{BB962C8B-B14F-4D97-AF65-F5344CB8AC3E}">
        <p14:creationId xmlns:p14="http://schemas.microsoft.com/office/powerpoint/2010/main" val="304211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limited companies are required to produce annual accounts and to give a copy of them to the registrar of companies for filing.</a:t>
            </a:r>
          </a:p>
          <a:p>
            <a:pPr algn="just"/>
            <a:r>
              <a:rPr lang="en-US" dirty="0"/>
              <a:t>Company accounts should include</a:t>
            </a:r>
          </a:p>
          <a:p>
            <a:pPr lvl="1" algn="just"/>
            <a:r>
              <a:rPr lang="en-US" dirty="0"/>
              <a:t>The balance sheet</a:t>
            </a:r>
          </a:p>
          <a:p>
            <a:pPr lvl="1" algn="just"/>
            <a:r>
              <a:rPr lang="en-US" dirty="0"/>
              <a:t>A profit and loss account</a:t>
            </a:r>
          </a:p>
        </p:txBody>
      </p:sp>
    </p:spTree>
    <p:extLst>
      <p:ext uri="{BB962C8B-B14F-4D97-AF65-F5344CB8AC3E}">
        <p14:creationId xmlns:p14="http://schemas.microsoft.com/office/powerpoint/2010/main" val="26039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BRAHIM\Desktop\images\MY_BLOG_SectionsBalance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1851"/>
            <a:ext cx="7674591" cy="45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5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balance sheet</a:t>
            </a:r>
            <a:r>
              <a:rPr lang="en-US" dirty="0"/>
              <a:t> is a snapshot of financial state of an organization at a single instant, normally at the end of an organization’s financial year.</a:t>
            </a:r>
          </a:p>
          <a:p>
            <a:pPr algn="just"/>
            <a:r>
              <a:rPr lang="en-US" dirty="0"/>
              <a:t>It shows the values of organization’s assets and its liabilities.</a:t>
            </a:r>
          </a:p>
          <a:p>
            <a:pPr algn="just"/>
            <a:r>
              <a:rPr lang="en-US" dirty="0"/>
              <a:t>Normally a balance sheet also shows the twelve months previously position for comparison purpose.</a:t>
            </a:r>
          </a:p>
        </p:txBody>
      </p:sp>
    </p:spTree>
    <p:extLst>
      <p:ext uri="{BB962C8B-B14F-4D97-AF65-F5344CB8AC3E}">
        <p14:creationId xmlns:p14="http://schemas.microsoft.com/office/powerpoint/2010/main" val="270193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the name suggests....a balance sheet must balance: the total assets and total liabilities should be equal.</a:t>
            </a:r>
          </a:p>
          <a:p>
            <a:pPr algn="just"/>
            <a:r>
              <a:rPr lang="en-US" dirty="0"/>
              <a:t>To acieve this a balancing item is added on one side or the other.</a:t>
            </a:r>
          </a:p>
        </p:txBody>
      </p:sp>
    </p:spTree>
    <p:extLst>
      <p:ext uri="{BB962C8B-B14F-4D97-AF65-F5344CB8AC3E}">
        <p14:creationId xmlns:p14="http://schemas.microsoft.com/office/powerpoint/2010/main" val="186152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IBRAHIM\Desktop\images\PersonalBalance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8" y="1600200"/>
            <a:ext cx="782208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Finance and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Any organization can not be successful unless its finances are soundly managed.</a:t>
            </a:r>
          </a:p>
          <a:p>
            <a:pPr algn="just"/>
            <a:r>
              <a:rPr lang="en-US" dirty="0"/>
              <a:t>In this chapter, those aspects of finance and accounting with which the newly graduated software engineer is most likely to come into contact are emphasized.</a:t>
            </a:r>
          </a:p>
        </p:txBody>
      </p:sp>
    </p:spTree>
    <p:extLst>
      <p:ext uri="{BB962C8B-B14F-4D97-AF65-F5344CB8AC3E}">
        <p14:creationId xmlns:p14="http://schemas.microsoft.com/office/powerpoint/2010/main" val="16845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profit and loss account</a:t>
            </a:r>
            <a:r>
              <a:rPr lang="en-US" dirty="0"/>
              <a:t> records the money received and money spend.</a:t>
            </a:r>
          </a:p>
          <a:p>
            <a:pPr algn="just"/>
            <a:r>
              <a:rPr lang="en-US" dirty="0"/>
              <a:t>It is also called an income and expenditure account in case of non-profit making organization.</a:t>
            </a:r>
          </a:p>
        </p:txBody>
      </p:sp>
    </p:spTree>
    <p:extLst>
      <p:ext uri="{BB962C8B-B14F-4D97-AF65-F5344CB8AC3E}">
        <p14:creationId xmlns:p14="http://schemas.microsoft.com/office/powerpoint/2010/main" val="94683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Statements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34367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Contribution from 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 from Summer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1,851.35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2,851.35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EXPENDITURE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1,025.00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Hall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1,980.00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1,203.40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1,261.33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Depreciation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5,600.51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EXCESS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OF EXPENDITURE OVER INCOME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(2,749.16)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5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 and its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concept of capital maintenance has important practical consequences.</a:t>
            </a:r>
          </a:p>
          <a:p>
            <a:pPr algn="just"/>
            <a:r>
              <a:rPr lang="en-US" dirty="0"/>
              <a:t>The capital of a company is usually taken as a gurantee that the company will be able to meet its obligations.</a:t>
            </a:r>
          </a:p>
          <a:p>
            <a:pPr algn="just"/>
            <a:r>
              <a:rPr lang="en-US" dirty="0"/>
              <a:t>A lender also takes into account a campany’s  capital, when deciding whether or not to give a loan.</a:t>
            </a:r>
          </a:p>
        </p:txBody>
      </p:sp>
    </p:spTree>
    <p:extLst>
      <p:ext uri="{BB962C8B-B14F-4D97-AF65-F5344CB8AC3E}">
        <p14:creationId xmlns:p14="http://schemas.microsoft.com/office/powerpoint/2010/main" val="340103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 and its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maintain capital </a:t>
            </a:r>
          </a:p>
          <a:p>
            <a:pPr lvl="1" algn="just"/>
            <a:r>
              <a:rPr lang="en-US" dirty="0"/>
              <a:t>A company is not allowed to issue shares at a discounted value.</a:t>
            </a:r>
          </a:p>
          <a:p>
            <a:pPr lvl="1" algn="just"/>
            <a:r>
              <a:rPr lang="en-US" dirty="0"/>
              <a:t>A company cannot pay back to the shareholders  any of their original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1243357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Financial auditing is the process of examining an organization's financial records to determine if they are accurate and in accordance with any applicable rules , regulations, and laws.</a:t>
            </a:r>
          </a:p>
          <a:p>
            <a:pPr algn="just"/>
            <a:r>
              <a:rPr lang="en-US" dirty="0"/>
              <a:t>The company accounts should be accompanied by an auditor’s report.</a:t>
            </a:r>
          </a:p>
          <a:p>
            <a:pPr algn="just"/>
            <a:r>
              <a:rPr lang="en-US" dirty="0"/>
              <a:t>Purpose of the report is to provide members of the company and public with an assurance that accounts give a “true and fair view” of the state of the affairs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34156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not practicable for auditors to check every financial transaction.</a:t>
            </a:r>
          </a:p>
          <a:p>
            <a:pPr algn="just"/>
            <a:r>
              <a:rPr lang="en-US" dirty="0"/>
              <a:t>They work by</a:t>
            </a:r>
          </a:p>
          <a:p>
            <a:pPr lvl="1" algn="just"/>
            <a:r>
              <a:rPr lang="en-US" dirty="0"/>
              <a:t>Examimining the adequacy of the </a:t>
            </a:r>
            <a:r>
              <a:rPr lang="en-US"/>
              <a:t>company’s financial </a:t>
            </a:r>
            <a:r>
              <a:rPr lang="en-US" dirty="0"/>
              <a:t>procedures</a:t>
            </a:r>
          </a:p>
          <a:p>
            <a:pPr lvl="1" algn="just"/>
            <a:r>
              <a:rPr lang="en-US" dirty="0"/>
              <a:t>Making detiled checks on a small sample of transactions and assets.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8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primary resposibility for preventing and detecting fraud lies with the directors of the company, not with the auditors.</a:t>
            </a:r>
          </a:p>
          <a:p>
            <a:pPr algn="just"/>
            <a:r>
              <a:rPr lang="en-US" dirty="0"/>
              <a:t>However auditors are also expected of finding anything seriously misleading in the financial statements.</a:t>
            </a:r>
          </a:p>
          <a:p>
            <a:pPr algn="just"/>
            <a:r>
              <a:rPr lang="en-US" dirty="0"/>
              <a:t>If they find evidence of fraud , they have a duty to report it to directors.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not uncommon for recent graduates in computing to start their own company that provide software services.</a:t>
            </a:r>
          </a:p>
          <a:p>
            <a:pPr lvl="1" algn="just"/>
            <a:r>
              <a:rPr lang="en-US" dirty="0"/>
              <a:t>Contract hire services</a:t>
            </a:r>
          </a:p>
          <a:p>
            <a:pPr lvl="1" algn="just"/>
            <a:r>
              <a:rPr lang="en-US" dirty="0"/>
              <a:t>Develop packages</a:t>
            </a:r>
          </a:p>
          <a:p>
            <a:pPr algn="just"/>
            <a:r>
              <a:rPr lang="en-US" dirty="0"/>
              <a:t>They will be in need of some money to start the venture.</a:t>
            </a:r>
          </a:p>
        </p:txBody>
      </p:sp>
    </p:spTree>
    <p:extLst>
      <p:ext uri="{BB962C8B-B14F-4D97-AF65-F5344CB8AC3E}">
        <p14:creationId xmlns:p14="http://schemas.microsoft.com/office/powerpoint/2010/main" val="40269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Capital will be needed for</a:t>
            </a:r>
          </a:p>
          <a:p>
            <a:pPr lvl="1" algn="just"/>
            <a:r>
              <a:rPr lang="en-US" dirty="0"/>
              <a:t>Salaries</a:t>
            </a:r>
          </a:p>
          <a:p>
            <a:pPr lvl="1" algn="just"/>
            <a:r>
              <a:rPr lang="en-US" dirty="0"/>
              <a:t>Rents and bills</a:t>
            </a:r>
          </a:p>
          <a:p>
            <a:pPr lvl="1" algn="just"/>
            <a:r>
              <a:rPr lang="en-US" dirty="0"/>
              <a:t>Equipments</a:t>
            </a:r>
          </a:p>
          <a:p>
            <a:pPr lvl="1" algn="just"/>
            <a:r>
              <a:rPr lang="en-US" dirty="0"/>
              <a:t>Costs of advertising</a:t>
            </a:r>
          </a:p>
          <a:p>
            <a:pPr lvl="1" algn="just"/>
            <a:r>
              <a:rPr lang="en-US" dirty="0"/>
              <a:t>Miscellaneous expenses</a:t>
            </a:r>
          </a:p>
          <a:p>
            <a:pPr lvl="1" algn="just"/>
            <a:r>
              <a:rPr lang="en-US" dirty="0"/>
              <a:t>Interests on any money borrowed</a:t>
            </a:r>
          </a:p>
        </p:txBody>
      </p:sp>
    </p:spTree>
    <p:extLst>
      <p:ext uri="{BB962C8B-B14F-4D97-AF65-F5344CB8AC3E}">
        <p14:creationId xmlns:p14="http://schemas.microsoft.com/office/powerpoint/2010/main" val="5561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Present a business plan to potential funders. This plan should include</a:t>
            </a:r>
          </a:p>
          <a:p>
            <a:pPr lvl="1" algn="just"/>
            <a:r>
              <a:rPr lang="en-US" dirty="0"/>
              <a:t>Description of what the company will be doing, together with information to show that it is technically feasible and founders of the company have the necessary expertise.</a:t>
            </a:r>
          </a:p>
          <a:p>
            <a:pPr lvl="1" algn="just"/>
            <a:r>
              <a:rPr lang="en-US" dirty="0"/>
              <a:t>Assessment of the size of market and competition</a:t>
            </a:r>
          </a:p>
          <a:p>
            <a:pPr lvl="1" algn="just"/>
            <a:r>
              <a:rPr lang="en-US" dirty="0"/>
              <a:t>Prediction of financial performane of the campany</a:t>
            </a:r>
          </a:p>
        </p:txBody>
      </p:sp>
    </p:spTree>
    <p:extLst>
      <p:ext uri="{BB962C8B-B14F-4D97-AF65-F5344CB8AC3E}">
        <p14:creationId xmlns:p14="http://schemas.microsoft.com/office/powerpoint/2010/main" val="27294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3279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1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grant</a:t>
            </a:r>
            <a:r>
              <a:rPr lang="en-US" dirty="0"/>
              <a:t> is a sum of money given to the company.</a:t>
            </a:r>
          </a:p>
          <a:p>
            <a:pPr algn="just"/>
            <a:r>
              <a:rPr lang="en-US" dirty="0"/>
              <a:t>Company is obliged to demonstrate that it has been used for the purposes for which it was intended.</a:t>
            </a:r>
          </a:p>
          <a:p>
            <a:pPr algn="just"/>
            <a:r>
              <a:rPr lang="en-US" dirty="0"/>
              <a:t>Grant is never paid back to the organization who gave it.</a:t>
            </a:r>
          </a:p>
        </p:txBody>
      </p:sp>
    </p:spTree>
    <p:extLst>
      <p:ext uri="{BB962C8B-B14F-4D97-AF65-F5344CB8AC3E}">
        <p14:creationId xmlns:p14="http://schemas.microsoft.com/office/powerpoint/2010/main" val="37616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loan</a:t>
            </a:r>
            <a:r>
              <a:rPr lang="en-US" dirty="0"/>
              <a:t> is a sum of money lent to the company.</a:t>
            </a:r>
          </a:p>
          <a:p>
            <a:pPr algn="just"/>
            <a:r>
              <a:rPr lang="en-US" dirty="0"/>
              <a:t>Interest is payable on it, at a rate that may be fixed or variable.</a:t>
            </a:r>
          </a:p>
          <a:p>
            <a:pPr algn="just"/>
            <a:r>
              <a:rPr lang="en-US" dirty="0"/>
              <a:t>Loan is usually for a fixed period.</a:t>
            </a:r>
          </a:p>
          <a:p>
            <a:pPr algn="just"/>
            <a:r>
              <a:rPr lang="en-US" dirty="0"/>
              <a:t>The company is liable to pay back the loan, and if company dissolves, the lender is entitled to recover the loan from the sale of company’s assets.</a:t>
            </a:r>
          </a:p>
        </p:txBody>
      </p:sp>
    </p:spTree>
    <p:extLst>
      <p:ext uri="{BB962C8B-B14F-4D97-AF65-F5344CB8AC3E}">
        <p14:creationId xmlns:p14="http://schemas.microsoft.com/office/powerpoint/2010/main" val="10484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1586</Words>
  <Application>Microsoft Office PowerPoint</Application>
  <PresentationFormat>On-screen Show (4:3)</PresentationFormat>
  <Paragraphs>197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Professional Practices</vt:lpstr>
      <vt:lpstr>Contents</vt:lpstr>
      <vt:lpstr>Finance and Accounting</vt:lpstr>
      <vt:lpstr>The need for capital</vt:lpstr>
      <vt:lpstr>The need for capital</vt:lpstr>
      <vt:lpstr>The need for capital</vt:lpstr>
      <vt:lpstr>Sources of Funds</vt:lpstr>
      <vt:lpstr>Sources of Funds</vt:lpstr>
      <vt:lpstr>Sources of Funds</vt:lpstr>
      <vt:lpstr>Sources of Funds</vt:lpstr>
      <vt:lpstr>Budgeting and monitoring</vt:lpstr>
      <vt:lpstr>Budgeting and monitoring</vt:lpstr>
      <vt:lpstr>Budgeting and monitoring</vt:lpstr>
      <vt:lpstr>Budgeting and monitoring</vt:lpstr>
      <vt:lpstr>Sales and Order Intake</vt:lpstr>
      <vt:lpstr>Sales and Order Intake</vt:lpstr>
      <vt:lpstr>Costing</vt:lpstr>
      <vt:lpstr>Costing</vt:lpstr>
      <vt:lpstr>Costing</vt:lpstr>
      <vt:lpstr>Costing</vt:lpstr>
      <vt:lpstr>Costing</vt:lpstr>
      <vt:lpstr>Costing</vt:lpstr>
      <vt:lpstr>Pricing</vt:lpstr>
      <vt:lpstr>Pricing</vt:lpstr>
      <vt:lpstr>Annual Statements</vt:lpstr>
      <vt:lpstr>Annual Statements</vt:lpstr>
      <vt:lpstr>Annual Statements</vt:lpstr>
      <vt:lpstr>Annual Statements</vt:lpstr>
      <vt:lpstr>Annual Statements</vt:lpstr>
      <vt:lpstr>Annual Statements</vt:lpstr>
      <vt:lpstr>Annual Statements</vt:lpstr>
      <vt:lpstr>Capital and its Maintenance</vt:lpstr>
      <vt:lpstr>Capital and its Maintenance</vt:lpstr>
      <vt:lpstr>Auditing</vt:lpstr>
      <vt:lpstr>Auditing</vt:lpstr>
      <vt:lpstr>Auditing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YAQOOB ALI BALOCH</cp:lastModifiedBy>
  <cp:revision>178</cp:revision>
  <dcterms:created xsi:type="dcterms:W3CDTF">2006-08-16T00:00:00Z</dcterms:created>
  <dcterms:modified xsi:type="dcterms:W3CDTF">2023-10-23T12:23:53Z</dcterms:modified>
</cp:coreProperties>
</file>