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7" r:id="rId15"/>
    <p:sldId id="278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4F920A-EBC2-4E0E-A698-875F4E734728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0C151A-50C8-41B1-9698-B269F7B20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Discussion….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C151A-50C8-41B1-9698-B269F7B203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8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desire to become everything one is capable of becoming.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C151A-50C8-41B1-9698-B269F7B203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6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Through guided imagery you can learn to use your imagination to "create the state you want”.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0C151A-50C8-41B1-9698-B269F7B203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9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447800"/>
            <a:ext cx="7772400" cy="2819400"/>
          </a:xfrm>
        </p:spPr>
        <p:txBody>
          <a:bodyPr>
            <a:noAutofit/>
          </a:bodyPr>
          <a:lstStyle/>
          <a:p>
            <a:r>
              <a:rPr lang="en-US" sz="6000" b="1" i="1" u="sng" dirty="0" smtClean="0"/>
              <a:t>ORGANIZATIONAL BEHAVIOR </a:t>
            </a:r>
            <a:br>
              <a:rPr lang="en-US" sz="6000" b="1" i="1" u="sng" dirty="0" smtClean="0"/>
            </a:br>
            <a:r>
              <a:rPr lang="en-US" sz="6000" b="1" i="1" u="sng" dirty="0" smtClean="0"/>
              <a:t>(Managing People in Working Environments)</a:t>
            </a:r>
            <a:endParaRPr lang="en-US" sz="60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Maslow’s hierarchy of needs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52600"/>
            <a:ext cx="5562599" cy="4038600"/>
          </a:xfrm>
        </p:spPr>
      </p:pic>
    </p:spTree>
    <p:extLst>
      <p:ext uri="{BB962C8B-B14F-4D97-AF65-F5344CB8AC3E}">
        <p14:creationId xmlns:p14="http://schemas.microsoft.com/office/powerpoint/2010/main" val="139234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Maslow’s hierarchy of needs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In practice, people are motivated by different things at different stages of life.</a:t>
            </a:r>
          </a:p>
          <a:p>
            <a:pPr algn="just"/>
            <a:r>
              <a:rPr lang="en-US" dirty="0" smtClean="0"/>
              <a:t>For example, salary increases probably have less impact on more mature employee who is already relatively well paid than on a less paid trainee.</a:t>
            </a:r>
          </a:p>
          <a:p>
            <a:pPr algn="just"/>
            <a:r>
              <a:rPr lang="en-US" dirty="0" smtClean="0"/>
              <a:t>Older team members might place more value on qualities of the job, such as being given autonomy, which show respect for their judgment and sense of responsibility.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8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400" b="1" dirty="0" smtClean="0">
                <a:latin typeface="+mj-lt"/>
              </a:rPr>
              <a:t>Expectancy theory of motivation</a:t>
            </a:r>
            <a:endParaRPr lang="en-US" sz="44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Another model of motivation developed by Vroom and his colleagues illustrate that day to day ups and downs of system development affect motivation.</a:t>
            </a:r>
          </a:p>
          <a:p>
            <a:pPr algn="just"/>
            <a:r>
              <a:rPr lang="en-US" dirty="0" smtClean="0"/>
              <a:t>They identifies three influences on motivation</a:t>
            </a:r>
          </a:p>
          <a:p>
            <a:pPr lvl="1" algn="just"/>
            <a:r>
              <a:rPr lang="en-US" b="1" i="1" dirty="0" smtClean="0"/>
              <a:t>Expectancy:</a:t>
            </a:r>
            <a:r>
              <a:rPr lang="en-US" dirty="0" smtClean="0"/>
              <a:t> the belief that working harder will lead to a better performance.</a:t>
            </a:r>
          </a:p>
          <a:p>
            <a:pPr lvl="1" algn="just"/>
            <a:r>
              <a:rPr lang="en-US" b="1" i="1" dirty="0" smtClean="0"/>
              <a:t>Instrumentality:</a:t>
            </a:r>
            <a:r>
              <a:rPr lang="en-US" dirty="0" smtClean="0"/>
              <a:t> the belief that better performance will be rewarded.</a:t>
            </a:r>
          </a:p>
          <a:p>
            <a:pPr lvl="1" algn="just"/>
            <a:r>
              <a:rPr lang="en-US" b="1" i="1" dirty="0" smtClean="0"/>
              <a:t>Perceived value:</a:t>
            </a:r>
            <a:r>
              <a:rPr lang="en-US" dirty="0" smtClean="0"/>
              <a:t> of the resulting reward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Expectancy theory of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Vroom’s expectancy theory can be given by the following expressions</a:t>
            </a:r>
          </a:p>
          <a:p>
            <a:pPr marL="0" indent="0" algn="ctr">
              <a:buNone/>
            </a:pPr>
            <a:r>
              <a:rPr lang="en-US" b="1" dirty="0" smtClean="0"/>
              <a:t>Motivation = Expectancy * Instrumentality * Perceived value</a:t>
            </a:r>
          </a:p>
          <a:p>
            <a:r>
              <a:rPr lang="en-US" dirty="0" smtClean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2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4938"/>
            <a:ext cx="7772400" cy="608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1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14" y="990600"/>
            <a:ext cx="8337004" cy="54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r-P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81200"/>
            <a:ext cx="8696696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Projects are about overcoming obstacles and achieving objectives.</a:t>
            </a:r>
          </a:p>
          <a:p>
            <a:pPr algn="just"/>
            <a:r>
              <a:rPr lang="en-US" dirty="0" smtClean="0"/>
              <a:t>Almost by definition, both the project manager and team members will be under pressure.</a:t>
            </a:r>
          </a:p>
          <a:p>
            <a:pPr algn="just"/>
            <a:r>
              <a:rPr lang="en-US" dirty="0" smtClean="0"/>
              <a:t>Some pressure is actually healthy.</a:t>
            </a:r>
          </a:p>
          <a:p>
            <a:pPr algn="just"/>
            <a:r>
              <a:rPr lang="en-US" dirty="0" smtClean="0"/>
              <a:t>Boredom can make many jobs soul-destroying.</a:t>
            </a:r>
          </a:p>
          <a:p>
            <a:pPr algn="just"/>
            <a:r>
              <a:rPr lang="en-US" dirty="0" smtClean="0"/>
              <a:t>But beyond a certain level of pressure, the quality of work can decrease and health can be affected.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sometimes necessary to put in extra effort to overcome some temporary obstacle or to deal with an emergency.</a:t>
            </a:r>
          </a:p>
          <a:p>
            <a:pPr algn="just"/>
            <a:r>
              <a:rPr lang="en-US" dirty="0" smtClean="0"/>
              <a:t>But if overtime working becomes a way of life then there will be longer term problems.</a:t>
            </a:r>
          </a:p>
          <a:p>
            <a:pPr algn="just"/>
            <a:r>
              <a:rPr lang="en-US" dirty="0" smtClean="0"/>
              <a:t>There is a good evidence that productivity and the quality of output go down when more than about 40 hours a week are worked.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0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Stress can be caused by  </a:t>
            </a:r>
          </a:p>
          <a:p>
            <a:pPr lvl="1" algn="just"/>
            <a:r>
              <a:rPr lang="en-US" b="1" i="1" dirty="0" smtClean="0"/>
              <a:t>Role ambiguity:</a:t>
            </a:r>
            <a:r>
              <a:rPr lang="en-US" dirty="0" smtClean="0"/>
              <a:t> staff do not have a clear idea of the objectives that their work is supposed to be fulfilling, what is expected of them by others and the precise scope of their responsibilities.</a:t>
            </a:r>
          </a:p>
          <a:p>
            <a:pPr lvl="1" algn="just"/>
            <a:r>
              <a:rPr lang="en-US" b="1" i="1" dirty="0" smtClean="0"/>
              <a:t>Role conflict:</a:t>
            </a:r>
            <a:r>
              <a:rPr lang="en-US" dirty="0" smtClean="0"/>
              <a:t> a person is torn between the demands of two different roles.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4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Contents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Organizational Behaviors: A Background</a:t>
            </a:r>
          </a:p>
          <a:p>
            <a:r>
              <a:rPr lang="en-US" dirty="0" smtClean="0"/>
              <a:t>Staff selection</a:t>
            </a:r>
          </a:p>
          <a:p>
            <a:r>
              <a:rPr lang="en-US" dirty="0" smtClean="0"/>
              <a:t>Staff development</a:t>
            </a:r>
          </a:p>
          <a:p>
            <a:r>
              <a:rPr lang="en-US" dirty="0" smtClean="0"/>
              <a:t>Staff motivation</a:t>
            </a:r>
          </a:p>
          <a:p>
            <a:r>
              <a:rPr lang="en-US" dirty="0" smtClean="0"/>
              <a:t>Continued well being of staff during a project (Stress Management 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Stress Management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Stress is a routine part of almost every one’s life and it is usually agreed that some amount of stress can be beneficial by making an individual focused and more productive.</a:t>
            </a:r>
          </a:p>
          <a:p>
            <a:pPr algn="just"/>
            <a:r>
              <a:rPr lang="en-US" dirty="0" smtClean="0"/>
              <a:t>However when the level of stress becomes burdensome, there is a drop in performance due to cognitive, emotional and physical strains.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3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Cognitive strains may manifest in many forms such as worrying, forgetting and lacking concentration.</a:t>
            </a:r>
          </a:p>
          <a:p>
            <a:pPr algn="just"/>
            <a:r>
              <a:rPr lang="en-US" dirty="0" smtClean="0"/>
              <a:t>Emotional strains can lead to anxiety, restlessness, panic, irritability and anger.</a:t>
            </a:r>
          </a:p>
          <a:p>
            <a:pPr algn="just"/>
            <a:r>
              <a:rPr lang="en-US" dirty="0" smtClean="0"/>
              <a:t>Physical strains may manifest itself in the form of shallow breathing, nausea, fatigue, headache, shoulder and back pain.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26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Project managers and software developers are involved in intellectual work, meeting customer expectations and team work.</a:t>
            </a:r>
          </a:p>
          <a:p>
            <a:pPr algn="just"/>
            <a:r>
              <a:rPr lang="en-US" dirty="0" smtClean="0"/>
              <a:t>Each of these can be source of stress, and when the stress level of an individual exceeds some threshold, suitable stress management technique should be deployed.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Stress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Stress management techniques are divided in three important categories</a:t>
            </a:r>
          </a:p>
          <a:p>
            <a:pPr lvl="1" algn="just"/>
            <a:r>
              <a:rPr lang="en-US" b="1" i="1" dirty="0" smtClean="0"/>
              <a:t>Imagery, relaxation and meditation:</a:t>
            </a:r>
            <a:r>
              <a:rPr lang="en-US" dirty="0" smtClean="0"/>
              <a:t> </a:t>
            </a:r>
            <a:r>
              <a:rPr lang="en-US" dirty="0"/>
              <a:t>T</a:t>
            </a:r>
            <a:r>
              <a:rPr lang="en-US" dirty="0" smtClean="0"/>
              <a:t>hese techniques rely on deep breathing, relaxation, physical exercise and guided imagery.</a:t>
            </a:r>
          </a:p>
          <a:p>
            <a:pPr lvl="1" algn="just"/>
            <a:r>
              <a:rPr lang="en-US" b="1" i="1" dirty="0" smtClean="0"/>
              <a:t>Cognitive behavioral approaches:</a:t>
            </a:r>
            <a:r>
              <a:rPr lang="en-US" dirty="0" smtClean="0"/>
              <a:t> These techniques involve self monitoring of stress intensity, thought record keeping and rewriting, time management and increase social interactions.</a:t>
            </a:r>
          </a:p>
          <a:p>
            <a:pPr lvl="1" algn="just"/>
            <a:r>
              <a:rPr lang="en-US" b="1" i="1" dirty="0" smtClean="0"/>
              <a:t>Systemic approaches:</a:t>
            </a:r>
            <a:r>
              <a:rPr lang="en-US" dirty="0" smtClean="0"/>
              <a:t> These focus on altering the factors which contribute to stress e.g. a switch of job role.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96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People with practical experience of projects consider the handling of people a very important aspect of project management.</a:t>
            </a:r>
          </a:p>
          <a:p>
            <a:pPr algn="just"/>
            <a:r>
              <a:rPr lang="en-US" dirty="0" smtClean="0"/>
              <a:t>The way in which human beings behave in their work places is termed as organizational behavior (OB).</a:t>
            </a:r>
          </a:p>
          <a:p>
            <a:pPr algn="just"/>
            <a:r>
              <a:rPr lang="en-US" dirty="0" smtClean="0"/>
              <a:t>The discipline of OB has evolved theories that try to explain people’s behavior.</a:t>
            </a:r>
          </a:p>
        </p:txBody>
      </p:sp>
    </p:spTree>
    <p:extLst>
      <p:ext uri="{BB962C8B-B14F-4D97-AF65-F5344CB8AC3E}">
        <p14:creationId xmlns:p14="http://schemas.microsoft.com/office/powerpoint/2010/main" val="7226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Organizational Behaviors: A </a:t>
            </a:r>
            <a:r>
              <a:rPr lang="en-US" b="1" dirty="0" smtClean="0"/>
              <a:t>Background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roots of studies in OB can be traced back to work done in the late 19</a:t>
            </a:r>
            <a:r>
              <a:rPr lang="en-US" baseline="30000" dirty="0" smtClean="0"/>
              <a:t>th</a:t>
            </a:r>
            <a:r>
              <a:rPr lang="en-US" dirty="0" smtClean="0"/>
              <a:t> and early 20</a:t>
            </a:r>
            <a:r>
              <a:rPr lang="en-US" baseline="30000" dirty="0" smtClean="0"/>
              <a:t>th</a:t>
            </a:r>
            <a:r>
              <a:rPr lang="en-US" dirty="0" smtClean="0"/>
              <a:t> centuries by Fredrick Taylor.</a:t>
            </a:r>
          </a:p>
          <a:p>
            <a:pPr algn="just"/>
            <a:r>
              <a:rPr lang="en-US" dirty="0" smtClean="0"/>
              <a:t>He attempted to analyze the most productive way of doing manual tasks.</a:t>
            </a:r>
          </a:p>
          <a:p>
            <a:pPr algn="just"/>
            <a:r>
              <a:rPr lang="en-US" dirty="0" smtClean="0"/>
              <a:t>Taylor had three basic objectives</a:t>
            </a:r>
          </a:p>
          <a:p>
            <a:pPr lvl="1" algn="just"/>
            <a:r>
              <a:rPr lang="en-US" dirty="0" smtClean="0"/>
              <a:t>To select the best people for job.</a:t>
            </a:r>
          </a:p>
          <a:p>
            <a:pPr lvl="1" algn="just"/>
            <a:r>
              <a:rPr lang="en-US" dirty="0" smtClean="0"/>
              <a:t>To instruct them in the best methods.</a:t>
            </a:r>
          </a:p>
          <a:p>
            <a:pPr lvl="1" algn="just"/>
            <a:r>
              <a:rPr lang="en-US" dirty="0" smtClean="0"/>
              <a:t>To give incentives in the form of higher wages to the best workers.</a:t>
            </a:r>
          </a:p>
        </p:txBody>
      </p:sp>
    </p:spTree>
    <p:extLst>
      <p:ext uri="{BB962C8B-B14F-4D97-AF65-F5344CB8AC3E}">
        <p14:creationId xmlns:p14="http://schemas.microsoft.com/office/powerpoint/2010/main" val="221283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Staff Selection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Right selection of employees is a challenging task as the mistake of selecting an eligible candidate who is not in fact a suitable one occurs frequently.</a:t>
            </a:r>
          </a:p>
          <a:p>
            <a:pPr algn="just"/>
            <a:r>
              <a:rPr lang="en-US" dirty="0" smtClean="0"/>
              <a:t>Eligible candidates have a CV which shows the right experience and right paper qualifications.</a:t>
            </a:r>
          </a:p>
          <a:p>
            <a:pPr algn="just"/>
            <a:r>
              <a:rPr lang="en-US" dirty="0" smtClean="0"/>
              <a:t>Suitable candidates can actually do the job well.</a:t>
            </a:r>
          </a:p>
          <a:p>
            <a:pPr algn="just"/>
            <a:r>
              <a:rPr lang="en-US" dirty="0" smtClean="0"/>
              <a:t>It is suggested that we should try to assess actual skills rather than past experience and provide training to make good minor gaps in expertise.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3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Staff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general procedure for a recruitment process includes following steps</a:t>
            </a:r>
          </a:p>
          <a:p>
            <a:pPr lvl="1"/>
            <a:r>
              <a:rPr lang="en-US" dirty="0" smtClean="0"/>
              <a:t>cre</a:t>
            </a:r>
            <a:r>
              <a:rPr lang="en-US" dirty="0"/>
              <a:t>ate a job </a:t>
            </a:r>
            <a:r>
              <a:rPr lang="en-US" dirty="0" smtClean="0"/>
              <a:t>specification</a:t>
            </a:r>
          </a:p>
          <a:p>
            <a:pPr lvl="1"/>
            <a:r>
              <a:rPr lang="en-US" dirty="0" smtClean="0"/>
              <a:t>Create a job holder profile</a:t>
            </a:r>
          </a:p>
          <a:p>
            <a:pPr lvl="1"/>
            <a:r>
              <a:rPr lang="en-US" dirty="0" smtClean="0"/>
              <a:t>Obtain applicants</a:t>
            </a:r>
          </a:p>
          <a:p>
            <a:pPr lvl="1"/>
            <a:r>
              <a:rPr lang="en-US" dirty="0" smtClean="0"/>
              <a:t>Examine CVs</a:t>
            </a:r>
          </a:p>
          <a:p>
            <a:pPr lvl="1"/>
            <a:r>
              <a:rPr lang="en-US" dirty="0" smtClean="0"/>
              <a:t>Tests, interviews etc.</a:t>
            </a:r>
          </a:p>
          <a:p>
            <a:pPr lvl="1"/>
            <a:r>
              <a:rPr lang="en-US" dirty="0" smtClean="0"/>
              <a:t>Other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8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Staff Development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When new members of the team are recruited, the team leader will need to plan their induction into the team very carefully.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he team leaders should regularly assess the training needs of their team members.</a:t>
            </a:r>
          </a:p>
          <a:p>
            <a:pPr algn="just"/>
            <a:r>
              <a:rPr lang="en-US" dirty="0" smtClean="0"/>
              <a:t>Training can either be provided by</a:t>
            </a:r>
          </a:p>
          <a:p>
            <a:pPr lvl="1" algn="just"/>
            <a:r>
              <a:rPr lang="en-US" dirty="0" smtClean="0"/>
              <a:t>Commercial training companies</a:t>
            </a:r>
          </a:p>
          <a:p>
            <a:pPr lvl="1" algn="just"/>
            <a:r>
              <a:rPr lang="en-US" dirty="0" smtClean="0"/>
              <a:t>A team member having expertise in a specific software tool demonstrate it to other colleagues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6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Staff 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models of motivation are</a:t>
            </a:r>
          </a:p>
          <a:p>
            <a:pPr lvl="1"/>
            <a:r>
              <a:rPr lang="en-US" dirty="0" smtClean="0"/>
              <a:t>Maslow’s hierarchy of needs</a:t>
            </a:r>
          </a:p>
          <a:p>
            <a:pPr lvl="1"/>
            <a:r>
              <a:rPr lang="en-US" dirty="0" smtClean="0"/>
              <a:t>Expectancy theory of 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4400" b="1" dirty="0" smtClean="0">
                <a:latin typeface="+mj-lt"/>
              </a:rPr>
              <a:t>Maslow’s hierarchy of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Abraham </a:t>
            </a:r>
            <a:r>
              <a:rPr lang="en-US" dirty="0"/>
              <a:t>M</a:t>
            </a:r>
            <a:r>
              <a:rPr lang="en-US" dirty="0" smtClean="0"/>
              <a:t>aslow suggested a hierarchy of needs.</a:t>
            </a:r>
          </a:p>
          <a:p>
            <a:pPr algn="just"/>
            <a:r>
              <a:rPr lang="en-US" dirty="0" smtClean="0"/>
              <a:t>According to him, when a lower level of needs is satisfied then gradually a higher level of needs emerges.</a:t>
            </a:r>
          </a:p>
          <a:p>
            <a:pPr algn="just"/>
            <a:r>
              <a:rPr lang="en-US" dirty="0" smtClean="0"/>
              <a:t>If these are satisfied, then another level will emerge.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1016</Words>
  <Application>Microsoft Office PowerPoint</Application>
  <PresentationFormat>On-screen Show (4:3)</PresentationFormat>
  <Paragraphs>96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ORGANIZATIONAL BEHAVIOR  (Managing People in Working Environments)</vt:lpstr>
      <vt:lpstr> Contents </vt:lpstr>
      <vt:lpstr>Introduction</vt:lpstr>
      <vt:lpstr>Organizational Behaviors: A Background</vt:lpstr>
      <vt:lpstr>Staff Selection</vt:lpstr>
      <vt:lpstr>Staff Selection</vt:lpstr>
      <vt:lpstr>Staff Development</vt:lpstr>
      <vt:lpstr>Staff Motivation</vt:lpstr>
      <vt:lpstr>Maslow’s hierarchy of needs</vt:lpstr>
      <vt:lpstr>Maslow’s hierarchy of needs</vt:lpstr>
      <vt:lpstr>Maslow’s hierarchy of needs</vt:lpstr>
      <vt:lpstr>Expectancy theory of motivation</vt:lpstr>
      <vt:lpstr>Expectancy theory of motivation</vt:lpstr>
      <vt:lpstr>PowerPoint Presentation</vt:lpstr>
      <vt:lpstr>PowerPoint Presentation</vt:lpstr>
      <vt:lpstr>PowerPoint Presentation</vt:lpstr>
      <vt:lpstr>Stress</vt:lpstr>
      <vt:lpstr>Stress</vt:lpstr>
      <vt:lpstr>Stress</vt:lpstr>
      <vt:lpstr>Stress Management</vt:lpstr>
      <vt:lpstr>Stress Management</vt:lpstr>
      <vt:lpstr>Stress Management</vt:lpstr>
      <vt:lpstr>Stress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PROJECT MANAGEMENT</dc:title>
  <dc:creator>ibrahim</dc:creator>
  <cp:lastModifiedBy>User</cp:lastModifiedBy>
  <cp:revision>62</cp:revision>
  <dcterms:created xsi:type="dcterms:W3CDTF">2006-08-16T00:00:00Z</dcterms:created>
  <dcterms:modified xsi:type="dcterms:W3CDTF">2023-10-09T10:15:10Z</dcterms:modified>
</cp:coreProperties>
</file>