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66" r:id="rId4"/>
    <p:sldId id="267" r:id="rId5"/>
    <p:sldId id="268" r:id="rId6"/>
    <p:sldId id="269" r:id="rId7"/>
    <p:sldId id="270" r:id="rId8"/>
    <p:sldId id="271" r:id="rId9"/>
    <p:sldId id="275" r:id="rId10"/>
    <p:sldId id="258" r:id="rId11"/>
    <p:sldId id="259" r:id="rId12"/>
    <p:sldId id="260" r:id="rId13"/>
    <p:sldId id="261" r:id="rId14"/>
    <p:sldId id="262" r:id="rId15"/>
    <p:sldId id="263" r:id="rId16"/>
    <p:sldId id="264" r:id="rId17"/>
    <p:sldId id="265" r:id="rId18"/>
    <p:sldId id="272" r:id="rId19"/>
    <p:sldId id="273" r:id="rId20"/>
    <p:sldId id="274" r:id="rId21"/>
    <p:sldId id="276"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714" autoAdjust="0"/>
  </p:normalViewPr>
  <p:slideViewPr>
    <p:cSldViewPr>
      <p:cViewPr varScale="1">
        <p:scale>
          <a:sx n="82" d="100"/>
          <a:sy n="82" d="100"/>
        </p:scale>
        <p:origin x="105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2CB18D-E008-49A7-9178-F6FD3D3C39CC}" type="datetimeFigureOut">
              <a:rPr lang="en-US" smtClean="0"/>
              <a:t>11/14/2023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97DDC0-9D0C-47B7-B2F2-727C8231C1D9}" type="slidenum">
              <a:rPr lang="en-US" smtClean="0"/>
              <a:t>‹#›</a:t>
            </a:fld>
            <a:endParaRPr lang="en-US"/>
          </a:p>
        </p:txBody>
      </p:sp>
    </p:spTree>
    <p:extLst>
      <p:ext uri="{BB962C8B-B14F-4D97-AF65-F5344CB8AC3E}">
        <p14:creationId xmlns:p14="http://schemas.microsoft.com/office/powerpoint/2010/main" val="1091735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Marketing document:</a:t>
            </a:r>
          </a:p>
          <a:p>
            <a:r>
              <a:rPr lang="en-US" dirty="0"/>
              <a:t>1- Resume</a:t>
            </a:r>
          </a:p>
          <a:p>
            <a:r>
              <a:rPr lang="en-US" dirty="0"/>
              <a:t>2- Cover </a:t>
            </a:r>
            <a:r>
              <a:rPr lang="en-US" dirty="0" err="1"/>
              <a:t>Leter</a:t>
            </a:r>
            <a:endParaRPr lang="en-US" dirty="0"/>
          </a:p>
        </p:txBody>
      </p:sp>
      <p:sp>
        <p:nvSpPr>
          <p:cNvPr id="4" name="Slide Number Placeholder 3"/>
          <p:cNvSpPr>
            <a:spLocks noGrp="1"/>
          </p:cNvSpPr>
          <p:nvPr>
            <p:ph type="sldNum" sz="quarter" idx="5"/>
          </p:nvPr>
        </p:nvSpPr>
        <p:spPr/>
        <p:txBody>
          <a:bodyPr/>
          <a:lstStyle/>
          <a:p>
            <a:fld id="{F697DDC0-9D0C-47B7-B2F2-727C8231C1D9}" type="slidenum">
              <a:rPr lang="en-US" smtClean="0"/>
              <a:t>2</a:t>
            </a:fld>
            <a:endParaRPr lang="en-US"/>
          </a:p>
        </p:txBody>
      </p:sp>
    </p:spTree>
    <p:extLst>
      <p:ext uri="{BB962C8B-B14F-4D97-AF65-F5344CB8AC3E}">
        <p14:creationId xmlns:p14="http://schemas.microsoft.com/office/powerpoint/2010/main" val="223482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Salutation: Information regarding interview</a:t>
            </a:r>
          </a:p>
        </p:txBody>
      </p:sp>
      <p:sp>
        <p:nvSpPr>
          <p:cNvPr id="4" name="Slide Number Placeholder 3"/>
          <p:cNvSpPr>
            <a:spLocks noGrp="1"/>
          </p:cNvSpPr>
          <p:nvPr>
            <p:ph type="sldNum" sz="quarter" idx="5"/>
          </p:nvPr>
        </p:nvSpPr>
        <p:spPr/>
        <p:txBody>
          <a:bodyPr/>
          <a:lstStyle/>
          <a:p>
            <a:fld id="{F697DDC0-9D0C-47B7-B2F2-727C8231C1D9}" type="slidenum">
              <a:rPr lang="en-US" smtClean="0"/>
              <a:t>14</a:t>
            </a:fld>
            <a:endParaRPr lang="en-US"/>
          </a:p>
        </p:txBody>
      </p:sp>
    </p:spTree>
    <p:extLst>
      <p:ext uri="{BB962C8B-B14F-4D97-AF65-F5344CB8AC3E}">
        <p14:creationId xmlns:p14="http://schemas.microsoft.com/office/powerpoint/2010/main" val="4819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Resignation letter: act of leaving job</a:t>
            </a:r>
          </a:p>
        </p:txBody>
      </p:sp>
      <p:sp>
        <p:nvSpPr>
          <p:cNvPr id="4" name="Slide Number Placeholder 3"/>
          <p:cNvSpPr>
            <a:spLocks noGrp="1"/>
          </p:cNvSpPr>
          <p:nvPr>
            <p:ph type="sldNum" sz="quarter" idx="5"/>
          </p:nvPr>
        </p:nvSpPr>
        <p:spPr/>
        <p:txBody>
          <a:bodyPr/>
          <a:lstStyle/>
          <a:p>
            <a:fld id="{F697DDC0-9D0C-47B7-B2F2-727C8231C1D9}" type="slidenum">
              <a:rPr lang="en-US" smtClean="0"/>
              <a:t>18</a:t>
            </a:fld>
            <a:endParaRPr lang="en-US"/>
          </a:p>
        </p:txBody>
      </p:sp>
    </p:spTree>
    <p:extLst>
      <p:ext uri="{BB962C8B-B14F-4D97-AF65-F5344CB8AC3E}">
        <p14:creationId xmlns:p14="http://schemas.microsoft.com/office/powerpoint/2010/main" val="1235841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Resume: Document containing Work experience, education, achievements</a:t>
            </a:r>
          </a:p>
        </p:txBody>
      </p:sp>
      <p:sp>
        <p:nvSpPr>
          <p:cNvPr id="4" name="Slide Number Placeholder 3"/>
          <p:cNvSpPr>
            <a:spLocks noGrp="1"/>
          </p:cNvSpPr>
          <p:nvPr>
            <p:ph type="sldNum" sz="quarter" idx="5"/>
          </p:nvPr>
        </p:nvSpPr>
        <p:spPr/>
        <p:txBody>
          <a:bodyPr/>
          <a:lstStyle/>
          <a:p>
            <a:fld id="{F697DDC0-9D0C-47B7-B2F2-727C8231C1D9}" type="slidenum">
              <a:rPr lang="en-US" smtClean="0"/>
              <a:t>3</a:t>
            </a:fld>
            <a:endParaRPr lang="en-US"/>
          </a:p>
        </p:txBody>
      </p:sp>
    </p:spTree>
    <p:extLst>
      <p:ext uri="{BB962C8B-B14F-4D97-AF65-F5344CB8AC3E}">
        <p14:creationId xmlns:p14="http://schemas.microsoft.com/office/powerpoint/2010/main" val="9972485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Personal details(name, contact, email)</a:t>
            </a:r>
          </a:p>
          <a:p>
            <a:r>
              <a:rPr lang="en-US" dirty="0"/>
              <a:t>Carrier Objective or Summary:</a:t>
            </a:r>
          </a:p>
          <a:p>
            <a:r>
              <a:rPr lang="en-US" dirty="0"/>
              <a:t>Carrier Objective(vision): If have no work experience</a:t>
            </a:r>
          </a:p>
          <a:p>
            <a:r>
              <a:rPr lang="en-US" dirty="0"/>
              <a:t>Carrier Summary: If have work experience</a:t>
            </a:r>
          </a:p>
        </p:txBody>
      </p:sp>
      <p:sp>
        <p:nvSpPr>
          <p:cNvPr id="4" name="Slide Number Placeholder 3"/>
          <p:cNvSpPr>
            <a:spLocks noGrp="1"/>
          </p:cNvSpPr>
          <p:nvPr>
            <p:ph type="sldNum" sz="quarter" idx="5"/>
          </p:nvPr>
        </p:nvSpPr>
        <p:spPr/>
        <p:txBody>
          <a:bodyPr/>
          <a:lstStyle/>
          <a:p>
            <a:fld id="{F697DDC0-9D0C-47B7-B2F2-727C8231C1D9}" type="slidenum">
              <a:rPr lang="en-US" smtClean="0"/>
              <a:t>4</a:t>
            </a:fld>
            <a:endParaRPr lang="en-US"/>
          </a:p>
        </p:txBody>
      </p:sp>
    </p:spTree>
    <p:extLst>
      <p:ext uri="{BB962C8B-B14F-4D97-AF65-F5344CB8AC3E}">
        <p14:creationId xmlns:p14="http://schemas.microsoft.com/office/powerpoint/2010/main" val="1084943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Education: can includes certification</a:t>
            </a:r>
          </a:p>
          <a:p>
            <a:r>
              <a:rPr lang="en-US" dirty="0"/>
              <a:t>Work experience: Role, Designation, Company, Implemented this, design this</a:t>
            </a:r>
          </a:p>
        </p:txBody>
      </p:sp>
      <p:sp>
        <p:nvSpPr>
          <p:cNvPr id="4" name="Slide Number Placeholder 3"/>
          <p:cNvSpPr>
            <a:spLocks noGrp="1"/>
          </p:cNvSpPr>
          <p:nvPr>
            <p:ph type="sldNum" sz="quarter" idx="5"/>
          </p:nvPr>
        </p:nvSpPr>
        <p:spPr/>
        <p:txBody>
          <a:bodyPr/>
          <a:lstStyle/>
          <a:p>
            <a:fld id="{F697DDC0-9D0C-47B7-B2F2-727C8231C1D9}" type="slidenum">
              <a:rPr lang="en-US" smtClean="0"/>
              <a:t>5</a:t>
            </a:fld>
            <a:endParaRPr lang="en-US"/>
          </a:p>
        </p:txBody>
      </p:sp>
    </p:spTree>
    <p:extLst>
      <p:ext uri="{BB962C8B-B14F-4D97-AF65-F5344CB8AC3E}">
        <p14:creationId xmlns:p14="http://schemas.microsoft.com/office/powerpoint/2010/main" val="779664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Information: If have no experience of frameworks, “Do know how to work”.</a:t>
            </a:r>
          </a:p>
          <a:p>
            <a:r>
              <a:rPr lang="en-US" dirty="0"/>
              <a:t>Reference: </a:t>
            </a:r>
          </a:p>
        </p:txBody>
      </p:sp>
      <p:sp>
        <p:nvSpPr>
          <p:cNvPr id="4" name="Slide Number Placeholder 3"/>
          <p:cNvSpPr>
            <a:spLocks noGrp="1"/>
          </p:cNvSpPr>
          <p:nvPr>
            <p:ph type="sldNum" sz="quarter" idx="5"/>
          </p:nvPr>
        </p:nvSpPr>
        <p:spPr/>
        <p:txBody>
          <a:bodyPr/>
          <a:lstStyle/>
          <a:p>
            <a:fld id="{F697DDC0-9D0C-47B7-B2F2-727C8231C1D9}" type="slidenum">
              <a:rPr lang="en-US" smtClean="0"/>
              <a:t>6</a:t>
            </a:fld>
            <a:endParaRPr lang="en-US"/>
          </a:p>
        </p:txBody>
      </p:sp>
    </p:spTree>
    <p:extLst>
      <p:ext uri="{BB962C8B-B14F-4D97-AF65-F5344CB8AC3E}">
        <p14:creationId xmlns:p14="http://schemas.microsoft.com/office/powerpoint/2010/main" val="2945634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Length: one to two page</a:t>
            </a:r>
          </a:p>
        </p:txBody>
      </p:sp>
      <p:sp>
        <p:nvSpPr>
          <p:cNvPr id="4" name="Slide Number Placeholder 3"/>
          <p:cNvSpPr>
            <a:spLocks noGrp="1"/>
          </p:cNvSpPr>
          <p:nvPr>
            <p:ph type="sldNum" sz="quarter" idx="5"/>
          </p:nvPr>
        </p:nvSpPr>
        <p:spPr/>
        <p:txBody>
          <a:bodyPr/>
          <a:lstStyle/>
          <a:p>
            <a:fld id="{F697DDC0-9D0C-47B7-B2F2-727C8231C1D9}" type="slidenum">
              <a:rPr lang="en-US" smtClean="0"/>
              <a:t>7</a:t>
            </a:fld>
            <a:endParaRPr lang="en-US"/>
          </a:p>
        </p:txBody>
      </p:sp>
    </p:spTree>
    <p:extLst>
      <p:ext uri="{BB962C8B-B14F-4D97-AF65-F5344CB8AC3E}">
        <p14:creationId xmlns:p14="http://schemas.microsoft.com/office/powerpoint/2010/main" val="1853810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to exclude:</a:t>
            </a:r>
          </a:p>
          <a:p>
            <a:r>
              <a:rPr lang="en-US" dirty="0"/>
              <a:t>Religion, Matter of Status, Salary expectation</a:t>
            </a:r>
          </a:p>
        </p:txBody>
      </p:sp>
      <p:sp>
        <p:nvSpPr>
          <p:cNvPr id="4" name="Slide Number Placeholder 3"/>
          <p:cNvSpPr>
            <a:spLocks noGrp="1"/>
          </p:cNvSpPr>
          <p:nvPr>
            <p:ph type="sldNum" sz="quarter" idx="5"/>
          </p:nvPr>
        </p:nvSpPr>
        <p:spPr/>
        <p:txBody>
          <a:bodyPr/>
          <a:lstStyle/>
          <a:p>
            <a:fld id="{F697DDC0-9D0C-47B7-B2F2-727C8231C1D9}" type="slidenum">
              <a:rPr lang="en-US" smtClean="0"/>
              <a:t>8</a:t>
            </a:fld>
            <a:endParaRPr lang="en-US"/>
          </a:p>
        </p:txBody>
      </p:sp>
    </p:spTree>
    <p:extLst>
      <p:ext uri="{BB962C8B-B14F-4D97-AF65-F5344CB8AC3E}">
        <p14:creationId xmlns:p14="http://schemas.microsoft.com/office/powerpoint/2010/main" val="2603629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Cover letter: additional document along with cover letter. Also a company specific.</a:t>
            </a:r>
          </a:p>
        </p:txBody>
      </p:sp>
      <p:sp>
        <p:nvSpPr>
          <p:cNvPr id="4" name="Slide Number Placeholder 3"/>
          <p:cNvSpPr>
            <a:spLocks noGrp="1"/>
          </p:cNvSpPr>
          <p:nvPr>
            <p:ph type="sldNum" sz="quarter" idx="5"/>
          </p:nvPr>
        </p:nvSpPr>
        <p:spPr/>
        <p:txBody>
          <a:bodyPr/>
          <a:lstStyle/>
          <a:p>
            <a:fld id="{F697DDC0-9D0C-47B7-B2F2-727C8231C1D9}" type="slidenum">
              <a:rPr lang="en-US" smtClean="0"/>
              <a:t>10</a:t>
            </a:fld>
            <a:endParaRPr lang="en-US"/>
          </a:p>
        </p:txBody>
      </p:sp>
    </p:spTree>
    <p:extLst>
      <p:ext uri="{BB962C8B-B14F-4D97-AF65-F5344CB8AC3E}">
        <p14:creationId xmlns:p14="http://schemas.microsoft.com/office/powerpoint/2010/main" val="23056562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Types of cover letter:</a:t>
            </a:r>
          </a:p>
          <a:p>
            <a:r>
              <a:rPr lang="en-US" dirty="0"/>
              <a:t>1- Application letter: for job opening</a:t>
            </a:r>
          </a:p>
          <a:p>
            <a:r>
              <a:rPr lang="en-US" dirty="0"/>
              <a:t>2- Prospecting letter: Job position kb open </a:t>
            </a:r>
            <a:r>
              <a:rPr lang="en-US" dirty="0" err="1"/>
              <a:t>houn</a:t>
            </a:r>
            <a:r>
              <a:rPr lang="en-US" dirty="0"/>
              <a:t> </a:t>
            </a:r>
            <a:r>
              <a:rPr lang="en-US" dirty="0" err="1"/>
              <a:t>gie</a:t>
            </a:r>
            <a:r>
              <a:rPr lang="en-US" dirty="0"/>
              <a:t>.</a:t>
            </a:r>
          </a:p>
          <a:p>
            <a:r>
              <a:rPr lang="en-US" dirty="0"/>
              <a:t>3- Networking letter: Kindly help me out for searching job</a:t>
            </a:r>
          </a:p>
        </p:txBody>
      </p:sp>
      <p:sp>
        <p:nvSpPr>
          <p:cNvPr id="4" name="Slide Number Placeholder 3"/>
          <p:cNvSpPr>
            <a:spLocks noGrp="1"/>
          </p:cNvSpPr>
          <p:nvPr>
            <p:ph type="sldNum" sz="quarter" idx="5"/>
          </p:nvPr>
        </p:nvSpPr>
        <p:spPr/>
        <p:txBody>
          <a:bodyPr/>
          <a:lstStyle/>
          <a:p>
            <a:fld id="{F697DDC0-9D0C-47B7-B2F2-727C8231C1D9}" type="slidenum">
              <a:rPr lang="en-US" smtClean="0"/>
              <a:t>12</a:t>
            </a:fld>
            <a:endParaRPr lang="en-US"/>
          </a:p>
        </p:txBody>
      </p:sp>
    </p:spTree>
    <p:extLst>
      <p:ext uri="{BB962C8B-B14F-4D97-AF65-F5344CB8AC3E}">
        <p14:creationId xmlns:p14="http://schemas.microsoft.com/office/powerpoint/2010/main" val="1520306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www.linkedin.com/in/ACoAAAUXRlsBtmS6wSzN9W1y5tDqPrgoRZgaHBc" TargetMode="External"/><Relationship Id="rId13" Type="http://schemas.openxmlformats.org/officeDocument/2006/relationships/hyperlink" Target="https://www.linkedin.com/in/ACoAAAA4XPEBn8VDL5b5m2jYQ41QZEByYjvLmVM" TargetMode="External"/><Relationship Id="rId3" Type="http://schemas.openxmlformats.org/officeDocument/2006/relationships/hyperlink" Target="https://www.linkedin.com/feed/hashtag/?keywords=it&amp;highlightedUpdateUrns=urn%3Ali%3Aactivity%3A7118627436073758721" TargetMode="External"/><Relationship Id="rId7" Type="http://schemas.openxmlformats.org/officeDocument/2006/relationships/hyperlink" Target="https://www.linkedin.com/in/ACoAAAK1wZMBwUu66QtFH2-GiAyYwuQIdDrNECo" TargetMode="External"/><Relationship Id="rId12" Type="http://schemas.openxmlformats.org/officeDocument/2006/relationships/hyperlink" Target="https://www.linkedin.com/in/ACoAAAEumQgBH3qs-HyYSmqFI0SI3wVfL3viiXM" TargetMode="External"/><Relationship Id="rId17" Type="http://schemas.openxmlformats.org/officeDocument/2006/relationships/hyperlink" Target="https://www.linkedin.com/in/ACoAADYN5f4Bi236-Jro3E0TVgJKSG--sCfB58g" TargetMode="External"/><Relationship Id="rId2" Type="http://schemas.openxmlformats.org/officeDocument/2006/relationships/hyperlink" Target="https://www.linkedin.com/company/pashapk/?miniCompanyUrn=urn%3Ali%3Afs_miniCompany%3A10141926" TargetMode="External"/><Relationship Id="rId16" Type="http://schemas.openxmlformats.org/officeDocument/2006/relationships/hyperlink" Target="https://www.linkedin.com/in/ACoAAAIGC4cBucBudmXIujMjjtFiC8iIhVK6a2U" TargetMode="External"/><Relationship Id="rId1" Type="http://schemas.openxmlformats.org/officeDocument/2006/relationships/slideLayout" Target="../slideLayouts/slideLayout2.xml"/><Relationship Id="rId6" Type="http://schemas.openxmlformats.org/officeDocument/2006/relationships/hyperlink" Target="https://www.linkedin.com/in/ACoAAAQPbDABfjGOOx3yv9ZjRYAoWEQZqdrZ184" TargetMode="External"/><Relationship Id="rId11" Type="http://schemas.openxmlformats.org/officeDocument/2006/relationships/hyperlink" Target="https://www.linkedin.com/in/ACoAAAFKOEcBNxGQtfbaQIm1fKOqOXkMuqdqgow" TargetMode="External"/><Relationship Id="rId5" Type="http://schemas.openxmlformats.org/officeDocument/2006/relationships/hyperlink" Target="https://www.linkedin.com/feed/hashtag/?keywords=tech&amp;highlightedUpdateUrns=urn%3Ali%3Aactivity%3A7118627436073758721" TargetMode="External"/><Relationship Id="rId15" Type="http://schemas.openxmlformats.org/officeDocument/2006/relationships/hyperlink" Target="https://www.linkedin.com/company/national-computing-education-accreditation-council-nceac/" TargetMode="External"/><Relationship Id="rId10" Type="http://schemas.openxmlformats.org/officeDocument/2006/relationships/hyperlink" Target="https://www.linkedin.com/in/ACoAAAHqvGIBb2WZ-kXPcr-ILuj0pmSUxMHuo8Q" TargetMode="External"/><Relationship Id="rId4" Type="http://schemas.openxmlformats.org/officeDocument/2006/relationships/hyperlink" Target="https://www.linkedin.com/feed/hashtag/?keywords=skills&amp;highlightedUpdateUrns=urn%3Ali%3Aactivity%3A7118627436073758721" TargetMode="External"/><Relationship Id="rId9" Type="http://schemas.openxmlformats.org/officeDocument/2006/relationships/hyperlink" Target="https://www.linkedin.com/in/ACoAAAPk0KkBVbqh-aMI8Ow6EMlPkwzQPTCRuFk" TargetMode="External"/><Relationship Id="rId14" Type="http://schemas.openxmlformats.org/officeDocument/2006/relationships/hyperlink" Target="https://www.linkedin.com/company/ministry-of-it-and-telecom-pakista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600" b="1" u="sng" dirty="0"/>
              <a:t>PROFESSIONAL PRACTICES</a:t>
            </a:r>
          </a:p>
        </p:txBody>
      </p:sp>
    </p:spTree>
    <p:extLst>
      <p:ext uri="{BB962C8B-B14F-4D97-AF65-F5344CB8AC3E}">
        <p14:creationId xmlns:p14="http://schemas.microsoft.com/office/powerpoint/2010/main" val="576808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Cover Letter</a:t>
            </a:r>
          </a:p>
        </p:txBody>
      </p:sp>
      <p:sp>
        <p:nvSpPr>
          <p:cNvPr id="3" name="Content Placeholder 2"/>
          <p:cNvSpPr>
            <a:spLocks noGrp="1"/>
          </p:cNvSpPr>
          <p:nvPr>
            <p:ph idx="1"/>
          </p:nvPr>
        </p:nvSpPr>
        <p:spPr/>
        <p:txBody>
          <a:bodyPr/>
          <a:lstStyle/>
          <a:p>
            <a:pPr algn="just"/>
            <a:r>
              <a:rPr lang="en-US" dirty="0"/>
              <a:t>A cover letter is a document sent with your resume to provide additional information on your skills and experience.</a:t>
            </a:r>
          </a:p>
          <a:p>
            <a:pPr algn="just"/>
            <a:r>
              <a:rPr lang="en-US" dirty="0"/>
              <a:t>A letter sent with, and explaining the contents of, another document or a parcel of goods</a:t>
            </a:r>
          </a:p>
        </p:txBody>
      </p:sp>
    </p:spTree>
    <p:extLst>
      <p:ext uri="{BB962C8B-B14F-4D97-AF65-F5344CB8AC3E}">
        <p14:creationId xmlns:p14="http://schemas.microsoft.com/office/powerpoint/2010/main" val="953189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Cover Letter</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t>The letter provides detailed information on why you are qualified for the job you are applying for. </a:t>
            </a:r>
          </a:p>
          <a:p>
            <a:pPr algn="just"/>
            <a:r>
              <a:rPr lang="en-US" dirty="0"/>
              <a:t>Don’t simply repeat what’s on your resume -- rather, include specific information on why you’re a strong match for the employer’s job requirements. </a:t>
            </a:r>
          </a:p>
          <a:p>
            <a:pPr algn="just"/>
            <a:r>
              <a:rPr lang="en-US" dirty="0"/>
              <a:t>Employers use cover letters as a way to screen applicants for available jobs and to determine which candidates they would like to interview. </a:t>
            </a:r>
          </a:p>
          <a:p>
            <a:pPr algn="just"/>
            <a:r>
              <a:rPr lang="en-US" dirty="0"/>
              <a:t>If an employer requires a cover letter, it will be listed in the job posting. Even if the company doesn’t ask for one, you may want to include one anyway.</a:t>
            </a:r>
          </a:p>
        </p:txBody>
      </p:sp>
    </p:spTree>
    <p:extLst>
      <p:ext uri="{BB962C8B-B14F-4D97-AF65-F5344CB8AC3E}">
        <p14:creationId xmlns:p14="http://schemas.microsoft.com/office/powerpoint/2010/main" val="3856835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a Cover Letter</a:t>
            </a:r>
          </a:p>
        </p:txBody>
      </p:sp>
      <p:sp>
        <p:nvSpPr>
          <p:cNvPr id="3" name="Content Placeholder 2"/>
          <p:cNvSpPr>
            <a:spLocks noGrp="1"/>
          </p:cNvSpPr>
          <p:nvPr>
            <p:ph idx="1"/>
          </p:nvPr>
        </p:nvSpPr>
        <p:spPr/>
        <p:txBody>
          <a:bodyPr>
            <a:normAutofit lnSpcReduction="10000"/>
          </a:bodyPr>
          <a:lstStyle/>
          <a:p>
            <a:pPr algn="just"/>
            <a:r>
              <a:rPr lang="en-US" dirty="0"/>
              <a:t>There are three general types of cover letters.</a:t>
            </a:r>
          </a:p>
          <a:p>
            <a:pPr lvl="1" algn="just"/>
            <a:r>
              <a:rPr lang="en-US" dirty="0"/>
              <a:t>The </a:t>
            </a:r>
            <a:r>
              <a:rPr lang="en-US" b="1" dirty="0"/>
              <a:t>application letter</a:t>
            </a:r>
            <a:r>
              <a:rPr lang="en-US" dirty="0"/>
              <a:t> which responds to a known job opening. </a:t>
            </a:r>
          </a:p>
          <a:p>
            <a:pPr lvl="1" algn="just"/>
            <a:r>
              <a:rPr lang="en-US" dirty="0"/>
              <a:t>The </a:t>
            </a:r>
            <a:r>
              <a:rPr lang="en-US" b="1" dirty="0"/>
              <a:t>prospecting letter</a:t>
            </a:r>
            <a:r>
              <a:rPr lang="en-US" dirty="0"/>
              <a:t> which inquires about possible positions.</a:t>
            </a:r>
          </a:p>
          <a:p>
            <a:pPr lvl="1" algn="just"/>
            <a:r>
              <a:rPr lang="en-US" dirty="0"/>
              <a:t>The </a:t>
            </a:r>
            <a:r>
              <a:rPr lang="en-US" b="1" dirty="0"/>
              <a:t>networking letter</a:t>
            </a:r>
            <a:r>
              <a:rPr lang="en-US" dirty="0"/>
              <a:t> which requests information and assistance in your job search.</a:t>
            </a:r>
          </a:p>
          <a:p>
            <a:pPr algn="just"/>
            <a:r>
              <a:rPr lang="en-US" dirty="0"/>
              <a:t>When you are applying for a job that has been posted by a company that’s hiring, you will be using the “application letter” style.</a:t>
            </a:r>
          </a:p>
          <a:p>
            <a:pPr algn="just"/>
            <a:endParaRPr lang="en-US" dirty="0"/>
          </a:p>
        </p:txBody>
      </p:sp>
    </p:spTree>
    <p:extLst>
      <p:ext uri="{BB962C8B-B14F-4D97-AF65-F5344CB8AC3E}">
        <p14:creationId xmlns:p14="http://schemas.microsoft.com/office/powerpoint/2010/main" val="146260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to Include in a Cover Letter</a:t>
            </a:r>
          </a:p>
        </p:txBody>
      </p:sp>
      <p:sp>
        <p:nvSpPr>
          <p:cNvPr id="3" name="Content Placeholder 2"/>
          <p:cNvSpPr>
            <a:spLocks noGrp="1"/>
          </p:cNvSpPr>
          <p:nvPr>
            <p:ph idx="1"/>
          </p:nvPr>
        </p:nvSpPr>
        <p:spPr/>
        <p:txBody>
          <a:bodyPr>
            <a:normAutofit fontScale="92500" lnSpcReduction="20000"/>
          </a:bodyPr>
          <a:lstStyle/>
          <a:p>
            <a:pPr algn="just"/>
            <a:r>
              <a:rPr lang="en-US" dirty="0"/>
              <a:t>A cover letter should complement, not duplicate, your resume. Its purpose is to add a personal touch to your application for employment.</a:t>
            </a:r>
          </a:p>
          <a:p>
            <a:pPr algn="just"/>
            <a:r>
              <a:rPr lang="en-US" dirty="0"/>
              <a:t>Here's an outline of the items that should be included in every cover letter. </a:t>
            </a:r>
          </a:p>
          <a:p>
            <a:pPr algn="just"/>
            <a:r>
              <a:rPr lang="en-US" b="1" dirty="0"/>
              <a:t>Header</a:t>
            </a:r>
            <a:r>
              <a:rPr lang="en-US" dirty="0"/>
              <a:t>: A cover letter should begin with both your and the employer's contact information (name, address, phone number, email) followed by the date. If this is an email rather than an actual letter, include your contact information at the end of the letter, after your signature.</a:t>
            </a:r>
          </a:p>
        </p:txBody>
      </p:sp>
    </p:spTree>
    <p:extLst>
      <p:ext uri="{BB962C8B-B14F-4D97-AF65-F5344CB8AC3E}">
        <p14:creationId xmlns:p14="http://schemas.microsoft.com/office/powerpoint/2010/main" val="4025807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to Include in a Cover Letter</a:t>
            </a:r>
          </a:p>
        </p:txBody>
      </p:sp>
      <p:sp>
        <p:nvSpPr>
          <p:cNvPr id="3" name="Content Placeholder 2"/>
          <p:cNvSpPr>
            <a:spLocks noGrp="1"/>
          </p:cNvSpPr>
          <p:nvPr>
            <p:ph idx="1"/>
          </p:nvPr>
        </p:nvSpPr>
        <p:spPr/>
        <p:txBody>
          <a:bodyPr>
            <a:normAutofit fontScale="70000" lnSpcReduction="20000"/>
          </a:bodyPr>
          <a:lstStyle/>
          <a:p>
            <a:pPr algn="just"/>
            <a:r>
              <a:rPr lang="en-US" b="1" dirty="0"/>
              <a:t>Your contact information should include:</a:t>
            </a:r>
            <a:endParaRPr lang="en-US" dirty="0"/>
          </a:p>
          <a:p>
            <a:pPr lvl="1" algn="just"/>
            <a:r>
              <a:rPr lang="en-US" dirty="0"/>
              <a:t>First and Last Name</a:t>
            </a:r>
          </a:p>
          <a:p>
            <a:pPr lvl="1" algn="just"/>
            <a:r>
              <a:rPr lang="en-US" dirty="0"/>
              <a:t>Street Address</a:t>
            </a:r>
          </a:p>
          <a:p>
            <a:pPr lvl="1" algn="just"/>
            <a:r>
              <a:rPr lang="en-US" dirty="0"/>
              <a:t>City, State Zip</a:t>
            </a:r>
          </a:p>
          <a:p>
            <a:pPr lvl="1" algn="just"/>
            <a:r>
              <a:rPr lang="en-US" dirty="0"/>
              <a:t>Phone</a:t>
            </a:r>
          </a:p>
          <a:p>
            <a:pPr lvl="1" algn="just"/>
            <a:r>
              <a:rPr lang="en-US" dirty="0"/>
              <a:t>Email</a:t>
            </a:r>
          </a:p>
          <a:p>
            <a:pPr algn="just"/>
            <a:r>
              <a:rPr lang="en-US" b="1" dirty="0"/>
              <a:t>Salutation</a:t>
            </a:r>
            <a:endParaRPr lang="en-US" dirty="0"/>
          </a:p>
          <a:p>
            <a:pPr lvl="1" algn="just"/>
            <a:r>
              <a:rPr lang="en-US" dirty="0"/>
              <a:t>Begin your cover letter salutation with "Dr./Mr./Ms. Last Name." </a:t>
            </a:r>
          </a:p>
          <a:p>
            <a:pPr lvl="1" algn="just"/>
            <a:r>
              <a:rPr lang="en-US" dirty="0"/>
              <a:t>If you are unsure if your contact is male or female, you can write out their full name. </a:t>
            </a:r>
          </a:p>
          <a:p>
            <a:pPr lvl="1" algn="just"/>
            <a:r>
              <a:rPr lang="en-US" dirty="0"/>
              <a:t>If you do not know the employer's name, simply write, "Dear Hiring Manager." </a:t>
            </a:r>
          </a:p>
          <a:p>
            <a:pPr lvl="1" algn="just"/>
            <a:r>
              <a:rPr lang="en-US" dirty="0"/>
              <a:t>This is better than the generic and formal, “To Whom It May Concern.”</a:t>
            </a:r>
          </a:p>
        </p:txBody>
      </p:sp>
    </p:spTree>
    <p:extLst>
      <p:ext uri="{BB962C8B-B14F-4D97-AF65-F5344CB8AC3E}">
        <p14:creationId xmlns:p14="http://schemas.microsoft.com/office/powerpoint/2010/main" val="1443091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to Include in a Cover Letter</a:t>
            </a:r>
          </a:p>
        </p:txBody>
      </p:sp>
      <p:sp>
        <p:nvSpPr>
          <p:cNvPr id="3" name="Content Placeholder 2"/>
          <p:cNvSpPr>
            <a:spLocks noGrp="1"/>
          </p:cNvSpPr>
          <p:nvPr>
            <p:ph idx="1"/>
          </p:nvPr>
        </p:nvSpPr>
        <p:spPr/>
        <p:txBody>
          <a:bodyPr>
            <a:normAutofit fontScale="92500" lnSpcReduction="10000"/>
          </a:bodyPr>
          <a:lstStyle/>
          <a:p>
            <a:pPr algn="just"/>
            <a:r>
              <a:rPr lang="en-US" b="1" dirty="0"/>
              <a:t>Introduction</a:t>
            </a:r>
            <a:endParaRPr lang="en-US" dirty="0"/>
          </a:p>
          <a:p>
            <a:pPr lvl="1" algn="just"/>
            <a:r>
              <a:rPr lang="en-US" dirty="0"/>
              <a:t>Begin your introduction by stating what job you are applying for. </a:t>
            </a:r>
          </a:p>
          <a:p>
            <a:pPr lvl="1" algn="just"/>
            <a:r>
              <a:rPr lang="en-US" dirty="0"/>
              <a:t>Explain where you heard about the job, particularly if you heard about it from a contact associated with the company. </a:t>
            </a:r>
          </a:p>
          <a:p>
            <a:pPr lvl="1" algn="just"/>
            <a:r>
              <a:rPr lang="en-US" dirty="0"/>
              <a:t>Briefly mention how your skills and experience match the company and/or position; this will give the employer a preview of the rest of your letter.</a:t>
            </a:r>
          </a:p>
          <a:p>
            <a:pPr lvl="1" algn="just"/>
            <a:r>
              <a:rPr lang="en-US" dirty="0"/>
              <a:t>Your goal in the introduction is to get the reader's attention.</a:t>
            </a:r>
          </a:p>
        </p:txBody>
      </p:sp>
    </p:spTree>
    <p:extLst>
      <p:ext uri="{BB962C8B-B14F-4D97-AF65-F5344CB8AC3E}">
        <p14:creationId xmlns:p14="http://schemas.microsoft.com/office/powerpoint/2010/main" val="3175022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to Include in a Cover Letter</a:t>
            </a:r>
          </a:p>
        </p:txBody>
      </p:sp>
      <p:sp>
        <p:nvSpPr>
          <p:cNvPr id="3" name="Content Placeholder 2"/>
          <p:cNvSpPr>
            <a:spLocks noGrp="1"/>
          </p:cNvSpPr>
          <p:nvPr>
            <p:ph idx="1"/>
          </p:nvPr>
        </p:nvSpPr>
        <p:spPr/>
        <p:txBody>
          <a:bodyPr>
            <a:normAutofit/>
          </a:bodyPr>
          <a:lstStyle/>
          <a:p>
            <a:pPr algn="just"/>
            <a:r>
              <a:rPr lang="en-US" b="1" dirty="0"/>
              <a:t>Body</a:t>
            </a:r>
            <a:r>
              <a:rPr lang="en-US" dirty="0"/>
              <a:t>: </a:t>
            </a:r>
          </a:p>
          <a:p>
            <a:pPr lvl="1" algn="just"/>
            <a:r>
              <a:rPr lang="en-US" dirty="0"/>
              <a:t>In a paragraph or two, explain why you are interested in the job and why you make an excellent candidate for the position. </a:t>
            </a:r>
          </a:p>
          <a:p>
            <a:pPr lvl="1" algn="just"/>
            <a:r>
              <a:rPr lang="en-US" dirty="0"/>
              <a:t>Mention specific qualifications listed in the job posting, and explain how you meet those qualifications. </a:t>
            </a:r>
          </a:p>
          <a:p>
            <a:pPr lvl="1" algn="just"/>
            <a:r>
              <a:rPr lang="en-US" dirty="0"/>
              <a:t>Do not simply restate your resume, but provide specific examples that demonstrate your abilities.</a:t>
            </a:r>
          </a:p>
        </p:txBody>
      </p:sp>
    </p:spTree>
    <p:extLst>
      <p:ext uri="{BB962C8B-B14F-4D97-AF65-F5344CB8AC3E}">
        <p14:creationId xmlns:p14="http://schemas.microsoft.com/office/powerpoint/2010/main" val="1971283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to Include in a Cover Letter</a:t>
            </a:r>
          </a:p>
        </p:txBody>
      </p:sp>
      <p:sp>
        <p:nvSpPr>
          <p:cNvPr id="3" name="Content Placeholder 2"/>
          <p:cNvSpPr>
            <a:spLocks noGrp="1"/>
          </p:cNvSpPr>
          <p:nvPr>
            <p:ph idx="1"/>
          </p:nvPr>
        </p:nvSpPr>
        <p:spPr/>
        <p:txBody>
          <a:bodyPr>
            <a:normAutofit fontScale="77500" lnSpcReduction="20000"/>
          </a:bodyPr>
          <a:lstStyle/>
          <a:p>
            <a:r>
              <a:rPr lang="en-US" b="1" dirty="0"/>
              <a:t>Closing</a:t>
            </a:r>
            <a:endParaRPr lang="en-US" dirty="0"/>
          </a:p>
          <a:p>
            <a:pPr lvl="1"/>
            <a:r>
              <a:rPr lang="en-US" dirty="0"/>
              <a:t>In the closing section of your cover letter, restate how your skills make you a strong fit for the company and/or position. </a:t>
            </a:r>
          </a:p>
          <a:p>
            <a:pPr lvl="1"/>
            <a:r>
              <a:rPr lang="en-US" dirty="0"/>
              <a:t>State that you would like the opportunity to interview or discuss employment opportunities. </a:t>
            </a:r>
          </a:p>
          <a:p>
            <a:pPr lvl="1"/>
            <a:r>
              <a:rPr lang="en-US" dirty="0"/>
              <a:t>Thank the employer for his/her consideration.</a:t>
            </a:r>
          </a:p>
          <a:p>
            <a:r>
              <a:rPr lang="en-US" b="1" dirty="0"/>
              <a:t>Signature</a:t>
            </a:r>
            <a:endParaRPr lang="en-US" dirty="0"/>
          </a:p>
          <a:p>
            <a:pPr lvl="1"/>
            <a:r>
              <a:rPr lang="en-US" dirty="0"/>
              <a:t>Use a complimentary close, and then end your cover letter with your signature, handwritten, followed by your typed name. </a:t>
            </a:r>
          </a:p>
          <a:p>
            <a:pPr lvl="1"/>
            <a:r>
              <a:rPr lang="en-US" dirty="0"/>
              <a:t>If this is an email, simply include your typed name, followed by your contact information, after the complimentary close.</a:t>
            </a:r>
          </a:p>
          <a:p>
            <a:endParaRPr lang="en-US" dirty="0"/>
          </a:p>
        </p:txBody>
      </p:sp>
    </p:spTree>
    <p:extLst>
      <p:ext uri="{BB962C8B-B14F-4D97-AF65-F5344CB8AC3E}">
        <p14:creationId xmlns:p14="http://schemas.microsoft.com/office/powerpoint/2010/main" val="3231022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Resignation Letter</a:t>
            </a:r>
          </a:p>
        </p:txBody>
      </p:sp>
      <p:sp>
        <p:nvSpPr>
          <p:cNvPr id="3" name="Content Placeholder 2"/>
          <p:cNvSpPr>
            <a:spLocks noGrp="1"/>
          </p:cNvSpPr>
          <p:nvPr>
            <p:ph idx="1"/>
          </p:nvPr>
        </p:nvSpPr>
        <p:spPr/>
        <p:txBody>
          <a:bodyPr>
            <a:normAutofit fontScale="92500" lnSpcReduction="20000"/>
          </a:bodyPr>
          <a:lstStyle/>
          <a:p>
            <a:pPr algn="just"/>
            <a:r>
              <a:rPr lang="en-US" b="1" dirty="0"/>
              <a:t>What is a resignation?</a:t>
            </a:r>
          </a:p>
          <a:p>
            <a:pPr lvl="1" algn="just"/>
            <a:r>
              <a:rPr lang="en-US" dirty="0"/>
              <a:t>A resignation is the act of leaving your job. A resignation letter expresses your intention to leave the company you currently work for.</a:t>
            </a:r>
          </a:p>
          <a:p>
            <a:pPr algn="just"/>
            <a:r>
              <a:rPr lang="en-US" b="1" dirty="0"/>
              <a:t>Should you write a resignation letter?</a:t>
            </a:r>
          </a:p>
          <a:p>
            <a:pPr lvl="1" algn="just"/>
            <a:r>
              <a:rPr lang="en-US" dirty="0"/>
              <a:t>You should write a resignation letter because it's the professional thing to do, whether you work at a hospital or a coffee shop. </a:t>
            </a:r>
          </a:p>
          <a:p>
            <a:pPr lvl="1" algn="just"/>
            <a:r>
              <a:rPr lang="en-US" dirty="0"/>
              <a:t>A resignation letter officially gives notice to your boss that you're leaving the job and someone else will need to be hired to replace you and take on your responsibilities. </a:t>
            </a:r>
          </a:p>
          <a:p>
            <a:pPr algn="just"/>
            <a:endParaRPr lang="en-US" dirty="0"/>
          </a:p>
          <a:p>
            <a:pPr algn="just"/>
            <a:endParaRPr lang="en-US" dirty="0"/>
          </a:p>
        </p:txBody>
      </p:sp>
    </p:spTree>
    <p:extLst>
      <p:ext uri="{BB962C8B-B14F-4D97-AF65-F5344CB8AC3E}">
        <p14:creationId xmlns:p14="http://schemas.microsoft.com/office/powerpoint/2010/main" val="17397331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Resignation Letter</a:t>
            </a:r>
            <a:endParaRPr lang="en-US" dirty="0"/>
          </a:p>
        </p:txBody>
      </p:sp>
      <p:sp>
        <p:nvSpPr>
          <p:cNvPr id="3" name="Content Placeholder 2"/>
          <p:cNvSpPr>
            <a:spLocks noGrp="1"/>
          </p:cNvSpPr>
          <p:nvPr>
            <p:ph idx="1"/>
          </p:nvPr>
        </p:nvSpPr>
        <p:spPr/>
        <p:txBody>
          <a:bodyPr>
            <a:normAutofit/>
          </a:bodyPr>
          <a:lstStyle/>
          <a:p>
            <a:pPr algn="just"/>
            <a:r>
              <a:rPr lang="en-US" b="1" dirty="0"/>
              <a:t>What is a two weeks' notice letter?</a:t>
            </a:r>
          </a:p>
          <a:p>
            <a:pPr lvl="1" algn="just"/>
            <a:r>
              <a:rPr lang="en-US" dirty="0"/>
              <a:t>A two weeks' notice letter is essentially the same thing as a resignation letter.  </a:t>
            </a:r>
          </a:p>
          <a:p>
            <a:pPr lvl="1" algn="just"/>
            <a:r>
              <a:rPr lang="en-US" dirty="0"/>
              <a:t>This letter announces your intent to depart from the company and says you will remain in your position for another two weeks before leaving.</a:t>
            </a:r>
          </a:p>
          <a:p>
            <a:pPr lvl="1" algn="just"/>
            <a:r>
              <a:rPr lang="en-US" dirty="0"/>
              <a:t>Two weeks is the standard amount of time from when you announce you're leaving to your last day at your job.</a:t>
            </a:r>
          </a:p>
          <a:p>
            <a:pPr algn="just"/>
            <a:endParaRPr lang="en-US" dirty="0"/>
          </a:p>
        </p:txBody>
      </p:sp>
    </p:spTree>
    <p:extLst>
      <p:ext uri="{BB962C8B-B14F-4D97-AF65-F5344CB8AC3E}">
        <p14:creationId xmlns:p14="http://schemas.microsoft.com/office/powerpoint/2010/main" val="625501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Contents</a:t>
            </a:r>
          </a:p>
        </p:txBody>
      </p:sp>
      <p:sp>
        <p:nvSpPr>
          <p:cNvPr id="3" name="Content Placeholder 2"/>
          <p:cNvSpPr>
            <a:spLocks noGrp="1"/>
          </p:cNvSpPr>
          <p:nvPr>
            <p:ph idx="1"/>
          </p:nvPr>
        </p:nvSpPr>
        <p:spPr/>
        <p:txBody>
          <a:bodyPr/>
          <a:lstStyle/>
          <a:p>
            <a:r>
              <a:rPr lang="en-US" dirty="0"/>
              <a:t>Cover Letter</a:t>
            </a:r>
          </a:p>
          <a:p>
            <a:r>
              <a:rPr lang="en-US" dirty="0"/>
              <a:t>Resume</a:t>
            </a:r>
          </a:p>
          <a:p>
            <a:r>
              <a:rPr lang="en-US" dirty="0"/>
              <a:t>Resignation Letter</a:t>
            </a:r>
          </a:p>
        </p:txBody>
      </p:sp>
    </p:spTree>
    <p:extLst>
      <p:ext uri="{BB962C8B-B14F-4D97-AF65-F5344CB8AC3E}">
        <p14:creationId xmlns:p14="http://schemas.microsoft.com/office/powerpoint/2010/main" val="2578457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Resignation Letter</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What to write in a resignation letter?</a:t>
            </a:r>
          </a:p>
          <a:p>
            <a:r>
              <a:rPr lang="en-US" dirty="0"/>
              <a:t>A resignation letter should include the following:</a:t>
            </a:r>
          </a:p>
          <a:p>
            <a:pPr lvl="1" algn="just"/>
            <a:r>
              <a:rPr lang="en-US" dirty="0"/>
              <a:t>a statement of intent that you will be leaving your job</a:t>
            </a:r>
          </a:p>
          <a:p>
            <a:pPr lvl="1" algn="just"/>
            <a:r>
              <a:rPr lang="en-US" dirty="0"/>
              <a:t>the name of your official staff position</a:t>
            </a:r>
          </a:p>
          <a:p>
            <a:pPr lvl="1" algn="just"/>
            <a:r>
              <a:rPr lang="en-US" dirty="0"/>
              <a:t>the date of your last day on the job</a:t>
            </a:r>
          </a:p>
          <a:p>
            <a:pPr lvl="1" algn="just"/>
            <a:r>
              <a:rPr lang="en-US" dirty="0"/>
              <a:t>gratitude to your employer for hiring you</a:t>
            </a:r>
          </a:p>
          <a:p>
            <a:pPr lvl="1" algn="just"/>
            <a:r>
              <a:rPr lang="en-US" dirty="0"/>
              <a:t>a highlight of your time there (optional)</a:t>
            </a:r>
          </a:p>
          <a:p>
            <a:pPr lvl="1" algn="just"/>
            <a:r>
              <a:rPr lang="en-US" dirty="0"/>
              <a:t>an offer to train your replacement</a:t>
            </a:r>
          </a:p>
          <a:p>
            <a:pPr lvl="1" algn="just"/>
            <a:r>
              <a:rPr lang="en-US" dirty="0"/>
              <a:t>well wishes for the future of the company</a:t>
            </a:r>
          </a:p>
          <a:p>
            <a:pPr lvl="1" algn="just"/>
            <a:r>
              <a:rPr lang="en-US" dirty="0"/>
              <a:t>your contact info</a:t>
            </a:r>
          </a:p>
          <a:p>
            <a:endParaRPr lang="en-US" dirty="0"/>
          </a:p>
        </p:txBody>
      </p:sp>
    </p:spTree>
    <p:extLst>
      <p:ext uri="{BB962C8B-B14F-4D97-AF65-F5344CB8AC3E}">
        <p14:creationId xmlns:p14="http://schemas.microsoft.com/office/powerpoint/2010/main" val="30992788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Class Task</a:t>
            </a:r>
            <a:endParaRPr lang="ur-PK" dirty="0"/>
          </a:p>
        </p:txBody>
      </p:sp>
      <p:sp>
        <p:nvSpPr>
          <p:cNvPr id="3" name="Content Placeholder 2"/>
          <p:cNvSpPr>
            <a:spLocks noGrp="1"/>
          </p:cNvSpPr>
          <p:nvPr>
            <p:ph idx="1"/>
          </p:nvPr>
        </p:nvSpPr>
        <p:spPr/>
        <p:txBody>
          <a:bodyPr>
            <a:noAutofit/>
          </a:bodyPr>
          <a:lstStyle/>
          <a:p>
            <a:r>
              <a:rPr lang="en-GB" sz="1600" dirty="0" err="1"/>
              <a:t>Zeroloft</a:t>
            </a:r>
            <a:r>
              <a:rPr lang="en-GB" sz="1600" dirty="0"/>
              <a:t> Games is a game and mobile application development company located in Lahore, Pakistan. We specialize in game development, Android and iOS development, application development, animation, visual design, and 3D design. Our team of experts creates unique, innovative, and engaging games and applications for local and international clients.</a:t>
            </a:r>
          </a:p>
          <a:p>
            <a:endParaRPr lang="en-GB" sz="1600" dirty="0"/>
          </a:p>
          <a:p>
            <a:r>
              <a:rPr lang="en-GB" sz="1600" dirty="0"/>
              <a:t>Role Description</a:t>
            </a:r>
          </a:p>
          <a:p>
            <a:endParaRPr lang="en-GB" sz="1600" dirty="0"/>
          </a:p>
          <a:p>
            <a:r>
              <a:rPr lang="en-GB" sz="1600" dirty="0"/>
              <a:t>This is a full-time on-site Game Developer role at </a:t>
            </a:r>
            <a:r>
              <a:rPr lang="en-GB" sz="1600" dirty="0" err="1"/>
              <a:t>Zeroloft</a:t>
            </a:r>
            <a:r>
              <a:rPr lang="en-GB" sz="1600" dirty="0"/>
              <a:t> Games, with a focus on game and application development. Day-to-day tasks include game programming, gameplay programming, programming, object-oriented programming (OOP), game design, and more. The Game Developer will work closely with the team to develop, test, and launch new games.</a:t>
            </a:r>
          </a:p>
          <a:p>
            <a:endParaRPr lang="en-GB" sz="1600" dirty="0"/>
          </a:p>
          <a:p>
            <a:r>
              <a:rPr lang="en-GB" sz="1600" dirty="0"/>
              <a:t>Qualifications</a:t>
            </a:r>
          </a:p>
          <a:p>
            <a:r>
              <a:rPr lang="en-GB" sz="1600" dirty="0"/>
              <a:t>• Expert in Game Programming, Gameplay Programming, Programming, and Object-Oriented Programming (OOP)</a:t>
            </a:r>
          </a:p>
          <a:p>
            <a:r>
              <a:rPr lang="en-GB" sz="1600" dirty="0"/>
              <a:t>• Strong understanding of Game Design and experience in creating engaging games</a:t>
            </a:r>
          </a:p>
          <a:p>
            <a:r>
              <a:rPr lang="en-GB" sz="1600" dirty="0"/>
              <a:t>• Proficiency in Unity, Unreal Engine, and/or other game development...</a:t>
            </a:r>
            <a:endParaRPr lang="ur-PK" sz="1600" dirty="0"/>
          </a:p>
        </p:txBody>
      </p:sp>
    </p:spTree>
    <p:extLst>
      <p:ext uri="{BB962C8B-B14F-4D97-AF65-F5344CB8AC3E}">
        <p14:creationId xmlns:p14="http://schemas.microsoft.com/office/powerpoint/2010/main" val="1678298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229600" cy="6126163"/>
          </a:xfrm>
        </p:spPr>
        <p:txBody>
          <a:bodyPr>
            <a:noAutofit/>
          </a:bodyPr>
          <a:lstStyle/>
          <a:p>
            <a:r>
              <a:rPr lang="en-GB" sz="1200" dirty="0"/>
              <a:t>Job Description</a:t>
            </a:r>
          </a:p>
          <a:p>
            <a:r>
              <a:rPr lang="en-GB" sz="1200" dirty="0"/>
              <a:t>• Front-end web development, testing and deployment</a:t>
            </a:r>
          </a:p>
          <a:p>
            <a:r>
              <a:rPr lang="en-GB" sz="1200" dirty="0"/>
              <a:t>• Work with project managers &amp; designers to update and/or integrate new features on web application</a:t>
            </a:r>
          </a:p>
          <a:p>
            <a:r>
              <a:rPr lang="en-GB" sz="1200" dirty="0"/>
              <a:t>• Work with smart and passionate engineering team to integrate with the backend stack</a:t>
            </a:r>
          </a:p>
          <a:p>
            <a:r>
              <a:rPr lang="en-GB" sz="1200" dirty="0"/>
              <a:t>• Build and deliver reusable and efficient front end components</a:t>
            </a:r>
          </a:p>
          <a:p>
            <a:r>
              <a:rPr lang="en-GB" sz="1200" dirty="0"/>
              <a:t>• Participate in code review</a:t>
            </a:r>
          </a:p>
          <a:p>
            <a:r>
              <a:rPr lang="en-GB" sz="1200" dirty="0"/>
              <a:t>• Work with Designers to build excellent experiences for our customers and end users</a:t>
            </a:r>
          </a:p>
          <a:p>
            <a:r>
              <a:rPr lang="en-GB" sz="1200" dirty="0"/>
              <a:t>• Email Template development</a:t>
            </a:r>
          </a:p>
          <a:p>
            <a:r>
              <a:rPr lang="en-GB" sz="1200" dirty="0"/>
              <a:t>• Collaborate with other team members and stakeholders</a:t>
            </a:r>
          </a:p>
          <a:p>
            <a:endParaRPr lang="en-GB" sz="1200" dirty="0"/>
          </a:p>
          <a:p>
            <a:r>
              <a:rPr lang="en-GB" sz="1200" dirty="0"/>
              <a:t>We are looking for</a:t>
            </a:r>
          </a:p>
          <a:p>
            <a:r>
              <a:rPr lang="en-GB" sz="1200" dirty="0"/>
              <a:t>• Education: Bachelors in Computer Sciences</a:t>
            </a:r>
          </a:p>
          <a:p>
            <a:r>
              <a:rPr lang="en-GB" sz="1200" dirty="0"/>
              <a:t>• Experience: Minimum experience 4 years</a:t>
            </a:r>
          </a:p>
          <a:p>
            <a:endParaRPr lang="en-GB" sz="1200" dirty="0"/>
          </a:p>
          <a:p>
            <a:r>
              <a:rPr lang="en-GB" sz="1200" dirty="0"/>
              <a:t>Skills</a:t>
            </a:r>
          </a:p>
          <a:p>
            <a:r>
              <a:rPr lang="en-GB" sz="1200" dirty="0"/>
              <a:t>• Understanding of SDLC</a:t>
            </a:r>
          </a:p>
          <a:p>
            <a:r>
              <a:rPr lang="en-GB" sz="1200" dirty="0"/>
              <a:t>• Experience of client-side technologies (HTML, CSS, JavaScript, jQuery)</a:t>
            </a:r>
          </a:p>
          <a:p>
            <a:r>
              <a:rPr lang="en-GB" sz="1200" dirty="0"/>
              <a:t>• Experience of frontend CSS Framework (Bootstrap/ Foundation)</a:t>
            </a:r>
          </a:p>
          <a:p>
            <a:r>
              <a:rPr lang="en-GB" sz="1200" dirty="0"/>
              <a:t>• Proficient with responsive layouts and across-screen performance</a:t>
            </a:r>
          </a:p>
          <a:p>
            <a:r>
              <a:rPr lang="en-GB" sz="1200" dirty="0"/>
              <a:t>• Familiar with W3C and WCAG Standards</a:t>
            </a:r>
          </a:p>
          <a:p>
            <a:r>
              <a:rPr lang="en-GB" sz="1200" dirty="0"/>
              <a:t>• Intimate knowledge of browser compatibility and cross-site/cross-device support</a:t>
            </a:r>
          </a:p>
          <a:p>
            <a:r>
              <a:rPr lang="en-GB" sz="1200" dirty="0"/>
              <a:t>• Proficient in basic SQL</a:t>
            </a:r>
          </a:p>
          <a:p>
            <a:r>
              <a:rPr lang="en-GB" sz="1200" dirty="0"/>
              <a:t>• Experience on Version Control system (GIT/ SVN)</a:t>
            </a:r>
          </a:p>
          <a:p>
            <a:r>
              <a:rPr lang="en-GB" sz="1200" dirty="0"/>
              <a:t>• Understanding of current best practices for building accessible and maintainable user interfaces</a:t>
            </a:r>
          </a:p>
          <a:p>
            <a:r>
              <a:rPr lang="en-GB" sz="1200" dirty="0"/>
              <a:t>• Proven ability to work in a fast-paced team</a:t>
            </a:r>
          </a:p>
          <a:p>
            <a:r>
              <a:rPr lang="en-GB" sz="1200" dirty="0"/>
              <a:t>• Attention to detail</a:t>
            </a:r>
          </a:p>
          <a:p>
            <a:r>
              <a:rPr lang="en-GB" sz="1200" dirty="0"/>
              <a:t>• Strong verbal and written communication skills</a:t>
            </a:r>
          </a:p>
          <a:p>
            <a:r>
              <a:rPr lang="en-GB" sz="1200" dirty="0"/>
              <a:t>• Excellent interpersonal skills</a:t>
            </a:r>
          </a:p>
          <a:p>
            <a:r>
              <a:rPr lang="en-GB" sz="1200" dirty="0"/>
              <a:t>• Good at time management as well as working &amp; finding answers to questions independently</a:t>
            </a:r>
          </a:p>
          <a:p>
            <a:r>
              <a:rPr lang="en-GB" sz="1200" dirty="0"/>
              <a:t>• Strong concepts of object-oriented, functional, logic and imperative programming</a:t>
            </a:r>
          </a:p>
          <a:p>
            <a:pPr marL="0" indent="0">
              <a:buNone/>
            </a:pPr>
            <a:endParaRPr lang="en-GB" sz="1200" dirty="0"/>
          </a:p>
        </p:txBody>
      </p:sp>
    </p:spTree>
    <p:extLst>
      <p:ext uri="{BB962C8B-B14F-4D97-AF65-F5344CB8AC3E}">
        <p14:creationId xmlns:p14="http://schemas.microsoft.com/office/powerpoint/2010/main" val="3935204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Resume</a:t>
            </a:r>
          </a:p>
        </p:txBody>
      </p:sp>
      <p:sp>
        <p:nvSpPr>
          <p:cNvPr id="3" name="Content Placeholder 2"/>
          <p:cNvSpPr>
            <a:spLocks noGrp="1"/>
          </p:cNvSpPr>
          <p:nvPr>
            <p:ph idx="1"/>
          </p:nvPr>
        </p:nvSpPr>
        <p:spPr/>
        <p:txBody>
          <a:bodyPr>
            <a:normAutofit lnSpcReduction="10000"/>
          </a:bodyPr>
          <a:lstStyle/>
          <a:p>
            <a:pPr algn="just"/>
            <a:r>
              <a:rPr lang="en-US" dirty="0"/>
              <a:t>A resume or CV is a document that summarizes your work experience, education, skills and achievements for a prospective employer. </a:t>
            </a:r>
          </a:p>
          <a:p>
            <a:pPr algn="just"/>
            <a:r>
              <a:rPr lang="en-US" dirty="0"/>
              <a:t>It is usually required as part of a job application, and is considered essential information in order for an employer to assess whether an applicant would be a suitable candidate for a first round interview.</a:t>
            </a:r>
          </a:p>
        </p:txBody>
      </p:sp>
    </p:spTree>
    <p:extLst>
      <p:ext uri="{BB962C8B-B14F-4D97-AF65-F5344CB8AC3E}">
        <p14:creationId xmlns:p14="http://schemas.microsoft.com/office/powerpoint/2010/main" val="3693185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to Include in a Resume</a:t>
            </a:r>
          </a:p>
        </p:txBody>
      </p:sp>
      <p:sp>
        <p:nvSpPr>
          <p:cNvPr id="3" name="Content Placeholder 2"/>
          <p:cNvSpPr>
            <a:spLocks noGrp="1"/>
          </p:cNvSpPr>
          <p:nvPr>
            <p:ph idx="1"/>
          </p:nvPr>
        </p:nvSpPr>
        <p:spPr/>
        <p:txBody>
          <a:bodyPr>
            <a:normAutofit fontScale="85000" lnSpcReduction="20000"/>
          </a:bodyPr>
          <a:lstStyle/>
          <a:p>
            <a:pPr algn="just"/>
            <a:r>
              <a:rPr lang="en-US" b="1" dirty="0"/>
              <a:t>Personal Details. </a:t>
            </a:r>
            <a:r>
              <a:rPr lang="en-US" dirty="0"/>
              <a:t>The essential personal details to include are your full name and contact information – this is usually both your phone number and email address.</a:t>
            </a:r>
          </a:p>
          <a:p>
            <a:pPr algn="just"/>
            <a:r>
              <a:rPr lang="en-US" b="1" dirty="0"/>
              <a:t>Career Objective or Summary. </a:t>
            </a:r>
            <a:r>
              <a:rPr lang="en-US" dirty="0"/>
              <a:t>If you’re a recent school or university leaver without much professional experience, begin your resume or CV with a career objective in a short sentence or two. If you’ve gained experience in the workforce, a career objective is less necessary, however you may want to replace it with a career summary, describing your professional profile in a short sentence or two.</a:t>
            </a:r>
          </a:p>
          <a:p>
            <a:pPr algn="just"/>
            <a:endParaRPr lang="en-US" dirty="0"/>
          </a:p>
        </p:txBody>
      </p:sp>
    </p:spTree>
    <p:extLst>
      <p:ext uri="{BB962C8B-B14F-4D97-AF65-F5344CB8AC3E}">
        <p14:creationId xmlns:p14="http://schemas.microsoft.com/office/powerpoint/2010/main" val="2431035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to Include in a Resume</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b="1" dirty="0"/>
              <a:t>Education.</a:t>
            </a:r>
            <a:r>
              <a:rPr lang="en-US" dirty="0"/>
              <a:t> List your most recent educational experiences first. Include your qualifications, institutions you studied at, graduation dates and other specializations. Mention any special awards and other educational achievements.</a:t>
            </a:r>
          </a:p>
          <a:p>
            <a:pPr algn="just"/>
            <a:r>
              <a:rPr lang="en-US" b="1" dirty="0"/>
              <a:t>Work Experience.</a:t>
            </a:r>
            <a:r>
              <a:rPr lang="en-US" dirty="0"/>
              <a:t> List your most recent jobs including the title of your position, name and location of organization, and dates of employment. In point form under each job, give a brief overview of your role, responsibilities and achievements, weaving in the skills required. Internships and volunteer work can also be mentioned here.</a:t>
            </a:r>
          </a:p>
        </p:txBody>
      </p:sp>
    </p:spTree>
    <p:extLst>
      <p:ext uri="{BB962C8B-B14F-4D97-AF65-F5344CB8AC3E}">
        <p14:creationId xmlns:p14="http://schemas.microsoft.com/office/powerpoint/2010/main" val="864576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to Include in a Resume</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b="1" dirty="0"/>
              <a:t>Additional Information. </a:t>
            </a:r>
            <a:r>
              <a:rPr lang="en-US" dirty="0"/>
              <a:t>You may like to create headings such as ‘Skills’, ‘Strengths’ or ‘Interests’ and list information that would be relevant to the job you’re applying for. Information that illustrates your proficiency in languages, computer programs or medical knowledge should be included here.</a:t>
            </a:r>
          </a:p>
          <a:p>
            <a:pPr algn="just"/>
            <a:r>
              <a:rPr lang="en-US" b="1" dirty="0"/>
              <a:t>References. </a:t>
            </a:r>
            <a:r>
              <a:rPr lang="en-US" dirty="0"/>
              <a:t>It’s always a good idea to include two to three references at the bottom of your resume. A referee can be a former manager or tutor at university – just make sure you ask their permission before listing their name, position, company and contact details. Otherwise, you may wish to write “References available on request”.</a:t>
            </a:r>
          </a:p>
        </p:txBody>
      </p:sp>
    </p:spTree>
    <p:extLst>
      <p:ext uri="{BB962C8B-B14F-4D97-AF65-F5344CB8AC3E}">
        <p14:creationId xmlns:p14="http://schemas.microsoft.com/office/powerpoint/2010/main" val="69535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Length and Format of a Resume</a:t>
            </a:r>
          </a:p>
        </p:txBody>
      </p:sp>
      <p:sp>
        <p:nvSpPr>
          <p:cNvPr id="3" name="Content Placeholder 2"/>
          <p:cNvSpPr>
            <a:spLocks noGrp="1"/>
          </p:cNvSpPr>
          <p:nvPr>
            <p:ph idx="1"/>
          </p:nvPr>
        </p:nvSpPr>
        <p:spPr/>
        <p:txBody>
          <a:bodyPr>
            <a:normAutofit fontScale="85000" lnSpcReduction="20000"/>
          </a:bodyPr>
          <a:lstStyle/>
          <a:p>
            <a:pPr algn="just"/>
            <a:r>
              <a:rPr lang="en-US" b="1" dirty="0"/>
              <a:t>Length of a resume</a:t>
            </a:r>
            <a:r>
              <a:rPr lang="en-US" dirty="0"/>
              <a:t>: Keep your resume short and concise to make a good impression in a quick glance. Consider one to two pages if you have under 10 years of professional experience. Senior executives or academics may like to have resumes that are three pages or more.</a:t>
            </a:r>
          </a:p>
          <a:p>
            <a:pPr algn="just"/>
            <a:r>
              <a:rPr lang="en-US" b="1" dirty="0"/>
              <a:t>Format and style</a:t>
            </a:r>
            <a:r>
              <a:rPr lang="en-US" dirty="0"/>
              <a:t>: The design and layout of your resume or CV should be neat and easy to read. Use only one or two easy to read fonts and include headers, bullet points and paragraphs. Make sure you write your resume consistently in first person, and have perfect spelling and grammar.</a:t>
            </a:r>
          </a:p>
          <a:p>
            <a:pPr algn="just"/>
            <a:endParaRPr lang="en-US" dirty="0"/>
          </a:p>
          <a:p>
            <a:pPr algn="just"/>
            <a:endParaRPr lang="en-US" dirty="0"/>
          </a:p>
        </p:txBody>
      </p:sp>
    </p:spTree>
    <p:extLst>
      <p:ext uri="{BB962C8B-B14F-4D97-AF65-F5344CB8AC3E}">
        <p14:creationId xmlns:p14="http://schemas.microsoft.com/office/powerpoint/2010/main" val="2960464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to Exclude in Your Resume</a:t>
            </a:r>
          </a:p>
        </p:txBody>
      </p:sp>
      <p:sp>
        <p:nvSpPr>
          <p:cNvPr id="3" name="Content Placeholder 2"/>
          <p:cNvSpPr>
            <a:spLocks noGrp="1"/>
          </p:cNvSpPr>
          <p:nvPr>
            <p:ph idx="1"/>
          </p:nvPr>
        </p:nvSpPr>
        <p:spPr/>
        <p:txBody>
          <a:bodyPr/>
          <a:lstStyle/>
          <a:p>
            <a:pPr algn="just"/>
            <a:r>
              <a:rPr lang="en-US" dirty="0"/>
              <a:t>Personal details such your religion, age or marital status.</a:t>
            </a:r>
          </a:p>
          <a:p>
            <a:pPr algn="just"/>
            <a:r>
              <a:rPr lang="en-US" dirty="0"/>
              <a:t>Every job you’ve ever had, especially when it isn’t relevant to the job you’re currently applying for.</a:t>
            </a:r>
          </a:p>
          <a:p>
            <a:pPr algn="just"/>
            <a:r>
              <a:rPr lang="en-US" dirty="0"/>
              <a:t>Salary expectation or previous salaries you’ve received.</a:t>
            </a:r>
          </a:p>
        </p:txBody>
      </p:sp>
    </p:spTree>
    <p:extLst>
      <p:ext uri="{BB962C8B-B14F-4D97-AF65-F5344CB8AC3E}">
        <p14:creationId xmlns:p14="http://schemas.microsoft.com/office/powerpoint/2010/main" val="3519001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6927" y="-239271"/>
            <a:ext cx="9144000" cy="63248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ur-PK" altLang="ur-PK" sz="1500" b="0" i="0" u="none" strike="noStrike" cap="none" normalizeH="0" baseline="0" dirty="0">
              <a:ln>
                <a:noFill/>
              </a:ln>
              <a:solidFill>
                <a:schemeClr val="tx1"/>
              </a:solidFill>
              <a:effectLst/>
              <a:latin typeface="-apple-system"/>
            </a:endParaRPr>
          </a:p>
          <a:p>
            <a:pPr marL="0" marR="0" lvl="0" indent="0" algn="l" defTabSz="914400" rtl="0" eaLnBrk="0" fontAlgn="t" latinLnBrk="0" hangingPunct="0">
              <a:lnSpc>
                <a:spcPct val="100000"/>
              </a:lnSpc>
              <a:spcBef>
                <a:spcPct val="0"/>
              </a:spcBef>
              <a:spcAft>
                <a:spcPct val="0"/>
              </a:spcAft>
              <a:buClrTx/>
              <a:buSzTx/>
              <a:buFontTx/>
              <a:buNone/>
              <a:tabLst/>
            </a:pPr>
            <a:r>
              <a:rPr kumimoji="0" lang="ur-PK" altLang="ur-PK" sz="1500" b="0" i="0" u="none" strike="noStrike" cap="none" normalizeH="0" baseline="0" dirty="0">
                <a:ln>
                  <a:noFill/>
                </a:ln>
                <a:solidFill>
                  <a:schemeClr val="tx1"/>
                </a:solidFill>
                <a:effectLst/>
                <a:latin typeface="-apple-system"/>
                <a:hlinkClick r:id="rId2"/>
              </a:rPr>
              <a:t>Pakistan IT Industry Association (P@SHA)Pakistan IT Industry Association (P@SHA)39,312 followers39,312 followers</a:t>
            </a:r>
          </a:p>
          <a:p>
            <a:pPr marL="0" marR="0" lvl="0" indent="0" algn="l" defTabSz="914400" rtl="0" eaLnBrk="0" fontAlgn="base" latinLnBrk="0" hangingPunct="0">
              <a:lnSpc>
                <a:spcPct val="100000"/>
              </a:lnSpc>
              <a:spcBef>
                <a:spcPct val="0"/>
              </a:spcBef>
              <a:spcAft>
                <a:spcPct val="0"/>
              </a:spcAft>
              <a:buClrTx/>
              <a:buSzTx/>
              <a:buFontTx/>
              <a:buNone/>
              <a:tabLst/>
            </a:pPr>
            <a:r>
              <a:rPr kumimoji="0" lang="ur-PK" altLang="ur-PK" sz="1500" b="0" i="0" u="none" strike="noStrike" cap="none" normalizeH="0" baseline="0" dirty="0">
                <a:ln>
                  <a:noFill/>
                </a:ln>
                <a:solidFill>
                  <a:schemeClr val="tx1"/>
                </a:solidFill>
                <a:effectLst/>
                <a:latin typeface="-apple-system"/>
                <a:hlinkClick r:id="rId2"/>
              </a:rPr>
              <a:t>3w • 3w •</a:t>
            </a:r>
            <a:endParaRPr kumimoji="0" lang="ur-PK" altLang="ur-PK"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ur-PK" altLang="ur-PK" sz="1500" b="0" i="0" u="none" strike="noStrike" cap="none" normalizeH="0" baseline="0" dirty="0">
                <a:ln>
                  <a:noFill/>
                </a:ln>
                <a:solidFill>
                  <a:schemeClr val="tx1"/>
                </a:solidFill>
                <a:effectLst/>
                <a:latin typeface="-apple-system"/>
              </a:rPr>
              <a:t>Resource shortage is a bottleneck in the </a:t>
            </a:r>
            <a:r>
              <a:rPr kumimoji="0" lang="ur-PK" altLang="ur-PK" sz="1500" b="0" i="0" u="none" strike="noStrike" cap="none" normalizeH="0" baseline="0" dirty="0">
                <a:ln>
                  <a:noFill/>
                </a:ln>
                <a:solidFill>
                  <a:schemeClr val="tx1"/>
                </a:solidFill>
                <a:effectLst/>
                <a:latin typeface="-apple-system"/>
                <a:hlinkClick r:id="rId3"/>
              </a:rPr>
              <a:t>#IT</a:t>
            </a:r>
            <a:r>
              <a:rPr kumimoji="0" lang="ur-PK" altLang="ur-PK" sz="1500" b="0" i="0" u="none" strike="noStrike" cap="none" normalizeH="0" baseline="0" dirty="0">
                <a:ln>
                  <a:noFill/>
                </a:ln>
                <a:solidFill>
                  <a:schemeClr val="tx1"/>
                </a:solidFill>
                <a:effectLst/>
                <a:latin typeface="-apple-system"/>
              </a:rPr>
              <a:t> sector. P@SHA is an advocate of </a:t>
            </a:r>
            <a:r>
              <a:rPr kumimoji="0" lang="ur-PK" altLang="ur-PK" sz="1500" b="0" i="0" u="none" strike="noStrike" cap="none" normalizeH="0" baseline="0" dirty="0">
                <a:ln>
                  <a:noFill/>
                </a:ln>
                <a:solidFill>
                  <a:schemeClr val="tx1"/>
                </a:solidFill>
                <a:effectLst/>
                <a:latin typeface="-apple-system"/>
                <a:hlinkClick r:id="rId4"/>
              </a:rPr>
              <a:t>#skills</a:t>
            </a:r>
            <a:r>
              <a:rPr kumimoji="0" lang="ur-PK" altLang="ur-PK" sz="1500" b="0" i="0" u="none" strike="noStrike" cap="none" normalizeH="0" baseline="0" dirty="0">
                <a:ln>
                  <a:noFill/>
                </a:ln>
                <a:solidFill>
                  <a:schemeClr val="tx1"/>
                </a:solidFill>
                <a:effectLst/>
                <a:latin typeface="-apple-system"/>
              </a:rPr>
              <a:t> training.</a:t>
            </a:r>
            <a:br>
              <a:rPr kumimoji="0" lang="ur-PK" altLang="ur-PK" sz="1500" b="0" i="0" u="none" strike="noStrike" cap="none" normalizeH="0" baseline="0" dirty="0">
                <a:ln>
                  <a:noFill/>
                </a:ln>
                <a:solidFill>
                  <a:schemeClr val="tx1"/>
                </a:solidFill>
                <a:effectLst/>
                <a:latin typeface="-apple-system"/>
              </a:rPr>
            </a:br>
            <a:br>
              <a:rPr kumimoji="0" lang="ur-PK" altLang="ur-PK" sz="1500" b="0" i="0" u="none" strike="noStrike" cap="none" normalizeH="0" baseline="0" dirty="0">
                <a:ln>
                  <a:noFill/>
                </a:ln>
                <a:solidFill>
                  <a:schemeClr val="tx1"/>
                </a:solidFill>
                <a:effectLst/>
                <a:latin typeface="-apple-system"/>
              </a:rPr>
            </a:br>
            <a:r>
              <a:rPr kumimoji="0" lang="ur-PK" altLang="ur-PK" sz="1500" b="0" i="0" u="none" strike="noStrike" cap="none" normalizeH="0" baseline="0" dirty="0">
                <a:ln>
                  <a:noFill/>
                </a:ln>
                <a:solidFill>
                  <a:schemeClr val="tx1"/>
                </a:solidFill>
                <a:effectLst/>
                <a:latin typeface="-apple-system"/>
              </a:rPr>
              <a:t>We are pleased to share the recommendations made by the P@SHA Skills Committee have played a pivotal role in shaping recent developments. In consideration of these recommendations, efforts are underway to revamp </a:t>
            </a:r>
            <a:r>
              <a:rPr kumimoji="0" lang="ur-PK" altLang="ur-PK" sz="1500" b="0" i="0" u="none" strike="noStrike" cap="none" normalizeH="0" baseline="0" dirty="0">
                <a:ln>
                  <a:noFill/>
                </a:ln>
                <a:solidFill>
                  <a:schemeClr val="tx1"/>
                </a:solidFill>
                <a:effectLst/>
                <a:latin typeface="-apple-system"/>
                <a:hlinkClick r:id="rId5"/>
              </a:rPr>
              <a:t>#tech</a:t>
            </a:r>
            <a:r>
              <a:rPr kumimoji="0" lang="ur-PK" altLang="ur-PK" sz="1500" b="0" i="0" u="none" strike="noStrike" cap="none" normalizeH="0" baseline="0" dirty="0">
                <a:ln>
                  <a:noFill/>
                </a:ln>
                <a:solidFill>
                  <a:schemeClr val="tx1"/>
                </a:solidFill>
                <a:effectLst/>
                <a:latin typeface="-apple-system"/>
              </a:rPr>
              <a:t> education in Pakistan.</a:t>
            </a:r>
            <a:br>
              <a:rPr kumimoji="0" lang="ur-PK" altLang="ur-PK" sz="1500" b="0" i="0" u="none" strike="noStrike" cap="none" normalizeH="0" baseline="0" dirty="0">
                <a:ln>
                  <a:noFill/>
                </a:ln>
                <a:solidFill>
                  <a:schemeClr val="tx1"/>
                </a:solidFill>
                <a:effectLst/>
                <a:latin typeface="-apple-system"/>
              </a:rPr>
            </a:br>
            <a:br>
              <a:rPr kumimoji="0" lang="ur-PK" altLang="ur-PK" sz="1500" b="0" i="0" u="none" strike="noStrike" cap="none" normalizeH="0" baseline="0" dirty="0">
                <a:ln>
                  <a:noFill/>
                </a:ln>
                <a:solidFill>
                  <a:schemeClr val="tx1"/>
                </a:solidFill>
                <a:effectLst/>
                <a:latin typeface="-apple-system"/>
              </a:rPr>
            </a:br>
            <a:r>
              <a:rPr kumimoji="0" lang="ur-PK" altLang="ur-PK" sz="1500" b="0" i="0" u="none" strike="noStrike" cap="none" normalizeH="0" baseline="0" dirty="0">
                <a:ln>
                  <a:noFill/>
                </a:ln>
                <a:solidFill>
                  <a:schemeClr val="tx1"/>
                </a:solidFill>
                <a:effectLst/>
                <a:latin typeface="-apple-system"/>
              </a:rPr>
              <a:t>Chaired by P@SHA Senior Vice Chairman </a:t>
            </a:r>
            <a:r>
              <a:rPr kumimoji="0" lang="ur-PK" altLang="ur-PK" sz="1500" b="0" i="0" u="none" strike="noStrike" cap="none" normalizeH="0" baseline="0" dirty="0">
                <a:ln>
                  <a:noFill/>
                </a:ln>
                <a:solidFill>
                  <a:schemeClr val="tx1"/>
                </a:solidFill>
                <a:effectLst/>
                <a:latin typeface="-apple-system"/>
                <a:hlinkClick r:id="rId6"/>
              </a:rPr>
              <a:t>Ali Ihsan</a:t>
            </a:r>
            <a:r>
              <a:rPr kumimoji="0" lang="ur-PK" altLang="ur-PK" sz="1500" b="0" i="0" u="none" strike="noStrike" cap="none" normalizeH="0" baseline="0" dirty="0">
                <a:ln>
                  <a:noFill/>
                </a:ln>
                <a:solidFill>
                  <a:schemeClr val="tx1"/>
                </a:solidFill>
                <a:effectLst/>
                <a:latin typeface="-apple-system"/>
              </a:rPr>
              <a:t> and co-chaired by </a:t>
            </a:r>
            <a:r>
              <a:rPr kumimoji="0" lang="ur-PK" altLang="ur-PK" sz="1500" b="0" i="0" u="none" strike="noStrike" cap="none" normalizeH="0" baseline="0" dirty="0">
                <a:ln>
                  <a:noFill/>
                </a:ln>
                <a:solidFill>
                  <a:schemeClr val="tx1"/>
                </a:solidFill>
                <a:effectLst/>
                <a:latin typeface="-apple-system"/>
                <a:hlinkClick r:id="rId7"/>
              </a:rPr>
              <a:t>Bilal Mahmood</a:t>
            </a:r>
            <a:r>
              <a:rPr kumimoji="0" lang="ur-PK" altLang="ur-PK" sz="1500" b="0" i="0" u="none" strike="noStrike" cap="none" normalizeH="0" baseline="0" dirty="0">
                <a:ln>
                  <a:noFill/>
                </a:ln>
                <a:solidFill>
                  <a:schemeClr val="tx1"/>
                </a:solidFill>
                <a:effectLst/>
                <a:latin typeface="-apple-system"/>
              </a:rPr>
              <a:t>, the Skills Committee comprises veterans of the tech industry and thought leaders in bridging the industry-academia gap: Dr. </a:t>
            </a:r>
            <a:r>
              <a:rPr kumimoji="0" lang="ur-PK" altLang="ur-PK" sz="1500" b="0" i="0" u="none" strike="noStrike" cap="none" normalizeH="0" baseline="0" dirty="0">
                <a:ln>
                  <a:noFill/>
                </a:ln>
                <a:solidFill>
                  <a:schemeClr val="tx1"/>
                </a:solidFill>
                <a:effectLst/>
                <a:latin typeface="-apple-system"/>
                <a:hlinkClick r:id="rId8"/>
              </a:rPr>
              <a:t>Shoab Khan</a:t>
            </a:r>
            <a:r>
              <a:rPr kumimoji="0" lang="ur-PK" altLang="ur-PK" sz="1500" b="0" i="0" u="none" strike="noStrike" cap="none" normalizeH="0" baseline="0" dirty="0">
                <a:ln>
                  <a:noFill/>
                </a:ln>
                <a:solidFill>
                  <a:schemeClr val="tx1"/>
                </a:solidFill>
                <a:effectLst/>
                <a:latin typeface="-apple-system"/>
              </a:rPr>
              <a:t>, </a:t>
            </a:r>
            <a:r>
              <a:rPr kumimoji="0" lang="ur-PK" altLang="ur-PK" sz="1500" b="0" i="0" u="none" strike="noStrike" cap="none" normalizeH="0" baseline="0" dirty="0">
                <a:ln>
                  <a:noFill/>
                </a:ln>
                <a:solidFill>
                  <a:schemeClr val="tx1"/>
                </a:solidFill>
                <a:effectLst/>
                <a:latin typeface="-apple-system"/>
                <a:hlinkClick r:id="rId9"/>
              </a:rPr>
              <a:t>Osman Nasir</a:t>
            </a:r>
            <a:r>
              <a:rPr kumimoji="0" lang="ur-PK" altLang="ur-PK" sz="1500" b="0" i="0" u="none" strike="noStrike" cap="none" normalizeH="0" baseline="0" dirty="0">
                <a:ln>
                  <a:noFill/>
                </a:ln>
                <a:solidFill>
                  <a:schemeClr val="tx1"/>
                </a:solidFill>
                <a:effectLst/>
                <a:latin typeface="-apple-system"/>
              </a:rPr>
              <a:t>, </a:t>
            </a:r>
            <a:r>
              <a:rPr kumimoji="0" lang="ur-PK" altLang="ur-PK" sz="1500" b="0" i="0" u="none" strike="noStrike" cap="none" normalizeH="0" baseline="0" dirty="0">
                <a:ln>
                  <a:noFill/>
                </a:ln>
                <a:solidFill>
                  <a:schemeClr val="tx1"/>
                </a:solidFill>
                <a:effectLst/>
                <a:latin typeface="-apple-system"/>
                <a:hlinkClick r:id="rId10"/>
              </a:rPr>
              <a:t>Toima Asghar</a:t>
            </a:r>
            <a:r>
              <a:rPr kumimoji="0" lang="ur-PK" altLang="ur-PK" sz="1500" b="0" i="0" u="none" strike="noStrike" cap="none" normalizeH="0" baseline="0" dirty="0">
                <a:ln>
                  <a:noFill/>
                </a:ln>
                <a:solidFill>
                  <a:schemeClr val="tx1"/>
                </a:solidFill>
                <a:effectLst/>
                <a:latin typeface="-apple-system"/>
              </a:rPr>
              <a:t>, </a:t>
            </a:r>
            <a:r>
              <a:rPr kumimoji="0" lang="ur-PK" altLang="ur-PK" sz="1500" b="0" i="0" u="none" strike="noStrike" cap="none" normalizeH="0" baseline="0" dirty="0">
                <a:ln>
                  <a:noFill/>
                </a:ln>
                <a:solidFill>
                  <a:schemeClr val="tx1"/>
                </a:solidFill>
                <a:effectLst/>
                <a:latin typeface="-apple-system"/>
                <a:hlinkClick r:id="rId11"/>
              </a:rPr>
              <a:t>Sajjad Syed</a:t>
            </a:r>
            <a:r>
              <a:rPr kumimoji="0" lang="ur-PK" altLang="ur-PK" sz="1500" b="0" i="0" u="none" strike="noStrike" cap="none" normalizeH="0" baseline="0" dirty="0">
                <a:ln>
                  <a:noFill/>
                </a:ln>
                <a:solidFill>
                  <a:schemeClr val="tx1"/>
                </a:solidFill>
                <a:effectLst/>
                <a:latin typeface="-apple-system"/>
              </a:rPr>
              <a:t>, and </a:t>
            </a:r>
            <a:r>
              <a:rPr kumimoji="0" lang="ur-PK" altLang="ur-PK" sz="1500" b="0" i="0" u="none" strike="noStrike" cap="none" normalizeH="0" baseline="0" dirty="0">
                <a:ln>
                  <a:noFill/>
                </a:ln>
                <a:solidFill>
                  <a:schemeClr val="tx1"/>
                </a:solidFill>
                <a:effectLst/>
                <a:latin typeface="-apple-system"/>
                <a:hlinkClick r:id="rId12"/>
              </a:rPr>
              <a:t>Asim Ghaffar</a:t>
            </a:r>
            <a:r>
              <a:rPr kumimoji="0" lang="ur-PK" altLang="ur-PK" sz="1500" b="0" i="0" u="none" strike="noStrike" cap="none" normalizeH="0" baseline="0" dirty="0">
                <a:ln>
                  <a:noFill/>
                </a:ln>
                <a:solidFill>
                  <a:schemeClr val="tx1"/>
                </a:solidFill>
                <a:effectLst/>
                <a:latin typeface="-apple-system"/>
              </a:rPr>
              <a:t>.</a:t>
            </a:r>
            <a:br>
              <a:rPr kumimoji="0" lang="ur-PK" altLang="ur-PK" sz="1500" b="0" i="0" u="none" strike="noStrike" cap="none" normalizeH="0" baseline="0" dirty="0">
                <a:ln>
                  <a:noFill/>
                </a:ln>
                <a:solidFill>
                  <a:schemeClr val="tx1"/>
                </a:solidFill>
                <a:effectLst/>
                <a:latin typeface="-apple-system"/>
              </a:rPr>
            </a:br>
            <a:br>
              <a:rPr kumimoji="0" lang="ur-PK" altLang="ur-PK" sz="1500" b="0" i="0" u="none" strike="noStrike" cap="none" normalizeH="0" baseline="0" dirty="0">
                <a:ln>
                  <a:noFill/>
                </a:ln>
                <a:solidFill>
                  <a:schemeClr val="tx1"/>
                </a:solidFill>
                <a:effectLst/>
                <a:latin typeface="-apple-system"/>
              </a:rPr>
            </a:br>
            <a:r>
              <a:rPr kumimoji="0" lang="ur-PK" altLang="ur-PK" sz="1500" b="0" i="0" u="none" strike="noStrike" cap="none" normalizeH="0" baseline="0" dirty="0">
                <a:ln>
                  <a:noFill/>
                </a:ln>
                <a:solidFill>
                  <a:schemeClr val="tx1"/>
                </a:solidFill>
                <a:effectLst/>
                <a:latin typeface="-apple-system"/>
              </a:rPr>
              <a:t>We would like to appreciate the caretaker Minister for IT and Telecom </a:t>
            </a:r>
            <a:r>
              <a:rPr kumimoji="0" lang="ur-PK" altLang="ur-PK" sz="1500" b="0" i="0" u="none" strike="noStrike" cap="none" normalizeH="0" baseline="0" dirty="0">
                <a:ln>
                  <a:noFill/>
                </a:ln>
                <a:solidFill>
                  <a:schemeClr val="tx1"/>
                </a:solidFill>
                <a:effectLst/>
                <a:latin typeface="-apple-system"/>
                <a:hlinkClick r:id="rId13"/>
              </a:rPr>
              <a:t>Umar Saif</a:t>
            </a:r>
            <a:r>
              <a:rPr kumimoji="0" lang="ur-PK" altLang="ur-PK" sz="1500" b="0" i="0" u="none" strike="noStrike" cap="none" normalizeH="0" baseline="0" dirty="0">
                <a:ln>
                  <a:noFill/>
                </a:ln>
                <a:solidFill>
                  <a:schemeClr val="tx1"/>
                </a:solidFill>
                <a:effectLst/>
                <a:latin typeface="-apple-system"/>
              </a:rPr>
              <a:t> and </a:t>
            </a:r>
            <a:r>
              <a:rPr kumimoji="0" lang="ur-PK" altLang="ur-PK" sz="1500" b="0" i="0" u="none" strike="noStrike" cap="none" normalizeH="0" baseline="0" dirty="0">
                <a:ln>
                  <a:noFill/>
                </a:ln>
                <a:solidFill>
                  <a:schemeClr val="tx1"/>
                </a:solidFill>
                <a:effectLst/>
                <a:latin typeface="-apple-system"/>
                <a:hlinkClick r:id="rId14"/>
              </a:rPr>
              <a:t>Ministry of IT and Telecom Pakistan</a:t>
            </a:r>
            <a:r>
              <a:rPr kumimoji="0" lang="ur-PK" altLang="ur-PK" sz="1500" b="0" i="0" u="none" strike="noStrike" cap="none" normalizeH="0" baseline="0" dirty="0">
                <a:ln>
                  <a:noFill/>
                </a:ln>
                <a:solidFill>
                  <a:schemeClr val="tx1"/>
                </a:solidFill>
                <a:effectLst/>
                <a:latin typeface="-apple-system"/>
              </a:rPr>
              <a:t> for making the decision to consider P@SHA's input and introducing a standardized quality test across universities in Pakistan, placing students who pass the test in the industry via an industry placement program, and funding special industry courses in universities to prepare students for current industry trends and requirements.</a:t>
            </a:r>
            <a:br>
              <a:rPr kumimoji="0" lang="ur-PK" altLang="ur-PK" sz="1500" b="0" i="0" u="none" strike="noStrike" cap="none" normalizeH="0" baseline="0" dirty="0">
                <a:ln>
                  <a:noFill/>
                </a:ln>
                <a:solidFill>
                  <a:schemeClr val="tx1"/>
                </a:solidFill>
                <a:effectLst/>
                <a:latin typeface="-apple-system"/>
              </a:rPr>
            </a:br>
            <a:br>
              <a:rPr kumimoji="0" lang="ur-PK" altLang="ur-PK" sz="1500" b="0" i="0" u="none" strike="noStrike" cap="none" normalizeH="0" baseline="0" dirty="0">
                <a:ln>
                  <a:noFill/>
                </a:ln>
                <a:solidFill>
                  <a:schemeClr val="tx1"/>
                </a:solidFill>
                <a:effectLst/>
                <a:latin typeface="-apple-system"/>
              </a:rPr>
            </a:br>
            <a:r>
              <a:rPr kumimoji="0" lang="ur-PK" altLang="ur-PK" sz="1500" b="0" i="0" u="none" strike="noStrike" cap="none" normalizeH="0" baseline="0" dirty="0">
                <a:ln>
                  <a:noFill/>
                </a:ln>
                <a:solidFill>
                  <a:schemeClr val="tx1"/>
                </a:solidFill>
                <a:effectLst/>
                <a:latin typeface="-apple-system"/>
              </a:rPr>
              <a:t>This is accompanied by the move to implement our recommendation to empower the </a:t>
            </a:r>
            <a:r>
              <a:rPr kumimoji="0" lang="ur-PK" altLang="ur-PK" sz="1500" b="0" i="0" u="none" strike="noStrike" cap="none" normalizeH="0" baseline="0" dirty="0">
                <a:ln>
                  <a:noFill/>
                </a:ln>
                <a:solidFill>
                  <a:schemeClr val="tx1"/>
                </a:solidFill>
                <a:effectLst/>
                <a:latin typeface="-apple-system"/>
                <a:hlinkClick r:id="rId15"/>
              </a:rPr>
              <a:t>National Computing Education Accreditation Council - NCEAC</a:t>
            </a:r>
            <a:r>
              <a:rPr kumimoji="0" lang="ur-PK" altLang="ur-PK" sz="1500" b="0" i="0" u="none" strike="noStrike" cap="none" normalizeH="0" baseline="0" dirty="0">
                <a:ln>
                  <a:noFill/>
                </a:ln>
                <a:solidFill>
                  <a:schemeClr val="tx1"/>
                </a:solidFill>
                <a:effectLst/>
                <a:latin typeface="-apple-system"/>
              </a:rPr>
              <a:t> to incorporate the pass rate of students in order to arrive at a rating of a university and its permissible enrollment of IT students.</a:t>
            </a:r>
            <a:br>
              <a:rPr kumimoji="0" lang="ur-PK" altLang="ur-PK" sz="1500" b="0" i="0" u="none" strike="noStrike" cap="none" normalizeH="0" baseline="0" dirty="0">
                <a:ln>
                  <a:noFill/>
                </a:ln>
                <a:solidFill>
                  <a:schemeClr val="tx1"/>
                </a:solidFill>
                <a:effectLst/>
                <a:latin typeface="-apple-system"/>
              </a:rPr>
            </a:br>
            <a:br>
              <a:rPr kumimoji="0" lang="ur-PK" altLang="ur-PK" sz="1500" b="0" i="0" u="none" strike="noStrike" cap="none" normalizeH="0" baseline="0" dirty="0">
                <a:ln>
                  <a:noFill/>
                </a:ln>
                <a:solidFill>
                  <a:schemeClr val="tx1"/>
                </a:solidFill>
                <a:effectLst/>
                <a:latin typeface="-apple-system"/>
              </a:rPr>
            </a:br>
            <a:r>
              <a:rPr kumimoji="0" lang="ur-PK" altLang="ur-PK" sz="1500" b="0" i="0" u="none" strike="noStrike" cap="none" normalizeH="0" baseline="0" dirty="0">
                <a:ln>
                  <a:noFill/>
                </a:ln>
                <a:solidFill>
                  <a:schemeClr val="tx1"/>
                </a:solidFill>
                <a:effectLst/>
                <a:latin typeface="-apple-system"/>
              </a:rPr>
              <a:t>P@SHA Secretariat led by Secretary General </a:t>
            </a:r>
            <a:r>
              <a:rPr kumimoji="0" lang="ur-PK" altLang="ur-PK" sz="1500" b="0" i="0" u="none" strike="noStrike" cap="none" normalizeH="0" baseline="0" dirty="0">
                <a:ln>
                  <a:noFill/>
                </a:ln>
                <a:solidFill>
                  <a:schemeClr val="tx1"/>
                </a:solidFill>
                <a:effectLst/>
                <a:latin typeface="-apple-system"/>
                <a:hlinkClick r:id="rId16"/>
              </a:rPr>
              <a:t>Nadeem Aslam Malik</a:t>
            </a:r>
            <a:r>
              <a:rPr kumimoji="0" lang="ur-PK" altLang="ur-PK" sz="1500" b="0" i="0" u="none" strike="noStrike" cap="none" normalizeH="0" baseline="0" dirty="0">
                <a:ln>
                  <a:noFill/>
                </a:ln>
                <a:solidFill>
                  <a:schemeClr val="tx1"/>
                </a:solidFill>
                <a:effectLst/>
                <a:latin typeface="-apple-system"/>
              </a:rPr>
              <a:t> and the Skills Department including </a:t>
            </a:r>
            <a:r>
              <a:rPr kumimoji="0" lang="ur-PK" altLang="ur-PK" sz="1500" b="0" i="0" u="none" strike="noStrike" cap="none" normalizeH="0" baseline="0" dirty="0">
                <a:ln>
                  <a:noFill/>
                </a:ln>
                <a:solidFill>
                  <a:schemeClr val="tx1"/>
                </a:solidFill>
                <a:effectLst/>
                <a:latin typeface="-apple-system"/>
                <a:hlinkClick r:id="rId17"/>
              </a:rPr>
              <a:t>Aleem Abbas</a:t>
            </a:r>
            <a:r>
              <a:rPr kumimoji="0" lang="ur-PK" altLang="ur-PK" sz="1500" b="0" i="0" u="none" strike="noStrike" cap="none" normalizeH="0" baseline="0" dirty="0">
                <a:ln>
                  <a:noFill/>
                </a:ln>
                <a:solidFill>
                  <a:schemeClr val="tx1"/>
                </a:solidFill>
                <a:effectLst/>
                <a:latin typeface="-apple-system"/>
              </a:rPr>
              <a:t> and Safa Hassany is actively working to make a significant impact. We hope to see more of our recommendations considered and implemented in the future.</a:t>
            </a:r>
          </a:p>
        </p:txBody>
      </p:sp>
    </p:spTree>
    <p:extLst>
      <p:ext uri="{BB962C8B-B14F-4D97-AF65-F5344CB8AC3E}">
        <p14:creationId xmlns:p14="http://schemas.microsoft.com/office/powerpoint/2010/main" val="10412861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738</TotalTime>
  <Words>2375</Words>
  <Application>Microsoft Office PowerPoint</Application>
  <PresentationFormat>On-screen Show (4:3)</PresentationFormat>
  <Paragraphs>173</Paragraphs>
  <Slides>22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-apple-system</vt:lpstr>
      <vt:lpstr>Arial</vt:lpstr>
      <vt:lpstr>Calibri</vt:lpstr>
      <vt:lpstr>Office Theme</vt:lpstr>
      <vt:lpstr>PROFESSIONAL PRACTICES</vt:lpstr>
      <vt:lpstr>Contents</vt:lpstr>
      <vt:lpstr>Resume</vt:lpstr>
      <vt:lpstr>What to Include in a Resume</vt:lpstr>
      <vt:lpstr>What to Include in a Resume</vt:lpstr>
      <vt:lpstr>What to Include in a Resume</vt:lpstr>
      <vt:lpstr>Length and Format of a Resume</vt:lpstr>
      <vt:lpstr>What to Exclude in Your Resume</vt:lpstr>
      <vt:lpstr>PowerPoint Presentation</vt:lpstr>
      <vt:lpstr>Cover Letter</vt:lpstr>
      <vt:lpstr>Cover Letter</vt:lpstr>
      <vt:lpstr>Types of a Cover Letter</vt:lpstr>
      <vt:lpstr>What to Include in a Cover Letter</vt:lpstr>
      <vt:lpstr>What to Include in a Cover Letter</vt:lpstr>
      <vt:lpstr>What to Include in a Cover Letter</vt:lpstr>
      <vt:lpstr>What to Include in a Cover Letter</vt:lpstr>
      <vt:lpstr>What to Include in a Cover Letter</vt:lpstr>
      <vt:lpstr>Resignation Letter</vt:lpstr>
      <vt:lpstr>Resignation Letter</vt:lpstr>
      <vt:lpstr>Resignation Letter</vt:lpstr>
      <vt:lpstr>Class Task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PRACTICES</dc:title>
  <dc:creator>Aisha</dc:creator>
  <cp:lastModifiedBy>YAQOOB ALI BALOCH</cp:lastModifiedBy>
  <cp:revision>58</cp:revision>
  <dcterms:created xsi:type="dcterms:W3CDTF">2006-08-16T00:00:00Z</dcterms:created>
  <dcterms:modified xsi:type="dcterms:W3CDTF">2023-11-14T02:24:58Z</dcterms:modified>
</cp:coreProperties>
</file>