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D6DFF164.xml" ContentType="application/vnd.ms-powerpoint.comments+xml"/>
  <Override PartName="/ppt/comments/modernComment_148_4875761.xml" ContentType="application/vnd.ms-powerpoint.comments+xml"/>
  <Override PartName="/ppt/comments/modernComment_149_D68D4727.xml" ContentType="application/vnd.ms-powerpoint.comments+xml"/>
  <Override PartName="/ppt/comments/modernComment_140_C78CE483.xml" ContentType="application/vnd.ms-powerpoint.comments+xml"/>
  <Override PartName="/ppt/comments/modernComment_13F_4FB6D83E.xml" ContentType="application/vnd.ms-powerpoint.comments+xml"/>
  <Override PartName="/ppt/comments/modernComment_143_3D06960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7" r:id="rId3"/>
    <p:sldId id="257" r:id="rId4"/>
    <p:sldId id="258" r:id="rId5"/>
    <p:sldId id="326" r:id="rId6"/>
    <p:sldId id="328" r:id="rId7"/>
    <p:sldId id="329" r:id="rId8"/>
    <p:sldId id="320" r:id="rId9"/>
    <p:sldId id="318" r:id="rId10"/>
    <p:sldId id="319" r:id="rId11"/>
    <p:sldId id="321" r:id="rId12"/>
    <p:sldId id="322" r:id="rId13"/>
    <p:sldId id="323" r:id="rId14"/>
    <p:sldId id="324" r:id="rId15"/>
    <p:sldId id="325" r:id="rId16"/>
    <p:sldId id="332" r:id="rId17"/>
    <p:sldId id="330" r:id="rId18"/>
    <p:sldId id="33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CB29DE-E9FA-D8DF-AAD6-512D89CD7D9A}" name="YAQOOB ALI BALOCH" initials="" userId="444954e5432711d0"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4660"/>
  </p:normalViewPr>
  <p:slideViewPr>
    <p:cSldViewPr snapToGrid="0">
      <p:cViewPr varScale="1">
        <p:scale>
          <a:sx n="72" d="100"/>
          <a:sy n="72" d="100"/>
        </p:scale>
        <p:origin x="90"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01_D6DFF164.xml><?xml version="1.0" encoding="utf-8"?>
<p188:cmLst xmlns:a="http://schemas.openxmlformats.org/drawingml/2006/main" xmlns:r="http://schemas.openxmlformats.org/officeDocument/2006/relationships" xmlns:p188="http://schemas.microsoft.com/office/powerpoint/2018/8/main">
  <p188:cm id="{88FFE509-1918-4F8A-80CE-9F64ED022349}" authorId="{A8CB29DE-E9FA-D8DF-AAD6-512D89CD7D9A}" created="2023-10-26T04:30:20.443">
    <pc:sldMkLst xmlns:pc="http://schemas.microsoft.com/office/powerpoint/2013/main/command">
      <pc:docMk/>
      <pc:sldMk cId="3605000548" sldId="257"/>
    </pc:sldMkLst>
    <p188:txBody>
      <a:bodyPr/>
      <a:lstStyle/>
      <a:p>
        <a:r>
          <a:rPr lang="en-US"/>
          <a:t>Middleware banana sekhain gai
Hm nei apni api ko protect krna hei
Apis ko protect kaisay kr sqty hein?
Apis pai role base protection kaisay laga sqty hein?
Protection on Apis</a:t>
        </a:r>
      </a:p>
    </p188:txBody>
  </p188:cm>
</p188:cmLst>
</file>

<file path=ppt/comments/modernComment_13F_4FB6D83E.xml><?xml version="1.0" encoding="utf-8"?>
<p188:cmLst xmlns:a="http://schemas.openxmlformats.org/drawingml/2006/main" xmlns:r="http://schemas.openxmlformats.org/officeDocument/2006/relationships" xmlns:p188="http://schemas.microsoft.com/office/powerpoint/2018/8/main">
  <p188:cm id="{9D103097-5D70-460E-9A25-010B1E208A95}" authorId="{A8CB29DE-E9FA-D8DF-AAD6-512D89CD7D9A}" created="2023-10-26T05:08:49.321">
    <pc:sldMkLst xmlns:pc="http://schemas.microsoft.com/office/powerpoint/2013/main/command">
      <pc:docMk/>
      <pc:sldMk cId="1337382974" sldId="319"/>
    </pc:sldMkLst>
    <p188:txBody>
      <a:bodyPr/>
      <a:lstStyle/>
      <a:p>
        <a:r>
          <a:rPr lang="en-US"/>
          <a:t>Authentication: user valid or not
Authorization: kia user ko is resouce kei access deni hei ya nie.</a:t>
        </a:r>
      </a:p>
    </p188:txBody>
  </p188:cm>
</p188:cmLst>
</file>

<file path=ppt/comments/modernComment_140_C78CE483.xml><?xml version="1.0" encoding="utf-8"?>
<p188:cmLst xmlns:a="http://schemas.openxmlformats.org/drawingml/2006/main" xmlns:r="http://schemas.openxmlformats.org/officeDocument/2006/relationships" xmlns:p188="http://schemas.microsoft.com/office/powerpoint/2018/8/main">
  <p188:cm id="{10C5469E-EF56-4F0A-AB07-E750D812D3FB}" authorId="{A8CB29DE-E9FA-D8DF-AAD6-512D89CD7D9A}" created="2023-10-26T04:47:40.270">
    <pc:sldMkLst xmlns:pc="http://schemas.microsoft.com/office/powerpoint/2013/main/command">
      <pc:docMk/>
      <pc:sldMk cId="3347899523" sldId="320"/>
    </pc:sldMkLst>
    <p188:txBody>
      <a:bodyPr/>
      <a:lstStyle/>
      <a:p>
        <a:r>
          <a:rPr lang="en-US"/>
          <a:t>Post request - server- server generate token  - send to broswer 
Symmetric encryption: 1 key
Jis key kei sath encrypt krty hein. Usi key kei sath hei dcrypt krty hein.</a:t>
        </a:r>
      </a:p>
    </p188:txBody>
  </p188:cm>
</p188:cmLst>
</file>

<file path=ppt/comments/modernComment_143_3D069606.xml><?xml version="1.0" encoding="utf-8"?>
<p188:cmLst xmlns:a="http://schemas.openxmlformats.org/drawingml/2006/main" xmlns:r="http://schemas.openxmlformats.org/officeDocument/2006/relationships" xmlns:p188="http://schemas.microsoft.com/office/powerpoint/2018/8/main">
  <p188:cm id="{7554C91F-572E-4185-8B6C-07621B22BDBF}" authorId="{A8CB29DE-E9FA-D8DF-AAD6-512D89CD7D9A}" created="2023-10-26T05:21:41.871">
    <pc:sldMkLst xmlns:pc="http://schemas.microsoft.com/office/powerpoint/2013/main/command">
      <pc:docMk/>
      <pc:sldMk cId="1023841798" sldId="323"/>
    </pc:sldMkLst>
    <p188:txBody>
      <a:bodyPr/>
      <a:lstStyle/>
      <a:p>
        <a:r>
          <a:rPr lang="en-US"/>
          <a:t>Token ko check krin gai.
</a:t>
        </a:r>
      </a:p>
    </p188:txBody>
  </p188:cm>
</p188:cmLst>
</file>

<file path=ppt/comments/modernComment_148_4875761.xml><?xml version="1.0" encoding="utf-8"?>
<p188:cmLst xmlns:a="http://schemas.openxmlformats.org/drawingml/2006/main" xmlns:r="http://schemas.openxmlformats.org/officeDocument/2006/relationships" xmlns:p188="http://schemas.microsoft.com/office/powerpoint/2018/8/main">
  <p188:cm id="{B26BEC13-2346-4465-BB48-95087A650A75}" authorId="{A8CB29DE-E9FA-D8DF-AAD6-512D89CD7D9A}" created="2023-10-26T04:40:25.345">
    <ac:txMkLst xmlns:ac="http://schemas.microsoft.com/office/drawing/2013/main/command">
      <pc:docMk xmlns:pc="http://schemas.microsoft.com/office/powerpoint/2013/main/command"/>
      <pc:sldMk xmlns:pc="http://schemas.microsoft.com/office/powerpoint/2013/main/command" cId="75978593" sldId="328"/>
      <ac:spMk id="3" creationId="{9F862A71-ADE3-82AF-8C83-9FE5222B9BEE}"/>
      <ac:txMk cp="50" len="105">
        <ac:context len="363" hash="2728308132"/>
      </ac:txMk>
    </ac:txMkLst>
    <p188:pos x="10465904" y="360984"/>
    <p188:txBody>
      <a:bodyPr/>
      <a:lstStyle/>
      <a:p>
        <a:r>
          <a:rPr lang="en-US"/>
          <a:t>JWT
self-contained way to represent and transmit information between two parties in the form of a JSON object
token: complex string
Token consist of 3 parts</a:t>
        </a:r>
      </a:p>
    </p188:txBody>
  </p188:cm>
</p188:cmLst>
</file>

<file path=ppt/comments/modernComment_149_D68D4727.xml><?xml version="1.0" encoding="utf-8"?>
<p188:cmLst xmlns:a="http://schemas.openxmlformats.org/drawingml/2006/main" xmlns:r="http://schemas.openxmlformats.org/officeDocument/2006/relationships" xmlns:p188="http://schemas.microsoft.com/office/powerpoint/2018/8/main">
  <p188:cm id="{36DFBA60-E26A-4A74-9BE5-97150C14041C}" authorId="{A8CB29DE-E9FA-D8DF-AAD6-512D89CD7D9A}" created="2023-10-26T04:43:29.447">
    <pc:sldMkLst xmlns:pc="http://schemas.microsoft.com/office/powerpoint/2013/main/command">
      <pc:docMk/>
      <pc:sldMk cId="3599583015" sldId="329"/>
    </pc:sldMkLst>
    <p188:txBody>
      <a:bodyPr/>
      <a:lstStyle/>
      <a:p>
        <a:r>
          <a:rPr lang="en-US"/>
          <a:t>Token: pass: complex string
Header: encryption algorithm batata hei.
Payload: woh data jo hm bejty hein. 
Signature: definition of mechanism of token.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FD3D-F632-69CA-0CAD-261E1C9714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AA451-0094-95D1-6812-73EEC95E8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14A06B-F3B6-13FC-31A2-10BE3625EB96}"/>
              </a:ext>
            </a:extLst>
          </p:cNvPr>
          <p:cNvSpPr>
            <a:spLocks noGrp="1"/>
          </p:cNvSpPr>
          <p:nvPr>
            <p:ph type="dt" sz="half" idx="10"/>
          </p:nvPr>
        </p:nvSpPr>
        <p:spPr/>
        <p:txBody>
          <a:bodyPr/>
          <a:lstStyle/>
          <a:p>
            <a:fld id="{89355473-75CE-4437-B20D-D38838D02017}" type="datetimeFigureOut">
              <a:rPr lang="en-US" smtClean="0"/>
              <a:t>10/26/2023</a:t>
            </a:fld>
            <a:endParaRPr lang="en-US"/>
          </a:p>
        </p:txBody>
      </p:sp>
      <p:sp>
        <p:nvSpPr>
          <p:cNvPr id="5" name="Footer Placeholder 4">
            <a:extLst>
              <a:ext uri="{FF2B5EF4-FFF2-40B4-BE49-F238E27FC236}">
                <a16:creationId xmlns:a16="http://schemas.microsoft.com/office/drawing/2014/main" id="{BC94F6D2-CECC-2B60-A507-EBA2BFB67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1F27A-B851-9437-622D-9D9E5DF5A008}"/>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1225671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976D-E5F4-E778-2716-B493AFC8FE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2AD8C3-B320-CC07-3DCD-75D1C566B9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4E32C-EEE1-9B08-537A-8D83E74420B5}"/>
              </a:ext>
            </a:extLst>
          </p:cNvPr>
          <p:cNvSpPr>
            <a:spLocks noGrp="1"/>
          </p:cNvSpPr>
          <p:nvPr>
            <p:ph type="dt" sz="half" idx="10"/>
          </p:nvPr>
        </p:nvSpPr>
        <p:spPr/>
        <p:txBody>
          <a:bodyPr/>
          <a:lstStyle/>
          <a:p>
            <a:fld id="{89355473-75CE-4437-B20D-D38838D02017}" type="datetimeFigureOut">
              <a:rPr lang="en-US" smtClean="0"/>
              <a:t>10/26/2023</a:t>
            </a:fld>
            <a:endParaRPr lang="en-US"/>
          </a:p>
        </p:txBody>
      </p:sp>
      <p:sp>
        <p:nvSpPr>
          <p:cNvPr id="5" name="Footer Placeholder 4">
            <a:extLst>
              <a:ext uri="{FF2B5EF4-FFF2-40B4-BE49-F238E27FC236}">
                <a16:creationId xmlns:a16="http://schemas.microsoft.com/office/drawing/2014/main" id="{1C3BB7BC-5DEF-880C-4235-F5C3CFF72B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E9B64-74C4-51CB-092D-FCE4270DC958}"/>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1516797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93EC43-6092-A0BF-A836-CE6ABD2048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7CBB49-BCEE-513C-271E-5AF8256FFC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677C8-D686-B949-1D7F-0D79A6F70F39}"/>
              </a:ext>
            </a:extLst>
          </p:cNvPr>
          <p:cNvSpPr>
            <a:spLocks noGrp="1"/>
          </p:cNvSpPr>
          <p:nvPr>
            <p:ph type="dt" sz="half" idx="10"/>
          </p:nvPr>
        </p:nvSpPr>
        <p:spPr/>
        <p:txBody>
          <a:bodyPr/>
          <a:lstStyle/>
          <a:p>
            <a:fld id="{89355473-75CE-4437-B20D-D38838D02017}" type="datetimeFigureOut">
              <a:rPr lang="en-US" smtClean="0"/>
              <a:t>10/26/2023</a:t>
            </a:fld>
            <a:endParaRPr lang="en-US"/>
          </a:p>
        </p:txBody>
      </p:sp>
      <p:sp>
        <p:nvSpPr>
          <p:cNvPr id="5" name="Footer Placeholder 4">
            <a:extLst>
              <a:ext uri="{FF2B5EF4-FFF2-40B4-BE49-F238E27FC236}">
                <a16:creationId xmlns:a16="http://schemas.microsoft.com/office/drawing/2014/main" id="{3D54CA1B-01B9-23D3-D7A4-4B321FAF9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8A798-F7C4-FFBE-F0E1-E6C8AB8D9551}"/>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70207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BB83-D215-7AA4-0FE2-23E91E3B96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4B53F-28E9-53DB-2F26-5E967C084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220FE-C76D-ECD2-68C4-68C0C8EDA1AC}"/>
              </a:ext>
            </a:extLst>
          </p:cNvPr>
          <p:cNvSpPr>
            <a:spLocks noGrp="1"/>
          </p:cNvSpPr>
          <p:nvPr>
            <p:ph type="dt" sz="half" idx="10"/>
          </p:nvPr>
        </p:nvSpPr>
        <p:spPr/>
        <p:txBody>
          <a:bodyPr/>
          <a:lstStyle/>
          <a:p>
            <a:fld id="{89355473-75CE-4437-B20D-D38838D02017}" type="datetimeFigureOut">
              <a:rPr lang="en-US" smtClean="0"/>
              <a:t>10/26/2023</a:t>
            </a:fld>
            <a:endParaRPr lang="en-US"/>
          </a:p>
        </p:txBody>
      </p:sp>
      <p:sp>
        <p:nvSpPr>
          <p:cNvPr id="5" name="Footer Placeholder 4">
            <a:extLst>
              <a:ext uri="{FF2B5EF4-FFF2-40B4-BE49-F238E27FC236}">
                <a16:creationId xmlns:a16="http://schemas.microsoft.com/office/drawing/2014/main" id="{A0C286D6-9213-7D37-720E-74FCA30D3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2ABE5-4238-697E-2C8E-B1540FC1B79B}"/>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50104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97B4-5347-469E-0382-F3AD837675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0FB6E6-ED2B-F900-3052-B6BB5833D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0DBE61-F46D-11F7-A32D-07C234B8BE77}"/>
              </a:ext>
            </a:extLst>
          </p:cNvPr>
          <p:cNvSpPr>
            <a:spLocks noGrp="1"/>
          </p:cNvSpPr>
          <p:nvPr>
            <p:ph type="dt" sz="half" idx="10"/>
          </p:nvPr>
        </p:nvSpPr>
        <p:spPr/>
        <p:txBody>
          <a:bodyPr/>
          <a:lstStyle/>
          <a:p>
            <a:fld id="{89355473-75CE-4437-B20D-D38838D02017}" type="datetimeFigureOut">
              <a:rPr lang="en-US" smtClean="0"/>
              <a:t>10/26/2023</a:t>
            </a:fld>
            <a:endParaRPr lang="en-US"/>
          </a:p>
        </p:txBody>
      </p:sp>
      <p:sp>
        <p:nvSpPr>
          <p:cNvPr id="5" name="Footer Placeholder 4">
            <a:extLst>
              <a:ext uri="{FF2B5EF4-FFF2-40B4-BE49-F238E27FC236}">
                <a16:creationId xmlns:a16="http://schemas.microsoft.com/office/drawing/2014/main" id="{03FCF576-F290-3466-3160-5D08FD10C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89659-5F5D-1F8B-EFEA-5EF7DAD922F1}"/>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213937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C43F-9BAF-1919-CC0C-A8A6D09A0C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8E059E-CC29-6018-0148-7F425B149D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7EEF63-CFA4-13CC-5300-DE8B5B7BB4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CD265D-D781-9843-8FB8-1A9C00B9887E}"/>
              </a:ext>
            </a:extLst>
          </p:cNvPr>
          <p:cNvSpPr>
            <a:spLocks noGrp="1"/>
          </p:cNvSpPr>
          <p:nvPr>
            <p:ph type="dt" sz="half" idx="10"/>
          </p:nvPr>
        </p:nvSpPr>
        <p:spPr/>
        <p:txBody>
          <a:bodyPr/>
          <a:lstStyle/>
          <a:p>
            <a:fld id="{89355473-75CE-4437-B20D-D38838D02017}" type="datetimeFigureOut">
              <a:rPr lang="en-US" smtClean="0"/>
              <a:t>10/26/2023</a:t>
            </a:fld>
            <a:endParaRPr lang="en-US"/>
          </a:p>
        </p:txBody>
      </p:sp>
      <p:sp>
        <p:nvSpPr>
          <p:cNvPr id="6" name="Footer Placeholder 5">
            <a:extLst>
              <a:ext uri="{FF2B5EF4-FFF2-40B4-BE49-F238E27FC236}">
                <a16:creationId xmlns:a16="http://schemas.microsoft.com/office/drawing/2014/main" id="{D93A3C05-C378-A338-7DB2-657730E71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5DB69-421D-6ED2-5EA8-3806A12162A2}"/>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2070900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867CB-B5AD-91E3-4799-62FFD35513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2C2ABA-6015-D480-31C7-47A5FC130A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EF49B-F2B0-62B4-89BF-3F183BA852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D95016-51E5-86CD-2074-D4443CCB28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664B37-1753-A6BF-DF9F-311183895E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C930D2-338B-9C40-AFCA-9B8EDF96CB28}"/>
              </a:ext>
            </a:extLst>
          </p:cNvPr>
          <p:cNvSpPr>
            <a:spLocks noGrp="1"/>
          </p:cNvSpPr>
          <p:nvPr>
            <p:ph type="dt" sz="half" idx="10"/>
          </p:nvPr>
        </p:nvSpPr>
        <p:spPr/>
        <p:txBody>
          <a:bodyPr/>
          <a:lstStyle/>
          <a:p>
            <a:fld id="{89355473-75CE-4437-B20D-D38838D02017}" type="datetimeFigureOut">
              <a:rPr lang="en-US" smtClean="0"/>
              <a:t>10/26/2023</a:t>
            </a:fld>
            <a:endParaRPr lang="en-US"/>
          </a:p>
        </p:txBody>
      </p:sp>
      <p:sp>
        <p:nvSpPr>
          <p:cNvPr id="8" name="Footer Placeholder 7">
            <a:extLst>
              <a:ext uri="{FF2B5EF4-FFF2-40B4-BE49-F238E27FC236}">
                <a16:creationId xmlns:a16="http://schemas.microsoft.com/office/drawing/2014/main" id="{DBC5EB8F-0C13-5D92-AA60-18CBBC534D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F926BB-B0D8-6024-4740-4A18244BB347}"/>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559872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C8D3-3F41-5488-77C9-D4CCFA1343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D14778-E033-3EF5-815B-0AD48448B321}"/>
              </a:ext>
            </a:extLst>
          </p:cNvPr>
          <p:cNvSpPr>
            <a:spLocks noGrp="1"/>
          </p:cNvSpPr>
          <p:nvPr>
            <p:ph type="dt" sz="half" idx="10"/>
          </p:nvPr>
        </p:nvSpPr>
        <p:spPr/>
        <p:txBody>
          <a:bodyPr/>
          <a:lstStyle/>
          <a:p>
            <a:fld id="{89355473-75CE-4437-B20D-D38838D02017}" type="datetimeFigureOut">
              <a:rPr lang="en-US" smtClean="0"/>
              <a:t>10/26/2023</a:t>
            </a:fld>
            <a:endParaRPr lang="en-US"/>
          </a:p>
        </p:txBody>
      </p:sp>
      <p:sp>
        <p:nvSpPr>
          <p:cNvPr id="4" name="Footer Placeholder 3">
            <a:extLst>
              <a:ext uri="{FF2B5EF4-FFF2-40B4-BE49-F238E27FC236}">
                <a16:creationId xmlns:a16="http://schemas.microsoft.com/office/drawing/2014/main" id="{854E0BFC-5ACC-BCB4-50D7-CEDDB98E1F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B8B63F-05B2-BB09-4512-DDDDB73906AA}"/>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569220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75C79D-BD47-2F9A-79C1-FB24BEE8CF1B}"/>
              </a:ext>
            </a:extLst>
          </p:cNvPr>
          <p:cNvSpPr>
            <a:spLocks noGrp="1"/>
          </p:cNvSpPr>
          <p:nvPr>
            <p:ph type="dt" sz="half" idx="10"/>
          </p:nvPr>
        </p:nvSpPr>
        <p:spPr/>
        <p:txBody>
          <a:bodyPr/>
          <a:lstStyle/>
          <a:p>
            <a:fld id="{89355473-75CE-4437-B20D-D38838D02017}" type="datetimeFigureOut">
              <a:rPr lang="en-US" smtClean="0"/>
              <a:t>10/26/2023</a:t>
            </a:fld>
            <a:endParaRPr lang="en-US"/>
          </a:p>
        </p:txBody>
      </p:sp>
      <p:sp>
        <p:nvSpPr>
          <p:cNvPr id="3" name="Footer Placeholder 2">
            <a:extLst>
              <a:ext uri="{FF2B5EF4-FFF2-40B4-BE49-F238E27FC236}">
                <a16:creationId xmlns:a16="http://schemas.microsoft.com/office/drawing/2014/main" id="{188B27CB-0BF5-C498-8D8B-A8BAE2A432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AB30AC-0868-78EA-307D-88FC955BC0E9}"/>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101305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89301-BA5D-7D63-7F16-B4242E6B2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DA883E-6610-1E00-77F5-CB9C3511D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FAA691-16D3-7745-B291-C1E839922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B3B20-5BAC-9F1F-7106-6E8642922CC2}"/>
              </a:ext>
            </a:extLst>
          </p:cNvPr>
          <p:cNvSpPr>
            <a:spLocks noGrp="1"/>
          </p:cNvSpPr>
          <p:nvPr>
            <p:ph type="dt" sz="half" idx="10"/>
          </p:nvPr>
        </p:nvSpPr>
        <p:spPr/>
        <p:txBody>
          <a:bodyPr/>
          <a:lstStyle/>
          <a:p>
            <a:fld id="{89355473-75CE-4437-B20D-D38838D02017}" type="datetimeFigureOut">
              <a:rPr lang="en-US" smtClean="0"/>
              <a:t>10/26/2023</a:t>
            </a:fld>
            <a:endParaRPr lang="en-US"/>
          </a:p>
        </p:txBody>
      </p:sp>
      <p:sp>
        <p:nvSpPr>
          <p:cNvPr id="6" name="Footer Placeholder 5">
            <a:extLst>
              <a:ext uri="{FF2B5EF4-FFF2-40B4-BE49-F238E27FC236}">
                <a16:creationId xmlns:a16="http://schemas.microsoft.com/office/drawing/2014/main" id="{C3FBC43F-5BE1-FD0F-CF60-A8818B20B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89F8B3-32A2-48BB-36A9-48271677667B}"/>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692776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0245-79D9-3D6D-A91F-0C91AF9146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4D4CBE-1FEC-46C0-7BBE-C4EF684493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0E218A-DD7B-8831-F9D7-09E6DA8AF3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B2C47-147A-35B1-FC5F-6415205DAA6A}"/>
              </a:ext>
            </a:extLst>
          </p:cNvPr>
          <p:cNvSpPr>
            <a:spLocks noGrp="1"/>
          </p:cNvSpPr>
          <p:nvPr>
            <p:ph type="dt" sz="half" idx="10"/>
          </p:nvPr>
        </p:nvSpPr>
        <p:spPr/>
        <p:txBody>
          <a:bodyPr/>
          <a:lstStyle/>
          <a:p>
            <a:fld id="{89355473-75CE-4437-B20D-D38838D02017}" type="datetimeFigureOut">
              <a:rPr lang="en-US" smtClean="0"/>
              <a:t>10/26/2023</a:t>
            </a:fld>
            <a:endParaRPr lang="en-US"/>
          </a:p>
        </p:txBody>
      </p:sp>
      <p:sp>
        <p:nvSpPr>
          <p:cNvPr id="6" name="Footer Placeholder 5">
            <a:extLst>
              <a:ext uri="{FF2B5EF4-FFF2-40B4-BE49-F238E27FC236}">
                <a16:creationId xmlns:a16="http://schemas.microsoft.com/office/drawing/2014/main" id="{DD2A91A2-9855-528B-9EC6-5FDEBDBF9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A7ED56-DBEC-053A-AEBE-6B52D32AB766}"/>
              </a:ext>
            </a:extLst>
          </p:cNvPr>
          <p:cNvSpPr>
            <a:spLocks noGrp="1"/>
          </p:cNvSpPr>
          <p:nvPr>
            <p:ph type="sldNum" sz="quarter" idx="12"/>
          </p:nvPr>
        </p:nvSpPr>
        <p:spPr/>
        <p:txBody>
          <a:bodyPr/>
          <a:lstStyle/>
          <a:p>
            <a:fld id="{2955DBB2-62B7-4B61-9FFB-E626FC814530}" type="slidenum">
              <a:rPr lang="en-US" smtClean="0"/>
              <a:t>‹#›</a:t>
            </a:fld>
            <a:endParaRPr lang="en-US"/>
          </a:p>
        </p:txBody>
      </p:sp>
    </p:spTree>
    <p:extLst>
      <p:ext uri="{BB962C8B-B14F-4D97-AF65-F5344CB8AC3E}">
        <p14:creationId xmlns:p14="http://schemas.microsoft.com/office/powerpoint/2010/main" val="3241915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6E801E-EB6F-C263-A671-535076937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B23C36-B7C8-164A-3912-41F55357C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04B73-50BA-46E5-18C4-E98279FA33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55473-75CE-4437-B20D-D38838D02017}" type="datetimeFigureOut">
              <a:rPr lang="en-US" smtClean="0"/>
              <a:t>10/26/2023</a:t>
            </a:fld>
            <a:endParaRPr lang="en-US"/>
          </a:p>
        </p:txBody>
      </p:sp>
      <p:sp>
        <p:nvSpPr>
          <p:cNvPr id="5" name="Footer Placeholder 4">
            <a:extLst>
              <a:ext uri="{FF2B5EF4-FFF2-40B4-BE49-F238E27FC236}">
                <a16:creationId xmlns:a16="http://schemas.microsoft.com/office/drawing/2014/main" id="{A30B052E-1FB9-221C-1ADD-07425E7C30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24A4F1-1D9E-6513-A05E-51CFD60B7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5DBB2-62B7-4B61-9FFB-E626FC814530}" type="slidenum">
              <a:rPr lang="en-US" smtClean="0"/>
              <a:t>‹#›</a:t>
            </a:fld>
            <a:endParaRPr lang="en-US"/>
          </a:p>
        </p:txBody>
      </p:sp>
    </p:spTree>
    <p:extLst>
      <p:ext uri="{BB962C8B-B14F-4D97-AF65-F5344CB8AC3E}">
        <p14:creationId xmlns:p14="http://schemas.microsoft.com/office/powerpoint/2010/main" val="1377778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3F_4FB6D83E.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8/10/relationships/comments" Target="../comments/modernComment_143_3D06960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microsoft.com/office/2018/10/relationships/comments" Target="../comments/modernComment_101_D6DFF16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48_48757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49_D68D47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40_C78CE4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2F19-6CED-6051-52B6-5A741D886742}"/>
              </a:ext>
            </a:extLst>
          </p:cNvPr>
          <p:cNvSpPr>
            <a:spLocks noGrp="1"/>
          </p:cNvSpPr>
          <p:nvPr>
            <p:ph type="ctrTitle"/>
          </p:nvPr>
        </p:nvSpPr>
        <p:spPr/>
        <p:txBody>
          <a:bodyPr/>
          <a:lstStyle/>
          <a:p>
            <a:r>
              <a:rPr lang="en-US" dirty="0"/>
              <a:t>Node JWT Middleware</a:t>
            </a:r>
          </a:p>
        </p:txBody>
      </p:sp>
      <p:sp>
        <p:nvSpPr>
          <p:cNvPr id="3" name="Subtitle 2">
            <a:extLst>
              <a:ext uri="{FF2B5EF4-FFF2-40B4-BE49-F238E27FC236}">
                <a16:creationId xmlns:a16="http://schemas.microsoft.com/office/drawing/2014/main" id="{4125B469-9FAD-7A49-9932-B7B2E67BC33A}"/>
              </a:ext>
            </a:extLst>
          </p:cNvPr>
          <p:cNvSpPr>
            <a:spLocks noGrp="1"/>
          </p:cNvSpPr>
          <p:nvPr>
            <p:ph type="subTitle" idx="1"/>
          </p:nvPr>
        </p:nvSpPr>
        <p:spPr/>
        <p:txBody>
          <a:bodyPr/>
          <a:lstStyle/>
          <a:p>
            <a:r>
              <a:rPr lang="en-US" dirty="0"/>
              <a:t>By Laeeq Khan Niazi</a:t>
            </a:r>
          </a:p>
        </p:txBody>
      </p:sp>
      <p:pic>
        <p:nvPicPr>
          <p:cNvPr id="5" name="Picture 4" descr="A group of black and green hexagons&#10;&#10;Description automatically generated">
            <a:extLst>
              <a:ext uri="{FF2B5EF4-FFF2-40B4-BE49-F238E27FC236}">
                <a16:creationId xmlns:a16="http://schemas.microsoft.com/office/drawing/2014/main" id="{C1BAFBD6-63C8-60F4-E448-C4F2D0679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460" y="649288"/>
            <a:ext cx="2733675" cy="1666875"/>
          </a:xfrm>
          <a:prstGeom prst="rect">
            <a:avLst/>
          </a:prstGeom>
        </p:spPr>
      </p:pic>
      <p:pic>
        <p:nvPicPr>
          <p:cNvPr id="6" name="Picture 5" descr="A grey key with white text&#10;&#10;Description automatically generated">
            <a:extLst>
              <a:ext uri="{FF2B5EF4-FFF2-40B4-BE49-F238E27FC236}">
                <a16:creationId xmlns:a16="http://schemas.microsoft.com/office/drawing/2014/main" id="{2D3DD757-3D45-40F8-8D17-C7D2C3671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031" y="4429919"/>
            <a:ext cx="3752850" cy="1219200"/>
          </a:xfrm>
          <a:prstGeom prst="rect">
            <a:avLst/>
          </a:prstGeom>
        </p:spPr>
      </p:pic>
    </p:spTree>
    <p:extLst>
      <p:ext uri="{BB962C8B-B14F-4D97-AF65-F5344CB8AC3E}">
        <p14:creationId xmlns:p14="http://schemas.microsoft.com/office/powerpoint/2010/main" val="3995767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E98A-751A-44F5-00E3-C35213A44CE3}"/>
              </a:ext>
            </a:extLst>
          </p:cNvPr>
          <p:cNvSpPr>
            <a:spLocks noGrp="1"/>
          </p:cNvSpPr>
          <p:nvPr>
            <p:ph type="title"/>
          </p:nvPr>
        </p:nvSpPr>
        <p:spPr/>
        <p:txBody>
          <a:bodyPr/>
          <a:lstStyle/>
          <a:p>
            <a:r>
              <a:rPr lang="en-US" dirty="0"/>
              <a:t>Now let's get the token on the login</a:t>
            </a:r>
          </a:p>
        </p:txBody>
      </p:sp>
      <p:sp>
        <p:nvSpPr>
          <p:cNvPr id="3" name="Content Placeholder 2">
            <a:extLst>
              <a:ext uri="{FF2B5EF4-FFF2-40B4-BE49-F238E27FC236}">
                <a16:creationId xmlns:a16="http://schemas.microsoft.com/office/drawing/2014/main" id="{1F6A90E0-F05B-8782-3CE3-8842E94A7C19}"/>
              </a:ext>
            </a:extLst>
          </p:cNvPr>
          <p:cNvSpPr>
            <a:spLocks noGrp="1"/>
          </p:cNvSpPr>
          <p:nvPr>
            <p:ph idx="1"/>
          </p:nvPr>
        </p:nvSpPr>
        <p:spPr/>
        <p:txBody>
          <a:bodyPr>
            <a:normAutofit/>
          </a:bodyPr>
          <a:lstStyle/>
          <a:p>
            <a:pPr marL="0" indent="0">
              <a:buNone/>
            </a:pPr>
            <a:r>
              <a:rPr lang="en-US" sz="1800" dirty="0">
                <a:solidFill>
                  <a:srgbClr val="0000FF"/>
                </a:solidFill>
                <a:latin typeface="Consolas" panose="020B0609020204030204" pitchFamily="49" charset="0"/>
              </a:rPr>
              <a:t>const </a:t>
            </a:r>
            <a:r>
              <a:rPr lang="en-US" sz="1800" dirty="0" err="1">
                <a:solidFill>
                  <a:srgbClr val="001080"/>
                </a:solidFill>
                <a:latin typeface="Consolas" panose="020B0609020204030204" pitchFamily="49" charset="0"/>
              </a:rPr>
              <a:t>jwt</a:t>
            </a:r>
            <a:r>
              <a:rPr lang="en-US" sz="1800" dirty="0">
                <a:solidFill>
                  <a:srgbClr val="0000FF"/>
                </a:solidFill>
                <a:latin typeface="Consolas" panose="020B0609020204030204" pitchFamily="49" charset="0"/>
              </a:rPr>
              <a:t> = </a:t>
            </a:r>
            <a:r>
              <a:rPr lang="en-US" sz="1800" dirty="0">
                <a:solidFill>
                  <a:srgbClr val="001080"/>
                </a:solidFill>
                <a:latin typeface="Consolas" panose="020B0609020204030204" pitchFamily="49" charset="0"/>
              </a:rPr>
              <a:t>require</a:t>
            </a:r>
            <a:r>
              <a:rPr lang="en-US" sz="1800" dirty="0">
                <a:solidFill>
                  <a:srgbClr val="0000FF"/>
                </a:solidFill>
                <a:latin typeface="Consolas" panose="020B0609020204030204" pitchFamily="49" charset="0"/>
              </a:rPr>
              <a:t>(</a:t>
            </a:r>
            <a:r>
              <a:rPr lang="en-US" sz="1800" dirty="0">
                <a:solidFill>
                  <a:srgbClr val="001080"/>
                </a:solidFill>
                <a:latin typeface="Consolas" panose="020B0609020204030204" pitchFamily="49" charset="0"/>
              </a:rPr>
              <a:t>'</a:t>
            </a:r>
            <a:r>
              <a:rPr lang="en-US" sz="1800" dirty="0" err="1">
                <a:solidFill>
                  <a:srgbClr val="001080"/>
                </a:solidFill>
                <a:latin typeface="Consolas" panose="020B0609020204030204" pitchFamily="49" charset="0"/>
              </a:rPr>
              <a:t>jsonwebtoken</a:t>
            </a:r>
            <a:r>
              <a:rPr lang="en-US" sz="1800" dirty="0">
                <a:solidFill>
                  <a:srgbClr val="0000FF"/>
                </a:solidFill>
                <a:latin typeface="Consolas" panose="020B0609020204030204" pitchFamily="49" charset="0"/>
              </a:rPr>
              <a:t>'); // Import the </a:t>
            </a:r>
            <a:r>
              <a:rPr lang="en-US" sz="1800" dirty="0" err="1">
                <a:solidFill>
                  <a:srgbClr val="0000FF"/>
                </a:solidFill>
                <a:latin typeface="Consolas" panose="020B0609020204030204" pitchFamily="49" charset="0"/>
              </a:rPr>
              <a:t>jwt</a:t>
            </a:r>
            <a:r>
              <a:rPr lang="en-US" sz="1800" dirty="0">
                <a:solidFill>
                  <a:srgbClr val="0000FF"/>
                </a:solidFill>
                <a:latin typeface="Consolas" panose="020B0609020204030204" pitchFamily="49" charset="0"/>
              </a:rPr>
              <a:t> library</a:t>
            </a:r>
          </a:p>
          <a:p>
            <a:pPr marL="0" indent="0">
              <a:buNone/>
            </a:pPr>
            <a:br>
              <a:rPr lang="en-US" sz="1800" dirty="0">
                <a:solidFill>
                  <a:srgbClr val="0000FF"/>
                </a:solidFill>
                <a:latin typeface="Consolas" panose="020B0609020204030204" pitchFamily="49" charset="0"/>
              </a:rPr>
            </a:br>
            <a:br>
              <a:rPr lang="en-US" sz="1800" dirty="0">
                <a:solidFill>
                  <a:srgbClr val="0000FF"/>
                </a:solidFill>
                <a:latin typeface="Consolas" panose="020B0609020204030204" pitchFamily="49" charset="0"/>
              </a:rPr>
            </a:br>
            <a:r>
              <a:rPr lang="en-US" sz="1800" dirty="0">
                <a:solidFill>
                  <a:srgbClr val="0000FF"/>
                </a:solidFill>
                <a:latin typeface="Consolas" panose="020B0609020204030204" pitchFamily="49" charset="0"/>
              </a:rPr>
              <a:t>function </a:t>
            </a:r>
            <a:r>
              <a:rPr lang="en-US" sz="1800" dirty="0" err="1">
                <a:solidFill>
                  <a:schemeClr val="accent2">
                    <a:lumMod val="50000"/>
                  </a:schemeClr>
                </a:solidFill>
                <a:latin typeface="Consolas" panose="020B0609020204030204" pitchFamily="49" charset="0"/>
              </a:rPr>
              <a:t>GenerateToken</a:t>
            </a:r>
            <a:r>
              <a:rPr lang="en-US" sz="1800" b="0" dirty="0">
                <a:solidFill>
                  <a:srgbClr val="3B3B3B"/>
                </a:solidFill>
                <a:effectLst/>
                <a:latin typeface="Consolas" panose="020B0609020204030204" pitchFamily="49" charset="0"/>
              </a:rPr>
              <a:t>(</a:t>
            </a:r>
            <a:r>
              <a:rPr lang="en-US" sz="1800" b="0" dirty="0">
                <a:solidFill>
                  <a:srgbClr val="001080"/>
                </a:solidFill>
                <a:effectLst/>
                <a:latin typeface="Consolas" panose="020B0609020204030204" pitchFamily="49" charset="0"/>
              </a:rPr>
              <a:t>user</a:t>
            </a:r>
            <a:r>
              <a:rPr lang="en-US" sz="1800" b="0" dirty="0">
                <a:solidFill>
                  <a:srgbClr val="3B3B3B"/>
                </a:solidFill>
                <a:effectLst/>
                <a:latin typeface="Consolas" panose="020B0609020204030204" pitchFamily="49" charset="0"/>
              </a:rPr>
              <a:t>) {</a:t>
            </a:r>
          </a:p>
          <a:p>
            <a:pPr marL="0" indent="0">
              <a:buNone/>
            </a:pPr>
            <a:r>
              <a:rPr lang="en-US" sz="1800" b="0" dirty="0">
                <a:solidFill>
                  <a:srgbClr val="3B3B3B"/>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3B3B3B"/>
                </a:solidFill>
                <a:effectLst/>
                <a:latin typeface="Consolas" panose="020B0609020204030204" pitchFamily="49" charset="0"/>
              </a:rPr>
              <a:t> </a:t>
            </a:r>
            <a:r>
              <a:rPr lang="en-US" sz="1800" b="0" dirty="0">
                <a:solidFill>
                  <a:srgbClr val="0070C1"/>
                </a:solidFill>
                <a:effectLst/>
                <a:latin typeface="Consolas" panose="020B0609020204030204" pitchFamily="49" charset="0"/>
              </a:rPr>
              <a:t>payload</a:t>
            </a:r>
            <a:r>
              <a:rPr lang="en-US" sz="1800" b="0" dirty="0">
                <a:solidFill>
                  <a:srgbClr val="3B3B3B"/>
                </a:solidFill>
                <a:effectLst/>
                <a:latin typeface="Consolas" panose="020B0609020204030204" pitchFamily="49" charset="0"/>
              </a:rPr>
              <a:t> </a:t>
            </a:r>
            <a:r>
              <a:rPr lang="en-US" sz="1800" b="0" dirty="0">
                <a:solidFill>
                  <a:srgbClr val="000000"/>
                </a:solidFill>
                <a:effectLst/>
                <a:latin typeface="Consolas" panose="020B0609020204030204" pitchFamily="49" charset="0"/>
              </a:rPr>
              <a:t>=</a:t>
            </a:r>
            <a:r>
              <a:rPr lang="en-US" sz="1800" b="0" dirty="0">
                <a:solidFill>
                  <a:srgbClr val="3B3B3B"/>
                </a:solidFill>
                <a:effectLst/>
                <a:latin typeface="Consolas" panose="020B0609020204030204" pitchFamily="49" charset="0"/>
              </a:rPr>
              <a:t> {</a:t>
            </a:r>
          </a:p>
          <a:p>
            <a:pPr marL="0" indent="0">
              <a:buNone/>
            </a:pPr>
            <a:r>
              <a:rPr lang="en-US" sz="1800" b="0" dirty="0">
                <a:solidFill>
                  <a:srgbClr val="3B3B3B"/>
                </a:solidFill>
                <a:effectLst/>
                <a:latin typeface="Consolas" panose="020B0609020204030204" pitchFamily="49" charset="0"/>
              </a:rPr>
              <a:t>    </a:t>
            </a:r>
            <a:r>
              <a:rPr lang="en-US" sz="1800" b="0" dirty="0">
                <a:solidFill>
                  <a:srgbClr val="001080"/>
                </a:solidFill>
                <a:effectLst/>
                <a:latin typeface="Consolas" panose="020B0609020204030204" pitchFamily="49" charset="0"/>
              </a:rPr>
              <a:t>role:</a:t>
            </a:r>
            <a:r>
              <a:rPr lang="en-US" sz="1800" b="0" dirty="0">
                <a:solidFill>
                  <a:srgbClr val="3B3B3B"/>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user</a:t>
            </a:r>
            <a:r>
              <a:rPr lang="en-US" sz="1800" b="0" dirty="0" err="1">
                <a:solidFill>
                  <a:srgbClr val="3B3B3B"/>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role</a:t>
            </a:r>
            <a:r>
              <a:rPr lang="en-US" sz="1800" b="0" dirty="0">
                <a:solidFill>
                  <a:srgbClr val="3B3B3B"/>
                </a:solidFill>
                <a:effectLst/>
                <a:latin typeface="Consolas" panose="020B0609020204030204" pitchFamily="49" charset="0"/>
              </a:rPr>
              <a:t>,</a:t>
            </a:r>
          </a:p>
          <a:p>
            <a:pPr marL="0" indent="0">
              <a:buNone/>
            </a:pPr>
            <a:r>
              <a:rPr lang="en-US" sz="1800" b="0" dirty="0">
                <a:solidFill>
                  <a:srgbClr val="3B3B3B"/>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3B3B3B"/>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user</a:t>
            </a:r>
            <a:r>
              <a:rPr lang="en-US" sz="1800" b="0" dirty="0" err="1">
                <a:solidFill>
                  <a:srgbClr val="3B3B3B"/>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_id</a:t>
            </a:r>
            <a:r>
              <a:rPr lang="en-US" sz="1800" b="0" dirty="0">
                <a:solidFill>
                  <a:srgbClr val="3B3B3B"/>
                </a:solidFill>
                <a:effectLst/>
                <a:latin typeface="Consolas" panose="020B0609020204030204" pitchFamily="49" charset="0"/>
              </a:rPr>
              <a:t>,</a:t>
            </a:r>
          </a:p>
          <a:p>
            <a:pPr marL="0" indent="0">
              <a:buNone/>
            </a:pPr>
            <a:r>
              <a:rPr lang="en-US" sz="1800" b="0" dirty="0">
                <a:solidFill>
                  <a:srgbClr val="3B3B3B"/>
                </a:solidFill>
                <a:effectLst/>
                <a:latin typeface="Consolas" panose="020B0609020204030204" pitchFamily="49" charset="0"/>
              </a:rPr>
              <a:t>  };</a:t>
            </a:r>
          </a:p>
          <a:p>
            <a:pPr marL="0" indent="0">
              <a:buNone/>
            </a:pPr>
            <a:r>
              <a:rPr lang="en-US" sz="1800" b="0" dirty="0">
                <a:solidFill>
                  <a:srgbClr val="3B3B3B"/>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3B3B3B"/>
                </a:solidFill>
                <a:effectLst/>
                <a:latin typeface="Consolas" panose="020B0609020204030204" pitchFamily="49" charset="0"/>
              </a:rPr>
              <a:t> </a:t>
            </a:r>
            <a:r>
              <a:rPr lang="en-US" sz="1800" b="0" dirty="0">
                <a:solidFill>
                  <a:srgbClr val="0070C1"/>
                </a:solidFill>
                <a:effectLst/>
                <a:latin typeface="Consolas" panose="020B0609020204030204" pitchFamily="49" charset="0"/>
              </a:rPr>
              <a:t>token</a:t>
            </a:r>
            <a:r>
              <a:rPr lang="en-US" sz="1800" b="0" dirty="0">
                <a:solidFill>
                  <a:srgbClr val="3B3B3B"/>
                </a:solidFill>
                <a:effectLst/>
                <a:latin typeface="Consolas" panose="020B0609020204030204" pitchFamily="49" charset="0"/>
              </a:rPr>
              <a:t> </a:t>
            </a:r>
            <a:r>
              <a:rPr lang="en-US" sz="1800" b="0" dirty="0">
                <a:solidFill>
                  <a:srgbClr val="000000"/>
                </a:solidFill>
                <a:effectLst/>
                <a:latin typeface="Consolas" panose="020B0609020204030204" pitchFamily="49" charset="0"/>
              </a:rPr>
              <a:t>=</a:t>
            </a:r>
            <a:r>
              <a:rPr lang="en-US" sz="1800" b="0" dirty="0">
                <a:solidFill>
                  <a:srgbClr val="3B3B3B"/>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jwt</a:t>
            </a:r>
            <a:r>
              <a:rPr lang="en-US" sz="1800" b="0" dirty="0" err="1">
                <a:solidFill>
                  <a:srgbClr val="3B3B3B"/>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sign</a:t>
            </a:r>
            <a:r>
              <a:rPr lang="en-US" sz="1800" b="0" dirty="0">
                <a:solidFill>
                  <a:srgbClr val="3B3B3B"/>
                </a:solidFill>
                <a:effectLst/>
                <a:latin typeface="Consolas" panose="020B0609020204030204" pitchFamily="49" charset="0"/>
              </a:rPr>
              <a:t>(</a:t>
            </a:r>
            <a:r>
              <a:rPr lang="en-US" sz="1800" b="0" dirty="0">
                <a:solidFill>
                  <a:srgbClr val="0070C1"/>
                </a:solidFill>
                <a:effectLst/>
                <a:latin typeface="Consolas" panose="020B0609020204030204" pitchFamily="49" charset="0"/>
              </a:rPr>
              <a:t>payload</a:t>
            </a:r>
            <a:r>
              <a:rPr lang="en-US" sz="1800" b="0" dirty="0">
                <a:solidFill>
                  <a:srgbClr val="3B3B3B"/>
                </a:solidFill>
                <a:effectLst/>
                <a:latin typeface="Consolas" panose="020B0609020204030204" pitchFamily="49" charset="0"/>
              </a:rPr>
              <a:t>, </a:t>
            </a:r>
            <a:r>
              <a:rPr lang="en-US" sz="1800" b="0" dirty="0">
                <a:solidFill>
                  <a:srgbClr val="00108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adsfasdfjkh</a:t>
            </a:r>
            <a:r>
              <a:rPr lang="en-US" sz="1800" b="0" dirty="0">
                <a:solidFill>
                  <a:srgbClr val="00108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asdfasdf.adsfxc</a:t>
            </a:r>
            <a:r>
              <a:rPr lang="en-US" sz="1800" b="0" dirty="0">
                <a:solidFill>
                  <a:srgbClr val="001080"/>
                </a:solidFill>
                <a:effectLst/>
                <a:latin typeface="Consolas" panose="020B0609020204030204" pitchFamily="49" charset="0"/>
              </a:rPr>
              <a:t>’</a:t>
            </a:r>
            <a:r>
              <a:rPr lang="en-US" sz="1800" b="0" dirty="0">
                <a:solidFill>
                  <a:srgbClr val="3B3B3B"/>
                </a:solidFill>
                <a:effectLst/>
                <a:latin typeface="Consolas" panose="020B0609020204030204" pitchFamily="49" charset="0"/>
              </a:rPr>
              <a:t>);</a:t>
            </a:r>
          </a:p>
          <a:p>
            <a:pPr marL="0" indent="0">
              <a:buNone/>
            </a:pPr>
            <a:r>
              <a:rPr lang="en-US" sz="1800" b="0" dirty="0">
                <a:solidFill>
                  <a:srgbClr val="3B3B3B"/>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3B3B3B"/>
                </a:solidFill>
                <a:effectLst/>
                <a:latin typeface="Consolas" panose="020B0609020204030204" pitchFamily="49" charset="0"/>
              </a:rPr>
              <a:t> </a:t>
            </a:r>
            <a:r>
              <a:rPr lang="en-US" sz="1800" b="0" dirty="0">
                <a:solidFill>
                  <a:srgbClr val="0070C1"/>
                </a:solidFill>
                <a:effectLst/>
                <a:latin typeface="Consolas" panose="020B0609020204030204" pitchFamily="49" charset="0"/>
              </a:rPr>
              <a:t>token</a:t>
            </a:r>
            <a:r>
              <a:rPr lang="en-US" sz="1800" b="0" dirty="0">
                <a:solidFill>
                  <a:srgbClr val="3B3B3B"/>
                </a:solidFill>
                <a:effectLst/>
                <a:latin typeface="Consolas" panose="020B0609020204030204" pitchFamily="49" charset="0"/>
              </a:rPr>
              <a:t>;</a:t>
            </a:r>
          </a:p>
          <a:p>
            <a:pPr marL="0" indent="0">
              <a:buNone/>
            </a:pPr>
            <a:r>
              <a:rPr lang="en-US" sz="1800" b="0" dirty="0">
                <a:solidFill>
                  <a:srgbClr val="3B3B3B"/>
                </a:solidFill>
                <a:effectLst/>
                <a:latin typeface="Consolas" panose="020B0609020204030204" pitchFamily="49" charset="0"/>
              </a:rPr>
              <a:t>};</a:t>
            </a:r>
          </a:p>
          <a:p>
            <a:endParaRPr lang="en-US" sz="1800" dirty="0"/>
          </a:p>
        </p:txBody>
      </p:sp>
      <p:pic>
        <p:nvPicPr>
          <p:cNvPr id="7" name="Picture 6" descr="A blue and black icon with arrows and a person&#10;&#10;Description automatically generated">
            <a:extLst>
              <a:ext uri="{FF2B5EF4-FFF2-40B4-BE49-F238E27FC236}">
                <a16:creationId xmlns:a16="http://schemas.microsoft.com/office/drawing/2014/main" id="{49D19E4A-15A8-E466-5EC5-CD492536D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45255" y="567531"/>
            <a:ext cx="1190625" cy="1190625"/>
          </a:xfrm>
          <a:prstGeom prst="rect">
            <a:avLst/>
          </a:prstGeom>
        </p:spPr>
      </p:pic>
    </p:spTree>
    <p:extLst>
      <p:ext uri="{BB962C8B-B14F-4D97-AF65-F5344CB8AC3E}">
        <p14:creationId xmlns:p14="http://schemas.microsoft.com/office/powerpoint/2010/main" val="1337382974"/>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E98A-751A-44F5-00E3-C35213A44CE3}"/>
              </a:ext>
            </a:extLst>
          </p:cNvPr>
          <p:cNvSpPr>
            <a:spLocks noGrp="1"/>
          </p:cNvSpPr>
          <p:nvPr>
            <p:ph type="title"/>
          </p:nvPr>
        </p:nvSpPr>
        <p:spPr>
          <a:xfrm>
            <a:off x="627888" y="205867"/>
            <a:ext cx="10515600" cy="662814"/>
          </a:xfrm>
        </p:spPr>
        <p:txBody>
          <a:bodyPr>
            <a:normAutofit fontScale="90000"/>
          </a:bodyPr>
          <a:lstStyle/>
          <a:p>
            <a:r>
              <a:rPr lang="en-US" dirty="0"/>
              <a:t>Send back the token to the Login Response</a:t>
            </a:r>
          </a:p>
        </p:txBody>
      </p:sp>
      <p:sp>
        <p:nvSpPr>
          <p:cNvPr id="3" name="Content Placeholder 2">
            <a:extLst>
              <a:ext uri="{FF2B5EF4-FFF2-40B4-BE49-F238E27FC236}">
                <a16:creationId xmlns:a16="http://schemas.microsoft.com/office/drawing/2014/main" id="{1F6A90E0-F05B-8782-3CE3-8842E94A7C19}"/>
              </a:ext>
            </a:extLst>
          </p:cNvPr>
          <p:cNvSpPr>
            <a:spLocks noGrp="1"/>
          </p:cNvSpPr>
          <p:nvPr>
            <p:ph idx="1"/>
          </p:nvPr>
        </p:nvSpPr>
        <p:spPr>
          <a:xfrm>
            <a:off x="265177" y="1188720"/>
            <a:ext cx="12926462" cy="5385815"/>
          </a:xfrm>
        </p:spPr>
        <p:txBody>
          <a:bodyPr>
            <a:normAutofit/>
          </a:bodyPr>
          <a:lstStyle/>
          <a:p>
            <a:pPr marL="0" indent="0">
              <a:buNone/>
            </a:pPr>
            <a:r>
              <a:rPr lang="en-US" sz="1200" b="0" dirty="0">
                <a:solidFill>
                  <a:srgbClr val="0000FF"/>
                </a:solidFill>
                <a:effectLst/>
                <a:latin typeface="Consolas" panose="020B0609020204030204" pitchFamily="49" charset="0"/>
              </a:rPr>
              <a:t>async function login </a:t>
            </a:r>
            <a:r>
              <a:rPr lang="en-US" sz="1200" b="0" dirty="0">
                <a:solidFill>
                  <a:srgbClr val="3B3B3B"/>
                </a:solidFill>
                <a:effectLst/>
                <a:latin typeface="Consolas" panose="020B0609020204030204" pitchFamily="49" charset="0"/>
              </a:rPr>
              <a:t>(</a:t>
            </a:r>
            <a:r>
              <a:rPr lang="en-US" sz="1200" b="0" dirty="0">
                <a:solidFill>
                  <a:srgbClr val="001080"/>
                </a:solidFill>
                <a:effectLst/>
                <a:latin typeface="Consolas" panose="020B0609020204030204" pitchFamily="49" charset="0"/>
              </a:rPr>
              <a:t>req</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res</a:t>
            </a: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const</a:t>
            </a:r>
            <a:r>
              <a:rPr lang="en-US" sz="1200" b="0" dirty="0">
                <a:solidFill>
                  <a:srgbClr val="3B3B3B"/>
                </a:solidFill>
                <a:effectLst/>
                <a:latin typeface="Consolas" panose="020B0609020204030204" pitchFamily="49" charset="0"/>
              </a:rPr>
              <a:t> { </a:t>
            </a:r>
            <a:r>
              <a:rPr lang="en-US" sz="1200" b="0" dirty="0">
                <a:solidFill>
                  <a:srgbClr val="0070C1"/>
                </a:solidFill>
                <a:effectLst/>
                <a:latin typeface="Consolas" panose="020B0609020204030204" pitchFamily="49" charset="0"/>
              </a:rPr>
              <a:t>email</a:t>
            </a:r>
            <a:r>
              <a:rPr lang="en-US" sz="1200" b="0" dirty="0">
                <a:solidFill>
                  <a:srgbClr val="3B3B3B"/>
                </a:solidFill>
                <a:effectLst/>
                <a:latin typeface="Consolas" panose="020B0609020204030204" pitchFamily="49" charset="0"/>
              </a:rPr>
              <a:t>, </a:t>
            </a:r>
            <a:r>
              <a:rPr lang="en-US" sz="1200" b="0" dirty="0">
                <a:solidFill>
                  <a:srgbClr val="0070C1"/>
                </a:solidFill>
                <a:effectLst/>
                <a:latin typeface="Consolas" panose="020B0609020204030204" pitchFamily="49" charset="0"/>
              </a:rPr>
              <a:t>password</a:t>
            </a:r>
            <a:r>
              <a:rPr lang="en-US" sz="1200" b="0" dirty="0">
                <a:solidFill>
                  <a:srgbClr val="3B3B3B"/>
                </a:solidFill>
                <a:effectLst/>
                <a:latin typeface="Consolas" panose="020B0609020204030204" pitchFamily="49" charset="0"/>
              </a:rPr>
              <a:t> } </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req</a:t>
            </a:r>
            <a:r>
              <a:rPr lang="en-US" sz="1200" b="0" dirty="0" err="1">
                <a:solidFill>
                  <a:srgbClr val="3B3B3B"/>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body</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try</a:t>
            </a: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const</a:t>
            </a:r>
            <a:r>
              <a:rPr lang="en-US" sz="1200" b="0" dirty="0">
                <a:solidFill>
                  <a:srgbClr val="3B3B3B"/>
                </a:solidFill>
                <a:effectLst/>
                <a:latin typeface="Consolas" panose="020B0609020204030204" pitchFamily="49" charset="0"/>
              </a:rPr>
              <a:t> </a:t>
            </a:r>
            <a:r>
              <a:rPr lang="en-US" sz="1200" b="0" dirty="0">
                <a:solidFill>
                  <a:srgbClr val="0070C1"/>
                </a:solidFill>
                <a:effectLst/>
                <a:latin typeface="Consolas" panose="020B0609020204030204" pitchFamily="49" charset="0"/>
              </a:rPr>
              <a:t>user</a:t>
            </a:r>
            <a:r>
              <a:rPr lang="en-US" sz="1200" b="0" dirty="0">
                <a:solidFill>
                  <a:srgbClr val="3B3B3B"/>
                </a:solidFill>
                <a:effectLst/>
                <a:latin typeface="Consolas" panose="020B0609020204030204" pitchFamily="49" charset="0"/>
              </a:rPr>
              <a:t> </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await</a:t>
            </a:r>
            <a:r>
              <a:rPr lang="en-US" sz="1200" b="0" dirty="0">
                <a:solidFill>
                  <a:srgbClr val="3B3B3B"/>
                </a:solidFill>
                <a:effectLst/>
                <a:latin typeface="Consolas" panose="020B0609020204030204" pitchFamily="49" charset="0"/>
              </a:rPr>
              <a:t> </a:t>
            </a:r>
            <a:r>
              <a:rPr lang="en-US" sz="1200" b="0" dirty="0" err="1">
                <a:solidFill>
                  <a:srgbClr val="267F99"/>
                </a:solidFill>
                <a:effectLst/>
                <a:latin typeface="Consolas" panose="020B0609020204030204" pitchFamily="49" charset="0"/>
              </a:rPr>
              <a:t>User</a:t>
            </a:r>
            <a:r>
              <a:rPr lang="en-US" sz="1200" b="0" dirty="0" err="1">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findOne</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email</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if</a:t>
            </a:r>
            <a:r>
              <a:rPr lang="en-US" sz="1200" b="0" dirty="0">
                <a:solidFill>
                  <a:srgbClr val="3B3B3B"/>
                </a:solidFill>
                <a:effectLst/>
                <a:latin typeface="Consolas" panose="020B0609020204030204" pitchFamily="49" charset="0"/>
              </a:rPr>
              <a:t> (</a:t>
            </a:r>
            <a:r>
              <a:rPr lang="en-US" sz="1200" b="0" dirty="0">
                <a:solidFill>
                  <a:srgbClr val="000000"/>
                </a:solidFill>
                <a:effectLst/>
                <a:latin typeface="Consolas" panose="020B0609020204030204" pitchFamily="49" charset="0"/>
              </a:rPr>
              <a:t>!</a:t>
            </a:r>
            <a:r>
              <a:rPr lang="en-US" sz="1200" b="0" dirty="0">
                <a:solidFill>
                  <a:srgbClr val="0070C1"/>
                </a:solidFill>
                <a:effectLst/>
                <a:latin typeface="Consolas" panose="020B0609020204030204" pitchFamily="49" charset="0"/>
              </a:rPr>
              <a:t>user</a:t>
            </a: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return</a:t>
            </a: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res</a:t>
            </a:r>
            <a:r>
              <a:rPr lang="en-US" sz="1200" b="0" dirty="0" err="1">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status</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404</a:t>
            </a:r>
            <a:r>
              <a:rPr lang="en-US" sz="1200" b="0" dirty="0">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json</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error:</a:t>
            </a:r>
            <a:r>
              <a:rPr lang="en-US" sz="1200" b="0" dirty="0">
                <a:solidFill>
                  <a:srgbClr val="3B3B3B"/>
                </a:solidFill>
                <a:effectLst/>
                <a:latin typeface="Consolas" panose="020B0609020204030204" pitchFamily="49" charset="0"/>
              </a:rPr>
              <a:t> </a:t>
            </a:r>
            <a:r>
              <a:rPr lang="en-US" sz="1200" b="0" dirty="0">
                <a:solidFill>
                  <a:srgbClr val="A31515"/>
                </a:solidFill>
                <a:effectLst/>
                <a:latin typeface="Consolas" panose="020B0609020204030204" pitchFamily="49" charset="0"/>
              </a:rPr>
              <a:t>'User not found'</a:t>
            </a: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if</a:t>
            </a:r>
            <a:r>
              <a:rPr lang="en-US" sz="1200" b="0" dirty="0">
                <a:solidFill>
                  <a:srgbClr val="3B3B3B"/>
                </a:solidFill>
                <a:effectLst/>
                <a:latin typeface="Consolas" panose="020B0609020204030204" pitchFamily="49" charset="0"/>
              </a:rPr>
              <a:t> (</a:t>
            </a:r>
            <a:r>
              <a:rPr lang="en-US" sz="1200" dirty="0" err="1">
                <a:solidFill>
                  <a:srgbClr val="000000"/>
                </a:solidFill>
                <a:latin typeface="Consolas" panose="020B0609020204030204" pitchFamily="49" charset="0"/>
              </a:rPr>
              <a:t>user.password</a:t>
            </a:r>
            <a:r>
              <a:rPr lang="en-US" sz="1200" dirty="0">
                <a:solidFill>
                  <a:srgbClr val="000000"/>
                </a:solidFill>
                <a:latin typeface="Consolas" panose="020B0609020204030204" pitchFamily="49" charset="0"/>
              </a:rPr>
              <a:t> != password</a:t>
            </a: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return</a:t>
            </a: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res</a:t>
            </a:r>
            <a:r>
              <a:rPr lang="en-US" sz="1200" b="0" dirty="0" err="1">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status</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401</a:t>
            </a:r>
            <a:r>
              <a:rPr lang="en-US" sz="1200" b="0" dirty="0">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json</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error:</a:t>
            </a:r>
            <a:r>
              <a:rPr lang="en-US" sz="1200" b="0" dirty="0">
                <a:solidFill>
                  <a:srgbClr val="3B3B3B"/>
                </a:solidFill>
                <a:effectLst/>
                <a:latin typeface="Consolas" panose="020B0609020204030204" pitchFamily="49" charset="0"/>
              </a:rPr>
              <a:t> </a:t>
            </a:r>
            <a:r>
              <a:rPr lang="en-US" sz="1200" b="0" dirty="0">
                <a:solidFill>
                  <a:srgbClr val="A31515"/>
                </a:solidFill>
                <a:effectLst/>
                <a:latin typeface="Consolas" panose="020B0609020204030204" pitchFamily="49" charset="0"/>
              </a:rPr>
              <a:t>'Invalid credentials'</a:t>
            </a: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a:t>
            </a:r>
            <a:r>
              <a:rPr lang="en-US" sz="1200" b="0" dirty="0">
                <a:solidFill>
                  <a:srgbClr val="0000FF"/>
                </a:solidFill>
                <a:effectLst/>
                <a:latin typeface="Consolas" panose="020B0609020204030204" pitchFamily="49" charset="0"/>
              </a:rPr>
              <a:t>var</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token</a:t>
            </a:r>
            <a:r>
              <a:rPr lang="en-US" sz="1200" b="0" dirty="0">
                <a:solidFill>
                  <a:srgbClr val="3B3B3B"/>
                </a:solidFill>
                <a:effectLst/>
                <a:latin typeface="Consolas" panose="020B0609020204030204" pitchFamily="49" charset="0"/>
              </a:rPr>
              <a:t> </a:t>
            </a:r>
            <a:r>
              <a:rPr lang="en-US" sz="1200" b="0" dirty="0">
                <a:solidFill>
                  <a:srgbClr val="00000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err="1">
                <a:solidFill>
                  <a:srgbClr val="795E26"/>
                </a:solidFill>
                <a:effectLst/>
                <a:latin typeface="Consolas" panose="020B0609020204030204" pitchFamily="49" charset="0"/>
              </a:rPr>
              <a:t>generteLoginToken</a:t>
            </a:r>
            <a:r>
              <a:rPr lang="en-US" sz="1200" b="0" dirty="0">
                <a:solidFill>
                  <a:srgbClr val="3B3B3B"/>
                </a:solidFill>
                <a:effectLst/>
                <a:latin typeface="Consolas" panose="020B0609020204030204" pitchFamily="49" charset="0"/>
              </a:rPr>
              <a:t>(</a:t>
            </a:r>
            <a:r>
              <a:rPr lang="en-US" sz="1200" b="0" dirty="0">
                <a:solidFill>
                  <a:srgbClr val="0070C1"/>
                </a:solidFill>
                <a:effectLst/>
                <a:latin typeface="Consolas" panose="020B0609020204030204" pitchFamily="49" charset="0"/>
              </a:rPr>
              <a:t>user</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return</a:t>
            </a: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res</a:t>
            </a:r>
            <a:r>
              <a:rPr lang="en-US" sz="1200" b="0" dirty="0" err="1">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status</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200</a:t>
            </a:r>
            <a:r>
              <a:rPr lang="en-US" sz="1200" b="0" dirty="0">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json</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message:</a:t>
            </a:r>
            <a:r>
              <a:rPr lang="en-US" sz="1200" b="0" dirty="0">
                <a:solidFill>
                  <a:srgbClr val="3B3B3B"/>
                </a:solidFill>
                <a:effectLst/>
                <a:latin typeface="Consolas" panose="020B0609020204030204" pitchFamily="49" charset="0"/>
              </a:rPr>
              <a:t> </a:t>
            </a:r>
            <a:r>
              <a:rPr lang="en-US" sz="1200" b="0" dirty="0">
                <a:solidFill>
                  <a:srgbClr val="A31515"/>
                </a:solidFill>
                <a:effectLst/>
                <a:latin typeface="Consolas" panose="020B0609020204030204" pitchFamily="49" charset="0"/>
              </a:rPr>
              <a:t>'Logged in successfully'</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email:</a:t>
            </a:r>
            <a:r>
              <a:rPr lang="en-US" sz="1200" b="0" dirty="0">
                <a:solidFill>
                  <a:srgbClr val="3B3B3B"/>
                </a:solidFill>
                <a:effectLst/>
                <a:latin typeface="Consolas" panose="020B0609020204030204" pitchFamily="49" charset="0"/>
              </a:rPr>
              <a:t> </a:t>
            </a:r>
            <a:r>
              <a:rPr lang="en-US" sz="1200" b="0" dirty="0">
                <a:solidFill>
                  <a:srgbClr val="0070C1"/>
                </a:solidFill>
                <a:effectLst/>
                <a:latin typeface="Consolas" panose="020B0609020204030204" pitchFamily="49" charset="0"/>
              </a:rPr>
              <a:t>email</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fullname</a:t>
            </a:r>
            <a:r>
              <a:rPr lang="en-US" sz="1200" b="0" dirty="0">
                <a:solidFill>
                  <a:srgbClr val="00108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err="1">
                <a:solidFill>
                  <a:srgbClr val="0070C1"/>
                </a:solidFill>
                <a:effectLst/>
                <a:latin typeface="Consolas" panose="020B0609020204030204" pitchFamily="49" charset="0"/>
              </a:rPr>
              <a:t>user</a:t>
            </a:r>
            <a:r>
              <a:rPr lang="en-US" sz="1200" b="0" dirty="0" err="1">
                <a:solidFill>
                  <a:srgbClr val="3B3B3B"/>
                </a:solidFill>
                <a:effectLst/>
                <a:latin typeface="Consolas" panose="020B0609020204030204" pitchFamily="49" charset="0"/>
              </a:rPr>
              <a:t>.</a:t>
            </a:r>
            <a:r>
              <a:rPr lang="en-US" sz="1200" b="0" dirty="0" err="1">
                <a:solidFill>
                  <a:srgbClr val="001080"/>
                </a:solidFill>
                <a:effectLst/>
                <a:latin typeface="Consolas" panose="020B0609020204030204" pitchFamily="49" charset="0"/>
              </a:rPr>
              <a:t>fullname</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userid</a:t>
            </a:r>
            <a:r>
              <a:rPr lang="en-US" sz="1200" b="0" dirty="0">
                <a:solidFill>
                  <a:srgbClr val="001080"/>
                </a:solidFill>
                <a:effectLst/>
                <a:latin typeface="Consolas" panose="020B0609020204030204" pitchFamily="49" charset="0"/>
              </a:rPr>
              <a:t>:</a:t>
            </a:r>
            <a:r>
              <a:rPr lang="en-US" sz="1200" b="0" dirty="0">
                <a:solidFill>
                  <a:srgbClr val="3B3B3B"/>
                </a:solidFill>
                <a:effectLst/>
                <a:latin typeface="Consolas" panose="020B0609020204030204" pitchFamily="49" charset="0"/>
              </a:rPr>
              <a:t> </a:t>
            </a:r>
            <a:r>
              <a:rPr lang="en-US" sz="1200" b="0" dirty="0" err="1">
                <a:solidFill>
                  <a:srgbClr val="0070C1"/>
                </a:solidFill>
                <a:effectLst/>
                <a:latin typeface="Consolas" panose="020B0609020204030204" pitchFamily="49" charset="0"/>
              </a:rPr>
              <a:t>user</a:t>
            </a:r>
            <a:r>
              <a:rPr lang="en-US" sz="1200" b="0" dirty="0" err="1">
                <a:solidFill>
                  <a:srgbClr val="3B3B3B"/>
                </a:solidFill>
                <a:effectLst/>
                <a:latin typeface="Consolas" panose="020B0609020204030204" pitchFamily="49" charset="0"/>
              </a:rPr>
              <a:t>._</a:t>
            </a:r>
            <a:r>
              <a:rPr lang="en-US" sz="1200" b="0" dirty="0" err="1">
                <a:solidFill>
                  <a:srgbClr val="001080"/>
                </a:solidFill>
                <a:effectLst/>
                <a:latin typeface="Consolas" panose="020B0609020204030204" pitchFamily="49" charset="0"/>
              </a:rPr>
              <a:t>id</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token:</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token</a:t>
            </a:r>
            <a:r>
              <a:rPr lang="en-US" sz="1200" b="0" dirty="0">
                <a:solidFill>
                  <a:srgbClr val="3B3B3B"/>
                </a:solidFill>
                <a:effectLst/>
                <a:latin typeface="Consolas" panose="020B0609020204030204" pitchFamily="49" charset="0"/>
              </a:rPr>
              <a:t>,</a:t>
            </a:r>
          </a:p>
          <a:p>
            <a:pPr marL="0" indent="0">
              <a:buNone/>
            </a:pP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 </a:t>
            </a:r>
            <a:r>
              <a:rPr lang="en-US" sz="1200" b="0" dirty="0">
                <a:solidFill>
                  <a:srgbClr val="AF00DB"/>
                </a:solidFill>
                <a:effectLst/>
                <a:latin typeface="Consolas" panose="020B0609020204030204" pitchFamily="49" charset="0"/>
              </a:rPr>
              <a:t>catch</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err</a:t>
            </a: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a:t>
            </a:r>
            <a:r>
              <a:rPr lang="en-US" sz="1200" b="0" dirty="0">
                <a:solidFill>
                  <a:srgbClr val="AF00DB"/>
                </a:solidFill>
                <a:effectLst/>
                <a:latin typeface="Consolas" panose="020B0609020204030204" pitchFamily="49" charset="0"/>
              </a:rPr>
              <a:t>return</a:t>
            </a:r>
            <a:r>
              <a:rPr lang="en-US" sz="1200" b="0" dirty="0">
                <a:solidFill>
                  <a:srgbClr val="3B3B3B"/>
                </a:solidFill>
                <a:effectLst/>
                <a:latin typeface="Consolas" panose="020B0609020204030204" pitchFamily="49" charset="0"/>
              </a:rPr>
              <a:t> </a:t>
            </a:r>
            <a:r>
              <a:rPr lang="en-US" sz="1200" b="0" dirty="0" err="1">
                <a:solidFill>
                  <a:srgbClr val="001080"/>
                </a:solidFill>
                <a:effectLst/>
                <a:latin typeface="Consolas" panose="020B0609020204030204" pitchFamily="49" charset="0"/>
              </a:rPr>
              <a:t>res</a:t>
            </a:r>
            <a:r>
              <a:rPr lang="en-US" sz="1200" b="0" dirty="0" err="1">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status</a:t>
            </a:r>
            <a:r>
              <a:rPr lang="en-US" sz="1200" b="0" dirty="0">
                <a:solidFill>
                  <a:srgbClr val="3B3B3B"/>
                </a:solidFill>
                <a:effectLst/>
                <a:latin typeface="Consolas" panose="020B0609020204030204" pitchFamily="49" charset="0"/>
              </a:rPr>
              <a:t>(</a:t>
            </a:r>
            <a:r>
              <a:rPr lang="en-US" sz="1200" b="0" dirty="0">
                <a:solidFill>
                  <a:srgbClr val="098658"/>
                </a:solidFill>
                <a:effectLst/>
                <a:latin typeface="Consolas" panose="020B0609020204030204" pitchFamily="49" charset="0"/>
              </a:rPr>
              <a:t>500</a:t>
            </a:r>
            <a:r>
              <a:rPr lang="en-US" sz="1200" b="0" dirty="0">
                <a:solidFill>
                  <a:srgbClr val="3B3B3B"/>
                </a:solidFill>
                <a:effectLst/>
                <a:latin typeface="Consolas" panose="020B0609020204030204" pitchFamily="49" charset="0"/>
              </a:rPr>
              <a:t>).</a:t>
            </a:r>
            <a:r>
              <a:rPr lang="en-US" sz="1200" b="0" dirty="0" err="1">
                <a:solidFill>
                  <a:srgbClr val="795E26"/>
                </a:solidFill>
                <a:effectLst/>
                <a:latin typeface="Consolas" panose="020B0609020204030204" pitchFamily="49" charset="0"/>
              </a:rPr>
              <a:t>json</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message:</a:t>
            </a:r>
            <a:r>
              <a:rPr lang="en-US" sz="1200" b="0" dirty="0">
                <a:solidFill>
                  <a:srgbClr val="3B3B3B"/>
                </a:solidFill>
                <a:effectLst/>
                <a:latin typeface="Consolas" panose="020B0609020204030204" pitchFamily="49" charset="0"/>
              </a:rPr>
              <a:t> </a:t>
            </a:r>
            <a:r>
              <a:rPr lang="en-US" sz="1200" b="0" dirty="0">
                <a:solidFill>
                  <a:srgbClr val="001080"/>
                </a:solidFill>
                <a:effectLst/>
                <a:latin typeface="Consolas" panose="020B0609020204030204" pitchFamily="49" charset="0"/>
              </a:rPr>
              <a:t>err</a:t>
            </a: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  }</a:t>
            </a:r>
          </a:p>
          <a:p>
            <a:pPr marL="0" indent="0">
              <a:buNone/>
            </a:pPr>
            <a:r>
              <a:rPr lang="en-US" sz="1200" b="0" dirty="0">
                <a:solidFill>
                  <a:srgbClr val="3B3B3B"/>
                </a:solidFill>
                <a:effectLst/>
                <a:latin typeface="Consolas" panose="020B0609020204030204" pitchFamily="49" charset="0"/>
              </a:rPr>
              <a:t>};</a:t>
            </a:r>
          </a:p>
        </p:txBody>
      </p:sp>
      <p:pic>
        <p:nvPicPr>
          <p:cNvPr id="5" name="Picture 4" descr="A screen shot of a login form&#10;&#10;Description automatically generated">
            <a:extLst>
              <a:ext uri="{FF2B5EF4-FFF2-40B4-BE49-F238E27FC236}">
                <a16:creationId xmlns:a16="http://schemas.microsoft.com/office/drawing/2014/main" id="{4A173519-5A35-A79E-3E01-EAFC9E6AC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0701" y="537274"/>
            <a:ext cx="4364905" cy="2119544"/>
          </a:xfrm>
          <a:prstGeom prst="rect">
            <a:avLst/>
          </a:prstGeom>
        </p:spPr>
      </p:pic>
    </p:spTree>
    <p:extLst>
      <p:ext uri="{BB962C8B-B14F-4D97-AF65-F5344CB8AC3E}">
        <p14:creationId xmlns:p14="http://schemas.microsoft.com/office/powerpoint/2010/main" val="117204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5C31-0E33-90E5-8739-25895430D32C}"/>
              </a:ext>
            </a:extLst>
          </p:cNvPr>
          <p:cNvSpPr>
            <a:spLocks noGrp="1"/>
          </p:cNvSpPr>
          <p:nvPr>
            <p:ph type="title"/>
          </p:nvPr>
        </p:nvSpPr>
        <p:spPr/>
        <p:txBody>
          <a:bodyPr/>
          <a:lstStyle/>
          <a:p>
            <a:r>
              <a:rPr lang="en-US" dirty="0"/>
              <a:t>Make middleware to verify the token</a:t>
            </a:r>
          </a:p>
        </p:txBody>
      </p:sp>
      <p:sp>
        <p:nvSpPr>
          <p:cNvPr id="3" name="Content Placeholder 2">
            <a:extLst>
              <a:ext uri="{FF2B5EF4-FFF2-40B4-BE49-F238E27FC236}">
                <a16:creationId xmlns:a16="http://schemas.microsoft.com/office/drawing/2014/main" id="{559BC913-BEF9-A7AF-4857-86F3EBE2B617}"/>
              </a:ext>
            </a:extLst>
          </p:cNvPr>
          <p:cNvSpPr>
            <a:spLocks noGrp="1"/>
          </p:cNvSpPr>
          <p:nvPr>
            <p:ph idx="1"/>
          </p:nvPr>
        </p:nvSpPr>
        <p:spPr/>
        <p:txBody>
          <a:bodyPr/>
          <a:lstStyle/>
          <a:p>
            <a:r>
              <a:rPr lang="en-US" dirty="0"/>
              <a:t>Create a middleware file in the Utils folder</a:t>
            </a:r>
          </a:p>
        </p:txBody>
      </p:sp>
      <p:pic>
        <p:nvPicPr>
          <p:cNvPr id="5" name="Picture 4" descr="A green shield with a white check mark&#10;&#10;Description automatically generated">
            <a:extLst>
              <a:ext uri="{FF2B5EF4-FFF2-40B4-BE49-F238E27FC236}">
                <a16:creationId xmlns:a16="http://schemas.microsoft.com/office/drawing/2014/main" id="{95540724-1E9C-79FA-863D-5DE053DD2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208" y="1377723"/>
            <a:ext cx="2143125" cy="2143125"/>
          </a:xfrm>
          <a:prstGeom prst="rect">
            <a:avLst/>
          </a:prstGeom>
        </p:spPr>
      </p:pic>
    </p:spTree>
    <p:extLst>
      <p:ext uri="{BB962C8B-B14F-4D97-AF65-F5344CB8AC3E}">
        <p14:creationId xmlns:p14="http://schemas.microsoft.com/office/powerpoint/2010/main" val="2984922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EDA03-B2F4-2D89-1402-DFA3ACED0073}"/>
              </a:ext>
            </a:extLst>
          </p:cNvPr>
          <p:cNvSpPr>
            <a:spLocks noGrp="1"/>
          </p:cNvSpPr>
          <p:nvPr>
            <p:ph type="title"/>
          </p:nvPr>
        </p:nvSpPr>
        <p:spPr>
          <a:xfrm>
            <a:off x="445008" y="200533"/>
            <a:ext cx="10515600" cy="183515"/>
          </a:xfrm>
        </p:spPr>
        <p:txBody>
          <a:bodyPr>
            <a:normAutofit fontScale="90000"/>
          </a:bodyPr>
          <a:lstStyle/>
          <a:p>
            <a:r>
              <a:rPr lang="en-US" dirty="0"/>
              <a:t>Middleware Function</a:t>
            </a:r>
          </a:p>
        </p:txBody>
      </p:sp>
      <p:sp>
        <p:nvSpPr>
          <p:cNvPr id="3" name="Content Placeholder 2">
            <a:extLst>
              <a:ext uri="{FF2B5EF4-FFF2-40B4-BE49-F238E27FC236}">
                <a16:creationId xmlns:a16="http://schemas.microsoft.com/office/drawing/2014/main" id="{F7E2B75A-2701-F163-3B26-153F177E7FA7}"/>
              </a:ext>
            </a:extLst>
          </p:cNvPr>
          <p:cNvSpPr>
            <a:spLocks noGrp="1"/>
          </p:cNvSpPr>
          <p:nvPr>
            <p:ph idx="1"/>
          </p:nvPr>
        </p:nvSpPr>
        <p:spPr>
          <a:xfrm>
            <a:off x="445008" y="813816"/>
            <a:ext cx="13353966" cy="5843651"/>
          </a:xfrm>
        </p:spPr>
        <p:txBody>
          <a:bodyPr>
            <a:normAutofit fontScale="92500" lnSpcReduction="10000"/>
          </a:bodyPr>
          <a:lstStyle/>
          <a:p>
            <a:pPr marL="0" indent="0">
              <a:buNone/>
            </a:pPr>
            <a:r>
              <a:rPr lang="en-US" sz="1600" b="0" dirty="0">
                <a:solidFill>
                  <a:srgbClr val="0000FF"/>
                </a:solidFill>
                <a:effectLst/>
                <a:latin typeface="Consolas" panose="020B0609020204030204" pitchFamily="49" charset="0"/>
              </a:rPr>
              <a:t>const</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jwt</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795E26"/>
                </a:solidFill>
                <a:effectLst/>
                <a:latin typeface="Consolas" panose="020B0609020204030204" pitchFamily="49" charset="0"/>
              </a:rPr>
              <a:t>require</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jsonwebtoken</a:t>
            </a:r>
            <a:r>
              <a:rPr lang="en-US" sz="1600" b="0" dirty="0">
                <a:solidFill>
                  <a:srgbClr val="A31515"/>
                </a:solidFill>
                <a:effectLst/>
                <a:latin typeface="Consolas" panose="020B0609020204030204" pitchFamily="49" charset="0"/>
              </a:rPr>
              <a:t>'</a:t>
            </a:r>
            <a:r>
              <a:rPr lang="en-US" sz="1600" b="0" dirty="0">
                <a:solidFill>
                  <a:srgbClr val="3B3B3B"/>
                </a:solidFill>
                <a:effectLst/>
                <a:latin typeface="Consolas" panose="020B0609020204030204" pitchFamily="49" charset="0"/>
              </a:rPr>
              <a:t>);</a:t>
            </a:r>
            <a:br>
              <a:rPr lang="en-US" sz="1600" b="0" dirty="0">
                <a:solidFill>
                  <a:srgbClr val="3B3B3B"/>
                </a:solidFill>
                <a:effectLst/>
                <a:latin typeface="Consolas" panose="020B0609020204030204" pitchFamily="49" charset="0"/>
              </a:rPr>
            </a:br>
            <a:r>
              <a:rPr lang="en-US" sz="1600" b="0" dirty="0">
                <a:solidFill>
                  <a:srgbClr val="008000"/>
                </a:solidFill>
                <a:effectLst/>
                <a:latin typeface="Consolas" panose="020B0609020204030204" pitchFamily="49" charset="0"/>
              </a:rPr>
              <a:t>// Middleware function to validate JWT tokens</a:t>
            </a:r>
            <a:endParaRPr lang="en-US" sz="1600" b="0" dirty="0">
              <a:solidFill>
                <a:srgbClr val="3B3B3B"/>
              </a:solidFill>
              <a:effectLst/>
              <a:latin typeface="Consolas" panose="020B0609020204030204" pitchFamily="49" charset="0"/>
            </a:endParaRPr>
          </a:p>
          <a:p>
            <a:pPr marL="0" indent="0">
              <a:buNone/>
            </a:pPr>
            <a:r>
              <a:rPr lang="en-US" sz="1600" b="0" dirty="0">
                <a:solidFill>
                  <a:srgbClr val="0000FF"/>
                </a:solidFill>
                <a:effectLst/>
                <a:latin typeface="Consolas" panose="020B0609020204030204" pitchFamily="49" charset="0"/>
              </a:rPr>
              <a:t>function</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validateToken</a:t>
            </a:r>
            <a:r>
              <a:rPr lang="en-US" sz="1600" b="0" dirty="0">
                <a:solidFill>
                  <a:srgbClr val="3B3B3B"/>
                </a:solidFill>
                <a:effectLst/>
                <a:latin typeface="Consolas" panose="020B0609020204030204" pitchFamily="49" charset="0"/>
              </a:rPr>
              <a:t>(</a:t>
            </a:r>
            <a:r>
              <a:rPr lang="en-US" sz="1600" b="0" dirty="0">
                <a:solidFill>
                  <a:srgbClr val="001080"/>
                </a:solidFill>
                <a:effectLst/>
                <a:latin typeface="Consolas" panose="020B0609020204030204" pitchFamily="49" charset="0"/>
              </a:rPr>
              <a:t>req</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res</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next</a:t>
            </a: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3B3B3B"/>
                </a:solidFill>
                <a:effectLst/>
                <a:latin typeface="Consolas" panose="020B0609020204030204" pitchFamily="49" charset="0"/>
              </a:rPr>
              <a:t> </a:t>
            </a:r>
            <a:r>
              <a:rPr lang="en-US" sz="1600" b="0" dirty="0">
                <a:solidFill>
                  <a:srgbClr val="0070C1"/>
                </a:solidFill>
                <a:effectLst/>
                <a:latin typeface="Consolas" panose="020B0609020204030204" pitchFamily="49" charset="0"/>
              </a:rPr>
              <a:t>token</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req</a:t>
            </a:r>
            <a:r>
              <a:rPr lang="en-US" sz="1600" b="0" dirty="0" err="1">
                <a:solidFill>
                  <a:srgbClr val="3B3B3B"/>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headers</a:t>
            </a:r>
            <a:r>
              <a:rPr lang="en-US" sz="1600" b="0" dirty="0" err="1">
                <a:solidFill>
                  <a:srgbClr val="3B3B3B"/>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authorization</a:t>
            </a:r>
            <a:endParaRPr lang="en-US" sz="1600" b="0" dirty="0">
              <a:solidFill>
                <a:srgbClr val="3B3B3B"/>
              </a:solidFill>
              <a:effectLst/>
              <a:latin typeface="Consolas" panose="020B0609020204030204" pitchFamily="49" charset="0"/>
            </a:endParaRPr>
          </a:p>
          <a:p>
            <a:pPr marL="0" indent="0">
              <a:buNone/>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0070C1"/>
                </a:solidFill>
                <a:effectLst/>
                <a:latin typeface="Consolas" panose="020B0609020204030204" pitchFamily="49" charset="0"/>
              </a:rPr>
              <a:t>token</a:t>
            </a: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res</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status</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401</a:t>
            </a:r>
            <a:r>
              <a:rPr lang="en-US" sz="1600" b="0" dirty="0">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json</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message:</a:t>
            </a:r>
            <a:r>
              <a:rPr lang="en-US" sz="1600" b="0" dirty="0">
                <a:solidFill>
                  <a:srgbClr val="3B3B3B"/>
                </a:solidFill>
                <a:effectLst/>
                <a:latin typeface="Consolas" panose="020B0609020204030204" pitchFamily="49" charset="0"/>
              </a:rPr>
              <a:t> </a:t>
            </a:r>
            <a:r>
              <a:rPr lang="en-US" sz="1600" b="0" dirty="0">
                <a:solidFill>
                  <a:srgbClr val="A31515"/>
                </a:solidFill>
                <a:effectLst/>
                <a:latin typeface="Consolas" panose="020B0609020204030204" pitchFamily="49" charset="0"/>
              </a:rPr>
              <a:t>'No token provided'</a:t>
            </a: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    </a:t>
            </a:r>
            <a:r>
              <a:rPr lang="en-US" sz="1600" dirty="0">
                <a:solidFill>
                  <a:srgbClr val="0070C1"/>
                </a:solidFill>
                <a:latin typeface="Consolas" panose="020B0609020204030204" pitchFamily="49" charset="0"/>
              </a:rPr>
              <a:t>token</a:t>
            </a:r>
            <a:r>
              <a:rPr lang="en-US" sz="1600" b="0" dirty="0">
                <a:solidFill>
                  <a:srgbClr val="3B3B3B"/>
                </a:solidFill>
                <a:effectLst/>
                <a:latin typeface="Consolas" panose="020B0609020204030204" pitchFamily="49" charset="0"/>
              </a:rPr>
              <a:t> = </a:t>
            </a:r>
            <a:r>
              <a:rPr lang="en-US" sz="1600" dirty="0" err="1">
                <a:solidFill>
                  <a:srgbClr val="0070C1"/>
                </a:solidFill>
                <a:latin typeface="Consolas" panose="020B0609020204030204" pitchFamily="49" charset="0"/>
              </a:rPr>
              <a:t>token</a:t>
            </a:r>
            <a:r>
              <a:rPr lang="en-US" sz="1600" b="0" dirty="0" err="1">
                <a:solidFill>
                  <a:srgbClr val="3B3B3B"/>
                </a:solidFill>
                <a:effectLst/>
                <a:latin typeface="Consolas" panose="020B0609020204030204" pitchFamily="49" charset="0"/>
              </a:rPr>
              <a:t>.</a:t>
            </a:r>
            <a:r>
              <a:rPr lang="en-US" sz="1600" dirty="0" err="1">
                <a:solidFill>
                  <a:srgbClr val="AF00DB"/>
                </a:solidFill>
                <a:latin typeface="Consolas" panose="020B0609020204030204" pitchFamily="49" charset="0"/>
              </a:rPr>
              <a:t>split</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  '</a:t>
            </a:r>
            <a:r>
              <a:rPr lang="en-US" sz="1600" b="0" dirty="0">
                <a:solidFill>
                  <a:srgbClr val="3B3B3B"/>
                </a:solidFill>
                <a:effectLst/>
                <a:latin typeface="Consolas" panose="020B0609020204030204" pitchFamily="49" charset="0"/>
              </a:rPr>
              <a:t>)[</a:t>
            </a:r>
            <a:r>
              <a:rPr lang="en-US" sz="1600" dirty="0">
                <a:solidFill>
                  <a:srgbClr val="098658"/>
                </a:solidFill>
                <a:latin typeface="Consolas" panose="020B0609020204030204" pitchFamily="49" charset="0"/>
              </a:rPr>
              <a:t>1</a:t>
            </a:r>
            <a:r>
              <a:rPr lang="en-US" sz="1600" b="0" dirty="0">
                <a:solidFill>
                  <a:srgbClr val="3B3B3B"/>
                </a:solidFill>
                <a:effectLst/>
                <a:latin typeface="Consolas" panose="020B0609020204030204" pitchFamily="49" charset="0"/>
              </a:rPr>
              <a:t>]; </a:t>
            </a:r>
            <a:r>
              <a:rPr lang="en-US" sz="1600" dirty="0">
                <a:solidFill>
                  <a:srgbClr val="008000"/>
                </a:solidFill>
                <a:latin typeface="Consolas" panose="020B0609020204030204" pitchFamily="49" charset="0"/>
              </a:rPr>
              <a:t>//it is good to write such codes in try catch to handle proper exceptions</a:t>
            </a:r>
            <a:br>
              <a:rPr lang="en-US" sz="1600" b="0" dirty="0">
                <a:solidFill>
                  <a:srgbClr val="3B3B3B"/>
                </a:solidFill>
                <a:effectLst/>
                <a:latin typeface="Consolas" panose="020B0609020204030204" pitchFamily="49" charset="0"/>
              </a:rPr>
            </a:b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jwt</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verify</a:t>
            </a:r>
            <a:r>
              <a:rPr lang="en-US" sz="1600" b="0" dirty="0">
                <a:solidFill>
                  <a:srgbClr val="3B3B3B"/>
                </a:solidFill>
                <a:effectLst/>
                <a:latin typeface="Consolas" panose="020B0609020204030204" pitchFamily="49" charset="0"/>
              </a:rPr>
              <a:t>(</a:t>
            </a:r>
            <a:r>
              <a:rPr lang="en-US" sz="1600" b="0" dirty="0">
                <a:solidFill>
                  <a:srgbClr val="0070C1"/>
                </a:solidFill>
                <a:effectLst/>
                <a:latin typeface="Consolas" panose="020B0609020204030204" pitchFamily="49" charset="0"/>
              </a:rPr>
              <a:t>token</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adsfasdfjkh</a:t>
            </a:r>
            <a:r>
              <a:rPr lang="en-US" sz="1600" b="0" dirty="0">
                <a:solidFill>
                  <a:srgbClr val="00108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asdfasdf.adsfxc</a:t>
            </a:r>
            <a:r>
              <a:rPr lang="en-US" sz="1600" b="0" dirty="0">
                <a:solidFill>
                  <a:srgbClr val="00108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err</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decoded</a:t>
            </a: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=&gt;</a:t>
            </a: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err</a:t>
            </a: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res</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status</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403</a:t>
            </a:r>
            <a:r>
              <a:rPr lang="en-US" sz="1600" b="0" dirty="0">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json</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message:</a:t>
            </a:r>
            <a:r>
              <a:rPr lang="en-US" sz="1600" b="0" dirty="0">
                <a:solidFill>
                  <a:srgbClr val="3B3B3B"/>
                </a:solidFill>
                <a:effectLst/>
                <a:latin typeface="Consolas" panose="020B0609020204030204" pitchFamily="49" charset="0"/>
              </a:rPr>
              <a:t> </a:t>
            </a:r>
            <a:r>
              <a:rPr lang="en-US" sz="1600" b="0" dirty="0">
                <a:solidFill>
                  <a:srgbClr val="A31515"/>
                </a:solidFill>
                <a:effectLst/>
                <a:latin typeface="Consolas" panose="020B0609020204030204" pitchFamily="49" charset="0"/>
              </a:rPr>
              <a:t>'Failed to authenticate token'</a:t>
            </a: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        }</a:t>
            </a:r>
          </a:p>
          <a:p>
            <a:pPr marL="0" indent="0">
              <a:buNone/>
            </a:pPr>
            <a:br>
              <a:rPr lang="en-US" sz="1600" b="0" dirty="0">
                <a:solidFill>
                  <a:srgbClr val="3B3B3B"/>
                </a:solidFill>
                <a:effectLst/>
                <a:latin typeface="Consolas" panose="020B0609020204030204" pitchFamily="49" charset="0"/>
              </a:rPr>
            </a:b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If the token is valid, save the decoded information for later use</a:t>
            </a:r>
            <a:endParaRPr lang="en-US" sz="1600" b="0" dirty="0">
              <a:solidFill>
                <a:srgbClr val="3B3B3B"/>
              </a:solidFill>
              <a:effectLst/>
              <a:latin typeface="Consolas" panose="020B0609020204030204" pitchFamily="49" charset="0"/>
            </a:endParaRPr>
          </a:p>
          <a:p>
            <a:pPr marL="0" indent="0">
              <a:buNone/>
            </a:pP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req</a:t>
            </a:r>
            <a:r>
              <a:rPr lang="en-US" sz="1600" b="0" dirty="0" err="1">
                <a:solidFill>
                  <a:srgbClr val="3B3B3B"/>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user</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decoded</a:t>
            </a:r>
            <a:r>
              <a:rPr lang="en-US" sz="1600" b="0" dirty="0">
                <a:solidFill>
                  <a:srgbClr val="3B3B3B"/>
                </a:solidFill>
                <a:effectLst/>
                <a:latin typeface="Consolas" panose="020B0609020204030204" pitchFamily="49" charset="0"/>
              </a:rPr>
              <a:t>;</a:t>
            </a:r>
          </a:p>
          <a:p>
            <a:pPr marL="0" indent="0">
              <a:buNone/>
            </a:pPr>
            <a:r>
              <a:rPr lang="en-US" sz="1600" b="0" dirty="0">
                <a:solidFill>
                  <a:srgbClr val="3B3B3B"/>
                </a:solidFill>
                <a:effectLst/>
                <a:latin typeface="Consolas" panose="020B0609020204030204" pitchFamily="49" charset="0"/>
              </a:rPr>
              <a:t>        </a:t>
            </a:r>
            <a:r>
              <a:rPr lang="en-US" sz="1600" b="0" dirty="0">
                <a:solidFill>
                  <a:srgbClr val="795E26"/>
                </a:solidFill>
                <a:effectLst/>
                <a:latin typeface="Consolas" panose="020B0609020204030204" pitchFamily="49" charset="0"/>
              </a:rPr>
              <a:t>next</a:t>
            </a:r>
            <a:r>
              <a:rPr lang="en-US" sz="1600" b="0" dirty="0">
                <a:solidFill>
                  <a:srgbClr val="3B3B3B"/>
                </a:solidFill>
                <a:effectLst/>
                <a:latin typeface="Consolas" panose="020B0609020204030204" pitchFamily="49" charset="0"/>
              </a:rPr>
              <a:t>();</a:t>
            </a:r>
          </a:p>
          <a:p>
            <a:pPr marL="0" indent="0">
              <a:buNone/>
            </a:pPr>
            <a:r>
              <a:rPr lang="en-US" sz="1600" b="0" dirty="0">
                <a:solidFill>
                  <a:srgbClr val="3B3B3B"/>
                </a:solidFill>
                <a:effectLst/>
                <a:latin typeface="Consolas" panose="020B0609020204030204" pitchFamily="49" charset="0"/>
              </a:rPr>
              <a:t>    });</a:t>
            </a:r>
          </a:p>
          <a:p>
            <a:pPr marL="0" indent="0">
              <a:buNone/>
            </a:pPr>
            <a:r>
              <a:rPr lang="en-US" sz="1600" b="0" dirty="0">
                <a:solidFill>
                  <a:srgbClr val="3B3B3B"/>
                </a:solidFill>
                <a:effectLst/>
                <a:latin typeface="Consolas" panose="020B0609020204030204" pitchFamily="49" charset="0"/>
              </a:rPr>
              <a:t>}</a:t>
            </a:r>
          </a:p>
          <a:p>
            <a:pPr marL="0" indent="0">
              <a:buNone/>
            </a:pPr>
            <a:br>
              <a:rPr lang="en-US" sz="1600" b="0" dirty="0">
                <a:solidFill>
                  <a:srgbClr val="3B3B3B"/>
                </a:solidFill>
                <a:effectLst/>
                <a:latin typeface="Consolas" panose="020B0609020204030204" pitchFamily="49" charset="0"/>
              </a:rPr>
            </a:br>
            <a:r>
              <a:rPr lang="en-US" sz="1600" b="0" dirty="0" err="1">
                <a:solidFill>
                  <a:srgbClr val="795E26"/>
                </a:solidFill>
                <a:effectLst/>
                <a:latin typeface="Consolas" panose="020B0609020204030204" pitchFamily="49" charset="0"/>
              </a:rPr>
              <a:t>module</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exports</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validateToken</a:t>
            </a:r>
            <a:r>
              <a:rPr lang="en-US" sz="1600" b="0" dirty="0">
                <a:solidFill>
                  <a:srgbClr val="3B3B3B"/>
                </a:solidFill>
                <a:effectLst/>
                <a:latin typeface="Consolas" panose="020B0609020204030204" pitchFamily="49" charset="0"/>
              </a:rPr>
              <a:t>;</a:t>
            </a:r>
          </a:p>
        </p:txBody>
      </p:sp>
      <p:pic>
        <p:nvPicPr>
          <p:cNvPr id="6" name="Picture 5" descr="A diagram of a application&#10;&#10;Description automatically generated">
            <a:extLst>
              <a:ext uri="{FF2B5EF4-FFF2-40B4-BE49-F238E27FC236}">
                <a16:creationId xmlns:a16="http://schemas.microsoft.com/office/drawing/2014/main" id="{A946B374-C1FD-9FB1-736B-1DA0EC7F3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9985" y="103695"/>
            <a:ext cx="3167007" cy="1882791"/>
          </a:xfrm>
          <a:prstGeom prst="rect">
            <a:avLst/>
          </a:prstGeom>
        </p:spPr>
      </p:pic>
    </p:spTree>
    <p:extLst>
      <p:ext uri="{BB962C8B-B14F-4D97-AF65-F5344CB8AC3E}">
        <p14:creationId xmlns:p14="http://schemas.microsoft.com/office/powerpoint/2010/main" val="102384179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888D-EEB5-538A-9A74-E0A5D3DD76A3}"/>
              </a:ext>
            </a:extLst>
          </p:cNvPr>
          <p:cNvSpPr>
            <a:spLocks noGrp="1"/>
          </p:cNvSpPr>
          <p:nvPr>
            <p:ph type="title"/>
          </p:nvPr>
        </p:nvSpPr>
        <p:spPr/>
        <p:txBody>
          <a:bodyPr/>
          <a:lstStyle/>
          <a:p>
            <a:r>
              <a:rPr lang="en-US" dirty="0"/>
              <a:t>Include that middleware in Routes </a:t>
            </a:r>
          </a:p>
        </p:txBody>
      </p:sp>
      <p:sp>
        <p:nvSpPr>
          <p:cNvPr id="3" name="Content Placeholder 2">
            <a:extLst>
              <a:ext uri="{FF2B5EF4-FFF2-40B4-BE49-F238E27FC236}">
                <a16:creationId xmlns:a16="http://schemas.microsoft.com/office/drawing/2014/main" id="{E29928EC-50D6-A27F-AF4C-0D4A5A6B0368}"/>
              </a:ext>
            </a:extLst>
          </p:cNvPr>
          <p:cNvSpPr>
            <a:spLocks noGrp="1"/>
          </p:cNvSpPr>
          <p:nvPr>
            <p:ph idx="1"/>
          </p:nvPr>
        </p:nvSpPr>
        <p:spPr/>
        <p:txBody>
          <a:bodyPr>
            <a:normAutofit/>
          </a:bodyPr>
          <a:lstStyle/>
          <a:p>
            <a:pPr marL="0" indent="0">
              <a:buNone/>
            </a:pPr>
            <a:r>
              <a:rPr lang="en-US" sz="2000" b="0" dirty="0">
                <a:solidFill>
                  <a:srgbClr val="0000FF"/>
                </a:solidFill>
                <a:effectLst/>
                <a:latin typeface="Consolas" panose="020B0609020204030204" pitchFamily="49" charset="0"/>
              </a:rPr>
              <a:t>const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validateToken</a:t>
            </a:r>
            <a:r>
              <a:rPr lang="en-US" sz="2000" b="0" dirty="0">
                <a:solidFill>
                  <a:srgbClr val="3B3B3B"/>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require</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'../utils/</a:t>
            </a:r>
            <a:r>
              <a:rPr lang="en-US" sz="2000" b="0" dirty="0" err="1">
                <a:solidFill>
                  <a:srgbClr val="A31515"/>
                </a:solidFill>
                <a:effectLst/>
                <a:latin typeface="Consolas" panose="020B0609020204030204" pitchFamily="49" charset="0"/>
              </a:rPr>
              <a:t>authorization_middleware</a:t>
            </a:r>
            <a:r>
              <a:rPr lang="en-US" sz="2000" b="0" dirty="0">
                <a:solidFill>
                  <a:srgbClr val="A31515"/>
                </a:solidFill>
                <a:effectLst/>
                <a:latin typeface="Consolas" panose="020B0609020204030204" pitchFamily="49" charset="0"/>
              </a:rPr>
              <a:t>'</a:t>
            </a:r>
            <a:r>
              <a:rPr lang="en-US" sz="2000" b="0" dirty="0">
                <a:solidFill>
                  <a:srgbClr val="3B3B3B"/>
                </a:solidFill>
                <a:effectLst/>
                <a:latin typeface="Consolas" panose="020B0609020204030204" pitchFamily="49" charset="0"/>
              </a:rPr>
              <a:t>);</a:t>
            </a:r>
          </a:p>
          <a:p>
            <a:endParaRPr lang="en-US" sz="2000" dirty="0"/>
          </a:p>
        </p:txBody>
      </p:sp>
    </p:spTree>
    <p:extLst>
      <p:ext uri="{BB962C8B-B14F-4D97-AF65-F5344CB8AC3E}">
        <p14:creationId xmlns:p14="http://schemas.microsoft.com/office/powerpoint/2010/main" val="386993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CFED-867A-7520-7711-523DE4F7BDBD}"/>
              </a:ext>
            </a:extLst>
          </p:cNvPr>
          <p:cNvSpPr>
            <a:spLocks noGrp="1"/>
          </p:cNvSpPr>
          <p:nvPr>
            <p:ph type="title"/>
          </p:nvPr>
        </p:nvSpPr>
        <p:spPr/>
        <p:txBody>
          <a:bodyPr/>
          <a:lstStyle/>
          <a:p>
            <a:r>
              <a:rPr lang="en-US" dirty="0"/>
              <a:t>Call middleware function as 2</a:t>
            </a:r>
            <a:r>
              <a:rPr lang="en-US" baseline="30000" dirty="0"/>
              <a:t>nd</a:t>
            </a:r>
            <a:r>
              <a:rPr lang="en-US" dirty="0"/>
              <a:t> argument in your routes calling function like</a:t>
            </a:r>
          </a:p>
        </p:txBody>
      </p:sp>
      <p:sp>
        <p:nvSpPr>
          <p:cNvPr id="3" name="Content Placeholder 2">
            <a:extLst>
              <a:ext uri="{FF2B5EF4-FFF2-40B4-BE49-F238E27FC236}">
                <a16:creationId xmlns:a16="http://schemas.microsoft.com/office/drawing/2014/main" id="{F4C74686-FBD6-0E1C-2C6E-E5797E19C9A6}"/>
              </a:ext>
            </a:extLst>
          </p:cNvPr>
          <p:cNvSpPr>
            <a:spLocks noGrp="1"/>
          </p:cNvSpPr>
          <p:nvPr>
            <p:ph idx="1"/>
          </p:nvPr>
        </p:nvSpPr>
        <p:spPr>
          <a:xfrm>
            <a:off x="510540" y="1816481"/>
            <a:ext cx="11170920" cy="4351338"/>
          </a:xfrm>
        </p:spPr>
        <p:txBody>
          <a:bodyPr>
            <a:normAutofit/>
          </a:bodyPr>
          <a:lstStyle/>
          <a:p>
            <a:pPr marL="0" indent="0">
              <a:buNone/>
            </a:pPr>
            <a:r>
              <a:rPr lang="en-US" sz="2400" b="0" dirty="0" err="1">
                <a:solidFill>
                  <a:srgbClr val="001080"/>
                </a:solidFill>
                <a:effectLst/>
                <a:latin typeface="Consolas" panose="020B0609020204030204" pitchFamily="49" charset="0"/>
              </a:rPr>
              <a:t>myRouter</a:t>
            </a:r>
            <a:r>
              <a:rPr lang="en-US" sz="2400" b="0" dirty="0" err="1">
                <a:solidFill>
                  <a:srgbClr val="3B3B3B"/>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post</a:t>
            </a:r>
            <a:r>
              <a:rPr lang="en-US" sz="2400" b="0" dirty="0">
                <a:solidFill>
                  <a:srgbClr val="3B3B3B"/>
                </a:solidFill>
                <a:effectLst/>
                <a:latin typeface="Consolas" panose="020B0609020204030204" pitchFamily="49" charset="0"/>
              </a:rPr>
              <a:t>(</a:t>
            </a:r>
            <a:r>
              <a:rPr lang="en-US" sz="2400" b="0" dirty="0">
                <a:solidFill>
                  <a:srgbClr val="A31515"/>
                </a:solidFill>
                <a:effectLst/>
                <a:latin typeface="Consolas" panose="020B0609020204030204" pitchFamily="49" charset="0"/>
              </a:rPr>
              <a:t>'/admin'</a:t>
            </a:r>
            <a:r>
              <a:rPr lang="en-US" sz="2400" b="0" dirty="0">
                <a:solidFill>
                  <a:srgbClr val="3B3B3B"/>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validateToken</a:t>
            </a:r>
            <a:r>
              <a:rPr lang="en-US" sz="2400" b="0" dirty="0">
                <a:solidFill>
                  <a:srgbClr val="3B3B3B"/>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controller</a:t>
            </a:r>
            <a:r>
              <a:rPr lang="en-US" sz="2400" b="0" dirty="0" err="1">
                <a:solidFill>
                  <a:srgbClr val="3B3B3B"/>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admindasbhard</a:t>
            </a:r>
            <a:r>
              <a:rPr lang="en-US" sz="24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91446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B6BD-00D5-64ED-1B0B-776544D8EB85}"/>
              </a:ext>
            </a:extLst>
          </p:cNvPr>
          <p:cNvSpPr>
            <a:spLocks noGrp="1"/>
          </p:cNvSpPr>
          <p:nvPr>
            <p:ph type="title"/>
          </p:nvPr>
        </p:nvSpPr>
        <p:spPr/>
        <p:txBody>
          <a:bodyPr/>
          <a:lstStyle/>
          <a:p>
            <a:r>
              <a:rPr lang="en-US" dirty="0"/>
              <a:t>Multiple middleware's on the API</a:t>
            </a:r>
          </a:p>
        </p:txBody>
      </p:sp>
      <p:sp>
        <p:nvSpPr>
          <p:cNvPr id="3" name="Content Placeholder 2">
            <a:extLst>
              <a:ext uri="{FF2B5EF4-FFF2-40B4-BE49-F238E27FC236}">
                <a16:creationId xmlns:a16="http://schemas.microsoft.com/office/drawing/2014/main" id="{774BDDD5-CDC4-CBA2-0100-605AF8728DBE}"/>
              </a:ext>
            </a:extLst>
          </p:cNvPr>
          <p:cNvSpPr>
            <a:spLocks noGrp="1"/>
          </p:cNvSpPr>
          <p:nvPr>
            <p:ph idx="1"/>
          </p:nvPr>
        </p:nvSpPr>
        <p:spPr/>
        <p:txBody>
          <a:bodyPr/>
          <a:lstStyle/>
          <a:p>
            <a:r>
              <a:rPr lang="en-US" dirty="0"/>
              <a:t>You can also call multiple </a:t>
            </a:r>
            <a:r>
              <a:rPr lang="en-US" dirty="0" err="1"/>
              <a:t>middlewares</a:t>
            </a:r>
            <a:r>
              <a:rPr lang="en-US" dirty="0"/>
              <a:t> for the same API endpoint in Express.js</a:t>
            </a:r>
          </a:p>
          <a:p>
            <a:endParaRPr lang="en-US" dirty="0"/>
          </a:p>
          <a:p>
            <a:endParaRPr lang="en-US" sz="2000" dirty="0"/>
          </a:p>
          <a:p>
            <a:pPr marL="0" indent="0">
              <a:buNone/>
            </a:pPr>
            <a:r>
              <a:rPr lang="en-US" sz="2000" b="0" dirty="0" err="1">
                <a:solidFill>
                  <a:srgbClr val="001080"/>
                </a:solidFill>
                <a:effectLst/>
                <a:latin typeface="Consolas" panose="020B0609020204030204" pitchFamily="49" charset="0"/>
              </a:rPr>
              <a:t>app</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api</a:t>
            </a:r>
            <a:r>
              <a:rPr lang="en-US" sz="2000" b="0" dirty="0">
                <a:solidFill>
                  <a:srgbClr val="A31515"/>
                </a:solidFill>
                <a:effectLst/>
                <a:latin typeface="Consolas" panose="020B0609020204030204" pitchFamily="49" charset="0"/>
              </a:rPr>
              <a:t>/endpoint'</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middleware1</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middleware2</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req</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res</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3B3B3B"/>
                </a:solidFill>
                <a:effectLst/>
                <a:latin typeface="Consolas" panose="020B0609020204030204" pitchFamily="49" charset="0"/>
              </a:rPr>
              <a:t> {</a:t>
            </a:r>
          </a:p>
          <a:p>
            <a:pPr marL="0" indent="0">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'API endpoint handler'</a:t>
            </a:r>
            <a:r>
              <a:rPr lang="en-US" sz="2000" b="0" dirty="0">
                <a:solidFill>
                  <a:srgbClr val="3B3B3B"/>
                </a:solidFill>
                <a:effectLst/>
                <a:latin typeface="Consolas" panose="020B0609020204030204" pitchFamily="49" charset="0"/>
              </a:rPr>
              <a:t>);</a:t>
            </a:r>
          </a:p>
          <a:p>
            <a:pPr marL="0" indent="0">
              <a:buNone/>
            </a:pPr>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res</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send</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'API response'</a:t>
            </a:r>
            <a:r>
              <a:rPr lang="en-US" sz="2000" b="0" dirty="0">
                <a:solidFill>
                  <a:srgbClr val="3B3B3B"/>
                </a:solidFill>
                <a:effectLst/>
                <a:latin typeface="Consolas" panose="020B0609020204030204" pitchFamily="49" charset="0"/>
              </a:rPr>
              <a:t>);</a:t>
            </a:r>
          </a:p>
          <a:p>
            <a:pPr marL="0" indent="0">
              <a:buNone/>
            </a:pPr>
            <a:r>
              <a:rPr lang="en-US" sz="2000" b="0" dirty="0">
                <a:solidFill>
                  <a:srgbClr val="3B3B3B"/>
                </a:solidFill>
                <a:effectLst/>
                <a:latin typeface="Consolas" panose="020B0609020204030204" pitchFamily="49" charset="0"/>
              </a:rPr>
              <a:t>  });</a:t>
            </a:r>
          </a:p>
          <a:p>
            <a:endParaRPr lang="en-US" dirty="0"/>
          </a:p>
        </p:txBody>
      </p:sp>
      <p:pic>
        <p:nvPicPr>
          <p:cNvPr id="5" name="Picture 4" descr="A black and white square icon&#10;&#10;Description automatically generated">
            <a:extLst>
              <a:ext uri="{FF2B5EF4-FFF2-40B4-BE49-F238E27FC236}">
                <a16:creationId xmlns:a16="http://schemas.microsoft.com/office/drawing/2014/main" id="{3F9F427E-B92A-130D-3CB5-223D56E62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2741" y="152796"/>
            <a:ext cx="1750219" cy="1750219"/>
          </a:xfrm>
          <a:prstGeom prst="rect">
            <a:avLst/>
          </a:prstGeom>
        </p:spPr>
      </p:pic>
    </p:spTree>
    <p:extLst>
      <p:ext uri="{BB962C8B-B14F-4D97-AF65-F5344CB8AC3E}">
        <p14:creationId xmlns:p14="http://schemas.microsoft.com/office/powerpoint/2010/main" val="20326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4AC57-606F-6765-DD41-D8F7E68B4E4C}"/>
              </a:ext>
            </a:extLst>
          </p:cNvPr>
          <p:cNvSpPr>
            <a:spLocks noGrp="1"/>
          </p:cNvSpPr>
          <p:nvPr>
            <p:ph type="title"/>
          </p:nvPr>
        </p:nvSpPr>
        <p:spPr/>
        <p:txBody>
          <a:bodyPr/>
          <a:lstStyle/>
          <a:p>
            <a:r>
              <a:rPr lang="en-US" dirty="0"/>
              <a:t>Role base Authorization </a:t>
            </a:r>
          </a:p>
        </p:txBody>
      </p:sp>
      <p:sp>
        <p:nvSpPr>
          <p:cNvPr id="3" name="Content Placeholder 2">
            <a:extLst>
              <a:ext uri="{FF2B5EF4-FFF2-40B4-BE49-F238E27FC236}">
                <a16:creationId xmlns:a16="http://schemas.microsoft.com/office/drawing/2014/main" id="{9F0D7B1A-B6CB-1CB6-956F-B920111779B4}"/>
              </a:ext>
            </a:extLst>
          </p:cNvPr>
          <p:cNvSpPr>
            <a:spLocks noGrp="1"/>
          </p:cNvSpPr>
          <p:nvPr>
            <p:ph idx="1"/>
          </p:nvPr>
        </p:nvSpPr>
        <p:spPr>
          <a:xfrm>
            <a:off x="548640" y="1825625"/>
            <a:ext cx="11411712" cy="4351338"/>
          </a:xfrm>
        </p:spPr>
        <p:txBody>
          <a:bodyPr>
            <a:normAutofit fontScale="62500" lnSpcReduction="20000"/>
          </a:bodyPr>
          <a:lstStyle/>
          <a:p>
            <a:pPr marL="0" indent="0">
              <a:buNone/>
            </a:pP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requireRoles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roles</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res</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next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userRole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req</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user</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role</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Assuming you saved the user's role in </a:t>
            </a:r>
            <a:r>
              <a:rPr lang="en-US" b="0" dirty="0" err="1">
                <a:solidFill>
                  <a:srgbClr val="008000"/>
                </a:solidFill>
                <a:effectLst/>
                <a:latin typeface="Consolas" panose="020B0609020204030204" pitchFamily="49" charset="0"/>
              </a:rPr>
              <a:t>req.user</a:t>
            </a:r>
            <a:endParaRPr lang="en-US" b="0" dirty="0">
              <a:solidFill>
                <a:srgbClr val="3B3B3B"/>
              </a:solidFill>
              <a:effectLst/>
              <a:latin typeface="Consolas" panose="020B0609020204030204" pitchFamily="49" charset="0"/>
            </a:endParaRPr>
          </a:p>
          <a:p>
            <a:pPr marL="0" indent="0">
              <a:buNone/>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roles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includes</a:t>
            </a:r>
            <a:r>
              <a:rPr lang="en-US" b="0" dirty="0">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userRole</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User has one of the required roles, so allow access</a:t>
            </a:r>
            <a:endParaRPr lang="en-US" b="0" dirty="0">
              <a:solidFill>
                <a:srgbClr val="3B3B3B"/>
              </a:solidFill>
              <a:effectLst/>
              <a:latin typeface="Consolas" panose="020B0609020204030204" pitchFamily="49" charset="0"/>
            </a:endParaRPr>
          </a:p>
          <a:p>
            <a:pPr marL="0" indent="0">
              <a:buNone/>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next</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 </a:t>
            </a:r>
            <a:r>
              <a:rPr lang="en-US" b="0" dirty="0">
                <a:solidFill>
                  <a:srgbClr val="AF00DB"/>
                </a:solidFill>
                <a:effectLst/>
                <a:latin typeface="Consolas" panose="020B0609020204030204" pitchFamily="49" charset="0"/>
              </a:rPr>
              <a:t>else</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User does not have any of the required roles, so send a forbidden response</a:t>
            </a:r>
            <a:endParaRPr lang="en-US" b="0" dirty="0">
              <a:solidFill>
                <a:srgbClr val="3B3B3B"/>
              </a:solidFill>
              <a:effectLst/>
              <a:latin typeface="Consolas" panose="020B0609020204030204" pitchFamily="49" charset="0"/>
            </a:endParaRPr>
          </a:p>
          <a:p>
            <a:pPr marL="0" indent="0">
              <a:buNone/>
            </a:pP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status</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403</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'Permission denied'</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p>
          <a:p>
            <a:endParaRPr lang="en-US" dirty="0"/>
          </a:p>
        </p:txBody>
      </p:sp>
      <p:pic>
        <p:nvPicPr>
          <p:cNvPr id="5" name="Picture 4" descr="A close-up of a lock and people&#10;&#10;Description automatically generated">
            <a:extLst>
              <a:ext uri="{FF2B5EF4-FFF2-40B4-BE49-F238E27FC236}">
                <a16:creationId xmlns:a16="http://schemas.microsoft.com/office/drawing/2014/main" id="{AFB63663-974C-C964-B9F9-17E019BB3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8177" y="95056"/>
            <a:ext cx="2162175" cy="2114550"/>
          </a:xfrm>
          <a:prstGeom prst="rect">
            <a:avLst/>
          </a:prstGeom>
        </p:spPr>
      </p:pic>
    </p:spTree>
    <p:extLst>
      <p:ext uri="{BB962C8B-B14F-4D97-AF65-F5344CB8AC3E}">
        <p14:creationId xmlns:p14="http://schemas.microsoft.com/office/powerpoint/2010/main" val="3547541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D17E-0E5E-1B7B-E7A0-F9E631D91E6B}"/>
              </a:ext>
            </a:extLst>
          </p:cNvPr>
          <p:cNvSpPr>
            <a:spLocks noGrp="1"/>
          </p:cNvSpPr>
          <p:nvPr>
            <p:ph type="title"/>
          </p:nvPr>
        </p:nvSpPr>
        <p:spPr/>
        <p:txBody>
          <a:bodyPr/>
          <a:lstStyle/>
          <a:p>
            <a:r>
              <a:rPr lang="en-US" dirty="0"/>
              <a:t>Calling multiple middleware's</a:t>
            </a:r>
          </a:p>
        </p:txBody>
      </p:sp>
      <p:sp>
        <p:nvSpPr>
          <p:cNvPr id="3" name="Content Placeholder 2">
            <a:extLst>
              <a:ext uri="{FF2B5EF4-FFF2-40B4-BE49-F238E27FC236}">
                <a16:creationId xmlns:a16="http://schemas.microsoft.com/office/drawing/2014/main" id="{CA069055-0041-ABD8-8ACC-68AE605DAFAD}"/>
              </a:ext>
            </a:extLst>
          </p:cNvPr>
          <p:cNvSpPr>
            <a:spLocks noGrp="1"/>
          </p:cNvSpPr>
          <p:nvPr>
            <p:ph idx="1"/>
          </p:nvPr>
        </p:nvSpPr>
        <p:spPr/>
        <p:txBody>
          <a:bodyPr>
            <a:normAutofit/>
          </a:bodyPr>
          <a:lstStyle/>
          <a:p>
            <a:pPr marL="0" indent="0">
              <a:buNone/>
            </a:pPr>
            <a:r>
              <a:rPr lang="en-US" sz="2000" b="0" dirty="0" err="1">
                <a:solidFill>
                  <a:srgbClr val="001080"/>
                </a:solidFill>
                <a:effectLst/>
                <a:latin typeface="Consolas" panose="020B0609020204030204" pitchFamily="49" charset="0"/>
              </a:rPr>
              <a:t>app</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get</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'/shared'</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requireRoles</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'admin'</a:t>
            </a:r>
            <a:r>
              <a:rPr lang="en-US" sz="2000" b="0" dirty="0">
                <a:solidFill>
                  <a:srgbClr val="3B3B3B"/>
                </a:solidFill>
                <a:effectLst/>
                <a:latin typeface="Consolas" panose="020B0609020204030204" pitchFamily="49" charset="0"/>
              </a:rPr>
              <a:t>, </a:t>
            </a:r>
            <a:r>
              <a:rPr lang="en-US" sz="2000" b="0" dirty="0">
                <a:solidFill>
                  <a:srgbClr val="A31515"/>
                </a:solidFill>
                <a:effectLst/>
                <a:latin typeface="Consolas" panose="020B0609020204030204" pitchFamily="49" charset="0"/>
              </a:rPr>
              <a:t>'user'</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req</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res</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3B3B3B"/>
                </a:solidFill>
                <a:effectLst/>
                <a:latin typeface="Consolas" panose="020B0609020204030204" pitchFamily="49" charset="0"/>
              </a:rPr>
              <a:t> {</a:t>
            </a:r>
          </a:p>
          <a:p>
            <a:pPr marL="0" indent="0">
              <a:buNone/>
            </a:pPr>
            <a:r>
              <a:rPr lang="en-US" sz="2000" b="0" dirty="0">
                <a:solidFill>
                  <a:srgbClr val="3B3B3B"/>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res</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json</a:t>
            </a: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message:</a:t>
            </a:r>
            <a:r>
              <a:rPr lang="en-US" sz="2000" b="0" dirty="0">
                <a:solidFill>
                  <a:srgbClr val="3B3B3B"/>
                </a:solidFill>
                <a:effectLst/>
                <a:latin typeface="Consolas" panose="020B0609020204030204" pitchFamily="49" charset="0"/>
              </a:rPr>
              <a:t> </a:t>
            </a:r>
            <a:r>
              <a:rPr lang="en-US" sz="2000" b="0" dirty="0">
                <a:solidFill>
                  <a:srgbClr val="A31515"/>
                </a:solidFill>
                <a:effectLst/>
                <a:latin typeface="Consolas" panose="020B0609020204030204" pitchFamily="49" charset="0"/>
              </a:rPr>
              <a:t>'Shared endpoint'</a:t>
            </a:r>
            <a:r>
              <a:rPr lang="en-US" sz="2000" b="0" dirty="0">
                <a:solidFill>
                  <a:srgbClr val="3B3B3B"/>
                </a:solidFill>
                <a:effectLst/>
                <a:latin typeface="Consolas" panose="020B0609020204030204" pitchFamily="49" charset="0"/>
              </a:rPr>
              <a:t> });</a:t>
            </a:r>
          </a:p>
          <a:p>
            <a:pPr marL="0" indent="0">
              <a:buNone/>
            </a:pPr>
            <a:r>
              <a:rPr lang="en-US" sz="2000" b="0" dirty="0">
                <a:solidFill>
                  <a:srgbClr val="3B3B3B"/>
                </a:solidFill>
                <a:effectLst/>
                <a:latin typeface="Consolas" panose="020B0609020204030204" pitchFamily="49" charset="0"/>
              </a:rPr>
              <a:t>  });</a:t>
            </a:r>
          </a:p>
          <a:p>
            <a:endParaRPr lang="en-US" sz="2000" dirty="0"/>
          </a:p>
        </p:txBody>
      </p:sp>
      <p:pic>
        <p:nvPicPr>
          <p:cNvPr id="9" name="Picture 8" descr="A black background with a black square&#10;&#10;Description automatically generated with medium confidence">
            <a:extLst>
              <a:ext uri="{FF2B5EF4-FFF2-40B4-BE49-F238E27FC236}">
                <a16:creationId xmlns:a16="http://schemas.microsoft.com/office/drawing/2014/main" id="{55B1FD55-4D86-5B20-1417-8ACCB249F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2600" y="93919"/>
            <a:ext cx="1731706" cy="1731706"/>
          </a:xfrm>
          <a:prstGeom prst="rect">
            <a:avLst/>
          </a:prstGeom>
        </p:spPr>
      </p:pic>
    </p:spTree>
    <p:extLst>
      <p:ext uri="{BB962C8B-B14F-4D97-AF65-F5344CB8AC3E}">
        <p14:creationId xmlns:p14="http://schemas.microsoft.com/office/powerpoint/2010/main" val="118241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EC36-E431-CA12-AE80-29B7D10E67C0}"/>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784B0DDA-725A-ED7E-AD17-9B58DCFBAB24}"/>
              </a:ext>
            </a:extLst>
          </p:cNvPr>
          <p:cNvSpPr>
            <a:spLocks noGrp="1"/>
          </p:cNvSpPr>
          <p:nvPr>
            <p:ph idx="1"/>
          </p:nvPr>
        </p:nvSpPr>
        <p:spPr/>
        <p:txBody>
          <a:bodyPr/>
          <a:lstStyle/>
          <a:p>
            <a:r>
              <a:rPr lang="en-US" dirty="0"/>
              <a:t>Create a Create API store following information of the Card</a:t>
            </a:r>
          </a:p>
          <a:p>
            <a:r>
              <a:rPr lang="en-US" dirty="0"/>
              <a:t>Cart type (Debit/Credit)</a:t>
            </a:r>
          </a:p>
          <a:p>
            <a:r>
              <a:rPr lang="en-US" dirty="0"/>
              <a:t>Card Bank</a:t>
            </a:r>
          </a:p>
          <a:p>
            <a:r>
              <a:rPr lang="en-US" dirty="0"/>
              <a:t>Card Holder Name</a:t>
            </a:r>
          </a:p>
          <a:p>
            <a:r>
              <a:rPr lang="en-US" dirty="0"/>
              <a:t>Card Number</a:t>
            </a:r>
          </a:p>
          <a:p>
            <a:r>
              <a:rPr lang="en-US" dirty="0"/>
              <a:t>Card Expiry</a:t>
            </a:r>
          </a:p>
          <a:p>
            <a:r>
              <a:rPr lang="en-US" dirty="0"/>
              <a:t>Card CVC</a:t>
            </a:r>
          </a:p>
        </p:txBody>
      </p:sp>
      <p:pic>
        <p:nvPicPr>
          <p:cNvPr id="5" name="Picture 4">
            <a:extLst>
              <a:ext uri="{FF2B5EF4-FFF2-40B4-BE49-F238E27FC236}">
                <a16:creationId xmlns:a16="http://schemas.microsoft.com/office/drawing/2014/main" id="{742361D1-2257-920D-5C08-0C9FE2BAD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573" y="365125"/>
            <a:ext cx="1228725" cy="1228725"/>
          </a:xfrm>
          <a:prstGeom prst="rect">
            <a:avLst/>
          </a:prstGeom>
        </p:spPr>
      </p:pic>
    </p:spTree>
    <p:extLst>
      <p:ext uri="{BB962C8B-B14F-4D97-AF65-F5344CB8AC3E}">
        <p14:creationId xmlns:p14="http://schemas.microsoft.com/office/powerpoint/2010/main" val="404524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tack of books with a dart in the center&#10;&#10;Description automatically generated">
            <a:extLst>
              <a:ext uri="{FF2B5EF4-FFF2-40B4-BE49-F238E27FC236}">
                <a16:creationId xmlns:a16="http://schemas.microsoft.com/office/drawing/2014/main" id="{8A21838F-6ED8-EABB-C04F-0EBA6C5F8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5621" y="89725"/>
            <a:ext cx="2143125" cy="2143125"/>
          </a:xfrm>
          <a:prstGeom prst="rect">
            <a:avLst/>
          </a:prstGeom>
        </p:spPr>
      </p:pic>
      <p:sp>
        <p:nvSpPr>
          <p:cNvPr id="2" name="Title 1">
            <a:extLst>
              <a:ext uri="{FF2B5EF4-FFF2-40B4-BE49-F238E27FC236}">
                <a16:creationId xmlns:a16="http://schemas.microsoft.com/office/drawing/2014/main" id="{B5A9F4CF-A62F-8484-882F-C102BDBF5B2D}"/>
              </a:ext>
            </a:extLst>
          </p:cNvPr>
          <p:cNvSpPr>
            <a:spLocks noGrp="1"/>
          </p:cNvSpPr>
          <p:nvPr>
            <p:ph type="title"/>
          </p:nvPr>
        </p:nvSpPr>
        <p:spPr/>
        <p:txBody>
          <a:bodyPr/>
          <a:lstStyle/>
          <a:p>
            <a:r>
              <a:rPr lang="en-US" dirty="0"/>
              <a:t>Learning Objective</a:t>
            </a:r>
          </a:p>
        </p:txBody>
      </p:sp>
      <p:sp>
        <p:nvSpPr>
          <p:cNvPr id="3" name="Content Placeholder 2">
            <a:extLst>
              <a:ext uri="{FF2B5EF4-FFF2-40B4-BE49-F238E27FC236}">
                <a16:creationId xmlns:a16="http://schemas.microsoft.com/office/drawing/2014/main" id="{7846C00B-E5A4-95B5-2740-DBA8B69F3105}"/>
              </a:ext>
            </a:extLst>
          </p:cNvPr>
          <p:cNvSpPr>
            <a:spLocks noGrp="1"/>
          </p:cNvSpPr>
          <p:nvPr>
            <p:ph idx="1"/>
          </p:nvPr>
        </p:nvSpPr>
        <p:spPr/>
        <p:txBody>
          <a:bodyPr/>
          <a:lstStyle/>
          <a:p>
            <a:r>
              <a:rPr lang="en-US" dirty="0"/>
              <a:t>Student should be able to write and implement the middleware's in express</a:t>
            </a:r>
          </a:p>
          <a:p>
            <a:r>
              <a:rPr lang="en-US" dirty="0"/>
              <a:t>Students should be able to protect the APIs using JWT base token</a:t>
            </a:r>
          </a:p>
        </p:txBody>
      </p:sp>
    </p:spTree>
    <p:extLst>
      <p:ext uri="{BB962C8B-B14F-4D97-AF65-F5344CB8AC3E}">
        <p14:creationId xmlns:p14="http://schemas.microsoft.com/office/powerpoint/2010/main" val="3605000548"/>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2599-1809-3D84-A50F-187459DC0EF9}"/>
              </a:ext>
            </a:extLst>
          </p:cNvPr>
          <p:cNvSpPr>
            <a:spLocks noGrp="1"/>
          </p:cNvSpPr>
          <p:nvPr>
            <p:ph type="title"/>
          </p:nvPr>
        </p:nvSpPr>
        <p:spPr/>
        <p:txBody>
          <a:bodyPr/>
          <a:lstStyle/>
          <a:p>
            <a:r>
              <a:rPr lang="en-US" dirty="0"/>
              <a:t>Create Signup API</a:t>
            </a:r>
          </a:p>
        </p:txBody>
      </p:sp>
      <p:sp>
        <p:nvSpPr>
          <p:cNvPr id="3" name="Content Placeholder 2">
            <a:extLst>
              <a:ext uri="{FF2B5EF4-FFF2-40B4-BE49-F238E27FC236}">
                <a16:creationId xmlns:a16="http://schemas.microsoft.com/office/drawing/2014/main" id="{983D0BEC-1617-36EA-5A0D-08D85316FDA1}"/>
              </a:ext>
            </a:extLst>
          </p:cNvPr>
          <p:cNvSpPr>
            <a:spLocks noGrp="1"/>
          </p:cNvSpPr>
          <p:nvPr>
            <p:ph idx="1"/>
          </p:nvPr>
        </p:nvSpPr>
        <p:spPr/>
        <p:txBody>
          <a:bodyPr/>
          <a:lstStyle/>
          <a:p>
            <a:r>
              <a:rPr lang="en-US" dirty="0"/>
              <a:t>Create an API to store username and password in the database using API</a:t>
            </a:r>
          </a:p>
        </p:txBody>
      </p:sp>
      <p:pic>
        <p:nvPicPr>
          <p:cNvPr id="5" name="Picture 4" descr="A hand holding a clipboard with check marks&#10;&#10;Description automatically generated">
            <a:extLst>
              <a:ext uri="{FF2B5EF4-FFF2-40B4-BE49-F238E27FC236}">
                <a16:creationId xmlns:a16="http://schemas.microsoft.com/office/drawing/2014/main" id="{5A72E892-A2A2-4217-7147-825DD795B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4952" y="2929731"/>
            <a:ext cx="2143125" cy="2143125"/>
          </a:xfrm>
          <a:prstGeom prst="rect">
            <a:avLst/>
          </a:prstGeom>
        </p:spPr>
      </p:pic>
    </p:spTree>
    <p:extLst>
      <p:ext uri="{BB962C8B-B14F-4D97-AF65-F5344CB8AC3E}">
        <p14:creationId xmlns:p14="http://schemas.microsoft.com/office/powerpoint/2010/main" val="229291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73B7-CEB9-222B-756A-8B7E4F48CAC6}"/>
              </a:ext>
            </a:extLst>
          </p:cNvPr>
          <p:cNvSpPr>
            <a:spLocks noGrp="1"/>
          </p:cNvSpPr>
          <p:nvPr>
            <p:ph type="title"/>
          </p:nvPr>
        </p:nvSpPr>
        <p:spPr/>
        <p:txBody>
          <a:bodyPr/>
          <a:lstStyle/>
          <a:p>
            <a:r>
              <a:rPr lang="en-US" dirty="0"/>
              <a:t>Install Package</a:t>
            </a:r>
          </a:p>
        </p:txBody>
      </p:sp>
      <p:sp>
        <p:nvSpPr>
          <p:cNvPr id="3" name="Content Placeholder 2">
            <a:extLst>
              <a:ext uri="{FF2B5EF4-FFF2-40B4-BE49-F238E27FC236}">
                <a16:creationId xmlns:a16="http://schemas.microsoft.com/office/drawing/2014/main" id="{D1510285-7862-A80D-3C40-389C19D59024}"/>
              </a:ext>
            </a:extLst>
          </p:cNvPr>
          <p:cNvSpPr>
            <a:spLocks noGrp="1"/>
          </p:cNvSpPr>
          <p:nvPr>
            <p:ph idx="1"/>
          </p:nvPr>
        </p:nvSpPr>
        <p:spPr/>
        <p:txBody>
          <a:bodyPr/>
          <a:lstStyle/>
          <a:p>
            <a:r>
              <a:rPr lang="en-US" b="0" dirty="0" err="1">
                <a:solidFill>
                  <a:srgbClr val="A31515"/>
                </a:solidFill>
                <a:effectLst/>
                <a:latin typeface="Consolas" panose="020B0609020204030204" pitchFamily="49" charset="0"/>
              </a:rPr>
              <a:t>npm</a:t>
            </a:r>
            <a:r>
              <a:rPr lang="en-US" b="0" dirty="0">
                <a:solidFill>
                  <a:srgbClr val="A31515"/>
                </a:solidFill>
                <a:effectLst/>
                <a:latin typeface="Consolas" panose="020B0609020204030204" pitchFamily="49" charset="0"/>
              </a:rPr>
              <a:t> install </a:t>
            </a:r>
            <a:r>
              <a:rPr lang="en-US" b="0" dirty="0" err="1">
                <a:solidFill>
                  <a:srgbClr val="A31515"/>
                </a:solidFill>
                <a:effectLst/>
                <a:latin typeface="Consolas" panose="020B0609020204030204" pitchFamily="49" charset="0"/>
              </a:rPr>
              <a:t>jsonwebtoken</a:t>
            </a:r>
            <a:endParaRPr lang="en-US" b="0" dirty="0">
              <a:solidFill>
                <a:srgbClr val="3B3B3B"/>
              </a:solidFill>
              <a:effectLst/>
              <a:latin typeface="Consolas" panose="020B0609020204030204" pitchFamily="49" charset="0"/>
            </a:endParaRPr>
          </a:p>
          <a:p>
            <a:pPr marL="0" indent="0">
              <a:buNone/>
            </a:pPr>
            <a:endParaRPr lang="en-US" dirty="0"/>
          </a:p>
        </p:txBody>
      </p:sp>
    </p:spTree>
    <p:extLst>
      <p:ext uri="{BB962C8B-B14F-4D97-AF65-F5344CB8AC3E}">
        <p14:creationId xmlns:p14="http://schemas.microsoft.com/office/powerpoint/2010/main" val="403879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FBCD1-8494-C35D-0F4D-0DE65C71949D}"/>
              </a:ext>
            </a:extLst>
          </p:cNvPr>
          <p:cNvSpPr>
            <a:spLocks noGrp="1"/>
          </p:cNvSpPr>
          <p:nvPr>
            <p:ph type="title"/>
          </p:nvPr>
        </p:nvSpPr>
        <p:spPr/>
        <p:txBody>
          <a:bodyPr/>
          <a:lstStyle/>
          <a:p>
            <a:r>
              <a:rPr lang="en-US" dirty="0"/>
              <a:t>What JWT?</a:t>
            </a:r>
          </a:p>
        </p:txBody>
      </p:sp>
      <p:sp>
        <p:nvSpPr>
          <p:cNvPr id="3" name="Content Placeholder 2">
            <a:extLst>
              <a:ext uri="{FF2B5EF4-FFF2-40B4-BE49-F238E27FC236}">
                <a16:creationId xmlns:a16="http://schemas.microsoft.com/office/drawing/2014/main" id="{9F862A71-ADE3-82AF-8C83-9FE5222B9BEE}"/>
              </a:ext>
            </a:extLst>
          </p:cNvPr>
          <p:cNvSpPr>
            <a:spLocks noGrp="1"/>
          </p:cNvSpPr>
          <p:nvPr>
            <p:ph idx="1"/>
          </p:nvPr>
        </p:nvSpPr>
        <p:spPr/>
        <p:txBody>
          <a:bodyPr/>
          <a:lstStyle/>
          <a:p>
            <a:r>
              <a:rPr lang="en-US" dirty="0"/>
              <a:t>JWT stands for "JSON Web Token." It is a compact, self-contained way to represent and transmit information between two parties in the form of a JSON object. JWTs are often used for authentication and authorization in web applications and APIs. They are commonly used in scenarios where it is necessary to verify the identity of a user or the authenticity of data</a:t>
            </a:r>
          </a:p>
        </p:txBody>
      </p:sp>
      <p:pic>
        <p:nvPicPr>
          <p:cNvPr id="5" name="Picture 4" descr="A black square with a white key and pink and blue text&#10;&#10;Description automatically generated">
            <a:extLst>
              <a:ext uri="{FF2B5EF4-FFF2-40B4-BE49-F238E27FC236}">
                <a16:creationId xmlns:a16="http://schemas.microsoft.com/office/drawing/2014/main" id="{ADA5C0CA-8572-C127-CDA8-0C2401DC9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8338" y="481013"/>
            <a:ext cx="1209675" cy="1209675"/>
          </a:xfrm>
          <a:prstGeom prst="rect">
            <a:avLst/>
          </a:prstGeom>
        </p:spPr>
      </p:pic>
    </p:spTree>
    <p:extLst>
      <p:ext uri="{BB962C8B-B14F-4D97-AF65-F5344CB8AC3E}">
        <p14:creationId xmlns:p14="http://schemas.microsoft.com/office/powerpoint/2010/main" val="7597859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A761-8B16-6511-D11E-2B550CD10052}"/>
              </a:ext>
            </a:extLst>
          </p:cNvPr>
          <p:cNvSpPr>
            <a:spLocks noGrp="1"/>
          </p:cNvSpPr>
          <p:nvPr>
            <p:ph type="title"/>
          </p:nvPr>
        </p:nvSpPr>
        <p:spPr/>
        <p:txBody>
          <a:bodyPr/>
          <a:lstStyle/>
          <a:p>
            <a:r>
              <a:rPr lang="en-US" dirty="0"/>
              <a:t>JWT Parts</a:t>
            </a:r>
          </a:p>
        </p:txBody>
      </p:sp>
      <p:sp>
        <p:nvSpPr>
          <p:cNvPr id="3" name="Content Placeholder 2">
            <a:extLst>
              <a:ext uri="{FF2B5EF4-FFF2-40B4-BE49-F238E27FC236}">
                <a16:creationId xmlns:a16="http://schemas.microsoft.com/office/drawing/2014/main" id="{CB139E63-BAF6-390C-FE07-E6CE8FAE5E9F}"/>
              </a:ext>
            </a:extLst>
          </p:cNvPr>
          <p:cNvSpPr>
            <a:spLocks noGrp="1"/>
          </p:cNvSpPr>
          <p:nvPr>
            <p:ph idx="1"/>
          </p:nvPr>
        </p:nvSpPr>
        <p:spPr/>
        <p:txBody>
          <a:bodyPr/>
          <a:lstStyle/>
          <a:p>
            <a:r>
              <a:rPr lang="en-US" dirty="0"/>
              <a:t>A JWT typically consists of three parts:</a:t>
            </a:r>
          </a:p>
          <a:p>
            <a:r>
              <a:rPr lang="en-US" b="1" dirty="0"/>
              <a:t>Header </a:t>
            </a:r>
            <a:r>
              <a:rPr lang="en-US" b="1" dirty="0">
                <a:sym typeface="Wingdings" panose="05000000000000000000" pitchFamily="2" charset="2"/>
              </a:rPr>
              <a:t></a:t>
            </a:r>
            <a:r>
              <a:rPr lang="en-US" b="1" dirty="0"/>
              <a:t> </a:t>
            </a:r>
            <a:r>
              <a:rPr lang="en-US" dirty="0"/>
              <a:t>The header typically consists of two parts: the type of the token, which is JWT, and the signing algorithm being used, such as HMAC SHA256 or RSA</a:t>
            </a:r>
          </a:p>
          <a:p>
            <a:r>
              <a:rPr lang="en-US" b="1" dirty="0"/>
              <a:t>Payload</a:t>
            </a:r>
          </a:p>
          <a:p>
            <a:r>
              <a:rPr lang="en-US" b="1" dirty="0"/>
              <a:t>Signature </a:t>
            </a:r>
            <a:r>
              <a:rPr lang="en-US" b="1" dirty="0">
                <a:sym typeface="Wingdings" panose="05000000000000000000" pitchFamily="2" charset="2"/>
              </a:rPr>
              <a:t> </a:t>
            </a:r>
            <a:r>
              <a:rPr lang="en-US" dirty="0"/>
              <a:t>To create the signature part, you take the encoded header, encoded payload, a secret, and the algorithm specified in the header and sign that with the secret. The signature is used to verify that the sender of the JWT is who it says it is and to ensure that the message wasn't changed along the way.</a:t>
            </a:r>
          </a:p>
        </p:txBody>
      </p:sp>
      <p:pic>
        <p:nvPicPr>
          <p:cNvPr id="5" name="Picture 4" descr="A diagram of a structure&#10;&#10;Description automatically generated">
            <a:extLst>
              <a:ext uri="{FF2B5EF4-FFF2-40B4-BE49-F238E27FC236}">
                <a16:creationId xmlns:a16="http://schemas.microsoft.com/office/drawing/2014/main" id="{D0AB13DD-615F-A169-6CBC-235D31A50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8600"/>
            <a:ext cx="12192000" cy="6400800"/>
          </a:xfrm>
          <a:prstGeom prst="rect">
            <a:avLst/>
          </a:prstGeom>
        </p:spPr>
      </p:pic>
    </p:spTree>
    <p:extLst>
      <p:ext uri="{BB962C8B-B14F-4D97-AF65-F5344CB8AC3E}">
        <p14:creationId xmlns:p14="http://schemas.microsoft.com/office/powerpoint/2010/main" val="3599583015"/>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E36F-21BF-5A27-CE9E-872F83A9248F}"/>
              </a:ext>
            </a:extLst>
          </p:cNvPr>
          <p:cNvSpPr>
            <a:spLocks noGrp="1"/>
          </p:cNvSpPr>
          <p:nvPr>
            <p:ph type="title"/>
          </p:nvPr>
        </p:nvSpPr>
        <p:spPr/>
        <p:txBody>
          <a:bodyPr/>
          <a:lstStyle/>
          <a:p>
            <a:r>
              <a:rPr lang="en-US" dirty="0"/>
              <a:t>How JWT Works</a:t>
            </a:r>
          </a:p>
        </p:txBody>
      </p:sp>
      <p:pic>
        <p:nvPicPr>
          <p:cNvPr id="5" name="Content Placeholder 4" descr="A diagram of a server&#10;&#10;Description automatically generated">
            <a:extLst>
              <a:ext uri="{FF2B5EF4-FFF2-40B4-BE49-F238E27FC236}">
                <a16:creationId xmlns:a16="http://schemas.microsoft.com/office/drawing/2014/main" id="{ADE9E00C-DC1C-A946-503E-3CA1D2E5E08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52116" y="2041807"/>
            <a:ext cx="7374975" cy="3660959"/>
          </a:xfrm>
        </p:spPr>
      </p:pic>
    </p:spTree>
    <p:extLst>
      <p:ext uri="{BB962C8B-B14F-4D97-AF65-F5344CB8AC3E}">
        <p14:creationId xmlns:p14="http://schemas.microsoft.com/office/powerpoint/2010/main" val="3347899523"/>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12599-1809-3D84-A50F-187459DC0EF9}"/>
              </a:ext>
            </a:extLst>
          </p:cNvPr>
          <p:cNvSpPr>
            <a:spLocks noGrp="1"/>
          </p:cNvSpPr>
          <p:nvPr>
            <p:ph type="title"/>
          </p:nvPr>
        </p:nvSpPr>
        <p:spPr/>
        <p:txBody>
          <a:bodyPr/>
          <a:lstStyle/>
          <a:p>
            <a:r>
              <a:rPr lang="en-US" dirty="0"/>
              <a:t>Create </a:t>
            </a:r>
            <a:r>
              <a:rPr lang="en-US" dirty="0" err="1"/>
              <a:t>Signin</a:t>
            </a:r>
            <a:r>
              <a:rPr lang="en-US" dirty="0"/>
              <a:t> API </a:t>
            </a:r>
          </a:p>
        </p:txBody>
      </p:sp>
      <p:sp>
        <p:nvSpPr>
          <p:cNvPr id="3" name="Content Placeholder 2">
            <a:extLst>
              <a:ext uri="{FF2B5EF4-FFF2-40B4-BE49-F238E27FC236}">
                <a16:creationId xmlns:a16="http://schemas.microsoft.com/office/drawing/2014/main" id="{983D0BEC-1617-36EA-5A0D-08D85316FDA1}"/>
              </a:ext>
            </a:extLst>
          </p:cNvPr>
          <p:cNvSpPr>
            <a:spLocks noGrp="1"/>
          </p:cNvSpPr>
          <p:nvPr>
            <p:ph idx="1"/>
          </p:nvPr>
        </p:nvSpPr>
        <p:spPr/>
        <p:txBody>
          <a:bodyPr>
            <a:normAutofit fontScale="47500" lnSpcReduction="20000"/>
          </a:bodyPr>
          <a:lstStyle/>
          <a:p>
            <a:pPr marL="0" indent="0">
              <a:buNone/>
            </a:pPr>
            <a:r>
              <a:rPr lang="en-US" b="0" dirty="0">
                <a:solidFill>
                  <a:srgbClr val="0000FF"/>
                </a:solidFill>
                <a:effectLst/>
                <a:latin typeface="Consolas" panose="020B0609020204030204" pitchFamily="49" charset="0"/>
              </a:rPr>
              <a:t>async function login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req</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res</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 </a:t>
            </a:r>
            <a:r>
              <a:rPr lang="en-US" b="0" dirty="0">
                <a:solidFill>
                  <a:srgbClr val="0070C1"/>
                </a:solidFill>
                <a:effectLst/>
                <a:latin typeface="Consolas" panose="020B0609020204030204" pitchFamily="49" charset="0"/>
              </a:rPr>
              <a:t>email</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password</a:t>
            </a:r>
            <a:r>
              <a:rPr lang="en-US" b="0" dirty="0">
                <a:solidFill>
                  <a:srgbClr val="3B3B3B"/>
                </a:solidFill>
                <a:effectLst/>
                <a:latin typeface="Consolas" panose="020B0609020204030204" pitchFamily="49" charset="0"/>
              </a:rPr>
              <a:t> }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req</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body</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try</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user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await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User</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findOne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email</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user</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status</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404</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error:</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'User not found'</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if(</a:t>
            </a:r>
            <a:r>
              <a:rPr lang="en-US" b="0" dirty="0" err="1">
                <a:solidFill>
                  <a:srgbClr val="3B3B3B"/>
                </a:solidFill>
                <a:effectLst/>
                <a:latin typeface="Consolas" panose="020B0609020204030204" pitchFamily="49" charset="0"/>
              </a:rPr>
              <a:t>user.password</a:t>
            </a:r>
            <a:r>
              <a:rPr lang="en-US" b="0" dirty="0">
                <a:solidFill>
                  <a:srgbClr val="3B3B3B"/>
                </a:solidFill>
                <a:effectLst/>
                <a:latin typeface="Consolas" panose="020B0609020204030204" pitchFamily="49" charset="0"/>
              </a:rPr>
              <a:t> != password ) return </a:t>
            </a:r>
            <a:r>
              <a:rPr lang="en-US" b="0" dirty="0" err="1">
                <a:solidFill>
                  <a:srgbClr val="3B3B3B"/>
                </a:solidFill>
                <a:effectLst/>
                <a:latin typeface="Consolas" panose="020B0609020204030204" pitchFamily="49" charset="0"/>
              </a:rPr>
              <a:t>res.status</a:t>
            </a:r>
            <a:r>
              <a:rPr lang="en-US" b="0" dirty="0">
                <a:solidFill>
                  <a:srgbClr val="3B3B3B"/>
                </a:solidFill>
                <a:effectLst/>
                <a:latin typeface="Consolas" panose="020B0609020204030204" pitchFamily="49" charset="0"/>
              </a:rPr>
              <a:t>(401).</a:t>
            </a:r>
            <a:r>
              <a:rPr lang="en-US" b="0" dirty="0" err="1">
                <a:solidFill>
                  <a:srgbClr val="3B3B3B"/>
                </a:solidFill>
                <a:effectLst/>
                <a:latin typeface="Consolas" panose="020B0609020204030204" pitchFamily="49" charset="0"/>
              </a:rPr>
              <a:t>json</a:t>
            </a:r>
            <a:r>
              <a:rPr lang="en-US" b="0" dirty="0">
                <a:solidFill>
                  <a:srgbClr val="3B3B3B"/>
                </a:solidFill>
                <a:effectLst/>
                <a:latin typeface="Consolas" panose="020B0609020204030204" pitchFamily="49" charset="0"/>
              </a:rPr>
              <a:t>({error:</a:t>
            </a:r>
            <a:r>
              <a:rPr lang="en-US" b="0" dirty="0">
                <a:solidFill>
                  <a:srgbClr val="A31515"/>
                </a:solidFill>
                <a:effectLst/>
                <a:latin typeface="Consolas" panose="020B0609020204030204" pitchFamily="49" charset="0"/>
              </a:rPr>
              <a:t> ‘Invalid </a:t>
            </a:r>
            <a:r>
              <a:rPr lang="en-US" b="0" dirty="0" err="1">
                <a:solidFill>
                  <a:srgbClr val="A31515"/>
                </a:solidFill>
                <a:effectLst/>
                <a:latin typeface="Consolas" panose="020B0609020204030204" pitchFamily="49" charset="0"/>
              </a:rPr>
              <a:t>credentails</a:t>
            </a:r>
            <a:r>
              <a:rPr lang="en-US" b="0" dirty="0">
                <a:solidFill>
                  <a:srgbClr val="A31515"/>
                </a:solidFill>
                <a:effectLst/>
                <a:latin typeface="Consolas" panose="020B0609020204030204" pitchFamily="49" charset="0"/>
              </a:rPr>
              <a:t> '</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status</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200</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'Logged in successfully'</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email:</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email</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fullname</a:t>
            </a:r>
            <a:r>
              <a:rPr lang="en-US" b="0" dirty="0">
                <a:solidFill>
                  <a:srgbClr val="00108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70C1"/>
                </a:solidFill>
                <a:effectLst/>
                <a:latin typeface="Consolas" panose="020B0609020204030204" pitchFamily="49" charset="0"/>
              </a:rPr>
              <a:t>user</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fullname</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userid</a:t>
            </a:r>
            <a:r>
              <a:rPr lang="en-US" b="0" dirty="0">
                <a:solidFill>
                  <a:srgbClr val="00108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user</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id</a:t>
            </a:r>
            <a:r>
              <a:rPr lang="en-US" b="0" dirty="0">
                <a:solidFill>
                  <a:srgbClr val="3B3B3B"/>
                </a:solidFill>
                <a:effectLst/>
                <a:latin typeface="Consolas" panose="020B0609020204030204" pitchFamily="49" charset="0"/>
              </a:rPr>
              <a:t>,</a:t>
            </a:r>
          </a:p>
          <a:p>
            <a:pPr marL="0" indent="0">
              <a:buNone/>
            </a:pP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 </a:t>
            </a:r>
            <a:r>
              <a:rPr lang="en-US" b="0" dirty="0">
                <a:solidFill>
                  <a:srgbClr val="AF00DB"/>
                </a:solidFill>
                <a:effectLst/>
                <a:latin typeface="Consolas" panose="020B0609020204030204" pitchFamily="49" charset="0"/>
              </a:rPr>
              <a:t>catch</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res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status</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500</a:t>
            </a:r>
            <a:r>
              <a:rPr lang="en-US" b="0" dirty="0">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err</a:t>
            </a: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  }</a:t>
            </a:r>
          </a:p>
          <a:p>
            <a:pPr marL="0" indent="0">
              <a:buNone/>
            </a:pPr>
            <a:r>
              <a:rPr lang="en-US" b="0" dirty="0">
                <a:solidFill>
                  <a:srgbClr val="3B3B3B"/>
                </a:solidFill>
                <a:effectLst/>
                <a:latin typeface="Consolas" panose="020B0609020204030204" pitchFamily="49" charset="0"/>
              </a:rPr>
              <a:t>};</a:t>
            </a:r>
          </a:p>
          <a:p>
            <a:endParaRPr lang="en-US" dirty="0"/>
          </a:p>
        </p:txBody>
      </p:sp>
      <p:pic>
        <p:nvPicPr>
          <p:cNvPr id="5" name="Picture 4" descr="A hand holding a clipboard with check marks&#10;&#10;Description automatically generated">
            <a:extLst>
              <a:ext uri="{FF2B5EF4-FFF2-40B4-BE49-F238E27FC236}">
                <a16:creationId xmlns:a16="http://schemas.microsoft.com/office/drawing/2014/main" id="{5A72E892-A2A2-4217-7147-825DD795B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8875" y="2710275"/>
            <a:ext cx="2143125" cy="2143125"/>
          </a:xfrm>
          <a:prstGeom prst="rect">
            <a:avLst/>
          </a:prstGeom>
        </p:spPr>
      </p:pic>
    </p:spTree>
    <p:extLst>
      <p:ext uri="{BB962C8B-B14F-4D97-AF65-F5344CB8AC3E}">
        <p14:creationId xmlns:p14="http://schemas.microsoft.com/office/powerpoint/2010/main" val="338035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2582</TotalTime>
  <Words>1068</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Consolas</vt:lpstr>
      <vt:lpstr>Office Theme</vt:lpstr>
      <vt:lpstr>Node JWT Middleware</vt:lpstr>
      <vt:lpstr>Task</vt:lpstr>
      <vt:lpstr>Learning Objective</vt:lpstr>
      <vt:lpstr>Create Signup API</vt:lpstr>
      <vt:lpstr>Install Package</vt:lpstr>
      <vt:lpstr>What JWT?</vt:lpstr>
      <vt:lpstr>JWT Parts</vt:lpstr>
      <vt:lpstr>How JWT Works</vt:lpstr>
      <vt:lpstr>Create Signin API </vt:lpstr>
      <vt:lpstr>Now let's get the token on the login</vt:lpstr>
      <vt:lpstr>Send back the token to the Login Response</vt:lpstr>
      <vt:lpstr>Make middleware to verify the token</vt:lpstr>
      <vt:lpstr>Middleware Function</vt:lpstr>
      <vt:lpstr>Include that middleware in Routes </vt:lpstr>
      <vt:lpstr>Call middleware function as 2nd argument in your routes calling function like</vt:lpstr>
      <vt:lpstr>Multiple middleware's on the API</vt:lpstr>
      <vt:lpstr>Role base Authorization </vt:lpstr>
      <vt:lpstr>Calling multiple middleware's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 A to Z </dc:title>
  <dc:creator>laeeq khan</dc:creator>
  <cp:lastModifiedBy>YAQOOB ALI BALOCH</cp:lastModifiedBy>
  <cp:revision>169</cp:revision>
  <dcterms:created xsi:type="dcterms:W3CDTF">2023-10-07T13:02:51Z</dcterms:created>
  <dcterms:modified xsi:type="dcterms:W3CDTF">2023-10-26T06:43:48Z</dcterms:modified>
</cp:coreProperties>
</file>