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8" r:id="rId4"/>
    <p:sldId id="257" r:id="rId5"/>
    <p:sldId id="283" r:id="rId6"/>
    <p:sldId id="284" r:id="rId7"/>
    <p:sldId id="291" r:id="rId8"/>
    <p:sldId id="292" r:id="rId9"/>
    <p:sldId id="259" r:id="rId10"/>
    <p:sldId id="260" r:id="rId11"/>
    <p:sldId id="262" r:id="rId12"/>
    <p:sldId id="261" r:id="rId13"/>
    <p:sldId id="285" r:id="rId14"/>
    <p:sldId id="286" r:id="rId15"/>
    <p:sldId id="287" r:id="rId16"/>
    <p:sldId id="279" r:id="rId17"/>
    <p:sldId id="288" r:id="rId18"/>
    <p:sldId id="281" r:id="rId19"/>
    <p:sldId id="264" r:id="rId20"/>
    <p:sldId id="265" r:id="rId21"/>
    <p:sldId id="289" r:id="rId22"/>
    <p:sldId id="266" r:id="rId23"/>
    <p:sldId id="294" r:id="rId24"/>
    <p:sldId id="293" r:id="rId25"/>
    <p:sldId id="268" r:id="rId26"/>
    <p:sldId id="269" r:id="rId27"/>
    <p:sldId id="270" r:id="rId28"/>
    <p:sldId id="271" r:id="rId29"/>
    <p:sldId id="290" r:id="rId3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0201-3DE1-481C-79CF-37C3D787AE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91BA50E-322C-ABA4-2196-C60B7E727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AA1006D-ACB0-F3A2-0A5D-CCD3F0048AA2}"/>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5" name="Footer Placeholder 4">
            <a:extLst>
              <a:ext uri="{FF2B5EF4-FFF2-40B4-BE49-F238E27FC236}">
                <a16:creationId xmlns:a16="http://schemas.microsoft.com/office/drawing/2014/main" id="{D2392B92-896E-A1C7-5250-1B5CB652772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9812161-CDE5-CAAF-F3DF-71D7A1CCA800}"/>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304936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11CB-5E43-1D02-4637-11880CB9738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7A8B00E-9DEA-293C-04E1-C2F292CB0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E6A3D69-DCAC-A8DC-E3F1-57D1F75B7E39}"/>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5" name="Footer Placeholder 4">
            <a:extLst>
              <a:ext uri="{FF2B5EF4-FFF2-40B4-BE49-F238E27FC236}">
                <a16:creationId xmlns:a16="http://schemas.microsoft.com/office/drawing/2014/main" id="{69C7D957-C7F4-0289-69EA-E8B69476C80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DC28A86-98BC-7059-975F-FC3D86D946F8}"/>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363658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4108A1-FE68-7FB9-1C3D-CB2A935D6B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735082E-ECE8-F768-3742-027AC66CF1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9EF0B56-395B-ABC4-5510-BEF48E0EDA7B}"/>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5" name="Footer Placeholder 4">
            <a:extLst>
              <a:ext uri="{FF2B5EF4-FFF2-40B4-BE49-F238E27FC236}">
                <a16:creationId xmlns:a16="http://schemas.microsoft.com/office/drawing/2014/main" id="{5F1D7E7A-C0E5-16A4-6E8F-83473981E82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DCFCB8B-1E4D-E4F1-3B8B-944FD649E54A}"/>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76136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E000-1085-8BA9-558D-F9B8721129A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355E17A-8BDE-EA38-5C80-CD631001C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7CADF0F-0A1F-4376-C24B-E367A64DB170}"/>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5" name="Footer Placeholder 4">
            <a:extLst>
              <a:ext uri="{FF2B5EF4-FFF2-40B4-BE49-F238E27FC236}">
                <a16:creationId xmlns:a16="http://schemas.microsoft.com/office/drawing/2014/main" id="{B68A2F82-7F2F-4523-C6BF-F6F272AD99C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82EF295-9B58-55D5-C9C6-B519C5A9D9E1}"/>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400259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E93A-2580-1338-7C68-7B29FA551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9E297EA-D2EB-2CF3-CB51-4EFA8B2A7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9650A-2BBC-D3AE-85AA-F26B235E7107}"/>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5" name="Footer Placeholder 4">
            <a:extLst>
              <a:ext uri="{FF2B5EF4-FFF2-40B4-BE49-F238E27FC236}">
                <a16:creationId xmlns:a16="http://schemas.microsoft.com/office/drawing/2014/main" id="{478825E8-C1FF-4D92-B5DE-B84938F370E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C543DC7-8B47-A59C-372E-EC2B5D3F3413}"/>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90411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63AC-5A3B-37D3-A7EA-65709DFC05D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67150D8-25BA-ECDA-6A3C-0682DDD4A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5899AD4-294A-617C-DFE0-3D8190496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AD975D0-D406-30C6-D60E-A7F291A9989B}"/>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6" name="Footer Placeholder 5">
            <a:extLst>
              <a:ext uri="{FF2B5EF4-FFF2-40B4-BE49-F238E27FC236}">
                <a16:creationId xmlns:a16="http://schemas.microsoft.com/office/drawing/2014/main" id="{DA9C00D4-3CEA-9A14-B45E-6EB383115F8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A6148C1-0AE0-BD63-EB2E-A145786759A3}"/>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212650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C024-4671-6C8C-31B4-9288BA24006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F2EBBCD-3A09-CBCF-19DB-1A8EF76327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5DB137-9747-B110-1353-D696D49D06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1B050C01-2A7E-F066-02A3-1B0D6E7726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83F9E-86EF-3212-A098-421F9F1AE0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533D623-F1A2-CA6F-F0BE-1EE67853D8B1}"/>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8" name="Footer Placeholder 7">
            <a:extLst>
              <a:ext uri="{FF2B5EF4-FFF2-40B4-BE49-F238E27FC236}">
                <a16:creationId xmlns:a16="http://schemas.microsoft.com/office/drawing/2014/main" id="{38955087-1100-0324-B440-4A811345E04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3EBD907-06E1-FCC4-A573-5195DB05364B}"/>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25948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995F-BDA9-501C-AB51-100C7CA1E125}"/>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46B13AD-848C-1712-E998-80CD5E208852}"/>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4" name="Footer Placeholder 3">
            <a:extLst>
              <a:ext uri="{FF2B5EF4-FFF2-40B4-BE49-F238E27FC236}">
                <a16:creationId xmlns:a16="http://schemas.microsoft.com/office/drawing/2014/main" id="{B0502981-E5AF-56A2-D165-177917E426B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D285EAA-4FE1-E3C7-BEF2-1326B97B09BE}"/>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370815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BC999-0CEB-29C8-7A0C-B5D9389D2716}"/>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3" name="Footer Placeholder 2">
            <a:extLst>
              <a:ext uri="{FF2B5EF4-FFF2-40B4-BE49-F238E27FC236}">
                <a16:creationId xmlns:a16="http://schemas.microsoft.com/office/drawing/2014/main" id="{3B8456EB-B425-A905-E16B-122CEFDCCAB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1A8201A-849C-2459-3A1B-82A085D417C4}"/>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62920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4CB4-D0FF-992B-E540-3B37CF7C7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5285E50-6FC8-7505-DE8C-C0C86872C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1B3AC024-F460-3F8E-495F-5FD720070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ECB3F-7AAC-4674-7B66-A12F6C93F467}"/>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6" name="Footer Placeholder 5">
            <a:extLst>
              <a:ext uri="{FF2B5EF4-FFF2-40B4-BE49-F238E27FC236}">
                <a16:creationId xmlns:a16="http://schemas.microsoft.com/office/drawing/2014/main" id="{DA355421-AB3E-560A-6268-7A2C58344BF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4DF4A74-769A-9DF2-8520-4953E8FC69B0}"/>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2048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F4D8-598C-4A2C-7532-C68DDBA50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637915F-CE7D-E5D4-5A03-FA47B7A51C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3CC3E44-2378-D329-FEDD-CE0A57573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308E9-517A-4BD4-40C0-6DDD197A1630}"/>
              </a:ext>
            </a:extLst>
          </p:cNvPr>
          <p:cNvSpPr>
            <a:spLocks noGrp="1"/>
          </p:cNvSpPr>
          <p:nvPr>
            <p:ph type="dt" sz="half" idx="10"/>
          </p:nvPr>
        </p:nvSpPr>
        <p:spPr/>
        <p:txBody>
          <a:bodyPr/>
          <a:lstStyle/>
          <a:p>
            <a:fld id="{5FCCF35B-6CFA-4385-B73E-BF03D1A57E72}" type="datetimeFigureOut">
              <a:rPr lang="en-PK" smtClean="0"/>
              <a:t>19/09/2023</a:t>
            </a:fld>
            <a:endParaRPr lang="en-PK"/>
          </a:p>
        </p:txBody>
      </p:sp>
      <p:sp>
        <p:nvSpPr>
          <p:cNvPr id="6" name="Footer Placeholder 5">
            <a:extLst>
              <a:ext uri="{FF2B5EF4-FFF2-40B4-BE49-F238E27FC236}">
                <a16:creationId xmlns:a16="http://schemas.microsoft.com/office/drawing/2014/main" id="{F241D286-EEA8-C59C-5354-571E7452FCA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05A9BA2-A25A-6C12-AA4B-2EFE2915AC97}"/>
              </a:ext>
            </a:extLst>
          </p:cNvPr>
          <p:cNvSpPr>
            <a:spLocks noGrp="1"/>
          </p:cNvSpPr>
          <p:nvPr>
            <p:ph type="sldNum" sz="quarter" idx="12"/>
          </p:nvPr>
        </p:nvSpPr>
        <p:spPr/>
        <p:txBody>
          <a:bodyPr/>
          <a:lstStyle/>
          <a:p>
            <a:fld id="{0FD9E5B3-B29E-49DF-8228-59868F3BB24E}" type="slidenum">
              <a:rPr lang="en-PK" smtClean="0"/>
              <a:t>‹#›</a:t>
            </a:fld>
            <a:endParaRPr lang="en-PK"/>
          </a:p>
        </p:txBody>
      </p:sp>
    </p:spTree>
    <p:extLst>
      <p:ext uri="{BB962C8B-B14F-4D97-AF65-F5344CB8AC3E}">
        <p14:creationId xmlns:p14="http://schemas.microsoft.com/office/powerpoint/2010/main" val="120557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B35B1C-BB9D-A3D1-0B93-066256FC5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68C2F35-3AA6-A1CD-E506-244D0E6691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EE39F4E-3A97-B33E-2A86-104834D49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CF35B-6CFA-4385-B73E-BF03D1A57E72}" type="datetimeFigureOut">
              <a:rPr lang="en-PK" smtClean="0"/>
              <a:t>19/09/2023</a:t>
            </a:fld>
            <a:endParaRPr lang="en-PK"/>
          </a:p>
        </p:txBody>
      </p:sp>
      <p:sp>
        <p:nvSpPr>
          <p:cNvPr id="5" name="Footer Placeholder 4">
            <a:extLst>
              <a:ext uri="{FF2B5EF4-FFF2-40B4-BE49-F238E27FC236}">
                <a16:creationId xmlns:a16="http://schemas.microsoft.com/office/drawing/2014/main" id="{0F00995A-AF53-C4B0-BDD7-571069C7F1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96FCC7B-965C-E222-5B73-B2601DE4C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9E5B3-B29E-49DF-8228-59868F3BB24E}" type="slidenum">
              <a:rPr lang="en-PK" smtClean="0"/>
              <a:t>‹#›</a:t>
            </a:fld>
            <a:endParaRPr lang="en-PK"/>
          </a:p>
        </p:txBody>
      </p:sp>
    </p:spTree>
    <p:extLst>
      <p:ext uri="{BB962C8B-B14F-4D97-AF65-F5344CB8AC3E}">
        <p14:creationId xmlns:p14="http://schemas.microsoft.com/office/powerpoint/2010/main" val="3508221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C998-02CF-4750-A8B3-37891AD6330D}"/>
              </a:ext>
            </a:extLst>
          </p:cNvPr>
          <p:cNvSpPr>
            <a:spLocks noGrp="1"/>
          </p:cNvSpPr>
          <p:nvPr>
            <p:ph type="ctrTitle"/>
          </p:nvPr>
        </p:nvSpPr>
        <p:spPr/>
        <p:txBody>
          <a:bodyPr/>
          <a:lstStyle/>
          <a:p>
            <a:r>
              <a:rPr lang="en-US" dirty="0"/>
              <a:t>Requirement Engineering </a:t>
            </a:r>
            <a:endParaRPr lang="en-PK" dirty="0"/>
          </a:p>
        </p:txBody>
      </p:sp>
      <p:sp>
        <p:nvSpPr>
          <p:cNvPr id="3" name="Subtitle 2">
            <a:extLst>
              <a:ext uri="{FF2B5EF4-FFF2-40B4-BE49-F238E27FC236}">
                <a16:creationId xmlns:a16="http://schemas.microsoft.com/office/drawing/2014/main" id="{0C52CE3F-3AFD-3A2F-7DEC-9AD254094AEB}"/>
              </a:ext>
            </a:extLst>
          </p:cNvPr>
          <p:cNvSpPr>
            <a:spLocks noGrp="1"/>
          </p:cNvSpPr>
          <p:nvPr>
            <p:ph type="subTitle" idx="1"/>
          </p:nvPr>
        </p:nvSpPr>
        <p:spPr/>
        <p:txBody>
          <a:bodyPr/>
          <a:lstStyle/>
          <a:p>
            <a:r>
              <a:rPr lang="en-US" dirty="0"/>
              <a:t>Prof. Dr. </a:t>
            </a:r>
            <a:r>
              <a:rPr lang="en-US" dirty="0" err="1"/>
              <a:t>Shazia</a:t>
            </a:r>
            <a:r>
              <a:rPr lang="en-US" dirty="0"/>
              <a:t> Shoaib </a:t>
            </a:r>
            <a:endParaRPr lang="en-PK" dirty="0"/>
          </a:p>
        </p:txBody>
      </p:sp>
    </p:spTree>
    <p:extLst>
      <p:ext uri="{BB962C8B-B14F-4D97-AF65-F5344CB8AC3E}">
        <p14:creationId xmlns:p14="http://schemas.microsoft.com/office/powerpoint/2010/main" val="188303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50F27D-7503-761F-68A3-C4F6B9781820}"/>
              </a:ext>
            </a:extLst>
          </p:cNvPr>
          <p:cNvSpPr>
            <a:spLocks noGrp="1"/>
          </p:cNvSpPr>
          <p:nvPr>
            <p:ph idx="1"/>
          </p:nvPr>
        </p:nvSpPr>
        <p:spPr>
          <a:xfrm>
            <a:off x="761082" y="1253331"/>
            <a:ext cx="10515600" cy="4351338"/>
          </a:xfrm>
        </p:spPr>
        <p:txBody>
          <a:bodyPr/>
          <a:lstStyle/>
          <a:p>
            <a:pPr marL="0" indent="0">
              <a:buNone/>
            </a:pPr>
            <a:r>
              <a:rPr lang="en-US" dirty="0"/>
              <a:t>SE live and work according to the code of ethics issued by the IEEE computer security. </a:t>
            </a:r>
          </a:p>
          <a:p>
            <a:pPr marL="0" indent="0">
              <a:buNone/>
            </a:pPr>
            <a:endParaRPr lang="en-US" dirty="0"/>
          </a:p>
          <a:p>
            <a:pPr marL="0" indent="0">
              <a:buNone/>
            </a:pPr>
            <a:r>
              <a:rPr lang="en-US" dirty="0"/>
              <a:t>      Important to follow while documenting &amp; discovering requirements </a:t>
            </a:r>
          </a:p>
        </p:txBody>
      </p:sp>
      <p:grpSp>
        <p:nvGrpSpPr>
          <p:cNvPr id="2" name="Group 1">
            <a:extLst>
              <a:ext uri="{FF2B5EF4-FFF2-40B4-BE49-F238E27FC236}">
                <a16:creationId xmlns:a16="http://schemas.microsoft.com/office/drawing/2014/main" id="{86E8FCD4-A05D-BA1D-24DA-0CC23F39F789}"/>
              </a:ext>
            </a:extLst>
          </p:cNvPr>
          <p:cNvGrpSpPr/>
          <p:nvPr/>
        </p:nvGrpSpPr>
        <p:grpSpPr>
          <a:xfrm>
            <a:off x="2238488" y="3712683"/>
            <a:ext cx="7048730" cy="2043511"/>
            <a:chOff x="2238488" y="3470309"/>
            <a:chExt cx="7048730" cy="2043511"/>
          </a:xfrm>
        </p:grpSpPr>
        <p:sp>
          <p:nvSpPr>
            <p:cNvPr id="5" name="Rectangle 4">
              <a:extLst>
                <a:ext uri="{FF2B5EF4-FFF2-40B4-BE49-F238E27FC236}">
                  <a16:creationId xmlns:a16="http://schemas.microsoft.com/office/drawing/2014/main" id="{76D0C699-13DD-A1B6-3732-D4BF6971B6FA}"/>
                </a:ext>
              </a:extLst>
            </p:cNvPr>
            <p:cNvSpPr/>
            <p:nvPr/>
          </p:nvSpPr>
          <p:spPr>
            <a:xfrm>
              <a:off x="2710150" y="3470310"/>
              <a:ext cx="1333041" cy="74914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Ethics</a:t>
              </a:r>
              <a:endParaRPr lang="en-PK" sz="2000" dirty="0">
                <a:solidFill>
                  <a:schemeClr val="tx1"/>
                </a:solidFill>
              </a:endParaRPr>
            </a:p>
          </p:txBody>
        </p:sp>
        <p:sp>
          <p:nvSpPr>
            <p:cNvPr id="6" name="Rectangle 5">
              <a:extLst>
                <a:ext uri="{FF2B5EF4-FFF2-40B4-BE49-F238E27FC236}">
                  <a16:creationId xmlns:a16="http://schemas.microsoft.com/office/drawing/2014/main" id="{D1B14D10-6855-17D6-9F59-0DED1B68B425}"/>
                </a:ext>
              </a:extLst>
            </p:cNvPr>
            <p:cNvSpPr/>
            <p:nvPr/>
          </p:nvSpPr>
          <p:spPr>
            <a:xfrm>
              <a:off x="6386569" y="3470309"/>
              <a:ext cx="2900649" cy="74914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Business professionalism </a:t>
              </a:r>
              <a:endParaRPr lang="en-PK" sz="2000" dirty="0">
                <a:solidFill>
                  <a:schemeClr val="tx1"/>
                </a:solidFill>
              </a:endParaRPr>
            </a:p>
          </p:txBody>
        </p:sp>
        <p:sp>
          <p:nvSpPr>
            <p:cNvPr id="8" name="TextBox 7">
              <a:extLst>
                <a:ext uri="{FF2B5EF4-FFF2-40B4-BE49-F238E27FC236}">
                  <a16:creationId xmlns:a16="http://schemas.microsoft.com/office/drawing/2014/main" id="{6251599B-9D8C-73BC-33D1-D82BCD6ECCEB}"/>
                </a:ext>
              </a:extLst>
            </p:cNvPr>
            <p:cNvSpPr txBox="1"/>
            <p:nvPr/>
          </p:nvSpPr>
          <p:spPr>
            <a:xfrm>
              <a:off x="2238488" y="4728990"/>
              <a:ext cx="3790589" cy="646331"/>
            </a:xfrm>
            <a:prstGeom prst="rect">
              <a:avLst/>
            </a:prstGeom>
            <a:noFill/>
          </p:spPr>
          <p:txBody>
            <a:bodyPr wrap="none" rtlCol="0">
              <a:spAutoFit/>
            </a:bodyPr>
            <a:lstStyle/>
            <a:p>
              <a:pPr marL="285750" indent="-285750">
                <a:buFont typeface="Arial" panose="020B0604020202020204" pitchFamily="34" charset="0"/>
                <a:buChar char="•"/>
              </a:pPr>
              <a:r>
                <a:rPr lang="en-US" dirty="0"/>
                <a:t>Avoiding conflict with stakeholders,</a:t>
              </a:r>
            </a:p>
            <a:p>
              <a:pPr marL="285750" indent="-285750">
                <a:buFont typeface="Arial" panose="020B0604020202020204" pitchFamily="34" charset="0"/>
                <a:buChar char="•"/>
              </a:pPr>
              <a:r>
                <a:rPr lang="en-US" dirty="0"/>
                <a:t>Follow Standards (IEEE, CMM, ISO)</a:t>
              </a:r>
              <a:endParaRPr lang="en-PK" dirty="0"/>
            </a:p>
          </p:txBody>
        </p:sp>
        <p:sp>
          <p:nvSpPr>
            <p:cNvPr id="9" name="TextBox 8">
              <a:extLst>
                <a:ext uri="{FF2B5EF4-FFF2-40B4-BE49-F238E27FC236}">
                  <a16:creationId xmlns:a16="http://schemas.microsoft.com/office/drawing/2014/main" id="{AD5FFC5C-1157-AF34-0E5E-EFC23C627F42}"/>
                </a:ext>
              </a:extLst>
            </p:cNvPr>
            <p:cNvSpPr txBox="1"/>
            <p:nvPr/>
          </p:nvSpPr>
          <p:spPr>
            <a:xfrm>
              <a:off x="6386570" y="4590490"/>
              <a:ext cx="2509148" cy="923330"/>
            </a:xfrm>
            <a:prstGeom prst="rect">
              <a:avLst/>
            </a:prstGeom>
            <a:noFill/>
          </p:spPr>
          <p:txBody>
            <a:bodyPr wrap="none" rtlCol="0">
              <a:spAutoFit/>
            </a:bodyPr>
            <a:lstStyle/>
            <a:p>
              <a:pPr marL="285750" indent="-285750">
                <a:buFont typeface="Arial" panose="020B0604020202020204" pitchFamily="34" charset="0"/>
                <a:buChar char="•"/>
              </a:pPr>
              <a:r>
                <a:rPr lang="en-US" dirty="0"/>
                <a:t>Team-Work,</a:t>
              </a:r>
            </a:p>
            <a:p>
              <a:pPr marL="285750" indent="-285750">
                <a:buFont typeface="Arial" panose="020B0604020202020204" pitchFamily="34" charset="0"/>
                <a:buChar char="•"/>
              </a:pPr>
              <a:r>
                <a:rPr lang="en-US" dirty="0"/>
                <a:t>Communication,</a:t>
              </a:r>
            </a:p>
            <a:p>
              <a:pPr marL="285750" indent="-285750">
                <a:buFont typeface="Arial" panose="020B0604020202020204" pitchFamily="34" charset="0"/>
                <a:buChar char="•"/>
              </a:pPr>
              <a:r>
                <a:rPr lang="en-US" dirty="0"/>
                <a:t>Focus on ethical need</a:t>
              </a:r>
              <a:endParaRPr lang="en-PK" dirty="0"/>
            </a:p>
          </p:txBody>
        </p:sp>
      </p:grpSp>
      <p:grpSp>
        <p:nvGrpSpPr>
          <p:cNvPr id="15" name="Group 14">
            <a:extLst>
              <a:ext uri="{FF2B5EF4-FFF2-40B4-BE49-F238E27FC236}">
                <a16:creationId xmlns:a16="http://schemas.microsoft.com/office/drawing/2014/main" id="{54CABFA8-6E8C-04E9-C5D7-AC5968D862BF}"/>
              </a:ext>
            </a:extLst>
          </p:cNvPr>
          <p:cNvGrpSpPr/>
          <p:nvPr/>
        </p:nvGrpSpPr>
        <p:grpSpPr>
          <a:xfrm>
            <a:off x="4043191" y="3010359"/>
            <a:ext cx="2343378" cy="735375"/>
            <a:chOff x="4043191" y="2977308"/>
            <a:chExt cx="2343378" cy="735375"/>
          </a:xfrm>
        </p:grpSpPr>
        <p:cxnSp>
          <p:nvCxnSpPr>
            <p:cNvPr id="7" name="Straight Arrow Connector 6">
              <a:extLst>
                <a:ext uri="{FF2B5EF4-FFF2-40B4-BE49-F238E27FC236}">
                  <a16:creationId xmlns:a16="http://schemas.microsoft.com/office/drawing/2014/main" id="{CE731AF7-FE3A-98FA-C829-0E35469565F8}"/>
                </a:ext>
              </a:extLst>
            </p:cNvPr>
            <p:cNvCxnSpPr>
              <a:cxnSpLocks/>
            </p:cNvCxnSpPr>
            <p:nvPr/>
          </p:nvCxnSpPr>
          <p:spPr>
            <a:xfrm flipH="1">
              <a:off x="4043191" y="2977308"/>
              <a:ext cx="1608461" cy="73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6D04929-0C06-101F-9E90-AFBC0EDB0345}"/>
                </a:ext>
              </a:extLst>
            </p:cNvPr>
            <p:cNvCxnSpPr>
              <a:cxnSpLocks/>
            </p:cNvCxnSpPr>
            <p:nvPr/>
          </p:nvCxnSpPr>
          <p:spPr>
            <a:xfrm>
              <a:off x="5651652" y="2977308"/>
              <a:ext cx="734917" cy="73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0480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73C85-B98E-970E-07FD-B2DDF030E6CF}"/>
              </a:ext>
            </a:extLst>
          </p:cNvPr>
          <p:cNvSpPr>
            <a:spLocks noGrp="1"/>
          </p:cNvSpPr>
          <p:nvPr>
            <p:ph idx="1"/>
          </p:nvPr>
        </p:nvSpPr>
        <p:spPr>
          <a:xfrm>
            <a:off x="838200" y="668853"/>
            <a:ext cx="10971882" cy="5897199"/>
          </a:xfrm>
        </p:spPr>
        <p:txBody>
          <a:bodyPr>
            <a:normAutofit/>
          </a:bodyPr>
          <a:lstStyle/>
          <a:p>
            <a:pPr marL="0" indent="0">
              <a:buNone/>
            </a:pPr>
            <a:r>
              <a:rPr lang="en-US" b="1" dirty="0"/>
              <a:t>					How</a:t>
            </a:r>
            <a:r>
              <a:rPr lang="en-US" dirty="0"/>
              <a:t> </a:t>
            </a:r>
          </a:p>
          <a:p>
            <a:pPr marL="0" indent="0">
              <a:buNone/>
            </a:pPr>
            <a:endParaRPr lang="en-US" dirty="0"/>
          </a:p>
          <a:p>
            <a:pPr marL="0" indent="0">
              <a:buNone/>
            </a:pPr>
            <a:r>
              <a:rPr lang="en-US" dirty="0"/>
              <a:t>	system does is the modeling phase/ design phase.</a:t>
            </a:r>
          </a:p>
          <a:p>
            <a:pPr marL="0" indent="0">
              <a:buNone/>
            </a:pPr>
            <a:r>
              <a:rPr lang="en-US" b="1" dirty="0"/>
              <a:t>					What</a:t>
            </a:r>
            <a:r>
              <a:rPr lang="en-US" dirty="0"/>
              <a:t> </a:t>
            </a:r>
          </a:p>
          <a:p>
            <a:pPr marL="0" indent="0">
              <a:buNone/>
            </a:pPr>
            <a:endParaRPr lang="en-US" dirty="0"/>
          </a:p>
          <a:p>
            <a:pPr marL="0" indent="0">
              <a:buNone/>
            </a:pPr>
            <a:r>
              <a:rPr lang="en-US" dirty="0"/>
              <a:t>Describing </a:t>
            </a:r>
            <a:r>
              <a:rPr lang="en-US" b="1" u="sng" dirty="0"/>
              <a:t>complete specifications</a:t>
            </a:r>
            <a:r>
              <a:rPr lang="en-US" u="sng" dirty="0"/>
              <a:t> </a:t>
            </a:r>
            <a:r>
              <a:rPr lang="en-US" dirty="0"/>
              <a:t>of </a:t>
            </a:r>
            <a:r>
              <a:rPr lang="en-US" b="1" u="sng" dirty="0"/>
              <a:t>external behavior </a:t>
            </a:r>
            <a:r>
              <a:rPr lang="en-US" dirty="0"/>
              <a:t>of the system to be built. </a:t>
            </a:r>
          </a:p>
          <a:p>
            <a:pPr marL="0" indent="0">
              <a:buNone/>
            </a:pPr>
            <a:endParaRPr lang="en-US" dirty="0"/>
          </a:p>
          <a:p>
            <a:pPr marL="0" indent="0">
              <a:buNone/>
            </a:pPr>
            <a:r>
              <a:rPr lang="en-US" dirty="0"/>
              <a:t>A product viewed by user in 		If we give input then system </a:t>
            </a:r>
          </a:p>
          <a:p>
            <a:pPr marL="0" indent="0">
              <a:buNone/>
            </a:pPr>
            <a:r>
              <a:rPr lang="en-US" dirty="0"/>
              <a:t>different perspective. 			respond as you expected. (if 							want to calculate employee’s 							salary, system calculate  the salary.) </a:t>
            </a:r>
          </a:p>
          <a:p>
            <a:endParaRPr lang="en-US" dirty="0"/>
          </a:p>
          <a:p>
            <a:endParaRPr lang="en-PK" dirty="0"/>
          </a:p>
        </p:txBody>
      </p:sp>
      <p:cxnSp>
        <p:nvCxnSpPr>
          <p:cNvPr id="4" name="Straight Arrow Connector 3">
            <a:extLst>
              <a:ext uri="{FF2B5EF4-FFF2-40B4-BE49-F238E27FC236}">
                <a16:creationId xmlns:a16="http://schemas.microsoft.com/office/drawing/2014/main" id="{E9705D6C-1B72-C45C-C4A8-2B7132B13941}"/>
              </a:ext>
            </a:extLst>
          </p:cNvPr>
          <p:cNvCxnSpPr>
            <a:cxnSpLocks/>
          </p:cNvCxnSpPr>
          <p:nvPr/>
        </p:nvCxnSpPr>
        <p:spPr>
          <a:xfrm>
            <a:off x="5741625" y="1143917"/>
            <a:ext cx="0" cy="523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21FEC77F-0BC4-8A1A-6DF2-41178D65EEA5}"/>
              </a:ext>
            </a:extLst>
          </p:cNvPr>
          <p:cNvCxnSpPr>
            <a:cxnSpLocks/>
          </p:cNvCxnSpPr>
          <p:nvPr/>
        </p:nvCxnSpPr>
        <p:spPr>
          <a:xfrm>
            <a:off x="5741625" y="2631194"/>
            <a:ext cx="0" cy="523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6662EE2-61F4-3B0D-EE62-6EA6F75D810A}"/>
              </a:ext>
            </a:extLst>
          </p:cNvPr>
          <p:cNvCxnSpPr>
            <a:cxnSpLocks/>
          </p:cNvCxnSpPr>
          <p:nvPr/>
        </p:nvCxnSpPr>
        <p:spPr>
          <a:xfrm>
            <a:off x="3747571" y="3726455"/>
            <a:ext cx="0" cy="801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A23B2E9-5107-AF98-7DDE-462D41FCB2D8}"/>
              </a:ext>
            </a:extLst>
          </p:cNvPr>
          <p:cNvCxnSpPr>
            <a:cxnSpLocks/>
          </p:cNvCxnSpPr>
          <p:nvPr/>
        </p:nvCxnSpPr>
        <p:spPr>
          <a:xfrm>
            <a:off x="7711807" y="3715438"/>
            <a:ext cx="0" cy="801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975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F1F59-9D85-6E62-E9CD-C0A1CA71760E}"/>
              </a:ext>
            </a:extLst>
          </p:cNvPr>
          <p:cNvSpPr>
            <a:spLocks noGrp="1"/>
          </p:cNvSpPr>
          <p:nvPr>
            <p:ph idx="1"/>
          </p:nvPr>
        </p:nvSpPr>
        <p:spPr>
          <a:xfrm>
            <a:off x="838200" y="1649939"/>
            <a:ext cx="10515600" cy="4351338"/>
          </a:xfrm>
        </p:spPr>
        <p:txBody>
          <a:bodyPr>
            <a:normAutofit/>
          </a:bodyPr>
          <a:lstStyle/>
          <a:p>
            <a:pPr marL="0" indent="0">
              <a:buNone/>
            </a:pPr>
            <a:r>
              <a:rPr lang="en-US" dirty="0"/>
              <a:t>Software Requirement tells us:</a:t>
            </a:r>
          </a:p>
          <a:p>
            <a:r>
              <a:rPr lang="en-US" dirty="0"/>
              <a:t>What the system does with describing, not how it will do it.</a:t>
            </a:r>
          </a:p>
          <a:p>
            <a:pPr marL="0" indent="0">
              <a:buNone/>
            </a:pPr>
            <a:r>
              <a:rPr lang="en-US" dirty="0"/>
              <a:t>What	</a:t>
            </a:r>
          </a:p>
          <a:p>
            <a:r>
              <a:rPr lang="en-US" dirty="0"/>
              <a:t>My car runs on an engine 		</a:t>
            </a:r>
          </a:p>
          <a:p>
            <a:pPr marL="0" indent="0">
              <a:buNone/>
            </a:pPr>
            <a:r>
              <a:rPr lang="en-US" dirty="0"/>
              <a:t>How</a:t>
            </a:r>
          </a:p>
          <a:p>
            <a:r>
              <a:rPr lang="en-US" dirty="0"/>
              <a:t>I am not describing how my car run on this engine. </a:t>
            </a:r>
            <a:endParaRPr lang="en-PK" dirty="0"/>
          </a:p>
        </p:txBody>
      </p:sp>
    </p:spTree>
    <p:extLst>
      <p:ext uri="{BB962C8B-B14F-4D97-AF65-F5344CB8AC3E}">
        <p14:creationId xmlns:p14="http://schemas.microsoft.com/office/powerpoint/2010/main" val="375279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3E07-0E59-1553-155D-A33917F90BFC}"/>
              </a:ext>
            </a:extLst>
          </p:cNvPr>
          <p:cNvSpPr>
            <a:spLocks noGrp="1"/>
          </p:cNvSpPr>
          <p:nvPr>
            <p:ph type="title"/>
          </p:nvPr>
        </p:nvSpPr>
        <p:spPr/>
        <p:txBody>
          <a:bodyPr>
            <a:normAutofit/>
          </a:bodyPr>
          <a:lstStyle/>
          <a:p>
            <a:r>
              <a:rPr lang="en-US" sz="4000" dirty="0"/>
              <a:t>Another way to look SW req. (External behavior)</a:t>
            </a:r>
            <a:endParaRPr lang="en-PK" sz="4000" dirty="0"/>
          </a:p>
        </p:txBody>
      </p:sp>
      <p:sp>
        <p:nvSpPr>
          <p:cNvPr id="3" name="Content Placeholder 2">
            <a:extLst>
              <a:ext uri="{FF2B5EF4-FFF2-40B4-BE49-F238E27FC236}">
                <a16:creationId xmlns:a16="http://schemas.microsoft.com/office/drawing/2014/main" id="{0930EBAF-106D-8161-7667-4D3A55318E8A}"/>
              </a:ext>
            </a:extLst>
          </p:cNvPr>
          <p:cNvSpPr>
            <a:spLocks noGrp="1"/>
          </p:cNvSpPr>
          <p:nvPr>
            <p:ph idx="1"/>
          </p:nvPr>
        </p:nvSpPr>
        <p:spPr/>
        <p:txBody>
          <a:bodyPr>
            <a:normAutofit/>
          </a:bodyPr>
          <a:lstStyle/>
          <a:p>
            <a:pPr marL="0" indent="0">
              <a:buNone/>
            </a:pPr>
            <a:r>
              <a:rPr lang="en-US" dirty="0"/>
              <a:t>It describe complete specification of the desired external behavior of software system to be built.</a:t>
            </a:r>
          </a:p>
          <a:p>
            <a:pPr marL="0" indent="0">
              <a:buNone/>
            </a:pPr>
            <a:r>
              <a:rPr lang="en-US" b="1" u="sng" dirty="0"/>
              <a:t>Specification:</a:t>
            </a:r>
          </a:p>
          <a:p>
            <a:pPr>
              <a:buFont typeface="Wingdings" panose="05000000000000000000" pitchFamily="2" charset="2"/>
              <a:buChar char="§"/>
            </a:pPr>
            <a:r>
              <a:rPr lang="en-US" dirty="0"/>
              <a:t>What the system does?</a:t>
            </a:r>
          </a:p>
          <a:p>
            <a:pPr>
              <a:buFont typeface="Wingdings" panose="05000000000000000000" pitchFamily="2" charset="2"/>
              <a:buChar char="§"/>
            </a:pPr>
            <a:r>
              <a:rPr lang="en-US" dirty="0"/>
              <a:t>A product can be viewed by its user in different perspective.</a:t>
            </a:r>
          </a:p>
          <a:p>
            <a:pPr>
              <a:buFont typeface="Wingdings" panose="05000000000000000000" pitchFamily="2" charset="2"/>
              <a:buChar char="§"/>
            </a:pPr>
            <a:r>
              <a:rPr lang="en-US" dirty="0"/>
              <a:t>External behavior has to be:</a:t>
            </a:r>
          </a:p>
          <a:p>
            <a:pPr lvl="1"/>
            <a:r>
              <a:rPr lang="en-US" dirty="0"/>
              <a:t>Capture </a:t>
            </a:r>
          </a:p>
          <a:p>
            <a:pPr lvl="1"/>
            <a:r>
              <a:rPr lang="en-US" dirty="0"/>
              <a:t>Documented</a:t>
            </a:r>
          </a:p>
          <a:p>
            <a:pPr lvl="1"/>
            <a:r>
              <a:rPr lang="en-US" dirty="0"/>
              <a:t>Understand by its users</a:t>
            </a:r>
            <a:endParaRPr lang="en-PK" dirty="0"/>
          </a:p>
        </p:txBody>
      </p:sp>
    </p:spTree>
    <p:extLst>
      <p:ext uri="{BB962C8B-B14F-4D97-AF65-F5344CB8AC3E}">
        <p14:creationId xmlns:p14="http://schemas.microsoft.com/office/powerpoint/2010/main" val="295291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BBBC-7E6E-B883-8357-4F84759284E4}"/>
              </a:ext>
            </a:extLst>
          </p:cNvPr>
          <p:cNvSpPr>
            <a:spLocks noGrp="1"/>
          </p:cNvSpPr>
          <p:nvPr>
            <p:ph type="title"/>
          </p:nvPr>
        </p:nvSpPr>
        <p:spPr/>
        <p:txBody>
          <a:bodyPr/>
          <a:lstStyle/>
          <a:p>
            <a:r>
              <a:rPr lang="en-US" dirty="0"/>
              <a:t>Definition external behavior</a:t>
            </a:r>
            <a:endParaRPr lang="en-PK" dirty="0"/>
          </a:p>
        </p:txBody>
      </p:sp>
      <p:sp>
        <p:nvSpPr>
          <p:cNvPr id="3" name="Content Placeholder 2">
            <a:extLst>
              <a:ext uri="{FF2B5EF4-FFF2-40B4-BE49-F238E27FC236}">
                <a16:creationId xmlns:a16="http://schemas.microsoft.com/office/drawing/2014/main" id="{C1D79678-A0A0-15D1-0FF6-A360F6A4ADAB}"/>
              </a:ext>
            </a:extLst>
          </p:cNvPr>
          <p:cNvSpPr>
            <a:spLocks noGrp="1"/>
          </p:cNvSpPr>
          <p:nvPr>
            <p:ph idx="1"/>
          </p:nvPr>
        </p:nvSpPr>
        <p:spPr/>
        <p:txBody>
          <a:bodyPr>
            <a:normAutofit/>
          </a:bodyPr>
          <a:lstStyle/>
          <a:p>
            <a:pPr marL="0" indent="0">
              <a:buNone/>
            </a:pPr>
            <a:r>
              <a:rPr lang="en-US" dirty="0"/>
              <a:t>If we give an input, then system show correct or incorrect result. </a:t>
            </a:r>
          </a:p>
          <a:p>
            <a:pPr marL="0" indent="0">
              <a:buNone/>
            </a:pPr>
            <a:r>
              <a:rPr lang="en-US" b="1" dirty="0"/>
              <a:t>Important to remember:</a:t>
            </a:r>
          </a:p>
          <a:p>
            <a:pPr marL="0" indent="0">
              <a:buNone/>
            </a:pPr>
            <a:r>
              <a:rPr lang="en-US" dirty="0"/>
              <a:t>User can only understand a product from its external behavior. They don’t know how the product is built. They don’t care how the product is built and they should not know how to product is built. They can only use &amp; judge the product by its external behavior. </a:t>
            </a:r>
          </a:p>
          <a:p>
            <a:pPr marL="0" indent="0">
              <a:buNone/>
            </a:pPr>
            <a:r>
              <a:rPr lang="en-US" b="1" dirty="0"/>
              <a:t>Example:</a:t>
            </a:r>
          </a:p>
          <a:p>
            <a:pPr marL="0" indent="0">
              <a:buNone/>
            </a:pPr>
            <a:r>
              <a:rPr lang="en-US" dirty="0"/>
              <a:t>If want to calculate employee’s salary, system calculate the salary, correctly or incorrectly, we knows it from external behavior.</a:t>
            </a:r>
            <a:endParaRPr lang="en-PK" dirty="0"/>
          </a:p>
        </p:txBody>
      </p:sp>
    </p:spTree>
    <p:extLst>
      <p:ext uri="{BB962C8B-B14F-4D97-AF65-F5344CB8AC3E}">
        <p14:creationId xmlns:p14="http://schemas.microsoft.com/office/powerpoint/2010/main" val="105068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9DF5-F038-ECFA-B52D-8378250A17A4}"/>
              </a:ext>
            </a:extLst>
          </p:cNvPr>
          <p:cNvSpPr>
            <a:spLocks noGrp="1"/>
          </p:cNvSpPr>
          <p:nvPr>
            <p:ph type="title"/>
          </p:nvPr>
        </p:nvSpPr>
        <p:spPr/>
        <p:txBody>
          <a:bodyPr/>
          <a:lstStyle/>
          <a:p>
            <a:r>
              <a:rPr lang="en-US" dirty="0"/>
              <a:t>Abstract level detail of what SW req. may be</a:t>
            </a:r>
            <a:endParaRPr lang="en-PK" dirty="0"/>
          </a:p>
        </p:txBody>
      </p:sp>
      <p:sp>
        <p:nvSpPr>
          <p:cNvPr id="3" name="Content Placeholder 2">
            <a:extLst>
              <a:ext uri="{FF2B5EF4-FFF2-40B4-BE49-F238E27FC236}">
                <a16:creationId xmlns:a16="http://schemas.microsoft.com/office/drawing/2014/main" id="{8651A95E-A234-4502-9F72-6595BD749905}"/>
              </a:ext>
            </a:extLst>
          </p:cNvPr>
          <p:cNvSpPr>
            <a:spLocks noGrp="1"/>
          </p:cNvSpPr>
          <p:nvPr>
            <p:ph idx="1"/>
          </p:nvPr>
        </p:nvSpPr>
        <p:spPr/>
        <p:txBody>
          <a:bodyPr/>
          <a:lstStyle/>
          <a:p>
            <a:r>
              <a:rPr lang="en-US" dirty="0"/>
              <a:t>Abstract statement &amp; services </a:t>
            </a:r>
          </a:p>
          <a:p>
            <a:r>
              <a:rPr lang="en-US" dirty="0"/>
              <a:t>Constraints </a:t>
            </a:r>
          </a:p>
          <a:p>
            <a:r>
              <a:rPr lang="en-US" dirty="0"/>
              <a:t>Detail mathematical function or formulas or some other domain</a:t>
            </a:r>
          </a:p>
          <a:p>
            <a:pPr marL="0" indent="0">
              <a:buNone/>
            </a:pPr>
            <a:r>
              <a:rPr lang="en-US" dirty="0"/>
              <a:t>Point is:</a:t>
            </a:r>
          </a:p>
          <a:p>
            <a:pPr marL="0" indent="0">
              <a:buNone/>
            </a:pPr>
            <a:r>
              <a:rPr lang="en-US" dirty="0"/>
              <a:t>We can define requirement at multiple level of abstraction. Simple statement, they can be at different level of detail. </a:t>
            </a:r>
            <a:r>
              <a:rPr lang="en-US" dirty="0" err="1"/>
              <a:t>E.g</a:t>
            </a:r>
            <a:r>
              <a:rPr lang="en-US" dirty="0"/>
              <a:t>, I can say I want a software product which calculate payroll of all employes. So, level of details may be varying. </a:t>
            </a:r>
            <a:endParaRPr lang="en-PK" dirty="0"/>
          </a:p>
        </p:txBody>
      </p:sp>
    </p:spTree>
    <p:extLst>
      <p:ext uri="{BB962C8B-B14F-4D97-AF65-F5344CB8AC3E}">
        <p14:creationId xmlns:p14="http://schemas.microsoft.com/office/powerpoint/2010/main" val="3453021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F65D-1E4E-90F4-1220-CF533D86EFA2}"/>
              </a:ext>
            </a:extLst>
          </p:cNvPr>
          <p:cNvSpPr>
            <a:spLocks noGrp="1"/>
          </p:cNvSpPr>
          <p:nvPr>
            <p:ph type="title"/>
          </p:nvPr>
        </p:nvSpPr>
        <p:spPr/>
        <p:txBody>
          <a:bodyPr/>
          <a:lstStyle/>
          <a:p>
            <a:r>
              <a:rPr lang="en-US" dirty="0"/>
              <a:t>Requirements at different level of details </a:t>
            </a:r>
            <a:endParaRPr lang="en-PK" dirty="0"/>
          </a:p>
        </p:txBody>
      </p:sp>
      <p:sp>
        <p:nvSpPr>
          <p:cNvPr id="3" name="Content Placeholder 2">
            <a:extLst>
              <a:ext uri="{FF2B5EF4-FFF2-40B4-BE49-F238E27FC236}">
                <a16:creationId xmlns:a16="http://schemas.microsoft.com/office/drawing/2014/main" id="{A100A7E2-597F-D3BD-58FC-71F4AFB8B592}"/>
              </a:ext>
            </a:extLst>
          </p:cNvPr>
          <p:cNvSpPr>
            <a:spLocks noGrp="1"/>
          </p:cNvSpPr>
          <p:nvPr>
            <p:ph idx="1"/>
          </p:nvPr>
        </p:nvSpPr>
        <p:spPr/>
        <p:txBody>
          <a:bodyPr>
            <a:normAutofit fontScale="92500" lnSpcReduction="10000"/>
          </a:bodyPr>
          <a:lstStyle/>
          <a:p>
            <a:r>
              <a:rPr lang="en-US" dirty="0"/>
              <a:t>Low level</a:t>
            </a:r>
          </a:p>
          <a:p>
            <a:r>
              <a:rPr lang="en-US" dirty="0"/>
              <a:t>High level</a:t>
            </a:r>
          </a:p>
          <a:p>
            <a:pPr marL="0" indent="0">
              <a:buNone/>
            </a:pPr>
            <a:r>
              <a:rPr lang="en-US" b="1" u="sng" dirty="0"/>
              <a:t>Example:</a:t>
            </a:r>
          </a:p>
          <a:p>
            <a:r>
              <a:rPr lang="en-US" dirty="0"/>
              <a:t>I want a house build.</a:t>
            </a:r>
          </a:p>
          <a:p>
            <a:r>
              <a:rPr lang="en-US" dirty="0"/>
              <a:t>I want detailed map of the house. </a:t>
            </a:r>
          </a:p>
          <a:p>
            <a:r>
              <a:rPr lang="en-US" dirty="0"/>
              <a:t>I want 3 beds room.</a:t>
            </a:r>
          </a:p>
          <a:p>
            <a:r>
              <a:rPr lang="en-US" dirty="0"/>
              <a:t>I can say its up to you. I want 400 square yard house &amp; bring me map its all up to you &amp; will discuss when you come with document. </a:t>
            </a:r>
          </a:p>
          <a:p>
            <a:r>
              <a:rPr lang="en-US" dirty="0"/>
              <a:t>Or other way I can provide you more detail about front elevation, side view etc.  </a:t>
            </a:r>
            <a:endParaRPr lang="en-PK" dirty="0"/>
          </a:p>
          <a:p>
            <a:pPr marL="0" indent="0">
              <a:buNone/>
            </a:pPr>
            <a:endParaRPr lang="en-PK" dirty="0"/>
          </a:p>
        </p:txBody>
      </p:sp>
    </p:spTree>
    <p:extLst>
      <p:ext uri="{BB962C8B-B14F-4D97-AF65-F5344CB8AC3E}">
        <p14:creationId xmlns:p14="http://schemas.microsoft.com/office/powerpoint/2010/main" val="372289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2928F-95BB-A978-E293-671DA61C210D}"/>
              </a:ext>
            </a:extLst>
          </p:cNvPr>
          <p:cNvSpPr>
            <a:spLocks noGrp="1"/>
          </p:cNvSpPr>
          <p:nvPr>
            <p:ph idx="1"/>
          </p:nvPr>
        </p:nvSpPr>
        <p:spPr>
          <a:xfrm>
            <a:off x="838200" y="1241736"/>
            <a:ext cx="10515600" cy="4351338"/>
          </a:xfrm>
        </p:spPr>
        <p:txBody>
          <a:bodyPr/>
          <a:lstStyle/>
          <a:p>
            <a:pPr marL="0" indent="0">
              <a:buNone/>
            </a:pPr>
            <a:r>
              <a:rPr lang="en-US" dirty="0"/>
              <a:t>These requirements may be a part of</a:t>
            </a:r>
          </a:p>
          <a:p>
            <a:r>
              <a:rPr lang="en-US" dirty="0"/>
              <a:t>Technical document  (written when the contract is signed) </a:t>
            </a:r>
          </a:p>
          <a:p>
            <a:r>
              <a:rPr lang="en-US" dirty="0"/>
              <a:t>Bidding a contract</a:t>
            </a:r>
          </a:p>
          <a:p>
            <a:r>
              <a:rPr lang="en-US" dirty="0"/>
              <a:t>Contract </a:t>
            </a:r>
          </a:p>
          <a:p>
            <a:pPr marL="0" indent="0">
              <a:buNone/>
            </a:pPr>
            <a:r>
              <a:rPr lang="en-US" dirty="0"/>
              <a:t>Requirement may be included in contract </a:t>
            </a:r>
            <a:r>
              <a:rPr lang="en-US" dirty="0" err="1"/>
              <a:t>i.e</a:t>
            </a:r>
            <a:r>
              <a:rPr lang="en-US" dirty="0"/>
              <a:t> business contract although it is not recommended but they may be included in bidding of a product &amp; they may also become part of requirement can operated at different level of abstraction.</a:t>
            </a:r>
          </a:p>
          <a:p>
            <a:endParaRPr lang="en-PK" dirty="0"/>
          </a:p>
        </p:txBody>
      </p:sp>
    </p:spTree>
    <p:extLst>
      <p:ext uri="{BB962C8B-B14F-4D97-AF65-F5344CB8AC3E}">
        <p14:creationId xmlns:p14="http://schemas.microsoft.com/office/powerpoint/2010/main" val="259990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C96E4-3FF9-C741-55CC-8012F162235F}"/>
              </a:ext>
            </a:extLst>
          </p:cNvPr>
          <p:cNvSpPr>
            <a:spLocks noGrp="1"/>
          </p:cNvSpPr>
          <p:nvPr>
            <p:ph idx="1"/>
          </p:nvPr>
        </p:nvSpPr>
        <p:spPr/>
        <p:txBody>
          <a:bodyPr/>
          <a:lstStyle/>
          <a:p>
            <a:pPr marL="0" indent="0">
              <a:buNone/>
            </a:pPr>
            <a:r>
              <a:rPr lang="en-US" dirty="0"/>
              <a:t>Same is applied on software product.</a:t>
            </a:r>
          </a:p>
          <a:p>
            <a:pPr marL="0" indent="0">
              <a:buNone/>
            </a:pPr>
            <a:r>
              <a:rPr lang="en-US" dirty="0"/>
              <a:t>But software product can not be touched, viewed, destroyed.</a:t>
            </a:r>
          </a:p>
          <a:p>
            <a:pPr marL="0" indent="0">
              <a:buNone/>
            </a:pPr>
            <a:r>
              <a:rPr lang="en-US" dirty="0"/>
              <a:t>More attention to be given during software requirement. </a:t>
            </a:r>
          </a:p>
          <a:p>
            <a:r>
              <a:rPr lang="en-US" dirty="0"/>
              <a:t>Developing </a:t>
            </a:r>
          </a:p>
          <a:p>
            <a:r>
              <a:rPr lang="en-US" dirty="0"/>
              <a:t>Negotiation </a:t>
            </a:r>
          </a:p>
          <a:p>
            <a:r>
              <a:rPr lang="en-US" dirty="0"/>
              <a:t>Analyzing </a:t>
            </a:r>
          </a:p>
          <a:p>
            <a:r>
              <a:rPr lang="en-US" dirty="0"/>
              <a:t>Understanding </a:t>
            </a:r>
          </a:p>
          <a:p>
            <a:pPr marL="0" indent="0">
              <a:buNone/>
            </a:pPr>
            <a:endParaRPr lang="en-PK" dirty="0"/>
          </a:p>
        </p:txBody>
      </p:sp>
    </p:spTree>
    <p:extLst>
      <p:ext uri="{BB962C8B-B14F-4D97-AF65-F5344CB8AC3E}">
        <p14:creationId xmlns:p14="http://schemas.microsoft.com/office/powerpoint/2010/main" val="144800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D5B5-73E9-E2CD-1FB4-4ECFE0246E3F}"/>
              </a:ext>
            </a:extLst>
          </p:cNvPr>
          <p:cNvSpPr>
            <a:spLocks noGrp="1"/>
          </p:cNvSpPr>
          <p:nvPr>
            <p:ph type="title"/>
          </p:nvPr>
        </p:nvSpPr>
        <p:spPr/>
        <p:txBody>
          <a:bodyPr/>
          <a:lstStyle/>
          <a:p>
            <a:r>
              <a:rPr lang="en-US" dirty="0"/>
              <a:t>IEEE Definition </a:t>
            </a:r>
            <a:endParaRPr lang="en-PK" dirty="0"/>
          </a:p>
        </p:txBody>
      </p:sp>
      <p:sp>
        <p:nvSpPr>
          <p:cNvPr id="3" name="Content Placeholder 2">
            <a:extLst>
              <a:ext uri="{FF2B5EF4-FFF2-40B4-BE49-F238E27FC236}">
                <a16:creationId xmlns:a16="http://schemas.microsoft.com/office/drawing/2014/main" id="{BC466933-3597-08AD-23B1-3473B5802391}"/>
              </a:ext>
            </a:extLst>
          </p:cNvPr>
          <p:cNvSpPr>
            <a:spLocks noGrp="1"/>
          </p:cNvSpPr>
          <p:nvPr>
            <p:ph idx="1"/>
          </p:nvPr>
        </p:nvSpPr>
        <p:spPr/>
        <p:txBody>
          <a:bodyPr/>
          <a:lstStyle/>
          <a:p>
            <a:pPr marL="0" indent="0">
              <a:buNone/>
            </a:pPr>
            <a:r>
              <a:rPr lang="en-US" dirty="0"/>
              <a:t>A condition or capability that must be met or possessed by a system to satisfied a contract, standard, specification, or other formally imposed document. </a:t>
            </a:r>
          </a:p>
          <a:p>
            <a:r>
              <a:rPr lang="en-US" dirty="0"/>
              <a:t>Condition means constraints.</a:t>
            </a:r>
          </a:p>
          <a:p>
            <a:r>
              <a:rPr lang="en-US" dirty="0"/>
              <a:t>Capability means must be part of system functionality </a:t>
            </a:r>
            <a:endParaRPr lang="en-PK" dirty="0"/>
          </a:p>
        </p:txBody>
      </p:sp>
    </p:spTree>
    <p:extLst>
      <p:ext uri="{BB962C8B-B14F-4D97-AF65-F5344CB8AC3E}">
        <p14:creationId xmlns:p14="http://schemas.microsoft.com/office/powerpoint/2010/main" val="404354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A91F-51D2-498E-A064-395C700FF84C}"/>
              </a:ext>
            </a:extLst>
          </p:cNvPr>
          <p:cNvSpPr>
            <a:spLocks noGrp="1"/>
          </p:cNvSpPr>
          <p:nvPr>
            <p:ph type="title"/>
          </p:nvPr>
        </p:nvSpPr>
        <p:spPr/>
        <p:txBody>
          <a:bodyPr/>
          <a:lstStyle/>
          <a:p>
            <a:r>
              <a:rPr lang="en-US" dirty="0"/>
              <a:t>Software requirement engineering </a:t>
            </a:r>
            <a:endParaRPr lang="en-PK" dirty="0"/>
          </a:p>
        </p:txBody>
      </p:sp>
      <p:sp>
        <p:nvSpPr>
          <p:cNvPr id="3" name="Content Placeholder 2">
            <a:extLst>
              <a:ext uri="{FF2B5EF4-FFF2-40B4-BE49-F238E27FC236}">
                <a16:creationId xmlns:a16="http://schemas.microsoft.com/office/drawing/2014/main" id="{70D41519-5010-62B5-3082-0A4E7B294E11}"/>
              </a:ext>
            </a:extLst>
          </p:cNvPr>
          <p:cNvSpPr>
            <a:spLocks noGrp="1"/>
          </p:cNvSpPr>
          <p:nvPr>
            <p:ph idx="1"/>
          </p:nvPr>
        </p:nvSpPr>
        <p:spPr/>
        <p:txBody>
          <a:bodyPr/>
          <a:lstStyle/>
          <a:p>
            <a:pPr marL="0" indent="0">
              <a:buNone/>
            </a:pPr>
            <a:r>
              <a:rPr lang="en-US" dirty="0"/>
              <a:t>What are requirements, what do we mean by requirements?</a:t>
            </a:r>
          </a:p>
          <a:p>
            <a:pPr marL="0" indent="0">
              <a:buNone/>
            </a:pPr>
            <a:r>
              <a:rPr lang="en-US" dirty="0"/>
              <a:t>We discuss requirements in different perspective.</a:t>
            </a:r>
          </a:p>
          <a:p>
            <a:pPr marL="0" indent="0">
              <a:buNone/>
            </a:pPr>
            <a:r>
              <a:rPr lang="en-US" dirty="0"/>
              <a:t>We consider in RE</a:t>
            </a:r>
          </a:p>
          <a:p>
            <a:r>
              <a:rPr lang="en-US" dirty="0"/>
              <a:t>Different aspects if SW req.</a:t>
            </a:r>
          </a:p>
          <a:p>
            <a:r>
              <a:rPr lang="en-US" dirty="0"/>
              <a:t>How are requirements gather?</a:t>
            </a:r>
          </a:p>
          <a:p>
            <a:r>
              <a:rPr lang="en-US" dirty="0"/>
              <a:t>What are the process involved in requirement gathering?</a:t>
            </a:r>
          </a:p>
          <a:p>
            <a:pPr marL="0" indent="0">
              <a:buNone/>
            </a:pPr>
            <a:r>
              <a:rPr lang="en-US" dirty="0"/>
              <a:t>If above 3 tasks done properly &amp; correctly then we can say that the base of SW is strong &amp; we can develop high quality SW. Otherwise, we can face failure &amp; poor-quality SW.</a:t>
            </a:r>
          </a:p>
        </p:txBody>
      </p:sp>
    </p:spTree>
    <p:extLst>
      <p:ext uri="{BB962C8B-B14F-4D97-AF65-F5344CB8AC3E}">
        <p14:creationId xmlns:p14="http://schemas.microsoft.com/office/powerpoint/2010/main" val="520327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F04C-AB04-1E5A-7171-4C82C7C4CA87}"/>
              </a:ext>
            </a:extLst>
          </p:cNvPr>
          <p:cNvSpPr>
            <a:spLocks noGrp="1"/>
          </p:cNvSpPr>
          <p:nvPr>
            <p:ph type="title"/>
          </p:nvPr>
        </p:nvSpPr>
        <p:spPr/>
        <p:txBody>
          <a:bodyPr/>
          <a:lstStyle/>
          <a:p>
            <a:r>
              <a:rPr lang="en-US" dirty="0"/>
              <a:t>Sources of Requirements </a:t>
            </a:r>
            <a:endParaRPr lang="en-PK" dirty="0"/>
          </a:p>
        </p:txBody>
      </p:sp>
      <p:sp>
        <p:nvSpPr>
          <p:cNvPr id="3" name="Content Placeholder 2">
            <a:extLst>
              <a:ext uri="{FF2B5EF4-FFF2-40B4-BE49-F238E27FC236}">
                <a16:creationId xmlns:a16="http://schemas.microsoft.com/office/drawing/2014/main" id="{54AF818C-0F77-009D-6142-BBA58047D8BE}"/>
              </a:ext>
            </a:extLst>
          </p:cNvPr>
          <p:cNvSpPr>
            <a:spLocks noGrp="1"/>
          </p:cNvSpPr>
          <p:nvPr>
            <p:ph idx="1"/>
          </p:nvPr>
        </p:nvSpPr>
        <p:spPr/>
        <p:txBody>
          <a:bodyPr/>
          <a:lstStyle/>
          <a:p>
            <a:r>
              <a:rPr lang="en-US" dirty="0"/>
              <a:t>Stack holders		People affected in some way by the system</a:t>
            </a:r>
          </a:p>
          <a:p>
            <a:r>
              <a:rPr lang="en-US" dirty="0"/>
              <a:t>Document			Developing software for payroll deductions and calculations tax laws and company laws would be very important source of requirements, the tax calculations in the tax regulations vary from time to time and there documented and provided by the government. It is not part of company’s policy, basically part of documents which are imposed of by the government. </a:t>
            </a:r>
          </a:p>
          <a:p>
            <a:r>
              <a:rPr lang="en-US" dirty="0"/>
              <a:t>Existing System		manual system and outdated system</a:t>
            </a:r>
          </a:p>
          <a:p>
            <a:r>
              <a:rPr lang="en-US" dirty="0"/>
              <a:t>Domain/Business 	 area if we calculate provident fund then we do it or include in business area of application domain.</a:t>
            </a:r>
            <a:endParaRPr lang="en-PK" dirty="0"/>
          </a:p>
        </p:txBody>
      </p:sp>
      <p:cxnSp>
        <p:nvCxnSpPr>
          <p:cNvPr id="4" name="Straight Arrow Connector 3">
            <a:extLst>
              <a:ext uri="{FF2B5EF4-FFF2-40B4-BE49-F238E27FC236}">
                <a16:creationId xmlns:a16="http://schemas.microsoft.com/office/drawing/2014/main" id="{19273B2F-1115-2708-7675-48D11544C981}"/>
              </a:ext>
            </a:extLst>
          </p:cNvPr>
          <p:cNvCxnSpPr>
            <a:cxnSpLocks/>
          </p:cNvCxnSpPr>
          <p:nvPr/>
        </p:nvCxnSpPr>
        <p:spPr>
          <a:xfrm>
            <a:off x="3339946" y="2062907"/>
            <a:ext cx="8464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5CF5DA76-DC61-8A08-9579-AF8211791ADB}"/>
              </a:ext>
            </a:extLst>
          </p:cNvPr>
          <p:cNvCxnSpPr>
            <a:cxnSpLocks/>
          </p:cNvCxnSpPr>
          <p:nvPr/>
        </p:nvCxnSpPr>
        <p:spPr>
          <a:xfrm>
            <a:off x="3249975" y="2600897"/>
            <a:ext cx="8464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DB7B608-D9AD-05CC-206C-6316225F552D}"/>
              </a:ext>
            </a:extLst>
          </p:cNvPr>
          <p:cNvCxnSpPr>
            <a:cxnSpLocks/>
          </p:cNvCxnSpPr>
          <p:nvPr/>
        </p:nvCxnSpPr>
        <p:spPr>
          <a:xfrm>
            <a:off x="3536413" y="5024608"/>
            <a:ext cx="8464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B1E5D2E1-C64C-DCC8-B184-2B760228A5D8}"/>
              </a:ext>
            </a:extLst>
          </p:cNvPr>
          <p:cNvCxnSpPr>
            <a:cxnSpLocks/>
          </p:cNvCxnSpPr>
          <p:nvPr/>
        </p:nvCxnSpPr>
        <p:spPr>
          <a:xfrm>
            <a:off x="3742061" y="5529548"/>
            <a:ext cx="8464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3586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2D77-A24D-F67D-F620-B88A583DB2D8}"/>
              </a:ext>
            </a:extLst>
          </p:cNvPr>
          <p:cNvSpPr>
            <a:spLocks noGrp="1"/>
          </p:cNvSpPr>
          <p:nvPr>
            <p:ph type="title"/>
          </p:nvPr>
        </p:nvSpPr>
        <p:spPr/>
        <p:txBody>
          <a:bodyPr/>
          <a:lstStyle/>
          <a:p>
            <a:r>
              <a:rPr lang="en-US" dirty="0"/>
              <a:t>Importance of software requirements </a:t>
            </a:r>
            <a:endParaRPr lang="en-PK" dirty="0"/>
          </a:p>
        </p:txBody>
      </p:sp>
      <p:sp>
        <p:nvSpPr>
          <p:cNvPr id="3" name="Content Placeholder 2">
            <a:extLst>
              <a:ext uri="{FF2B5EF4-FFF2-40B4-BE49-F238E27FC236}">
                <a16:creationId xmlns:a16="http://schemas.microsoft.com/office/drawing/2014/main" id="{E0F0B66C-A82F-0F10-E07F-F4D441DE8305}"/>
              </a:ext>
            </a:extLst>
          </p:cNvPr>
          <p:cNvSpPr>
            <a:spLocks noGrp="1"/>
          </p:cNvSpPr>
          <p:nvPr>
            <p:ph idx="1"/>
          </p:nvPr>
        </p:nvSpPr>
        <p:spPr/>
        <p:txBody>
          <a:bodyPr/>
          <a:lstStyle/>
          <a:p>
            <a:pPr marL="0" indent="0">
              <a:buNone/>
            </a:pPr>
            <a:r>
              <a:rPr lang="en-US" dirty="0"/>
              <a:t>The hardest single part of building a software system is deciding what to built. No other part of work. So cripples the resulting system if does wrong. No other part is difficult to rectify later. </a:t>
            </a:r>
            <a:endParaRPr lang="en-PK" dirty="0"/>
          </a:p>
        </p:txBody>
      </p:sp>
    </p:spTree>
    <p:extLst>
      <p:ext uri="{BB962C8B-B14F-4D97-AF65-F5344CB8AC3E}">
        <p14:creationId xmlns:p14="http://schemas.microsoft.com/office/powerpoint/2010/main" val="368055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CEEC-C2B5-3E55-B65E-D35ACF45537A}"/>
              </a:ext>
            </a:extLst>
          </p:cNvPr>
          <p:cNvSpPr>
            <a:spLocks noGrp="1"/>
          </p:cNvSpPr>
          <p:nvPr>
            <p:ph type="title"/>
          </p:nvPr>
        </p:nvSpPr>
        <p:spPr/>
        <p:txBody>
          <a:bodyPr/>
          <a:lstStyle/>
          <a:p>
            <a:r>
              <a:rPr lang="en-US" dirty="0"/>
              <a:t>Example of functional requirement (what)</a:t>
            </a:r>
            <a:endParaRPr lang="en-PK" dirty="0"/>
          </a:p>
        </p:txBody>
      </p:sp>
      <p:sp>
        <p:nvSpPr>
          <p:cNvPr id="3" name="Content Placeholder 2">
            <a:extLst>
              <a:ext uri="{FF2B5EF4-FFF2-40B4-BE49-F238E27FC236}">
                <a16:creationId xmlns:a16="http://schemas.microsoft.com/office/drawing/2014/main" id="{37FA2D2C-B64B-E0AB-407A-53C07BFE2AEF}"/>
              </a:ext>
            </a:extLst>
          </p:cNvPr>
          <p:cNvSpPr>
            <a:spLocks noGrp="1"/>
          </p:cNvSpPr>
          <p:nvPr>
            <p:ph idx="1"/>
          </p:nvPr>
        </p:nvSpPr>
        <p:spPr/>
        <p:txBody>
          <a:bodyPr/>
          <a:lstStyle/>
          <a:p>
            <a:r>
              <a:rPr lang="en-US" b="1" dirty="0"/>
              <a:t>What</a:t>
            </a:r>
            <a:r>
              <a:rPr lang="en-US" dirty="0"/>
              <a:t> describe policy matter means functionality aspects.</a:t>
            </a:r>
          </a:p>
          <a:p>
            <a:r>
              <a:rPr lang="en-US" b="1" dirty="0"/>
              <a:t>How</a:t>
            </a:r>
            <a:r>
              <a:rPr lang="en-US" dirty="0"/>
              <a:t> define mechanism and to development for the software is the responsibility of designers and developer.</a:t>
            </a:r>
          </a:p>
          <a:p>
            <a:pPr marL="0" indent="0">
              <a:buNone/>
            </a:pPr>
            <a:r>
              <a:rPr lang="en-US" b="1" u="sng" dirty="0"/>
              <a:t>Example:</a:t>
            </a:r>
          </a:p>
          <a:p>
            <a:pPr marL="0" indent="0">
              <a:buNone/>
            </a:pPr>
            <a:r>
              <a:rPr lang="en-US" dirty="0"/>
              <a:t>A system shall maintain record of library material including books, services, newspapers and magazines, videos and audio types, reports, DVD etc. </a:t>
            </a:r>
          </a:p>
          <a:p>
            <a:pPr marL="0" indent="0">
              <a:buNone/>
            </a:pPr>
            <a:r>
              <a:rPr lang="en-US" dirty="0"/>
              <a:t>Does not tell how it will do.</a:t>
            </a:r>
            <a:endParaRPr lang="en-PK" dirty="0"/>
          </a:p>
        </p:txBody>
      </p:sp>
    </p:spTree>
    <p:extLst>
      <p:ext uri="{BB962C8B-B14F-4D97-AF65-F5344CB8AC3E}">
        <p14:creationId xmlns:p14="http://schemas.microsoft.com/office/powerpoint/2010/main" val="4269414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BBA7-E844-62CA-5C39-A37DD773CA53}"/>
              </a:ext>
            </a:extLst>
          </p:cNvPr>
          <p:cNvSpPr>
            <a:spLocks noGrp="1"/>
          </p:cNvSpPr>
          <p:nvPr>
            <p:ph type="title"/>
          </p:nvPr>
        </p:nvSpPr>
        <p:spPr/>
        <p:txBody>
          <a:bodyPr/>
          <a:lstStyle/>
          <a:p>
            <a:r>
              <a:rPr lang="en-US" dirty="0"/>
              <a:t>Examples </a:t>
            </a:r>
            <a:endParaRPr lang="en-PK" dirty="0"/>
          </a:p>
        </p:txBody>
      </p:sp>
      <p:sp>
        <p:nvSpPr>
          <p:cNvPr id="3" name="Content Placeholder 2">
            <a:extLst>
              <a:ext uri="{FF2B5EF4-FFF2-40B4-BE49-F238E27FC236}">
                <a16:creationId xmlns:a16="http://schemas.microsoft.com/office/drawing/2014/main" id="{688F59B7-6A21-222C-1C09-D08CDD2DFAE4}"/>
              </a:ext>
            </a:extLst>
          </p:cNvPr>
          <p:cNvSpPr>
            <a:spLocks noGrp="1"/>
          </p:cNvSpPr>
          <p:nvPr>
            <p:ph idx="1"/>
          </p:nvPr>
        </p:nvSpPr>
        <p:spPr/>
        <p:txBody>
          <a:bodyPr/>
          <a:lstStyle/>
          <a:p>
            <a:pPr marL="0" indent="0">
              <a:buNone/>
            </a:pPr>
            <a:r>
              <a:rPr lang="en-US" b="1" dirty="0"/>
              <a:t>What: The system should allow users to view their purchase history.</a:t>
            </a:r>
          </a:p>
          <a:p>
            <a:pPr algn="l">
              <a:buFont typeface="Arial" panose="020B0604020202020204" pitchFamily="34" charset="0"/>
              <a:buChar char="•"/>
            </a:pPr>
            <a:r>
              <a:rPr lang="en-US" b="0" i="0" dirty="0">
                <a:effectLst/>
              </a:rPr>
              <a:t>What functionality is expected as per the "what" statement?</a:t>
            </a:r>
          </a:p>
          <a:p>
            <a:pPr algn="l">
              <a:buFont typeface="Arial" panose="020B0604020202020204" pitchFamily="34" charset="0"/>
              <a:buChar char="•"/>
            </a:pPr>
            <a:r>
              <a:rPr lang="en-US" b="0" i="0" dirty="0">
                <a:effectLst/>
              </a:rPr>
              <a:t>Why is it important for a system to have a feature to view purchase history? Can you provide real-life scenarios where this functionality would be useful?</a:t>
            </a:r>
          </a:p>
          <a:p>
            <a:pPr algn="l">
              <a:buFont typeface="Arial" panose="020B0604020202020204" pitchFamily="34" charset="0"/>
              <a:buChar char="•"/>
            </a:pPr>
            <a:r>
              <a:rPr lang="en-US" dirty="0"/>
              <a:t>What is the </a:t>
            </a:r>
            <a:r>
              <a:rPr lang="en-US" b="1" dirty="0"/>
              <a:t>how</a:t>
            </a:r>
            <a:r>
              <a:rPr lang="en-US" dirty="0"/>
              <a:t> statement for this example?</a:t>
            </a:r>
            <a:endParaRPr lang="en-US" b="0" i="0" dirty="0">
              <a:effectLst/>
            </a:endParaRPr>
          </a:p>
          <a:p>
            <a:endParaRPr lang="en-US" dirty="0"/>
          </a:p>
          <a:p>
            <a:endParaRPr lang="en-PK" dirty="0"/>
          </a:p>
        </p:txBody>
      </p:sp>
    </p:spTree>
    <p:extLst>
      <p:ext uri="{BB962C8B-B14F-4D97-AF65-F5344CB8AC3E}">
        <p14:creationId xmlns:p14="http://schemas.microsoft.com/office/powerpoint/2010/main" val="1664898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2A26-AD1C-5835-A7D8-CF903B8D3B85}"/>
              </a:ext>
            </a:extLst>
          </p:cNvPr>
          <p:cNvSpPr>
            <a:spLocks noGrp="1"/>
          </p:cNvSpPr>
          <p:nvPr>
            <p:ph type="title"/>
          </p:nvPr>
        </p:nvSpPr>
        <p:spPr/>
        <p:txBody>
          <a:bodyPr/>
          <a:lstStyle/>
          <a:p>
            <a:r>
              <a:rPr lang="en-US" dirty="0"/>
              <a:t>Answers  </a:t>
            </a:r>
            <a:endParaRPr lang="en-PK" dirty="0"/>
          </a:p>
        </p:txBody>
      </p:sp>
      <p:sp>
        <p:nvSpPr>
          <p:cNvPr id="3" name="Content Placeholder 2">
            <a:extLst>
              <a:ext uri="{FF2B5EF4-FFF2-40B4-BE49-F238E27FC236}">
                <a16:creationId xmlns:a16="http://schemas.microsoft.com/office/drawing/2014/main" id="{73F7153E-FC28-03A2-674D-012E328A5D9A}"/>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rPr>
              <a:t>The expected functionality as per the "what" statement is the ability for </a:t>
            </a:r>
            <a:r>
              <a:rPr lang="en-US" b="1" i="0" dirty="0">
                <a:effectLst/>
              </a:rPr>
              <a:t>users to view </a:t>
            </a:r>
            <a:r>
              <a:rPr lang="en-US" b="0" i="0" dirty="0">
                <a:effectLst/>
              </a:rPr>
              <a:t>their purchase history.</a:t>
            </a:r>
          </a:p>
          <a:p>
            <a:pPr algn="l">
              <a:buFont typeface="Arial" panose="020B0604020202020204" pitchFamily="34" charset="0"/>
              <a:buChar char="•"/>
            </a:pPr>
            <a:r>
              <a:rPr lang="en-US" b="0" i="0" dirty="0">
                <a:effectLst/>
              </a:rPr>
              <a:t>It's important for a system to have this feature as </a:t>
            </a:r>
            <a:r>
              <a:rPr lang="en-US" b="1" i="0" dirty="0">
                <a:effectLst/>
              </a:rPr>
              <a:t>users can track </a:t>
            </a:r>
            <a:r>
              <a:rPr lang="en-US" b="0" i="0" dirty="0">
                <a:effectLst/>
              </a:rPr>
              <a:t>their past purchases, review order details, and keep records for reference. For example, users may need to verify a previous purchase for warranty or return purposes.</a:t>
            </a:r>
            <a:endParaRPr lang="en-US" b="1" dirty="0"/>
          </a:p>
          <a:p>
            <a:r>
              <a:rPr lang="en-US" b="1" dirty="0"/>
              <a:t>How (Non-Functional Requirement - Performance):</a:t>
            </a:r>
          </a:p>
          <a:p>
            <a:pPr marL="0" indent="0">
              <a:buNone/>
            </a:pPr>
            <a:r>
              <a:rPr lang="en-US" dirty="0"/>
              <a:t>Requirement: The system should ensure that the purchase history page loads within 2 seconds, providing a responsive user experience.</a:t>
            </a:r>
            <a:endParaRPr lang="en-PK" dirty="0"/>
          </a:p>
        </p:txBody>
      </p:sp>
    </p:spTree>
    <p:extLst>
      <p:ext uri="{BB962C8B-B14F-4D97-AF65-F5344CB8AC3E}">
        <p14:creationId xmlns:p14="http://schemas.microsoft.com/office/powerpoint/2010/main" val="2545338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172D-B429-C330-9FAC-20D4355B5ACC}"/>
              </a:ext>
            </a:extLst>
          </p:cNvPr>
          <p:cNvSpPr>
            <a:spLocks noGrp="1"/>
          </p:cNvSpPr>
          <p:nvPr>
            <p:ph type="title"/>
          </p:nvPr>
        </p:nvSpPr>
        <p:spPr/>
        <p:txBody>
          <a:bodyPr/>
          <a:lstStyle/>
          <a:p>
            <a:r>
              <a:rPr lang="en-US" dirty="0"/>
              <a:t>Kind of Requirements </a:t>
            </a:r>
            <a:endParaRPr lang="en-PK" dirty="0"/>
          </a:p>
        </p:txBody>
      </p:sp>
      <p:sp>
        <p:nvSpPr>
          <p:cNvPr id="3" name="Content Placeholder 2">
            <a:extLst>
              <a:ext uri="{FF2B5EF4-FFF2-40B4-BE49-F238E27FC236}">
                <a16:creationId xmlns:a16="http://schemas.microsoft.com/office/drawing/2014/main" id="{887CFFB8-FFB1-826D-A921-F0F1F8F08540}"/>
              </a:ext>
            </a:extLst>
          </p:cNvPr>
          <p:cNvSpPr>
            <a:spLocks noGrp="1"/>
          </p:cNvSpPr>
          <p:nvPr>
            <p:ph idx="1"/>
          </p:nvPr>
        </p:nvSpPr>
        <p:spPr/>
        <p:txBody>
          <a:bodyPr/>
          <a:lstStyle/>
          <a:p>
            <a:r>
              <a:rPr lang="en-US" dirty="0"/>
              <a:t>Functional requirements </a:t>
            </a:r>
          </a:p>
          <a:p>
            <a:r>
              <a:rPr lang="en-US" dirty="0"/>
              <a:t>Non-functional requirements </a:t>
            </a:r>
          </a:p>
          <a:p>
            <a:r>
              <a:rPr lang="en-US" dirty="0"/>
              <a:t>Domain requirements </a:t>
            </a:r>
          </a:p>
          <a:p>
            <a:r>
              <a:rPr lang="en-US" dirty="0"/>
              <a:t>Inverse requirements </a:t>
            </a:r>
          </a:p>
          <a:p>
            <a:r>
              <a:rPr lang="en-US" dirty="0"/>
              <a:t>Design and implementation constraints </a:t>
            </a:r>
            <a:endParaRPr lang="en-PK" dirty="0"/>
          </a:p>
          <a:p>
            <a:endParaRPr lang="en-PK" dirty="0"/>
          </a:p>
        </p:txBody>
      </p:sp>
    </p:spTree>
    <p:extLst>
      <p:ext uri="{BB962C8B-B14F-4D97-AF65-F5344CB8AC3E}">
        <p14:creationId xmlns:p14="http://schemas.microsoft.com/office/powerpoint/2010/main" val="153930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43AF-45AB-F301-1D92-F840DA669897}"/>
              </a:ext>
            </a:extLst>
          </p:cNvPr>
          <p:cNvSpPr>
            <a:spLocks noGrp="1"/>
          </p:cNvSpPr>
          <p:nvPr>
            <p:ph type="title"/>
          </p:nvPr>
        </p:nvSpPr>
        <p:spPr/>
        <p:txBody>
          <a:bodyPr/>
          <a:lstStyle/>
          <a:p>
            <a:r>
              <a:rPr lang="en-US" dirty="0"/>
              <a:t>Functional Requirements </a:t>
            </a:r>
            <a:endParaRPr lang="en-PK" dirty="0"/>
          </a:p>
        </p:txBody>
      </p:sp>
      <p:sp>
        <p:nvSpPr>
          <p:cNvPr id="3" name="Content Placeholder 2">
            <a:extLst>
              <a:ext uri="{FF2B5EF4-FFF2-40B4-BE49-F238E27FC236}">
                <a16:creationId xmlns:a16="http://schemas.microsoft.com/office/drawing/2014/main" id="{46754F76-A3D8-F53F-431C-B0EC74AD9F06}"/>
              </a:ext>
            </a:extLst>
          </p:cNvPr>
          <p:cNvSpPr>
            <a:spLocks noGrp="1"/>
          </p:cNvSpPr>
          <p:nvPr>
            <p:ph idx="1"/>
          </p:nvPr>
        </p:nvSpPr>
        <p:spPr/>
        <p:txBody>
          <a:bodyPr/>
          <a:lstStyle/>
          <a:p>
            <a:pPr marL="0" indent="0">
              <a:buNone/>
            </a:pPr>
            <a:r>
              <a:rPr lang="en-US" b="1" u="sng" dirty="0"/>
              <a:t>Functional Requirements </a:t>
            </a:r>
            <a:r>
              <a:rPr lang="en-US" dirty="0"/>
              <a:t>tells what the system does.</a:t>
            </a:r>
          </a:p>
          <a:p>
            <a:pPr marL="0" indent="0">
              <a:buNone/>
            </a:pPr>
            <a:endParaRPr lang="en-US" dirty="0"/>
          </a:p>
          <a:p>
            <a:pPr marL="0" indent="0">
              <a:buNone/>
            </a:pPr>
            <a:endParaRPr lang="en-US" dirty="0"/>
          </a:p>
          <a:p>
            <a:pPr marL="0" indent="0">
              <a:buNone/>
            </a:pPr>
            <a:r>
              <a:rPr lang="en-US" dirty="0"/>
              <a:t>Statements     Services </a:t>
            </a:r>
          </a:p>
          <a:p>
            <a:pPr marL="0" indent="0">
              <a:buNone/>
            </a:pPr>
            <a:endParaRPr lang="en-US" dirty="0"/>
          </a:p>
          <a:p>
            <a:pPr marL="0" indent="0">
              <a:buNone/>
            </a:pPr>
            <a:endParaRPr lang="en-US" dirty="0"/>
          </a:p>
          <a:p>
            <a:pPr marL="0" indent="0">
              <a:buNone/>
            </a:pPr>
            <a:r>
              <a:rPr lang="en-US" dirty="0"/>
              <a:t>Define external behavior of the system </a:t>
            </a:r>
            <a:endParaRPr lang="en-PK" dirty="0"/>
          </a:p>
        </p:txBody>
      </p:sp>
      <p:grpSp>
        <p:nvGrpSpPr>
          <p:cNvPr id="4" name="Group 3">
            <a:extLst>
              <a:ext uri="{FF2B5EF4-FFF2-40B4-BE49-F238E27FC236}">
                <a16:creationId xmlns:a16="http://schemas.microsoft.com/office/drawing/2014/main" id="{164455B1-7928-C1E7-D2BA-57237134563C}"/>
              </a:ext>
            </a:extLst>
          </p:cNvPr>
          <p:cNvGrpSpPr/>
          <p:nvPr/>
        </p:nvGrpSpPr>
        <p:grpSpPr>
          <a:xfrm>
            <a:off x="2005070" y="2368627"/>
            <a:ext cx="1244906" cy="903383"/>
            <a:chOff x="2005070" y="2368627"/>
            <a:chExt cx="1244906" cy="903383"/>
          </a:xfrm>
        </p:grpSpPr>
        <p:cxnSp>
          <p:nvCxnSpPr>
            <p:cNvPr id="7" name="Straight Arrow Connector 6">
              <a:extLst>
                <a:ext uri="{FF2B5EF4-FFF2-40B4-BE49-F238E27FC236}">
                  <a16:creationId xmlns:a16="http://schemas.microsoft.com/office/drawing/2014/main" id="{7DB50122-9034-690D-29B2-41CB5A89696C}"/>
                </a:ext>
              </a:extLst>
            </p:cNvPr>
            <p:cNvCxnSpPr/>
            <p:nvPr/>
          </p:nvCxnSpPr>
          <p:spPr>
            <a:xfrm flipH="1">
              <a:off x="2005070" y="2368627"/>
              <a:ext cx="627961" cy="903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1081F63-480A-1516-0734-997C1B5BE704}"/>
                </a:ext>
              </a:extLst>
            </p:cNvPr>
            <p:cNvCxnSpPr>
              <a:cxnSpLocks/>
            </p:cNvCxnSpPr>
            <p:nvPr/>
          </p:nvCxnSpPr>
          <p:spPr>
            <a:xfrm>
              <a:off x="2633031" y="2368627"/>
              <a:ext cx="616945" cy="903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2" name="Straight Arrow Connector 11">
            <a:extLst>
              <a:ext uri="{FF2B5EF4-FFF2-40B4-BE49-F238E27FC236}">
                <a16:creationId xmlns:a16="http://schemas.microsoft.com/office/drawing/2014/main" id="{88C200C0-5E3F-09A4-8F83-D3C32DCB1106}"/>
              </a:ext>
            </a:extLst>
          </p:cNvPr>
          <p:cNvCxnSpPr>
            <a:cxnSpLocks/>
          </p:cNvCxnSpPr>
          <p:nvPr/>
        </p:nvCxnSpPr>
        <p:spPr>
          <a:xfrm flipH="1" flipV="1">
            <a:off x="2005070" y="3903730"/>
            <a:ext cx="627961" cy="1009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B4A8FE3-96F7-5138-28F0-AB082909E907}"/>
              </a:ext>
            </a:extLst>
          </p:cNvPr>
          <p:cNvCxnSpPr>
            <a:cxnSpLocks/>
          </p:cNvCxnSpPr>
          <p:nvPr/>
        </p:nvCxnSpPr>
        <p:spPr>
          <a:xfrm flipV="1">
            <a:off x="2633031" y="3836040"/>
            <a:ext cx="616945" cy="1077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823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DF9831-4681-E092-00EC-9707E58234E7}"/>
              </a:ext>
            </a:extLst>
          </p:cNvPr>
          <p:cNvSpPr>
            <a:spLocks noGrp="1"/>
          </p:cNvSpPr>
          <p:nvPr>
            <p:ph idx="1"/>
          </p:nvPr>
        </p:nvSpPr>
        <p:spPr/>
        <p:txBody>
          <a:bodyPr/>
          <a:lstStyle/>
          <a:p>
            <a:r>
              <a:rPr lang="en-US" b="1" dirty="0"/>
              <a:t>Exceptional behavior </a:t>
            </a:r>
            <a:r>
              <a:rPr lang="en-US" dirty="0"/>
              <a:t>(</a:t>
            </a:r>
            <a:r>
              <a:rPr lang="en-US" dirty="0" err="1"/>
              <a:t>e.g</a:t>
            </a:r>
            <a:r>
              <a:rPr lang="en-US" dirty="0"/>
              <a:t>, invalid username, forget password, timeout)</a:t>
            </a:r>
            <a:r>
              <a:rPr lang="en-US" b="1" dirty="0"/>
              <a:t> </a:t>
            </a:r>
            <a:r>
              <a:rPr lang="en-US" dirty="0"/>
              <a:t>handle in functional requirements.</a:t>
            </a:r>
          </a:p>
          <a:p>
            <a:pPr marL="0" indent="0">
              <a:buNone/>
            </a:pPr>
            <a:endParaRPr lang="en-US" dirty="0"/>
          </a:p>
          <a:p>
            <a:endParaRPr lang="en-US" dirty="0"/>
          </a:p>
          <a:p>
            <a:pPr marL="0" indent="0">
              <a:buNone/>
            </a:pPr>
            <a:r>
              <a:rPr lang="en-US" dirty="0"/>
              <a:t>	Enhance maintenance   		Better user experience  </a:t>
            </a:r>
            <a:endParaRPr lang="en-PK" dirty="0"/>
          </a:p>
        </p:txBody>
      </p:sp>
      <p:cxnSp>
        <p:nvCxnSpPr>
          <p:cNvPr id="12" name="Straight Arrow Connector 11">
            <a:extLst>
              <a:ext uri="{FF2B5EF4-FFF2-40B4-BE49-F238E27FC236}">
                <a16:creationId xmlns:a16="http://schemas.microsoft.com/office/drawing/2014/main" id="{690BAF38-7006-E38B-4179-A83FC4874010}"/>
              </a:ext>
            </a:extLst>
          </p:cNvPr>
          <p:cNvCxnSpPr/>
          <p:nvPr/>
        </p:nvCxnSpPr>
        <p:spPr>
          <a:xfrm flipH="1">
            <a:off x="3051672" y="2776251"/>
            <a:ext cx="627961" cy="903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94EF10F-D92E-1ABD-46DA-A11D94FE1CA8}"/>
              </a:ext>
            </a:extLst>
          </p:cNvPr>
          <p:cNvCxnSpPr>
            <a:cxnSpLocks/>
          </p:cNvCxnSpPr>
          <p:nvPr/>
        </p:nvCxnSpPr>
        <p:spPr>
          <a:xfrm>
            <a:off x="7052860" y="2776250"/>
            <a:ext cx="927712" cy="90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9626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D30C3-D6EF-8271-52C4-3AD5D3E854DF}"/>
              </a:ext>
            </a:extLst>
          </p:cNvPr>
          <p:cNvSpPr>
            <a:spLocks noGrp="1"/>
          </p:cNvSpPr>
          <p:nvPr>
            <p:ph idx="1"/>
          </p:nvPr>
        </p:nvSpPr>
        <p:spPr>
          <a:xfrm>
            <a:off x="838200" y="1487277"/>
            <a:ext cx="10515600" cy="2819151"/>
          </a:xfrm>
        </p:spPr>
        <p:txBody>
          <a:bodyPr/>
          <a:lstStyle/>
          <a:p>
            <a:r>
              <a:rPr lang="en-US" b="1" dirty="0"/>
              <a:t>Abnormal behavior </a:t>
            </a:r>
            <a:r>
              <a:rPr lang="en-US" dirty="0"/>
              <a:t>is also documented in proper way, so proper expectational handling can be done. </a:t>
            </a:r>
          </a:p>
          <a:p>
            <a:r>
              <a:rPr lang="en-US" dirty="0"/>
              <a:t>Functional requirements should be </a:t>
            </a:r>
            <a:r>
              <a:rPr lang="en-US" b="1" dirty="0"/>
              <a:t>complete and consistent </a:t>
            </a:r>
          </a:p>
          <a:p>
            <a:r>
              <a:rPr lang="en-US" b="1" dirty="0"/>
              <a:t>Sequencing and Parallelism </a:t>
            </a:r>
            <a:r>
              <a:rPr lang="en-US" dirty="0"/>
              <a:t>are captured by Functional requirements. </a:t>
            </a:r>
          </a:p>
          <a:p>
            <a:endParaRPr lang="en-PK" dirty="0"/>
          </a:p>
        </p:txBody>
      </p:sp>
      <p:sp>
        <p:nvSpPr>
          <p:cNvPr id="4" name="TextBox 3">
            <a:extLst>
              <a:ext uri="{FF2B5EF4-FFF2-40B4-BE49-F238E27FC236}">
                <a16:creationId xmlns:a16="http://schemas.microsoft.com/office/drawing/2014/main" id="{14641833-BDD0-AFDF-C3B3-C594E5A1584B}"/>
              </a:ext>
            </a:extLst>
          </p:cNvPr>
          <p:cNvSpPr txBox="1"/>
          <p:nvPr/>
        </p:nvSpPr>
        <p:spPr>
          <a:xfrm>
            <a:off x="947451" y="3844763"/>
            <a:ext cx="1696747" cy="923330"/>
          </a:xfrm>
          <a:prstGeom prst="rect">
            <a:avLst/>
          </a:prstGeom>
          <a:noFill/>
        </p:spPr>
        <p:txBody>
          <a:bodyPr wrap="none" rtlCol="0">
            <a:spAutoFit/>
          </a:bodyPr>
          <a:lstStyle/>
          <a:p>
            <a:r>
              <a:rPr lang="en-US" b="1" dirty="0"/>
              <a:t>Sequencing</a:t>
            </a:r>
          </a:p>
          <a:p>
            <a:pPr marL="285750" indent="-285750">
              <a:buFont typeface="Arial" panose="020B0604020202020204" pitchFamily="34" charset="0"/>
              <a:buChar char="•"/>
            </a:pPr>
            <a:r>
              <a:rPr lang="en-US" dirty="0"/>
              <a:t>Step by step </a:t>
            </a:r>
          </a:p>
          <a:p>
            <a:pPr marL="285750" indent="-285750">
              <a:buFont typeface="Arial" panose="020B0604020202020204" pitchFamily="34" charset="0"/>
              <a:buChar char="•"/>
            </a:pPr>
            <a:r>
              <a:rPr lang="en-US" dirty="0"/>
              <a:t>Order of task</a:t>
            </a:r>
            <a:endParaRPr lang="en-PK" dirty="0"/>
          </a:p>
        </p:txBody>
      </p:sp>
      <p:sp>
        <p:nvSpPr>
          <p:cNvPr id="5" name="TextBox 4">
            <a:extLst>
              <a:ext uri="{FF2B5EF4-FFF2-40B4-BE49-F238E27FC236}">
                <a16:creationId xmlns:a16="http://schemas.microsoft.com/office/drawing/2014/main" id="{0CF912EA-E49C-B361-6A82-EEA847623831}"/>
              </a:ext>
            </a:extLst>
          </p:cNvPr>
          <p:cNvSpPr txBox="1"/>
          <p:nvPr/>
        </p:nvSpPr>
        <p:spPr>
          <a:xfrm>
            <a:off x="947451" y="5021605"/>
            <a:ext cx="5850961" cy="923330"/>
          </a:xfrm>
          <a:prstGeom prst="rect">
            <a:avLst/>
          </a:prstGeom>
          <a:noFill/>
        </p:spPr>
        <p:txBody>
          <a:bodyPr wrap="none" rtlCol="0">
            <a:spAutoFit/>
          </a:bodyPr>
          <a:lstStyle/>
          <a:p>
            <a:r>
              <a:rPr lang="en-US" b="1" dirty="0"/>
              <a:t>Parallelism (important for system behavior) </a:t>
            </a:r>
          </a:p>
          <a:p>
            <a:r>
              <a:rPr lang="en-US" dirty="0"/>
              <a:t>Ability of system to perform multiple task parallelly</a:t>
            </a:r>
          </a:p>
          <a:p>
            <a:r>
              <a:rPr lang="en-US" dirty="0" err="1"/>
              <a:t>e.g</a:t>
            </a:r>
            <a:r>
              <a:rPr lang="en-US" dirty="0"/>
              <a:t>, multiple people like post on Facebook at the same time  </a:t>
            </a:r>
            <a:endParaRPr lang="en-PK" dirty="0"/>
          </a:p>
        </p:txBody>
      </p:sp>
    </p:spTree>
    <p:extLst>
      <p:ext uri="{BB962C8B-B14F-4D97-AF65-F5344CB8AC3E}">
        <p14:creationId xmlns:p14="http://schemas.microsoft.com/office/powerpoint/2010/main" val="38253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1274D-B69A-AB1B-AF8B-2BCE2ADC74E0}"/>
              </a:ext>
            </a:extLst>
          </p:cNvPr>
          <p:cNvSpPr>
            <a:spLocks noGrp="1"/>
          </p:cNvSpPr>
          <p:nvPr>
            <p:ph idx="1"/>
          </p:nvPr>
        </p:nvSpPr>
        <p:spPr/>
        <p:txBody>
          <a:bodyPr/>
          <a:lstStyle/>
          <a:p>
            <a:pPr marL="0" indent="0">
              <a:buNone/>
            </a:pPr>
            <a:r>
              <a:rPr lang="en-US" b="1" dirty="0"/>
              <a:t>Complete and consistence </a:t>
            </a:r>
            <a:endParaRPr lang="en-US" dirty="0"/>
          </a:p>
          <a:p>
            <a:r>
              <a:rPr lang="en-US" dirty="0"/>
              <a:t>Do not change requirements again and again otherwise price, efforts will increase. </a:t>
            </a:r>
            <a:endParaRPr lang="en-PK" dirty="0"/>
          </a:p>
        </p:txBody>
      </p:sp>
    </p:spTree>
    <p:extLst>
      <p:ext uri="{BB962C8B-B14F-4D97-AF65-F5344CB8AC3E}">
        <p14:creationId xmlns:p14="http://schemas.microsoft.com/office/powerpoint/2010/main" val="105724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2A9CC2E-BA02-0D2D-A1AD-91FF7FCD9F2F}"/>
              </a:ext>
            </a:extLst>
          </p:cNvPr>
          <p:cNvGrpSpPr/>
          <p:nvPr/>
        </p:nvGrpSpPr>
        <p:grpSpPr>
          <a:xfrm>
            <a:off x="3668617" y="2828160"/>
            <a:ext cx="4395730" cy="2245107"/>
            <a:chOff x="3668617" y="2828160"/>
            <a:chExt cx="4395730" cy="2245107"/>
          </a:xfrm>
        </p:grpSpPr>
        <p:sp>
          <p:nvSpPr>
            <p:cNvPr id="4" name="Rectangle 3">
              <a:extLst>
                <a:ext uri="{FF2B5EF4-FFF2-40B4-BE49-F238E27FC236}">
                  <a16:creationId xmlns:a16="http://schemas.microsoft.com/office/drawing/2014/main" id="{03B0B6B4-F0D5-AD9E-E640-2EB787C55F2C}"/>
                </a:ext>
              </a:extLst>
            </p:cNvPr>
            <p:cNvSpPr/>
            <p:nvPr/>
          </p:nvSpPr>
          <p:spPr>
            <a:xfrm>
              <a:off x="5001658" y="2828160"/>
              <a:ext cx="1729648" cy="7491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Requirements</a:t>
              </a:r>
              <a:endParaRPr lang="en-PK" dirty="0">
                <a:solidFill>
                  <a:schemeClr val="tx1"/>
                </a:solidFill>
              </a:endParaRPr>
            </a:p>
          </p:txBody>
        </p:sp>
        <p:sp>
          <p:nvSpPr>
            <p:cNvPr id="6" name="Rectangle 5">
              <a:extLst>
                <a:ext uri="{FF2B5EF4-FFF2-40B4-BE49-F238E27FC236}">
                  <a16:creationId xmlns:a16="http://schemas.microsoft.com/office/drawing/2014/main" id="{9D6B930E-9C86-A7A5-C50C-DED96F7F204E}"/>
                </a:ext>
              </a:extLst>
            </p:cNvPr>
            <p:cNvSpPr/>
            <p:nvPr/>
          </p:nvSpPr>
          <p:spPr>
            <a:xfrm>
              <a:off x="6731306" y="4324119"/>
              <a:ext cx="1333041" cy="7491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a:t>
              </a:r>
              <a:endParaRPr lang="en-PK" dirty="0">
                <a:solidFill>
                  <a:schemeClr val="tx1"/>
                </a:solidFill>
              </a:endParaRPr>
            </a:p>
          </p:txBody>
        </p:sp>
        <p:sp>
          <p:nvSpPr>
            <p:cNvPr id="7" name="Rectangle 6">
              <a:extLst>
                <a:ext uri="{FF2B5EF4-FFF2-40B4-BE49-F238E27FC236}">
                  <a16:creationId xmlns:a16="http://schemas.microsoft.com/office/drawing/2014/main" id="{AE71E7AE-F9B0-E6B6-CAB3-507A54050689}"/>
                </a:ext>
              </a:extLst>
            </p:cNvPr>
            <p:cNvSpPr/>
            <p:nvPr/>
          </p:nvSpPr>
          <p:spPr>
            <a:xfrm>
              <a:off x="3668617" y="4324120"/>
              <a:ext cx="1333041" cy="74914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a:t>
              </a:r>
              <a:endParaRPr lang="en-PK" dirty="0">
                <a:solidFill>
                  <a:schemeClr val="tx1"/>
                </a:solidFill>
              </a:endParaRPr>
            </a:p>
          </p:txBody>
        </p:sp>
        <p:cxnSp>
          <p:nvCxnSpPr>
            <p:cNvPr id="9" name="Straight Arrow Connector 8">
              <a:extLst>
                <a:ext uri="{FF2B5EF4-FFF2-40B4-BE49-F238E27FC236}">
                  <a16:creationId xmlns:a16="http://schemas.microsoft.com/office/drawing/2014/main" id="{0228F835-88D7-7D5D-8CAB-C96CA9A3836B}"/>
                </a:ext>
              </a:extLst>
            </p:cNvPr>
            <p:cNvCxnSpPr>
              <a:stCxn id="4" idx="2"/>
              <a:endCxn id="7" idx="0"/>
            </p:cNvCxnSpPr>
            <p:nvPr/>
          </p:nvCxnSpPr>
          <p:spPr>
            <a:xfrm flipH="1">
              <a:off x="4335138" y="3577307"/>
              <a:ext cx="1531344" cy="746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A36BB20-9455-634F-3DB2-057F23772FB2}"/>
                </a:ext>
              </a:extLst>
            </p:cNvPr>
            <p:cNvCxnSpPr>
              <a:stCxn id="4" idx="2"/>
              <a:endCxn id="6" idx="0"/>
            </p:cNvCxnSpPr>
            <p:nvPr/>
          </p:nvCxnSpPr>
          <p:spPr>
            <a:xfrm>
              <a:off x="5866482" y="3577307"/>
              <a:ext cx="1531345" cy="746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083AD2D3-572C-34F2-2BF6-DBFF2ACDB0A1}"/>
              </a:ext>
            </a:extLst>
          </p:cNvPr>
          <p:cNvSpPr>
            <a:spLocks noGrp="1"/>
          </p:cNvSpPr>
          <p:nvPr>
            <p:ph type="title"/>
          </p:nvPr>
        </p:nvSpPr>
        <p:spPr>
          <a:xfrm>
            <a:off x="838200" y="1627458"/>
            <a:ext cx="10515600" cy="1325563"/>
          </a:xfrm>
        </p:spPr>
        <p:txBody>
          <a:bodyPr>
            <a:normAutofit/>
          </a:bodyPr>
          <a:lstStyle/>
          <a:p>
            <a:r>
              <a:rPr lang="en-US" sz="3000" dirty="0"/>
              <a:t>Requirement mean something wanted or something needed. It is interesting to note that the difference b/w want and need.</a:t>
            </a:r>
            <a:endParaRPr lang="en-PK" sz="3000" dirty="0"/>
          </a:p>
        </p:txBody>
      </p:sp>
      <p:sp>
        <p:nvSpPr>
          <p:cNvPr id="5" name="Title 1">
            <a:extLst>
              <a:ext uri="{FF2B5EF4-FFF2-40B4-BE49-F238E27FC236}">
                <a16:creationId xmlns:a16="http://schemas.microsoft.com/office/drawing/2014/main" id="{2AA67F75-F8D4-415A-B7BC-D9E45D36987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Definition requirement engineering </a:t>
            </a:r>
            <a:endParaRPr lang="en-PK" dirty="0"/>
          </a:p>
        </p:txBody>
      </p:sp>
    </p:spTree>
    <p:extLst>
      <p:ext uri="{BB962C8B-B14F-4D97-AF65-F5344CB8AC3E}">
        <p14:creationId xmlns:p14="http://schemas.microsoft.com/office/powerpoint/2010/main" val="130097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CBAA-1BB0-1530-CE0B-1E02F7B048EC}"/>
              </a:ext>
            </a:extLst>
          </p:cNvPr>
          <p:cNvSpPr>
            <a:spLocks noGrp="1"/>
          </p:cNvSpPr>
          <p:nvPr>
            <p:ph type="title"/>
          </p:nvPr>
        </p:nvSpPr>
        <p:spPr/>
        <p:txBody>
          <a:bodyPr/>
          <a:lstStyle/>
          <a:p>
            <a:r>
              <a:rPr lang="en-US" dirty="0"/>
              <a:t>Requirement Engineering Process</a:t>
            </a:r>
            <a:endParaRPr lang="en-PK" dirty="0"/>
          </a:p>
        </p:txBody>
      </p:sp>
      <p:sp>
        <p:nvSpPr>
          <p:cNvPr id="3" name="Content Placeholder 2">
            <a:extLst>
              <a:ext uri="{FF2B5EF4-FFF2-40B4-BE49-F238E27FC236}">
                <a16:creationId xmlns:a16="http://schemas.microsoft.com/office/drawing/2014/main" id="{74289460-A712-4F0B-0042-7BD6E00C184D}"/>
              </a:ext>
            </a:extLst>
          </p:cNvPr>
          <p:cNvSpPr>
            <a:spLocks noGrp="1"/>
          </p:cNvSpPr>
          <p:nvPr>
            <p:ph idx="1"/>
          </p:nvPr>
        </p:nvSpPr>
        <p:spPr/>
        <p:txBody>
          <a:bodyPr/>
          <a:lstStyle/>
          <a:p>
            <a:pPr marL="0" indent="0">
              <a:buNone/>
            </a:pPr>
            <a:r>
              <a:rPr lang="en-US" dirty="0"/>
              <a:t>RE process enables us to systematically determine requirements of the system products. </a:t>
            </a:r>
          </a:p>
          <a:p>
            <a:pPr marL="0" indent="0">
              <a:buNone/>
            </a:pPr>
            <a:r>
              <a:rPr lang="en-US" dirty="0"/>
              <a:t>In requirement process we will talk about</a:t>
            </a:r>
          </a:p>
          <a:p>
            <a:r>
              <a:rPr lang="en-US" sz="2800" dirty="0"/>
              <a:t>Different activities</a:t>
            </a:r>
          </a:p>
          <a:p>
            <a:r>
              <a:rPr lang="en-US" sz="2800" dirty="0"/>
              <a:t>Problems</a:t>
            </a:r>
          </a:p>
          <a:p>
            <a:r>
              <a:rPr lang="en-US" dirty="0"/>
              <a:t>I</a:t>
            </a:r>
            <a:r>
              <a:rPr lang="en-US" sz="2800" dirty="0"/>
              <a:t>ssues we face during gathering requirements </a:t>
            </a:r>
          </a:p>
          <a:p>
            <a:pPr marL="0" indent="0">
              <a:buNone/>
            </a:pPr>
            <a:r>
              <a:rPr lang="en-US" dirty="0"/>
              <a:t>Above issues we will discuss later.</a:t>
            </a:r>
            <a:endParaRPr lang="en-PK" sz="2800" dirty="0"/>
          </a:p>
          <a:p>
            <a:pPr marL="0" indent="0">
              <a:buNone/>
            </a:pPr>
            <a:endParaRPr lang="en-PK" sz="2800" dirty="0"/>
          </a:p>
          <a:p>
            <a:pPr marL="0" indent="0">
              <a:buNone/>
            </a:pPr>
            <a:endParaRPr lang="en-PK" dirty="0"/>
          </a:p>
        </p:txBody>
      </p:sp>
    </p:spTree>
    <p:extLst>
      <p:ext uri="{BB962C8B-B14F-4D97-AF65-F5344CB8AC3E}">
        <p14:creationId xmlns:p14="http://schemas.microsoft.com/office/powerpoint/2010/main" val="31345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9899-14A4-2052-AFAF-6F0EEDF8DFBE}"/>
              </a:ext>
            </a:extLst>
          </p:cNvPr>
          <p:cNvSpPr>
            <a:spLocks noGrp="1"/>
          </p:cNvSpPr>
          <p:nvPr>
            <p:ph type="title"/>
          </p:nvPr>
        </p:nvSpPr>
        <p:spPr/>
        <p:txBody>
          <a:bodyPr/>
          <a:lstStyle/>
          <a:p>
            <a:r>
              <a:rPr lang="en-US" dirty="0"/>
              <a:t>Responsibility of requirement engineering </a:t>
            </a:r>
            <a:endParaRPr lang="en-PK" dirty="0"/>
          </a:p>
        </p:txBody>
      </p:sp>
      <p:sp>
        <p:nvSpPr>
          <p:cNvPr id="3" name="Content Placeholder 2">
            <a:extLst>
              <a:ext uri="{FF2B5EF4-FFF2-40B4-BE49-F238E27FC236}">
                <a16:creationId xmlns:a16="http://schemas.microsoft.com/office/drawing/2014/main" id="{78383F1A-789B-AFA1-CDA0-B6A50C34E7BD}"/>
              </a:ext>
            </a:extLst>
          </p:cNvPr>
          <p:cNvSpPr>
            <a:spLocks noGrp="1"/>
          </p:cNvSpPr>
          <p:nvPr>
            <p:ph idx="1"/>
          </p:nvPr>
        </p:nvSpPr>
        <p:spPr/>
        <p:txBody>
          <a:bodyPr/>
          <a:lstStyle/>
          <a:p>
            <a:r>
              <a:rPr lang="en-US" dirty="0"/>
              <a:t>Discover</a:t>
            </a:r>
          </a:p>
          <a:p>
            <a:r>
              <a:rPr lang="en-US" dirty="0"/>
              <a:t>Understand</a:t>
            </a:r>
          </a:p>
          <a:p>
            <a:r>
              <a:rPr lang="en-US" dirty="0"/>
              <a:t>Elaborate</a:t>
            </a:r>
          </a:p>
          <a:p>
            <a:r>
              <a:rPr lang="en-US" dirty="0"/>
              <a:t>Exact requirement of the customer for a particular software </a:t>
            </a:r>
          </a:p>
          <a:p>
            <a:pPr marL="0" indent="0">
              <a:buNone/>
            </a:pPr>
            <a:r>
              <a:rPr lang="en-US" dirty="0"/>
              <a:t>Normally customer do know what the requirement are . So, it is necessary to know about requirement definition.</a:t>
            </a:r>
          </a:p>
          <a:p>
            <a:pPr marL="0" indent="0">
              <a:buNone/>
            </a:pPr>
            <a:endParaRPr lang="en-PK" dirty="0"/>
          </a:p>
        </p:txBody>
      </p:sp>
    </p:spTree>
    <p:extLst>
      <p:ext uri="{BB962C8B-B14F-4D97-AF65-F5344CB8AC3E}">
        <p14:creationId xmlns:p14="http://schemas.microsoft.com/office/powerpoint/2010/main" val="247327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2A9CC2E-BA02-0D2D-A1AD-91FF7FCD9F2F}"/>
              </a:ext>
            </a:extLst>
          </p:cNvPr>
          <p:cNvGrpSpPr/>
          <p:nvPr/>
        </p:nvGrpSpPr>
        <p:grpSpPr>
          <a:xfrm>
            <a:off x="3668617" y="2828160"/>
            <a:ext cx="4395730" cy="2245107"/>
            <a:chOff x="3668617" y="2828160"/>
            <a:chExt cx="4395730" cy="2245107"/>
          </a:xfrm>
        </p:grpSpPr>
        <p:sp>
          <p:nvSpPr>
            <p:cNvPr id="4" name="Rectangle 3">
              <a:extLst>
                <a:ext uri="{FF2B5EF4-FFF2-40B4-BE49-F238E27FC236}">
                  <a16:creationId xmlns:a16="http://schemas.microsoft.com/office/drawing/2014/main" id="{03B0B6B4-F0D5-AD9E-E640-2EB787C55F2C}"/>
                </a:ext>
              </a:extLst>
            </p:cNvPr>
            <p:cNvSpPr/>
            <p:nvPr/>
          </p:nvSpPr>
          <p:spPr>
            <a:xfrm>
              <a:off x="5001658" y="2828160"/>
              <a:ext cx="1729648" cy="7491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Requirements</a:t>
              </a:r>
              <a:endParaRPr lang="en-PK" dirty="0">
                <a:solidFill>
                  <a:schemeClr val="tx1"/>
                </a:solidFill>
              </a:endParaRPr>
            </a:p>
          </p:txBody>
        </p:sp>
        <p:sp>
          <p:nvSpPr>
            <p:cNvPr id="6" name="Rectangle 5">
              <a:extLst>
                <a:ext uri="{FF2B5EF4-FFF2-40B4-BE49-F238E27FC236}">
                  <a16:creationId xmlns:a16="http://schemas.microsoft.com/office/drawing/2014/main" id="{9D6B930E-9C86-A7A5-C50C-DED96F7F204E}"/>
                </a:ext>
              </a:extLst>
            </p:cNvPr>
            <p:cNvSpPr/>
            <p:nvPr/>
          </p:nvSpPr>
          <p:spPr>
            <a:xfrm>
              <a:off x="6731306" y="4324119"/>
              <a:ext cx="1333041" cy="7491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a:t>
              </a:r>
              <a:endParaRPr lang="en-PK" dirty="0">
                <a:solidFill>
                  <a:schemeClr val="tx1"/>
                </a:solidFill>
              </a:endParaRPr>
            </a:p>
          </p:txBody>
        </p:sp>
        <p:sp>
          <p:nvSpPr>
            <p:cNvPr id="7" name="Rectangle 6">
              <a:extLst>
                <a:ext uri="{FF2B5EF4-FFF2-40B4-BE49-F238E27FC236}">
                  <a16:creationId xmlns:a16="http://schemas.microsoft.com/office/drawing/2014/main" id="{AE71E7AE-F9B0-E6B6-CAB3-507A54050689}"/>
                </a:ext>
              </a:extLst>
            </p:cNvPr>
            <p:cNvSpPr/>
            <p:nvPr/>
          </p:nvSpPr>
          <p:spPr>
            <a:xfrm>
              <a:off x="3668617" y="4324120"/>
              <a:ext cx="1333041" cy="74914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a:t>
              </a:r>
              <a:endParaRPr lang="en-PK" dirty="0">
                <a:solidFill>
                  <a:schemeClr val="tx1"/>
                </a:solidFill>
              </a:endParaRPr>
            </a:p>
          </p:txBody>
        </p:sp>
        <p:cxnSp>
          <p:nvCxnSpPr>
            <p:cNvPr id="9" name="Straight Arrow Connector 8">
              <a:extLst>
                <a:ext uri="{FF2B5EF4-FFF2-40B4-BE49-F238E27FC236}">
                  <a16:creationId xmlns:a16="http://schemas.microsoft.com/office/drawing/2014/main" id="{0228F835-88D7-7D5D-8CAB-C96CA9A3836B}"/>
                </a:ext>
              </a:extLst>
            </p:cNvPr>
            <p:cNvCxnSpPr>
              <a:stCxn id="4" idx="2"/>
              <a:endCxn id="7" idx="0"/>
            </p:cNvCxnSpPr>
            <p:nvPr/>
          </p:nvCxnSpPr>
          <p:spPr>
            <a:xfrm flipH="1">
              <a:off x="4335138" y="3577307"/>
              <a:ext cx="1531344" cy="746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A36BB20-9455-634F-3DB2-057F23772FB2}"/>
                </a:ext>
              </a:extLst>
            </p:cNvPr>
            <p:cNvCxnSpPr>
              <a:stCxn id="4" idx="2"/>
              <a:endCxn id="6" idx="0"/>
            </p:cNvCxnSpPr>
            <p:nvPr/>
          </p:nvCxnSpPr>
          <p:spPr>
            <a:xfrm>
              <a:off x="5866482" y="3577307"/>
              <a:ext cx="1531345" cy="746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652DB75E-34B1-70BE-FBA4-E8783B0A7C56}"/>
              </a:ext>
            </a:extLst>
          </p:cNvPr>
          <p:cNvGrpSpPr/>
          <p:nvPr/>
        </p:nvGrpSpPr>
        <p:grpSpPr>
          <a:xfrm>
            <a:off x="931921" y="5569310"/>
            <a:ext cx="8810745" cy="821039"/>
            <a:chOff x="2154793" y="5569310"/>
            <a:chExt cx="8810745" cy="821039"/>
          </a:xfrm>
        </p:grpSpPr>
        <p:sp>
          <p:nvSpPr>
            <p:cNvPr id="12" name="TextBox 11">
              <a:extLst>
                <a:ext uri="{FF2B5EF4-FFF2-40B4-BE49-F238E27FC236}">
                  <a16:creationId xmlns:a16="http://schemas.microsoft.com/office/drawing/2014/main" id="{1D30291A-8B3D-0BC9-9971-62B0B4F42CF9}"/>
                </a:ext>
              </a:extLst>
            </p:cNvPr>
            <p:cNvSpPr txBox="1"/>
            <p:nvPr/>
          </p:nvSpPr>
          <p:spPr>
            <a:xfrm>
              <a:off x="2154793" y="5569310"/>
              <a:ext cx="8810745" cy="369332"/>
            </a:xfrm>
            <a:prstGeom prst="rect">
              <a:avLst/>
            </a:prstGeom>
            <a:noFill/>
          </p:spPr>
          <p:txBody>
            <a:bodyPr wrap="none" rtlCol="0">
              <a:spAutoFit/>
            </a:bodyPr>
            <a:lstStyle/>
            <a:p>
              <a:r>
                <a:rPr lang="en-US" dirty="0"/>
                <a:t>For Example: many children want to eat burger on pizza, but in reality, they may not need it. </a:t>
              </a:r>
              <a:endParaRPr lang="en-PK" dirty="0"/>
            </a:p>
          </p:txBody>
        </p:sp>
        <p:sp>
          <p:nvSpPr>
            <p:cNvPr id="13" name="TextBox 12">
              <a:extLst>
                <a:ext uri="{FF2B5EF4-FFF2-40B4-BE49-F238E27FC236}">
                  <a16:creationId xmlns:a16="http://schemas.microsoft.com/office/drawing/2014/main" id="{C1A0445B-621C-9248-0F57-F18D35D01865}"/>
                </a:ext>
              </a:extLst>
            </p:cNvPr>
            <p:cNvSpPr txBox="1"/>
            <p:nvPr/>
          </p:nvSpPr>
          <p:spPr>
            <a:xfrm>
              <a:off x="2154793" y="6021017"/>
              <a:ext cx="8194166" cy="369332"/>
            </a:xfrm>
            <a:prstGeom prst="rect">
              <a:avLst/>
            </a:prstGeom>
            <a:noFill/>
          </p:spPr>
          <p:txBody>
            <a:bodyPr wrap="none" rtlCol="0">
              <a:spAutoFit/>
            </a:bodyPr>
            <a:lstStyle/>
            <a:p>
              <a:r>
                <a:rPr lang="en-US" dirty="0"/>
                <a:t>In School app, add animations this is only want of a developer not the need of system.</a:t>
              </a:r>
              <a:endParaRPr lang="en-PK" dirty="0"/>
            </a:p>
          </p:txBody>
        </p:sp>
      </p:grpSp>
      <p:sp>
        <p:nvSpPr>
          <p:cNvPr id="2" name="Title 1">
            <a:extLst>
              <a:ext uri="{FF2B5EF4-FFF2-40B4-BE49-F238E27FC236}">
                <a16:creationId xmlns:a16="http://schemas.microsoft.com/office/drawing/2014/main" id="{083AD2D3-572C-34F2-2BF6-DBFF2ACDB0A1}"/>
              </a:ext>
            </a:extLst>
          </p:cNvPr>
          <p:cNvSpPr>
            <a:spLocks noGrp="1"/>
          </p:cNvSpPr>
          <p:nvPr>
            <p:ph type="title"/>
          </p:nvPr>
        </p:nvSpPr>
        <p:spPr>
          <a:xfrm>
            <a:off x="838200" y="1627458"/>
            <a:ext cx="10515600" cy="1325563"/>
          </a:xfrm>
        </p:spPr>
        <p:txBody>
          <a:bodyPr>
            <a:normAutofit fontScale="90000"/>
          </a:bodyPr>
          <a:lstStyle/>
          <a:p>
            <a:r>
              <a:rPr lang="en-US" sz="3000" dirty="0"/>
              <a:t>Requirement mean something wanted or something needed. It is combination of 2 words, want and need. It is necessary to note the difference between want and need.</a:t>
            </a:r>
            <a:endParaRPr lang="en-PK" sz="3000" dirty="0"/>
          </a:p>
        </p:txBody>
      </p:sp>
      <p:sp>
        <p:nvSpPr>
          <p:cNvPr id="5" name="Title 1">
            <a:extLst>
              <a:ext uri="{FF2B5EF4-FFF2-40B4-BE49-F238E27FC236}">
                <a16:creationId xmlns:a16="http://schemas.microsoft.com/office/drawing/2014/main" id="{2AA67F75-F8D4-415A-B7BC-D9E45D36987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Definition requirement engineering </a:t>
            </a:r>
            <a:endParaRPr lang="en-PK" dirty="0"/>
          </a:p>
        </p:txBody>
      </p:sp>
    </p:spTree>
    <p:extLst>
      <p:ext uri="{BB962C8B-B14F-4D97-AF65-F5344CB8AC3E}">
        <p14:creationId xmlns:p14="http://schemas.microsoft.com/office/powerpoint/2010/main" val="195924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FD91-A7C2-9EB5-F0E6-A8E747E4F9D5}"/>
              </a:ext>
            </a:extLst>
          </p:cNvPr>
          <p:cNvSpPr>
            <a:spLocks noGrp="1"/>
          </p:cNvSpPr>
          <p:nvPr>
            <p:ph type="title"/>
          </p:nvPr>
        </p:nvSpPr>
        <p:spPr/>
        <p:txBody>
          <a:bodyPr/>
          <a:lstStyle/>
          <a:p>
            <a:r>
              <a:rPr lang="en-US" dirty="0"/>
              <a:t>Which statement specify ‘want’ and ‘need’?</a:t>
            </a:r>
            <a:endParaRPr lang="en-PK" dirty="0"/>
          </a:p>
        </p:txBody>
      </p:sp>
      <p:sp>
        <p:nvSpPr>
          <p:cNvPr id="3" name="Content Placeholder 2">
            <a:extLst>
              <a:ext uri="{FF2B5EF4-FFF2-40B4-BE49-F238E27FC236}">
                <a16:creationId xmlns:a16="http://schemas.microsoft.com/office/drawing/2014/main" id="{75DBCEF7-C423-859E-BDC2-B8BAE6E59C38}"/>
              </a:ext>
            </a:extLst>
          </p:cNvPr>
          <p:cNvSpPr>
            <a:spLocks noGrp="1"/>
          </p:cNvSpPr>
          <p:nvPr>
            <p:ph idx="1"/>
          </p:nvPr>
        </p:nvSpPr>
        <p:spPr/>
        <p:txBody>
          <a:bodyPr/>
          <a:lstStyle/>
          <a:p>
            <a:r>
              <a:rPr lang="en-US" dirty="0"/>
              <a:t>"The application should support seamless synchronization across multiple devices, ensuring users can access their data from anywhere."</a:t>
            </a:r>
          </a:p>
          <a:p>
            <a:r>
              <a:rPr lang="en-US" dirty="0"/>
              <a:t>"The system should have a robust search functionality, enabling users to quickly find relevant information within the platform."</a:t>
            </a:r>
          </a:p>
          <a:p>
            <a:r>
              <a:rPr lang="en-US" dirty="0"/>
              <a:t>"Users should be able to easily customize their profiles, providing a personalized experience within the application."</a:t>
            </a:r>
            <a:endParaRPr lang="en-PK" dirty="0"/>
          </a:p>
        </p:txBody>
      </p:sp>
    </p:spTree>
    <p:extLst>
      <p:ext uri="{BB962C8B-B14F-4D97-AF65-F5344CB8AC3E}">
        <p14:creationId xmlns:p14="http://schemas.microsoft.com/office/powerpoint/2010/main" val="321515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8B6A-FC9E-4D7E-948E-6CB7CA9E8FFD}"/>
              </a:ext>
            </a:extLst>
          </p:cNvPr>
          <p:cNvSpPr>
            <a:spLocks noGrp="1"/>
          </p:cNvSpPr>
          <p:nvPr>
            <p:ph type="title"/>
          </p:nvPr>
        </p:nvSpPr>
        <p:spPr/>
        <p:txBody>
          <a:bodyPr/>
          <a:lstStyle/>
          <a:p>
            <a:r>
              <a:rPr lang="en-US" dirty="0"/>
              <a:t>Answer </a:t>
            </a:r>
            <a:endParaRPr lang="en-PK" dirty="0"/>
          </a:p>
        </p:txBody>
      </p:sp>
      <p:sp>
        <p:nvSpPr>
          <p:cNvPr id="3" name="Content Placeholder 2">
            <a:extLst>
              <a:ext uri="{FF2B5EF4-FFF2-40B4-BE49-F238E27FC236}">
                <a16:creationId xmlns:a16="http://schemas.microsoft.com/office/drawing/2014/main" id="{2B9D0A3E-D549-D881-DB9F-4A565AC89290}"/>
              </a:ext>
            </a:extLst>
          </p:cNvPr>
          <p:cNvSpPr>
            <a:spLocks noGrp="1"/>
          </p:cNvSpPr>
          <p:nvPr>
            <p:ph idx="1"/>
          </p:nvPr>
        </p:nvSpPr>
        <p:spPr/>
        <p:txBody>
          <a:bodyPr>
            <a:normAutofit/>
          </a:bodyPr>
          <a:lstStyle/>
          <a:p>
            <a:r>
              <a:rPr lang="en-US" dirty="0"/>
              <a:t>Need:</a:t>
            </a:r>
          </a:p>
          <a:p>
            <a:pPr marL="0" indent="0">
              <a:buNone/>
            </a:pPr>
            <a:r>
              <a:rPr lang="en-US" dirty="0"/>
              <a:t>"The application should support seamless synchronization across multiple devices, ensuring </a:t>
            </a:r>
            <a:r>
              <a:rPr lang="en-US" b="1" dirty="0"/>
              <a:t>users can access </a:t>
            </a:r>
            <a:r>
              <a:rPr lang="en-US" dirty="0"/>
              <a:t>their data from anywhere."</a:t>
            </a:r>
          </a:p>
          <a:p>
            <a:r>
              <a:rPr lang="en-US" dirty="0"/>
              <a:t>Need:</a:t>
            </a:r>
          </a:p>
          <a:p>
            <a:pPr marL="0" indent="0">
              <a:buNone/>
            </a:pPr>
            <a:r>
              <a:rPr lang="en-US" dirty="0"/>
              <a:t>"The system should have a robust search functionality, enabling users to </a:t>
            </a:r>
            <a:r>
              <a:rPr lang="en-US" b="1" dirty="0"/>
              <a:t>quickly find relevant information </a:t>
            </a:r>
            <a:r>
              <a:rPr lang="en-US" dirty="0"/>
              <a:t>within the platform."</a:t>
            </a:r>
          </a:p>
          <a:p>
            <a:r>
              <a:rPr lang="en-US" dirty="0"/>
              <a:t>Want:</a:t>
            </a:r>
          </a:p>
          <a:p>
            <a:pPr marL="0" indent="0">
              <a:buNone/>
            </a:pPr>
            <a:r>
              <a:rPr lang="en-US" dirty="0"/>
              <a:t>"Users should be able to </a:t>
            </a:r>
            <a:r>
              <a:rPr lang="en-US" b="1" dirty="0"/>
              <a:t>easily customize </a:t>
            </a:r>
            <a:r>
              <a:rPr lang="en-US" dirty="0"/>
              <a:t>their profiles, providing a personalized experience within the application."</a:t>
            </a:r>
            <a:endParaRPr lang="en-PK" dirty="0"/>
          </a:p>
        </p:txBody>
      </p:sp>
    </p:spTree>
    <p:extLst>
      <p:ext uri="{BB962C8B-B14F-4D97-AF65-F5344CB8AC3E}">
        <p14:creationId xmlns:p14="http://schemas.microsoft.com/office/powerpoint/2010/main" val="270565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911EA-3E56-F38D-597E-A2D3AC4BD45B}"/>
              </a:ext>
            </a:extLst>
          </p:cNvPr>
          <p:cNvSpPr>
            <a:spLocks noGrp="1"/>
          </p:cNvSpPr>
          <p:nvPr>
            <p:ph idx="1"/>
          </p:nvPr>
        </p:nvSpPr>
        <p:spPr>
          <a:xfrm>
            <a:off x="838200" y="955293"/>
            <a:ext cx="10515600" cy="5478558"/>
          </a:xfrm>
        </p:spPr>
        <p:txBody>
          <a:bodyPr/>
          <a:lstStyle/>
          <a:p>
            <a:pPr marL="0" indent="0">
              <a:buNone/>
            </a:pPr>
            <a:r>
              <a:rPr lang="en-US" dirty="0"/>
              <a:t>For developing high quality software, software engineers must have professionalism and training between real need and want of the customers.  </a:t>
            </a:r>
          </a:p>
          <a:p>
            <a:pPr marL="0" indent="0">
              <a:buNone/>
            </a:pPr>
            <a:endParaRPr lang="en-US" dirty="0"/>
          </a:p>
          <a:p>
            <a:pPr marL="0" indent="0">
              <a:buNone/>
            </a:pPr>
            <a:r>
              <a:rPr lang="en-US" dirty="0"/>
              <a:t>			     Software engineers have</a:t>
            </a:r>
          </a:p>
          <a:p>
            <a:pPr marL="0" indent="0">
              <a:buNone/>
            </a:pPr>
            <a:endParaRPr lang="en-US" dirty="0"/>
          </a:p>
          <a:p>
            <a:pPr marL="0" indent="0">
              <a:buNone/>
            </a:pPr>
            <a:r>
              <a:rPr lang="en-US" dirty="0"/>
              <a:t>		      Professionalism 	      training</a:t>
            </a:r>
          </a:p>
          <a:p>
            <a:pPr marL="0" indent="0">
              <a:buNone/>
            </a:pPr>
            <a:endParaRPr lang="en-US" dirty="0"/>
          </a:p>
          <a:p>
            <a:pPr marL="0" indent="0">
              <a:buNone/>
            </a:pPr>
            <a:r>
              <a:rPr lang="en-US" dirty="0"/>
              <a:t>				     To understand</a:t>
            </a:r>
          </a:p>
          <a:p>
            <a:pPr marL="0" indent="0">
              <a:buNone/>
            </a:pPr>
            <a:endParaRPr lang="en-US" dirty="0"/>
          </a:p>
          <a:p>
            <a:pPr marL="0" indent="0">
              <a:buNone/>
            </a:pPr>
            <a:r>
              <a:rPr lang="en-US" dirty="0"/>
              <a:t>		     		Real need 	real want</a:t>
            </a:r>
          </a:p>
          <a:p>
            <a:pPr marL="0" indent="0">
              <a:buNone/>
            </a:pPr>
            <a:endParaRPr lang="en-PK" dirty="0"/>
          </a:p>
        </p:txBody>
      </p:sp>
      <p:grpSp>
        <p:nvGrpSpPr>
          <p:cNvPr id="4" name="Group 3">
            <a:extLst>
              <a:ext uri="{FF2B5EF4-FFF2-40B4-BE49-F238E27FC236}">
                <a16:creationId xmlns:a16="http://schemas.microsoft.com/office/drawing/2014/main" id="{6D958600-3AFB-9D46-979B-6B438CEC3F58}"/>
              </a:ext>
            </a:extLst>
          </p:cNvPr>
          <p:cNvGrpSpPr/>
          <p:nvPr/>
        </p:nvGrpSpPr>
        <p:grpSpPr>
          <a:xfrm>
            <a:off x="5473547" y="3242880"/>
            <a:ext cx="1244906" cy="480821"/>
            <a:chOff x="2005070" y="2368627"/>
            <a:chExt cx="1244906" cy="903383"/>
          </a:xfrm>
        </p:grpSpPr>
        <p:cxnSp>
          <p:nvCxnSpPr>
            <p:cNvPr id="5" name="Straight Arrow Connector 4">
              <a:extLst>
                <a:ext uri="{FF2B5EF4-FFF2-40B4-BE49-F238E27FC236}">
                  <a16:creationId xmlns:a16="http://schemas.microsoft.com/office/drawing/2014/main" id="{5DBA4E1C-4BA7-7A3F-71B6-D9CB0AC22675}"/>
                </a:ext>
              </a:extLst>
            </p:cNvPr>
            <p:cNvCxnSpPr/>
            <p:nvPr/>
          </p:nvCxnSpPr>
          <p:spPr>
            <a:xfrm flipH="1">
              <a:off x="2005070" y="2368627"/>
              <a:ext cx="627961" cy="903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083D33BE-96E1-B54B-E357-226554E8C545}"/>
                </a:ext>
              </a:extLst>
            </p:cNvPr>
            <p:cNvCxnSpPr>
              <a:cxnSpLocks/>
            </p:cNvCxnSpPr>
            <p:nvPr/>
          </p:nvCxnSpPr>
          <p:spPr>
            <a:xfrm>
              <a:off x="2633031" y="2368627"/>
              <a:ext cx="616945" cy="903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8" name="Straight Arrow Connector 7">
            <a:extLst>
              <a:ext uri="{FF2B5EF4-FFF2-40B4-BE49-F238E27FC236}">
                <a16:creationId xmlns:a16="http://schemas.microsoft.com/office/drawing/2014/main" id="{E1C41B27-9AAB-9D27-EFFF-7B142E9DACD8}"/>
              </a:ext>
            </a:extLst>
          </p:cNvPr>
          <p:cNvCxnSpPr>
            <a:cxnSpLocks/>
          </p:cNvCxnSpPr>
          <p:nvPr/>
        </p:nvCxnSpPr>
        <p:spPr>
          <a:xfrm>
            <a:off x="4825388" y="4263528"/>
            <a:ext cx="481069" cy="517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0A7EB02-359E-25BC-697C-F14FFC0B290A}"/>
              </a:ext>
            </a:extLst>
          </p:cNvPr>
          <p:cNvCxnSpPr>
            <a:cxnSpLocks/>
          </p:cNvCxnSpPr>
          <p:nvPr/>
        </p:nvCxnSpPr>
        <p:spPr>
          <a:xfrm flipH="1">
            <a:off x="6745996" y="4208443"/>
            <a:ext cx="481069" cy="572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2DD3D998-32B7-EECF-BBCA-B9533744DA73}"/>
              </a:ext>
            </a:extLst>
          </p:cNvPr>
          <p:cNvGrpSpPr/>
          <p:nvPr/>
        </p:nvGrpSpPr>
        <p:grpSpPr>
          <a:xfrm>
            <a:off x="5306457" y="5233014"/>
            <a:ext cx="1244906" cy="572878"/>
            <a:chOff x="2005070" y="2368627"/>
            <a:chExt cx="1244906" cy="903383"/>
          </a:xfrm>
        </p:grpSpPr>
        <p:cxnSp>
          <p:nvCxnSpPr>
            <p:cNvPr id="23" name="Straight Arrow Connector 22">
              <a:extLst>
                <a:ext uri="{FF2B5EF4-FFF2-40B4-BE49-F238E27FC236}">
                  <a16:creationId xmlns:a16="http://schemas.microsoft.com/office/drawing/2014/main" id="{ADC65F85-2664-E01F-9DA3-D7569D0E245E}"/>
                </a:ext>
              </a:extLst>
            </p:cNvPr>
            <p:cNvCxnSpPr/>
            <p:nvPr/>
          </p:nvCxnSpPr>
          <p:spPr>
            <a:xfrm flipH="1">
              <a:off x="2005070" y="2368627"/>
              <a:ext cx="627961" cy="903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B6C51E5-DE68-CED8-8F29-FEA4D5DCD1B8}"/>
                </a:ext>
              </a:extLst>
            </p:cNvPr>
            <p:cNvCxnSpPr>
              <a:cxnSpLocks/>
            </p:cNvCxnSpPr>
            <p:nvPr/>
          </p:nvCxnSpPr>
          <p:spPr>
            <a:xfrm>
              <a:off x="2633031" y="2368627"/>
              <a:ext cx="616945" cy="903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8" name="Rectangle 27">
            <a:extLst>
              <a:ext uri="{FF2B5EF4-FFF2-40B4-BE49-F238E27FC236}">
                <a16:creationId xmlns:a16="http://schemas.microsoft.com/office/drawing/2014/main" id="{E0BC3B80-6571-2B3E-C3C5-52FF134928BC}"/>
              </a:ext>
            </a:extLst>
          </p:cNvPr>
          <p:cNvSpPr/>
          <p:nvPr/>
        </p:nvSpPr>
        <p:spPr>
          <a:xfrm>
            <a:off x="3999123" y="2732183"/>
            <a:ext cx="3668617" cy="4808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9" name="Rectangle 28">
            <a:extLst>
              <a:ext uri="{FF2B5EF4-FFF2-40B4-BE49-F238E27FC236}">
                <a16:creationId xmlns:a16="http://schemas.microsoft.com/office/drawing/2014/main" id="{49BD6D4E-7B7F-1B77-9A89-E135566AB4BE}"/>
              </a:ext>
            </a:extLst>
          </p:cNvPr>
          <p:cNvSpPr/>
          <p:nvPr/>
        </p:nvSpPr>
        <p:spPr>
          <a:xfrm>
            <a:off x="3183875" y="3723701"/>
            <a:ext cx="2379643" cy="4808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0" name="Rectangle 29">
            <a:extLst>
              <a:ext uri="{FF2B5EF4-FFF2-40B4-BE49-F238E27FC236}">
                <a16:creationId xmlns:a16="http://schemas.microsoft.com/office/drawing/2014/main" id="{A797B470-5435-3AD6-0AE2-405D543A5F22}"/>
              </a:ext>
            </a:extLst>
          </p:cNvPr>
          <p:cNvSpPr/>
          <p:nvPr/>
        </p:nvSpPr>
        <p:spPr>
          <a:xfrm>
            <a:off x="6852492" y="3753577"/>
            <a:ext cx="1266939" cy="450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1" name="Rectangle 30">
            <a:extLst>
              <a:ext uri="{FF2B5EF4-FFF2-40B4-BE49-F238E27FC236}">
                <a16:creationId xmlns:a16="http://schemas.microsoft.com/office/drawing/2014/main" id="{E668B082-1DDC-0CEC-5ADB-C653728F50FE}"/>
              </a:ext>
            </a:extLst>
          </p:cNvPr>
          <p:cNvSpPr/>
          <p:nvPr/>
        </p:nvSpPr>
        <p:spPr>
          <a:xfrm>
            <a:off x="4968607" y="4781320"/>
            <a:ext cx="2093205" cy="4186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2" name="Rectangle 31">
            <a:extLst>
              <a:ext uri="{FF2B5EF4-FFF2-40B4-BE49-F238E27FC236}">
                <a16:creationId xmlns:a16="http://schemas.microsoft.com/office/drawing/2014/main" id="{1EA1EC49-D7C0-58F4-8942-B9E60EE88FD1}"/>
              </a:ext>
            </a:extLst>
          </p:cNvPr>
          <p:cNvSpPr/>
          <p:nvPr/>
        </p:nvSpPr>
        <p:spPr>
          <a:xfrm>
            <a:off x="4549966" y="5838939"/>
            <a:ext cx="1546034" cy="4186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3" name="Rectangle 32">
            <a:extLst>
              <a:ext uri="{FF2B5EF4-FFF2-40B4-BE49-F238E27FC236}">
                <a16:creationId xmlns:a16="http://schemas.microsoft.com/office/drawing/2014/main" id="{7F9314AC-9770-C093-E7C5-EA5D4068DC86}"/>
              </a:ext>
            </a:extLst>
          </p:cNvPr>
          <p:cNvSpPr/>
          <p:nvPr/>
        </p:nvSpPr>
        <p:spPr>
          <a:xfrm>
            <a:off x="6389783" y="5838939"/>
            <a:ext cx="1421176" cy="4186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24837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1624</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Requirement Engineering </vt:lpstr>
      <vt:lpstr>Software requirement engineering </vt:lpstr>
      <vt:lpstr>Requirement mean something wanted or something needed. It is interesting to note that the difference b/w want and need.</vt:lpstr>
      <vt:lpstr>Requirement Engineering Process</vt:lpstr>
      <vt:lpstr>Responsibility of requirement engineering </vt:lpstr>
      <vt:lpstr>Requirement mean something wanted or something needed. It is combination of 2 words, want and need. It is necessary to note the difference between want and need.</vt:lpstr>
      <vt:lpstr>Which statement specify ‘want’ and ‘need’?</vt:lpstr>
      <vt:lpstr>Answer </vt:lpstr>
      <vt:lpstr>PowerPoint Presentation</vt:lpstr>
      <vt:lpstr>PowerPoint Presentation</vt:lpstr>
      <vt:lpstr>PowerPoint Presentation</vt:lpstr>
      <vt:lpstr>PowerPoint Presentation</vt:lpstr>
      <vt:lpstr>Another way to look SW req. (External behavior)</vt:lpstr>
      <vt:lpstr>Definition external behavior</vt:lpstr>
      <vt:lpstr>Abstract level detail of what SW req. may be</vt:lpstr>
      <vt:lpstr>Requirements at different level of details </vt:lpstr>
      <vt:lpstr>PowerPoint Presentation</vt:lpstr>
      <vt:lpstr>PowerPoint Presentation</vt:lpstr>
      <vt:lpstr>IEEE Definition </vt:lpstr>
      <vt:lpstr>Sources of Requirements </vt:lpstr>
      <vt:lpstr>Importance of software requirements </vt:lpstr>
      <vt:lpstr>Example of functional requirement (what)</vt:lpstr>
      <vt:lpstr>Examples </vt:lpstr>
      <vt:lpstr>Answers  </vt:lpstr>
      <vt:lpstr>Kind of Requirements </vt:lpstr>
      <vt:lpstr>Functional Requirements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 </dc:title>
  <dc:creator>Zoha Sohail</dc:creator>
  <cp:lastModifiedBy>Zoha Sohail</cp:lastModifiedBy>
  <cp:revision>4</cp:revision>
  <dcterms:created xsi:type="dcterms:W3CDTF">2023-09-08T10:05:25Z</dcterms:created>
  <dcterms:modified xsi:type="dcterms:W3CDTF">2023-09-19T05:18:51Z</dcterms:modified>
</cp:coreProperties>
</file>