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72" r:id="rId4"/>
    <p:sldId id="273" r:id="rId5"/>
    <p:sldId id="274" r:id="rId6"/>
    <p:sldId id="276" r:id="rId7"/>
    <p:sldId id="280" r:id="rId8"/>
    <p:sldId id="281" r:id="rId9"/>
    <p:sldId id="277" r:id="rId10"/>
    <p:sldId id="275" r:id="rId11"/>
    <p:sldId id="262" r:id="rId12"/>
    <p:sldId id="257" r:id="rId13"/>
    <p:sldId id="258" r:id="rId14"/>
    <p:sldId id="263" r:id="rId15"/>
    <p:sldId id="259" r:id="rId16"/>
    <p:sldId id="260" r:id="rId17"/>
    <p:sldId id="261" r:id="rId18"/>
    <p:sldId id="264" r:id="rId19"/>
    <p:sldId id="265" r:id="rId20"/>
    <p:sldId id="266" r:id="rId21"/>
    <p:sldId id="279" r:id="rId22"/>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7" d="100"/>
          <a:sy n="87" d="100"/>
        </p:scale>
        <p:origin x="6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B8B5-6100-728D-D11D-A10F780944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CF663F91-CE39-9148-A590-B239FB3AAE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B92C9559-F51E-8DB1-EEFE-3039526CA459}"/>
              </a:ext>
            </a:extLst>
          </p:cNvPr>
          <p:cNvSpPr>
            <a:spLocks noGrp="1"/>
          </p:cNvSpPr>
          <p:nvPr>
            <p:ph type="dt" sz="half" idx="10"/>
          </p:nvPr>
        </p:nvSpPr>
        <p:spPr/>
        <p:txBody>
          <a:bodyPr/>
          <a:lstStyle/>
          <a:p>
            <a:fld id="{A0E8587E-A10C-43A0-9408-43FACFB43BA8}" type="datetimeFigureOut">
              <a:rPr lang="en-PK" smtClean="0"/>
              <a:t>14/09/2023</a:t>
            </a:fld>
            <a:endParaRPr lang="en-PK"/>
          </a:p>
        </p:txBody>
      </p:sp>
      <p:sp>
        <p:nvSpPr>
          <p:cNvPr id="5" name="Footer Placeholder 4">
            <a:extLst>
              <a:ext uri="{FF2B5EF4-FFF2-40B4-BE49-F238E27FC236}">
                <a16:creationId xmlns:a16="http://schemas.microsoft.com/office/drawing/2014/main" id="{F5136B89-CA17-E8F3-12A1-80BD00D88B7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2B52E8C-E3B0-1388-3E82-00E5E6F5C144}"/>
              </a:ext>
            </a:extLst>
          </p:cNvPr>
          <p:cNvSpPr>
            <a:spLocks noGrp="1"/>
          </p:cNvSpPr>
          <p:nvPr>
            <p:ph type="sldNum" sz="quarter" idx="12"/>
          </p:nvPr>
        </p:nvSpPr>
        <p:spPr/>
        <p:txBody>
          <a:bodyPr/>
          <a:lstStyle/>
          <a:p>
            <a:fld id="{6A3885A1-AEE2-47E1-8D1C-5C4775CC100A}" type="slidenum">
              <a:rPr lang="en-PK" smtClean="0"/>
              <a:t>‹#›</a:t>
            </a:fld>
            <a:endParaRPr lang="en-PK"/>
          </a:p>
        </p:txBody>
      </p:sp>
    </p:spTree>
    <p:extLst>
      <p:ext uri="{BB962C8B-B14F-4D97-AF65-F5344CB8AC3E}">
        <p14:creationId xmlns:p14="http://schemas.microsoft.com/office/powerpoint/2010/main" val="979773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A96F-2306-9ADC-6F97-A4E642545928}"/>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942C5F69-DA78-FB69-D7F7-F8799ED450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48580E6-1DBD-D80A-FD5B-B4604C864BA0}"/>
              </a:ext>
            </a:extLst>
          </p:cNvPr>
          <p:cNvSpPr>
            <a:spLocks noGrp="1"/>
          </p:cNvSpPr>
          <p:nvPr>
            <p:ph type="dt" sz="half" idx="10"/>
          </p:nvPr>
        </p:nvSpPr>
        <p:spPr/>
        <p:txBody>
          <a:bodyPr/>
          <a:lstStyle/>
          <a:p>
            <a:fld id="{A0E8587E-A10C-43A0-9408-43FACFB43BA8}" type="datetimeFigureOut">
              <a:rPr lang="en-PK" smtClean="0"/>
              <a:t>14/09/2023</a:t>
            </a:fld>
            <a:endParaRPr lang="en-PK"/>
          </a:p>
        </p:txBody>
      </p:sp>
      <p:sp>
        <p:nvSpPr>
          <p:cNvPr id="5" name="Footer Placeholder 4">
            <a:extLst>
              <a:ext uri="{FF2B5EF4-FFF2-40B4-BE49-F238E27FC236}">
                <a16:creationId xmlns:a16="http://schemas.microsoft.com/office/drawing/2014/main" id="{507B6209-C238-C674-85B7-74848C4CF00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5FA4751-58ED-ECBD-2BE4-4F57D2789D06}"/>
              </a:ext>
            </a:extLst>
          </p:cNvPr>
          <p:cNvSpPr>
            <a:spLocks noGrp="1"/>
          </p:cNvSpPr>
          <p:nvPr>
            <p:ph type="sldNum" sz="quarter" idx="12"/>
          </p:nvPr>
        </p:nvSpPr>
        <p:spPr/>
        <p:txBody>
          <a:bodyPr/>
          <a:lstStyle/>
          <a:p>
            <a:fld id="{6A3885A1-AEE2-47E1-8D1C-5C4775CC100A}" type="slidenum">
              <a:rPr lang="en-PK" smtClean="0"/>
              <a:t>‹#›</a:t>
            </a:fld>
            <a:endParaRPr lang="en-PK"/>
          </a:p>
        </p:txBody>
      </p:sp>
    </p:spTree>
    <p:extLst>
      <p:ext uri="{BB962C8B-B14F-4D97-AF65-F5344CB8AC3E}">
        <p14:creationId xmlns:p14="http://schemas.microsoft.com/office/powerpoint/2010/main" val="1363988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DB288A-3BAB-5201-1DB0-E305E64A81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45E49875-A883-6C52-F6BC-B459381802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1D11771-D858-FC55-7CF9-8E8D58038E6E}"/>
              </a:ext>
            </a:extLst>
          </p:cNvPr>
          <p:cNvSpPr>
            <a:spLocks noGrp="1"/>
          </p:cNvSpPr>
          <p:nvPr>
            <p:ph type="dt" sz="half" idx="10"/>
          </p:nvPr>
        </p:nvSpPr>
        <p:spPr/>
        <p:txBody>
          <a:bodyPr/>
          <a:lstStyle/>
          <a:p>
            <a:fld id="{A0E8587E-A10C-43A0-9408-43FACFB43BA8}" type="datetimeFigureOut">
              <a:rPr lang="en-PK" smtClean="0"/>
              <a:t>14/09/2023</a:t>
            </a:fld>
            <a:endParaRPr lang="en-PK"/>
          </a:p>
        </p:txBody>
      </p:sp>
      <p:sp>
        <p:nvSpPr>
          <p:cNvPr id="5" name="Footer Placeholder 4">
            <a:extLst>
              <a:ext uri="{FF2B5EF4-FFF2-40B4-BE49-F238E27FC236}">
                <a16:creationId xmlns:a16="http://schemas.microsoft.com/office/drawing/2014/main" id="{2C941A33-7596-AD8D-5BA2-5C7119B9673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65BF82F-8C7F-0550-935C-AEE67C5F3639}"/>
              </a:ext>
            </a:extLst>
          </p:cNvPr>
          <p:cNvSpPr>
            <a:spLocks noGrp="1"/>
          </p:cNvSpPr>
          <p:nvPr>
            <p:ph type="sldNum" sz="quarter" idx="12"/>
          </p:nvPr>
        </p:nvSpPr>
        <p:spPr/>
        <p:txBody>
          <a:bodyPr/>
          <a:lstStyle/>
          <a:p>
            <a:fld id="{6A3885A1-AEE2-47E1-8D1C-5C4775CC100A}" type="slidenum">
              <a:rPr lang="en-PK" smtClean="0"/>
              <a:t>‹#›</a:t>
            </a:fld>
            <a:endParaRPr lang="en-PK"/>
          </a:p>
        </p:txBody>
      </p:sp>
    </p:spTree>
    <p:extLst>
      <p:ext uri="{BB962C8B-B14F-4D97-AF65-F5344CB8AC3E}">
        <p14:creationId xmlns:p14="http://schemas.microsoft.com/office/powerpoint/2010/main" val="1422079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33780-66B4-A96C-8133-320EA15768BE}"/>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3873F3F2-3F72-F07F-0D53-36A56C6B1B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5AB25E8-8E0A-DA22-48C9-84AE733006EB}"/>
              </a:ext>
            </a:extLst>
          </p:cNvPr>
          <p:cNvSpPr>
            <a:spLocks noGrp="1"/>
          </p:cNvSpPr>
          <p:nvPr>
            <p:ph type="dt" sz="half" idx="10"/>
          </p:nvPr>
        </p:nvSpPr>
        <p:spPr/>
        <p:txBody>
          <a:bodyPr/>
          <a:lstStyle/>
          <a:p>
            <a:fld id="{A0E8587E-A10C-43A0-9408-43FACFB43BA8}" type="datetimeFigureOut">
              <a:rPr lang="en-PK" smtClean="0"/>
              <a:t>14/09/2023</a:t>
            </a:fld>
            <a:endParaRPr lang="en-PK"/>
          </a:p>
        </p:txBody>
      </p:sp>
      <p:sp>
        <p:nvSpPr>
          <p:cNvPr id="5" name="Footer Placeholder 4">
            <a:extLst>
              <a:ext uri="{FF2B5EF4-FFF2-40B4-BE49-F238E27FC236}">
                <a16:creationId xmlns:a16="http://schemas.microsoft.com/office/drawing/2014/main" id="{F773D9BF-A02B-0587-5DBE-EA24A5F7041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1C00D6F-7594-AB69-21F1-11544055722B}"/>
              </a:ext>
            </a:extLst>
          </p:cNvPr>
          <p:cNvSpPr>
            <a:spLocks noGrp="1"/>
          </p:cNvSpPr>
          <p:nvPr>
            <p:ph type="sldNum" sz="quarter" idx="12"/>
          </p:nvPr>
        </p:nvSpPr>
        <p:spPr/>
        <p:txBody>
          <a:bodyPr/>
          <a:lstStyle/>
          <a:p>
            <a:fld id="{6A3885A1-AEE2-47E1-8D1C-5C4775CC100A}" type="slidenum">
              <a:rPr lang="en-PK" smtClean="0"/>
              <a:t>‹#›</a:t>
            </a:fld>
            <a:endParaRPr lang="en-PK"/>
          </a:p>
        </p:txBody>
      </p:sp>
    </p:spTree>
    <p:extLst>
      <p:ext uri="{BB962C8B-B14F-4D97-AF65-F5344CB8AC3E}">
        <p14:creationId xmlns:p14="http://schemas.microsoft.com/office/powerpoint/2010/main" val="33264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28118-84A6-A142-B7DA-06E7FF8CC3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3E615DD8-34FB-FEA2-0638-319ADBFC06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EE5D0E-6EFB-2DB5-F86C-76BECE36E832}"/>
              </a:ext>
            </a:extLst>
          </p:cNvPr>
          <p:cNvSpPr>
            <a:spLocks noGrp="1"/>
          </p:cNvSpPr>
          <p:nvPr>
            <p:ph type="dt" sz="half" idx="10"/>
          </p:nvPr>
        </p:nvSpPr>
        <p:spPr/>
        <p:txBody>
          <a:bodyPr/>
          <a:lstStyle/>
          <a:p>
            <a:fld id="{A0E8587E-A10C-43A0-9408-43FACFB43BA8}" type="datetimeFigureOut">
              <a:rPr lang="en-PK" smtClean="0"/>
              <a:t>14/09/2023</a:t>
            </a:fld>
            <a:endParaRPr lang="en-PK"/>
          </a:p>
        </p:txBody>
      </p:sp>
      <p:sp>
        <p:nvSpPr>
          <p:cNvPr id="5" name="Footer Placeholder 4">
            <a:extLst>
              <a:ext uri="{FF2B5EF4-FFF2-40B4-BE49-F238E27FC236}">
                <a16:creationId xmlns:a16="http://schemas.microsoft.com/office/drawing/2014/main" id="{44151D2F-E863-DAD5-4C77-04551C7F54D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03D3FFB-9888-2F94-12E5-20A2A776586F}"/>
              </a:ext>
            </a:extLst>
          </p:cNvPr>
          <p:cNvSpPr>
            <a:spLocks noGrp="1"/>
          </p:cNvSpPr>
          <p:nvPr>
            <p:ph type="sldNum" sz="quarter" idx="12"/>
          </p:nvPr>
        </p:nvSpPr>
        <p:spPr/>
        <p:txBody>
          <a:bodyPr/>
          <a:lstStyle/>
          <a:p>
            <a:fld id="{6A3885A1-AEE2-47E1-8D1C-5C4775CC100A}" type="slidenum">
              <a:rPr lang="en-PK" smtClean="0"/>
              <a:t>‹#›</a:t>
            </a:fld>
            <a:endParaRPr lang="en-PK"/>
          </a:p>
        </p:txBody>
      </p:sp>
    </p:spTree>
    <p:extLst>
      <p:ext uri="{BB962C8B-B14F-4D97-AF65-F5344CB8AC3E}">
        <p14:creationId xmlns:p14="http://schemas.microsoft.com/office/powerpoint/2010/main" val="326662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7DC2A-5EE2-55CE-7548-BD95DD25D2DE}"/>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0F6B90E9-392E-17A3-C3B1-95AE1E3F4A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62EB53D1-6164-14D2-5703-1FEA4E1A3A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A0734A6D-F85F-4F96-CB60-FD82AADAB030}"/>
              </a:ext>
            </a:extLst>
          </p:cNvPr>
          <p:cNvSpPr>
            <a:spLocks noGrp="1"/>
          </p:cNvSpPr>
          <p:nvPr>
            <p:ph type="dt" sz="half" idx="10"/>
          </p:nvPr>
        </p:nvSpPr>
        <p:spPr/>
        <p:txBody>
          <a:bodyPr/>
          <a:lstStyle/>
          <a:p>
            <a:fld id="{A0E8587E-A10C-43A0-9408-43FACFB43BA8}" type="datetimeFigureOut">
              <a:rPr lang="en-PK" smtClean="0"/>
              <a:t>14/09/2023</a:t>
            </a:fld>
            <a:endParaRPr lang="en-PK"/>
          </a:p>
        </p:txBody>
      </p:sp>
      <p:sp>
        <p:nvSpPr>
          <p:cNvPr id="6" name="Footer Placeholder 5">
            <a:extLst>
              <a:ext uri="{FF2B5EF4-FFF2-40B4-BE49-F238E27FC236}">
                <a16:creationId xmlns:a16="http://schemas.microsoft.com/office/drawing/2014/main" id="{C7A53242-D9A2-F931-9FD2-C54D7B43FBF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3189147-E078-1E13-A10D-BFE12C5A35BA}"/>
              </a:ext>
            </a:extLst>
          </p:cNvPr>
          <p:cNvSpPr>
            <a:spLocks noGrp="1"/>
          </p:cNvSpPr>
          <p:nvPr>
            <p:ph type="sldNum" sz="quarter" idx="12"/>
          </p:nvPr>
        </p:nvSpPr>
        <p:spPr/>
        <p:txBody>
          <a:bodyPr/>
          <a:lstStyle/>
          <a:p>
            <a:fld id="{6A3885A1-AEE2-47E1-8D1C-5C4775CC100A}" type="slidenum">
              <a:rPr lang="en-PK" smtClean="0"/>
              <a:t>‹#›</a:t>
            </a:fld>
            <a:endParaRPr lang="en-PK"/>
          </a:p>
        </p:txBody>
      </p:sp>
    </p:spTree>
    <p:extLst>
      <p:ext uri="{BB962C8B-B14F-4D97-AF65-F5344CB8AC3E}">
        <p14:creationId xmlns:p14="http://schemas.microsoft.com/office/powerpoint/2010/main" val="3826287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49D6-5E96-7940-53DE-10EF74BB9755}"/>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CDE64AB-1BB4-B95B-7077-BABFFA9E5B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D8926B-3AC4-21B4-C6FC-44D8B526DF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FD621C63-0450-02B6-CF9A-E2011D131B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16042D-AE6F-9B39-C7E0-69D29CEE9B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CC4A9504-DBB5-56FE-7105-D8C6A1F53858}"/>
              </a:ext>
            </a:extLst>
          </p:cNvPr>
          <p:cNvSpPr>
            <a:spLocks noGrp="1"/>
          </p:cNvSpPr>
          <p:nvPr>
            <p:ph type="dt" sz="half" idx="10"/>
          </p:nvPr>
        </p:nvSpPr>
        <p:spPr/>
        <p:txBody>
          <a:bodyPr/>
          <a:lstStyle/>
          <a:p>
            <a:fld id="{A0E8587E-A10C-43A0-9408-43FACFB43BA8}" type="datetimeFigureOut">
              <a:rPr lang="en-PK" smtClean="0"/>
              <a:t>14/09/2023</a:t>
            </a:fld>
            <a:endParaRPr lang="en-PK"/>
          </a:p>
        </p:txBody>
      </p:sp>
      <p:sp>
        <p:nvSpPr>
          <p:cNvPr id="8" name="Footer Placeholder 7">
            <a:extLst>
              <a:ext uri="{FF2B5EF4-FFF2-40B4-BE49-F238E27FC236}">
                <a16:creationId xmlns:a16="http://schemas.microsoft.com/office/drawing/2014/main" id="{F268F62F-7770-1CE0-8339-74221D41BBAD}"/>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66B0BA28-64D4-1CCA-E4A6-F4438AD57AB2}"/>
              </a:ext>
            </a:extLst>
          </p:cNvPr>
          <p:cNvSpPr>
            <a:spLocks noGrp="1"/>
          </p:cNvSpPr>
          <p:nvPr>
            <p:ph type="sldNum" sz="quarter" idx="12"/>
          </p:nvPr>
        </p:nvSpPr>
        <p:spPr/>
        <p:txBody>
          <a:bodyPr/>
          <a:lstStyle/>
          <a:p>
            <a:fld id="{6A3885A1-AEE2-47E1-8D1C-5C4775CC100A}" type="slidenum">
              <a:rPr lang="en-PK" smtClean="0"/>
              <a:t>‹#›</a:t>
            </a:fld>
            <a:endParaRPr lang="en-PK"/>
          </a:p>
        </p:txBody>
      </p:sp>
    </p:spTree>
    <p:extLst>
      <p:ext uri="{BB962C8B-B14F-4D97-AF65-F5344CB8AC3E}">
        <p14:creationId xmlns:p14="http://schemas.microsoft.com/office/powerpoint/2010/main" val="499449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D4F8C-18BF-F43F-E98D-3BE0E1F93C43}"/>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17D5FC94-5D0E-2822-78FC-55788720FE47}"/>
              </a:ext>
            </a:extLst>
          </p:cNvPr>
          <p:cNvSpPr>
            <a:spLocks noGrp="1"/>
          </p:cNvSpPr>
          <p:nvPr>
            <p:ph type="dt" sz="half" idx="10"/>
          </p:nvPr>
        </p:nvSpPr>
        <p:spPr/>
        <p:txBody>
          <a:bodyPr/>
          <a:lstStyle/>
          <a:p>
            <a:fld id="{A0E8587E-A10C-43A0-9408-43FACFB43BA8}" type="datetimeFigureOut">
              <a:rPr lang="en-PK" smtClean="0"/>
              <a:t>14/09/2023</a:t>
            </a:fld>
            <a:endParaRPr lang="en-PK"/>
          </a:p>
        </p:txBody>
      </p:sp>
      <p:sp>
        <p:nvSpPr>
          <p:cNvPr id="4" name="Footer Placeholder 3">
            <a:extLst>
              <a:ext uri="{FF2B5EF4-FFF2-40B4-BE49-F238E27FC236}">
                <a16:creationId xmlns:a16="http://schemas.microsoft.com/office/drawing/2014/main" id="{2153FC52-8D71-A6A4-1559-5A00C5A66433}"/>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A549205C-CF0D-2FAB-086A-B735592A8B75}"/>
              </a:ext>
            </a:extLst>
          </p:cNvPr>
          <p:cNvSpPr>
            <a:spLocks noGrp="1"/>
          </p:cNvSpPr>
          <p:nvPr>
            <p:ph type="sldNum" sz="quarter" idx="12"/>
          </p:nvPr>
        </p:nvSpPr>
        <p:spPr/>
        <p:txBody>
          <a:bodyPr/>
          <a:lstStyle/>
          <a:p>
            <a:fld id="{6A3885A1-AEE2-47E1-8D1C-5C4775CC100A}" type="slidenum">
              <a:rPr lang="en-PK" smtClean="0"/>
              <a:t>‹#›</a:t>
            </a:fld>
            <a:endParaRPr lang="en-PK"/>
          </a:p>
        </p:txBody>
      </p:sp>
    </p:spTree>
    <p:extLst>
      <p:ext uri="{BB962C8B-B14F-4D97-AF65-F5344CB8AC3E}">
        <p14:creationId xmlns:p14="http://schemas.microsoft.com/office/powerpoint/2010/main" val="355589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0047E6-097F-DC13-DBAE-EEACF546D3BE}"/>
              </a:ext>
            </a:extLst>
          </p:cNvPr>
          <p:cNvSpPr>
            <a:spLocks noGrp="1"/>
          </p:cNvSpPr>
          <p:nvPr>
            <p:ph type="dt" sz="half" idx="10"/>
          </p:nvPr>
        </p:nvSpPr>
        <p:spPr/>
        <p:txBody>
          <a:bodyPr/>
          <a:lstStyle/>
          <a:p>
            <a:fld id="{A0E8587E-A10C-43A0-9408-43FACFB43BA8}" type="datetimeFigureOut">
              <a:rPr lang="en-PK" smtClean="0"/>
              <a:t>14/09/2023</a:t>
            </a:fld>
            <a:endParaRPr lang="en-PK"/>
          </a:p>
        </p:txBody>
      </p:sp>
      <p:sp>
        <p:nvSpPr>
          <p:cNvPr id="3" name="Footer Placeholder 2">
            <a:extLst>
              <a:ext uri="{FF2B5EF4-FFF2-40B4-BE49-F238E27FC236}">
                <a16:creationId xmlns:a16="http://schemas.microsoft.com/office/drawing/2014/main" id="{AB349AB7-D9CE-B5C5-940E-2A11471BCAEB}"/>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89B47385-B987-D156-C885-65150D377B2E}"/>
              </a:ext>
            </a:extLst>
          </p:cNvPr>
          <p:cNvSpPr>
            <a:spLocks noGrp="1"/>
          </p:cNvSpPr>
          <p:nvPr>
            <p:ph type="sldNum" sz="quarter" idx="12"/>
          </p:nvPr>
        </p:nvSpPr>
        <p:spPr/>
        <p:txBody>
          <a:bodyPr/>
          <a:lstStyle/>
          <a:p>
            <a:fld id="{6A3885A1-AEE2-47E1-8D1C-5C4775CC100A}" type="slidenum">
              <a:rPr lang="en-PK" smtClean="0"/>
              <a:t>‹#›</a:t>
            </a:fld>
            <a:endParaRPr lang="en-PK"/>
          </a:p>
        </p:txBody>
      </p:sp>
    </p:spTree>
    <p:extLst>
      <p:ext uri="{BB962C8B-B14F-4D97-AF65-F5344CB8AC3E}">
        <p14:creationId xmlns:p14="http://schemas.microsoft.com/office/powerpoint/2010/main" val="1472694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F44CF-4BA6-A005-1673-AE5B72B75C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138E7B06-7668-1766-7D8D-6C21081D1C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54259291-C974-6A2D-F5DF-1FD5DE01F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D4BAEA-5D07-CE56-7FCE-8EEA7C35831B}"/>
              </a:ext>
            </a:extLst>
          </p:cNvPr>
          <p:cNvSpPr>
            <a:spLocks noGrp="1"/>
          </p:cNvSpPr>
          <p:nvPr>
            <p:ph type="dt" sz="half" idx="10"/>
          </p:nvPr>
        </p:nvSpPr>
        <p:spPr/>
        <p:txBody>
          <a:bodyPr/>
          <a:lstStyle/>
          <a:p>
            <a:fld id="{A0E8587E-A10C-43A0-9408-43FACFB43BA8}" type="datetimeFigureOut">
              <a:rPr lang="en-PK" smtClean="0"/>
              <a:t>14/09/2023</a:t>
            </a:fld>
            <a:endParaRPr lang="en-PK"/>
          </a:p>
        </p:txBody>
      </p:sp>
      <p:sp>
        <p:nvSpPr>
          <p:cNvPr id="6" name="Footer Placeholder 5">
            <a:extLst>
              <a:ext uri="{FF2B5EF4-FFF2-40B4-BE49-F238E27FC236}">
                <a16:creationId xmlns:a16="http://schemas.microsoft.com/office/drawing/2014/main" id="{2BFB0341-87F8-DD03-43C4-4B306B13145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9EC4ED8E-F59A-E103-F745-24CEE393EF59}"/>
              </a:ext>
            </a:extLst>
          </p:cNvPr>
          <p:cNvSpPr>
            <a:spLocks noGrp="1"/>
          </p:cNvSpPr>
          <p:nvPr>
            <p:ph type="sldNum" sz="quarter" idx="12"/>
          </p:nvPr>
        </p:nvSpPr>
        <p:spPr/>
        <p:txBody>
          <a:bodyPr/>
          <a:lstStyle/>
          <a:p>
            <a:fld id="{6A3885A1-AEE2-47E1-8D1C-5C4775CC100A}" type="slidenum">
              <a:rPr lang="en-PK" smtClean="0"/>
              <a:t>‹#›</a:t>
            </a:fld>
            <a:endParaRPr lang="en-PK"/>
          </a:p>
        </p:txBody>
      </p:sp>
    </p:spTree>
    <p:extLst>
      <p:ext uri="{BB962C8B-B14F-4D97-AF65-F5344CB8AC3E}">
        <p14:creationId xmlns:p14="http://schemas.microsoft.com/office/powerpoint/2010/main" val="285194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A5A97-2895-94FD-C7E1-6FA817D740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8E9F3E48-E011-0546-17CD-353FB03FF3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7C3821C8-CE61-F1FA-EE6B-BE67EC3A6A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896C19-76B0-5E27-7D02-BE792F2E525C}"/>
              </a:ext>
            </a:extLst>
          </p:cNvPr>
          <p:cNvSpPr>
            <a:spLocks noGrp="1"/>
          </p:cNvSpPr>
          <p:nvPr>
            <p:ph type="dt" sz="half" idx="10"/>
          </p:nvPr>
        </p:nvSpPr>
        <p:spPr/>
        <p:txBody>
          <a:bodyPr/>
          <a:lstStyle/>
          <a:p>
            <a:fld id="{A0E8587E-A10C-43A0-9408-43FACFB43BA8}" type="datetimeFigureOut">
              <a:rPr lang="en-PK" smtClean="0"/>
              <a:t>14/09/2023</a:t>
            </a:fld>
            <a:endParaRPr lang="en-PK"/>
          </a:p>
        </p:txBody>
      </p:sp>
      <p:sp>
        <p:nvSpPr>
          <p:cNvPr id="6" name="Footer Placeholder 5">
            <a:extLst>
              <a:ext uri="{FF2B5EF4-FFF2-40B4-BE49-F238E27FC236}">
                <a16:creationId xmlns:a16="http://schemas.microsoft.com/office/drawing/2014/main" id="{C62BE166-9037-4A27-A5C9-61379F4BE427}"/>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35F5D09-5406-6A54-B68E-1EA736AE461C}"/>
              </a:ext>
            </a:extLst>
          </p:cNvPr>
          <p:cNvSpPr>
            <a:spLocks noGrp="1"/>
          </p:cNvSpPr>
          <p:nvPr>
            <p:ph type="sldNum" sz="quarter" idx="12"/>
          </p:nvPr>
        </p:nvSpPr>
        <p:spPr/>
        <p:txBody>
          <a:bodyPr/>
          <a:lstStyle/>
          <a:p>
            <a:fld id="{6A3885A1-AEE2-47E1-8D1C-5C4775CC100A}" type="slidenum">
              <a:rPr lang="en-PK" smtClean="0"/>
              <a:t>‹#›</a:t>
            </a:fld>
            <a:endParaRPr lang="en-PK"/>
          </a:p>
        </p:txBody>
      </p:sp>
    </p:spTree>
    <p:extLst>
      <p:ext uri="{BB962C8B-B14F-4D97-AF65-F5344CB8AC3E}">
        <p14:creationId xmlns:p14="http://schemas.microsoft.com/office/powerpoint/2010/main" val="3905171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52CB2-EA3F-28FB-5396-C56CE2C540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2955B30B-9354-0000-534F-00678D1117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72F4BBA-5850-572A-D146-381984B699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8587E-A10C-43A0-9408-43FACFB43BA8}" type="datetimeFigureOut">
              <a:rPr lang="en-PK" smtClean="0"/>
              <a:t>14/09/2023</a:t>
            </a:fld>
            <a:endParaRPr lang="en-PK"/>
          </a:p>
        </p:txBody>
      </p:sp>
      <p:sp>
        <p:nvSpPr>
          <p:cNvPr id="5" name="Footer Placeholder 4">
            <a:extLst>
              <a:ext uri="{FF2B5EF4-FFF2-40B4-BE49-F238E27FC236}">
                <a16:creationId xmlns:a16="http://schemas.microsoft.com/office/drawing/2014/main" id="{0C29BCF7-8012-43D0-B9E4-47CF12CA61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0831D1E4-B9D1-D46C-D0CA-DAAC2F9414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885A1-AEE2-47E1-8D1C-5C4775CC100A}" type="slidenum">
              <a:rPr lang="en-PK" smtClean="0"/>
              <a:t>‹#›</a:t>
            </a:fld>
            <a:endParaRPr lang="en-PK"/>
          </a:p>
        </p:txBody>
      </p:sp>
    </p:spTree>
    <p:extLst>
      <p:ext uri="{BB962C8B-B14F-4D97-AF65-F5344CB8AC3E}">
        <p14:creationId xmlns:p14="http://schemas.microsoft.com/office/powerpoint/2010/main" val="845760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81A14-9041-1128-C824-CD18617C2BD0}"/>
              </a:ext>
            </a:extLst>
          </p:cNvPr>
          <p:cNvSpPr>
            <a:spLocks noGrp="1"/>
          </p:cNvSpPr>
          <p:nvPr>
            <p:ph type="ctrTitle"/>
          </p:nvPr>
        </p:nvSpPr>
        <p:spPr/>
        <p:txBody>
          <a:bodyPr/>
          <a:lstStyle/>
          <a:p>
            <a:r>
              <a:rPr lang="en-US" dirty="0"/>
              <a:t>Requirement Engineering </a:t>
            </a:r>
            <a:endParaRPr lang="en-PK" dirty="0"/>
          </a:p>
        </p:txBody>
      </p:sp>
      <p:sp>
        <p:nvSpPr>
          <p:cNvPr id="3" name="Subtitle 2">
            <a:extLst>
              <a:ext uri="{FF2B5EF4-FFF2-40B4-BE49-F238E27FC236}">
                <a16:creationId xmlns:a16="http://schemas.microsoft.com/office/drawing/2014/main" id="{38D6213B-A723-F866-18BB-52FEB96873DA}"/>
              </a:ext>
            </a:extLst>
          </p:cNvPr>
          <p:cNvSpPr>
            <a:spLocks noGrp="1"/>
          </p:cNvSpPr>
          <p:nvPr>
            <p:ph type="subTitle" idx="1"/>
          </p:nvPr>
        </p:nvSpPr>
        <p:spPr/>
        <p:txBody>
          <a:bodyPr/>
          <a:lstStyle/>
          <a:p>
            <a:r>
              <a:rPr lang="en-US" dirty="0"/>
              <a:t>Prof. Dr. </a:t>
            </a:r>
            <a:r>
              <a:rPr lang="en-US" dirty="0" err="1"/>
              <a:t>Shazia</a:t>
            </a:r>
            <a:r>
              <a:rPr lang="en-US" dirty="0"/>
              <a:t> Shoaib </a:t>
            </a:r>
            <a:endParaRPr lang="en-PK" dirty="0"/>
          </a:p>
        </p:txBody>
      </p:sp>
    </p:spTree>
    <p:extLst>
      <p:ext uri="{BB962C8B-B14F-4D97-AF65-F5344CB8AC3E}">
        <p14:creationId xmlns:p14="http://schemas.microsoft.com/office/powerpoint/2010/main" val="3899365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D208-74B2-97F3-B48E-BA70C749496E}"/>
              </a:ext>
            </a:extLst>
          </p:cNvPr>
          <p:cNvSpPr>
            <a:spLocks noGrp="1"/>
          </p:cNvSpPr>
          <p:nvPr>
            <p:ph type="title"/>
          </p:nvPr>
        </p:nvSpPr>
        <p:spPr/>
        <p:txBody>
          <a:bodyPr/>
          <a:lstStyle/>
          <a:p>
            <a:r>
              <a:rPr lang="en-US" dirty="0"/>
              <a:t>Portability requirements </a:t>
            </a:r>
            <a:endParaRPr lang="en-PK" dirty="0"/>
          </a:p>
        </p:txBody>
      </p:sp>
      <p:sp>
        <p:nvSpPr>
          <p:cNvPr id="3" name="Content Placeholder 2">
            <a:extLst>
              <a:ext uri="{FF2B5EF4-FFF2-40B4-BE49-F238E27FC236}">
                <a16:creationId xmlns:a16="http://schemas.microsoft.com/office/drawing/2014/main" id="{A99351EA-7887-E64B-28CE-7685C15BD080}"/>
              </a:ext>
            </a:extLst>
          </p:cNvPr>
          <p:cNvSpPr>
            <a:spLocks noGrp="1"/>
          </p:cNvSpPr>
          <p:nvPr>
            <p:ph idx="1"/>
          </p:nvPr>
        </p:nvSpPr>
        <p:spPr/>
        <p:txBody>
          <a:bodyPr/>
          <a:lstStyle/>
          <a:p>
            <a:pPr marL="0" indent="0" algn="just">
              <a:buNone/>
            </a:pPr>
            <a:r>
              <a:rPr lang="en-US" dirty="0"/>
              <a:t>Put constraints on software to make it portable on different platform. These platform can be operating system can be different kind of hardware, different kind of process, different kind of language compiler. </a:t>
            </a:r>
            <a:endParaRPr lang="en-PK" dirty="0"/>
          </a:p>
          <a:p>
            <a:pPr marL="0" indent="0" algn="just">
              <a:buNone/>
            </a:pPr>
            <a:r>
              <a:rPr lang="en-US" dirty="0"/>
              <a:t>For example:</a:t>
            </a:r>
          </a:p>
          <a:p>
            <a:pPr algn="just"/>
            <a:r>
              <a:rPr lang="en-US" sz="2500" i="0" dirty="0">
                <a:effectLst/>
              </a:rPr>
              <a:t>Cross-Platform Compatibility</a:t>
            </a:r>
            <a:endParaRPr lang="en-PK" sz="2500" dirty="0"/>
          </a:p>
        </p:txBody>
      </p:sp>
    </p:spTree>
    <p:extLst>
      <p:ext uri="{BB962C8B-B14F-4D97-AF65-F5344CB8AC3E}">
        <p14:creationId xmlns:p14="http://schemas.microsoft.com/office/powerpoint/2010/main" val="2135984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5DE33F3-CC3C-D29A-32C2-C8BDCD2094CE}"/>
              </a:ext>
            </a:extLst>
          </p:cNvPr>
          <p:cNvGrpSpPr/>
          <p:nvPr/>
        </p:nvGrpSpPr>
        <p:grpSpPr>
          <a:xfrm>
            <a:off x="2811137" y="1924738"/>
            <a:ext cx="6569726" cy="3008524"/>
            <a:chOff x="2811137" y="1924738"/>
            <a:chExt cx="6569726" cy="3008524"/>
          </a:xfrm>
        </p:grpSpPr>
        <p:grpSp>
          <p:nvGrpSpPr>
            <p:cNvPr id="17" name="Group 16">
              <a:extLst>
                <a:ext uri="{FF2B5EF4-FFF2-40B4-BE49-F238E27FC236}">
                  <a16:creationId xmlns:a16="http://schemas.microsoft.com/office/drawing/2014/main" id="{2B7431D8-D00A-042A-7024-5B31B29DC592}"/>
                </a:ext>
              </a:extLst>
            </p:cNvPr>
            <p:cNvGrpSpPr/>
            <p:nvPr/>
          </p:nvGrpSpPr>
          <p:grpSpPr>
            <a:xfrm>
              <a:off x="2811137" y="1924738"/>
              <a:ext cx="6569726" cy="3008524"/>
              <a:chOff x="2880910" y="1311007"/>
              <a:chExt cx="6569726" cy="3008524"/>
            </a:xfrm>
          </p:grpSpPr>
          <p:sp>
            <p:nvSpPr>
              <p:cNvPr id="5" name="Rectangle 4">
                <a:extLst>
                  <a:ext uri="{FF2B5EF4-FFF2-40B4-BE49-F238E27FC236}">
                    <a16:creationId xmlns:a16="http://schemas.microsoft.com/office/drawing/2014/main" id="{C2A7FDD8-B355-4DC7-05F0-62C850E30220}"/>
                  </a:ext>
                </a:extLst>
              </p:cNvPr>
              <p:cNvSpPr/>
              <p:nvPr/>
            </p:nvSpPr>
            <p:spPr>
              <a:xfrm>
                <a:off x="5300949" y="1311007"/>
                <a:ext cx="1729648" cy="88135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endParaRPr lang="en-PK"/>
              </a:p>
            </p:txBody>
          </p:sp>
          <p:sp>
            <p:nvSpPr>
              <p:cNvPr id="6" name="Rectangle 5">
                <a:extLst>
                  <a:ext uri="{FF2B5EF4-FFF2-40B4-BE49-F238E27FC236}">
                    <a16:creationId xmlns:a16="http://schemas.microsoft.com/office/drawing/2014/main" id="{4A6336F1-E679-8AE9-75FC-67C175F0748A}"/>
                  </a:ext>
                </a:extLst>
              </p:cNvPr>
              <p:cNvSpPr/>
              <p:nvPr/>
            </p:nvSpPr>
            <p:spPr>
              <a:xfrm>
                <a:off x="7720988" y="3438181"/>
                <a:ext cx="1729648" cy="88135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endParaRPr lang="en-PK"/>
              </a:p>
            </p:txBody>
          </p:sp>
          <p:sp>
            <p:nvSpPr>
              <p:cNvPr id="7" name="Rectangle 6">
                <a:extLst>
                  <a:ext uri="{FF2B5EF4-FFF2-40B4-BE49-F238E27FC236}">
                    <a16:creationId xmlns:a16="http://schemas.microsoft.com/office/drawing/2014/main" id="{19F5CA9B-99C9-9568-48F2-FD79603A026B}"/>
                  </a:ext>
                </a:extLst>
              </p:cNvPr>
              <p:cNvSpPr/>
              <p:nvPr/>
            </p:nvSpPr>
            <p:spPr>
              <a:xfrm>
                <a:off x="5300949" y="3429000"/>
                <a:ext cx="1729648" cy="88135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endParaRPr lang="en-PK"/>
              </a:p>
            </p:txBody>
          </p:sp>
          <p:sp>
            <p:nvSpPr>
              <p:cNvPr id="8" name="Rectangle 7">
                <a:extLst>
                  <a:ext uri="{FF2B5EF4-FFF2-40B4-BE49-F238E27FC236}">
                    <a16:creationId xmlns:a16="http://schemas.microsoft.com/office/drawing/2014/main" id="{101D3354-59CF-5FA8-D40C-5B0D31684D75}"/>
                  </a:ext>
                </a:extLst>
              </p:cNvPr>
              <p:cNvSpPr/>
              <p:nvPr/>
            </p:nvSpPr>
            <p:spPr>
              <a:xfrm>
                <a:off x="2880910" y="3438181"/>
                <a:ext cx="1729648" cy="88135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endParaRPr lang="en-PK"/>
              </a:p>
            </p:txBody>
          </p:sp>
          <p:cxnSp>
            <p:nvCxnSpPr>
              <p:cNvPr id="12" name="Connector: Elbow 11">
                <a:extLst>
                  <a:ext uri="{FF2B5EF4-FFF2-40B4-BE49-F238E27FC236}">
                    <a16:creationId xmlns:a16="http://schemas.microsoft.com/office/drawing/2014/main" id="{4FF7F03C-01B1-C09F-0AB4-BFADDC3867DA}"/>
                  </a:ext>
                </a:extLst>
              </p:cNvPr>
              <p:cNvCxnSpPr>
                <a:stCxn id="5" idx="2"/>
                <a:endCxn id="8" idx="0"/>
              </p:cNvCxnSpPr>
              <p:nvPr/>
            </p:nvCxnSpPr>
            <p:spPr>
              <a:xfrm rot="5400000">
                <a:off x="4332842" y="1605250"/>
                <a:ext cx="1245824" cy="2420039"/>
              </a:xfrm>
              <a:prstGeom prst="bentConnector3">
                <a:avLst/>
              </a:prstGeom>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65724B00-09E2-DC84-39DC-27B310B04CF6}"/>
                  </a:ext>
                </a:extLst>
              </p:cNvPr>
              <p:cNvCxnSpPr>
                <a:stCxn id="5" idx="2"/>
                <a:endCxn id="7" idx="0"/>
              </p:cNvCxnSpPr>
              <p:nvPr/>
            </p:nvCxnSpPr>
            <p:spPr>
              <a:xfrm rot="5400000">
                <a:off x="5547452" y="2810678"/>
                <a:ext cx="1236643" cy="12700"/>
              </a:xfrm>
              <a:prstGeom prst="bentConnector3">
                <a:avLst/>
              </a:prstGeom>
            </p:spPr>
            <p:style>
              <a:lnRef idx="1">
                <a:schemeClr val="dk1"/>
              </a:lnRef>
              <a:fillRef idx="0">
                <a:schemeClr val="dk1"/>
              </a:fillRef>
              <a:effectRef idx="0">
                <a:schemeClr val="dk1"/>
              </a:effectRef>
              <a:fontRef idx="minor">
                <a:schemeClr val="tx1"/>
              </a:fontRef>
            </p:style>
          </p:cxnSp>
          <p:cxnSp>
            <p:nvCxnSpPr>
              <p:cNvPr id="16" name="Connector: Elbow 15">
                <a:extLst>
                  <a:ext uri="{FF2B5EF4-FFF2-40B4-BE49-F238E27FC236}">
                    <a16:creationId xmlns:a16="http://schemas.microsoft.com/office/drawing/2014/main" id="{373718B2-1F01-3FA9-058B-05ECE3327D37}"/>
                  </a:ext>
                </a:extLst>
              </p:cNvPr>
              <p:cNvCxnSpPr>
                <a:stCxn id="5" idx="2"/>
                <a:endCxn id="6" idx="0"/>
              </p:cNvCxnSpPr>
              <p:nvPr/>
            </p:nvCxnSpPr>
            <p:spPr>
              <a:xfrm rot="16200000" flipH="1">
                <a:off x="6752880" y="1605249"/>
                <a:ext cx="1245824" cy="2420039"/>
              </a:xfrm>
              <a:prstGeom prst="bentConnector3">
                <a:avLst/>
              </a:prstGeom>
            </p:spPr>
            <p:style>
              <a:lnRef idx="1">
                <a:schemeClr val="dk1"/>
              </a:lnRef>
              <a:fillRef idx="0">
                <a:schemeClr val="dk1"/>
              </a:fillRef>
              <a:effectRef idx="0">
                <a:schemeClr val="dk1"/>
              </a:effectRef>
              <a:fontRef idx="minor">
                <a:schemeClr val="tx1"/>
              </a:fontRef>
            </p:style>
          </p:cxnSp>
        </p:grpSp>
        <p:sp>
          <p:nvSpPr>
            <p:cNvPr id="19" name="TextBox 18">
              <a:extLst>
                <a:ext uri="{FF2B5EF4-FFF2-40B4-BE49-F238E27FC236}">
                  <a16:creationId xmlns:a16="http://schemas.microsoft.com/office/drawing/2014/main" id="{2C584FAF-527C-8F7C-6A6B-555D2A4E3FC8}"/>
                </a:ext>
              </a:extLst>
            </p:cNvPr>
            <p:cNvSpPr txBox="1"/>
            <p:nvPr/>
          </p:nvSpPr>
          <p:spPr>
            <a:xfrm>
              <a:off x="5307390" y="2042247"/>
              <a:ext cx="1589922" cy="646331"/>
            </a:xfrm>
            <a:prstGeom prst="rect">
              <a:avLst/>
            </a:prstGeom>
            <a:noFill/>
          </p:spPr>
          <p:txBody>
            <a:bodyPr wrap="none" rtlCol="0">
              <a:spAutoFit/>
            </a:bodyPr>
            <a:lstStyle/>
            <a:p>
              <a:r>
                <a:rPr lang="en-US" dirty="0"/>
                <a:t>Organizational </a:t>
              </a:r>
            </a:p>
            <a:p>
              <a:r>
                <a:rPr lang="en-US" dirty="0"/>
                <a:t>Requirements</a:t>
              </a:r>
              <a:endParaRPr lang="en-PK" dirty="0"/>
            </a:p>
          </p:txBody>
        </p:sp>
        <p:sp>
          <p:nvSpPr>
            <p:cNvPr id="20" name="TextBox 19">
              <a:extLst>
                <a:ext uri="{FF2B5EF4-FFF2-40B4-BE49-F238E27FC236}">
                  <a16:creationId xmlns:a16="http://schemas.microsoft.com/office/drawing/2014/main" id="{30399CC2-2255-A10C-3FC0-4B2367EC8A79}"/>
                </a:ext>
              </a:extLst>
            </p:cNvPr>
            <p:cNvSpPr txBox="1"/>
            <p:nvPr/>
          </p:nvSpPr>
          <p:spPr>
            <a:xfrm>
              <a:off x="3125091" y="4308900"/>
              <a:ext cx="1028295" cy="369332"/>
            </a:xfrm>
            <a:prstGeom prst="rect">
              <a:avLst/>
            </a:prstGeom>
            <a:noFill/>
          </p:spPr>
          <p:txBody>
            <a:bodyPr wrap="none" rtlCol="0">
              <a:spAutoFit/>
            </a:bodyPr>
            <a:lstStyle/>
            <a:p>
              <a:r>
                <a:rPr lang="en-US" dirty="0"/>
                <a:t>Standard</a:t>
              </a:r>
              <a:endParaRPr lang="en-PK" dirty="0"/>
            </a:p>
          </p:txBody>
        </p:sp>
        <p:sp>
          <p:nvSpPr>
            <p:cNvPr id="21" name="TextBox 20">
              <a:extLst>
                <a:ext uri="{FF2B5EF4-FFF2-40B4-BE49-F238E27FC236}">
                  <a16:creationId xmlns:a16="http://schemas.microsoft.com/office/drawing/2014/main" id="{9C731327-ABB4-847E-380E-741F37E66E10}"/>
                </a:ext>
              </a:extLst>
            </p:cNvPr>
            <p:cNvSpPr txBox="1"/>
            <p:nvPr/>
          </p:nvSpPr>
          <p:spPr>
            <a:xfrm>
              <a:off x="5307390" y="4307921"/>
              <a:ext cx="1745350" cy="369332"/>
            </a:xfrm>
            <a:prstGeom prst="rect">
              <a:avLst/>
            </a:prstGeom>
            <a:noFill/>
          </p:spPr>
          <p:txBody>
            <a:bodyPr wrap="none" rtlCol="0">
              <a:spAutoFit/>
            </a:bodyPr>
            <a:lstStyle/>
            <a:p>
              <a:r>
                <a:rPr lang="en-US" dirty="0"/>
                <a:t>Implementation </a:t>
              </a:r>
              <a:endParaRPr lang="en-PK" dirty="0"/>
            </a:p>
          </p:txBody>
        </p:sp>
        <p:sp>
          <p:nvSpPr>
            <p:cNvPr id="22" name="TextBox 21">
              <a:extLst>
                <a:ext uri="{FF2B5EF4-FFF2-40B4-BE49-F238E27FC236}">
                  <a16:creationId xmlns:a16="http://schemas.microsoft.com/office/drawing/2014/main" id="{BA1F5028-852F-1B82-D261-E4C7AE6BEF32}"/>
                </a:ext>
              </a:extLst>
            </p:cNvPr>
            <p:cNvSpPr txBox="1"/>
            <p:nvPr/>
          </p:nvSpPr>
          <p:spPr>
            <a:xfrm>
              <a:off x="8001891" y="4307921"/>
              <a:ext cx="1004314" cy="369332"/>
            </a:xfrm>
            <a:prstGeom prst="rect">
              <a:avLst/>
            </a:prstGeom>
            <a:noFill/>
          </p:spPr>
          <p:txBody>
            <a:bodyPr wrap="none" rtlCol="0">
              <a:spAutoFit/>
            </a:bodyPr>
            <a:lstStyle/>
            <a:p>
              <a:r>
                <a:rPr lang="en-US" dirty="0"/>
                <a:t>Delivery </a:t>
              </a:r>
              <a:endParaRPr lang="en-PK" dirty="0"/>
            </a:p>
          </p:txBody>
        </p:sp>
      </p:grpSp>
    </p:spTree>
    <p:extLst>
      <p:ext uri="{BB962C8B-B14F-4D97-AF65-F5344CB8AC3E}">
        <p14:creationId xmlns:p14="http://schemas.microsoft.com/office/powerpoint/2010/main" val="193990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5005A-68BD-FA7E-47A3-B95BEC2AA736}"/>
              </a:ext>
            </a:extLst>
          </p:cNvPr>
          <p:cNvSpPr>
            <a:spLocks noGrp="1"/>
          </p:cNvSpPr>
          <p:nvPr>
            <p:ph type="title"/>
          </p:nvPr>
        </p:nvSpPr>
        <p:spPr/>
        <p:txBody>
          <a:bodyPr/>
          <a:lstStyle/>
          <a:p>
            <a:r>
              <a:rPr lang="en-US" dirty="0"/>
              <a:t>Organizational Requirements </a:t>
            </a:r>
            <a:endParaRPr lang="en-PK" dirty="0"/>
          </a:p>
        </p:txBody>
      </p:sp>
      <p:sp>
        <p:nvSpPr>
          <p:cNvPr id="3" name="Content Placeholder 2">
            <a:extLst>
              <a:ext uri="{FF2B5EF4-FFF2-40B4-BE49-F238E27FC236}">
                <a16:creationId xmlns:a16="http://schemas.microsoft.com/office/drawing/2014/main" id="{10073535-E346-7F71-F0FB-21E78E512BA7}"/>
              </a:ext>
            </a:extLst>
          </p:cNvPr>
          <p:cNvSpPr>
            <a:spLocks noGrp="1"/>
          </p:cNvSpPr>
          <p:nvPr>
            <p:ph idx="1"/>
          </p:nvPr>
        </p:nvSpPr>
        <p:spPr>
          <a:xfrm>
            <a:off x="838200" y="1825625"/>
            <a:ext cx="10515600" cy="4667250"/>
          </a:xfrm>
        </p:spPr>
        <p:txBody>
          <a:bodyPr>
            <a:normAutofit fontScale="92500" lnSpcReduction="10000"/>
          </a:bodyPr>
          <a:lstStyle/>
          <a:p>
            <a:pPr>
              <a:buFont typeface="Wingdings" panose="05000000000000000000" pitchFamily="2" charset="2"/>
              <a:buChar char="v"/>
            </a:pPr>
            <a:r>
              <a:rPr lang="en-US" dirty="0"/>
              <a:t>Standard Requirements </a:t>
            </a:r>
          </a:p>
          <a:p>
            <a:pPr marL="0" indent="0">
              <a:buNone/>
            </a:pPr>
            <a:r>
              <a:rPr lang="en-US" sz="2000" dirty="0"/>
              <a:t>Deal with different type of software development in IT standards that are followed by companies. </a:t>
            </a:r>
          </a:p>
          <a:p>
            <a:pPr>
              <a:buFont typeface="Wingdings" panose="05000000000000000000" pitchFamily="2" charset="2"/>
              <a:buChar char="§"/>
            </a:pPr>
            <a:r>
              <a:rPr lang="en-US" sz="2000" dirty="0"/>
              <a:t>Military standard (</a:t>
            </a:r>
            <a:r>
              <a:rPr lang="en-US" sz="1800" dirty="0"/>
              <a:t>The system development process and deliverable documents shall conform to the MILSTD-2167A</a:t>
            </a:r>
            <a:r>
              <a:rPr lang="en-US" sz="2000" dirty="0"/>
              <a:t>)</a:t>
            </a:r>
          </a:p>
          <a:p>
            <a:pPr>
              <a:buFont typeface="Wingdings" panose="05000000000000000000" pitchFamily="2" charset="2"/>
              <a:buChar char="§"/>
            </a:pPr>
            <a:r>
              <a:rPr lang="en-US" sz="2000" dirty="0"/>
              <a:t>Commercial standards </a:t>
            </a:r>
          </a:p>
          <a:p>
            <a:pPr>
              <a:buFont typeface="Wingdings" panose="05000000000000000000" pitchFamily="2" charset="2"/>
              <a:buChar char="v"/>
            </a:pPr>
            <a:r>
              <a:rPr lang="en-US" dirty="0"/>
              <a:t>Implementation Requirements </a:t>
            </a:r>
          </a:p>
          <a:p>
            <a:pPr marL="0" indent="0">
              <a:buNone/>
            </a:pPr>
            <a:r>
              <a:rPr lang="en-US" sz="2000" dirty="0"/>
              <a:t>Certain implementation aspects (design methodologies) of the software. </a:t>
            </a:r>
            <a:r>
              <a:rPr lang="en-US" sz="2000" dirty="0" err="1"/>
              <a:t>E.g</a:t>
            </a:r>
            <a:r>
              <a:rPr lang="en-US" sz="2000" dirty="0"/>
              <a:t>, requirements say product developed using dot net framework. </a:t>
            </a:r>
          </a:p>
          <a:p>
            <a:pPr>
              <a:buFont typeface="Wingdings" panose="05000000000000000000" pitchFamily="2" charset="2"/>
              <a:buChar char="v"/>
            </a:pPr>
            <a:r>
              <a:rPr lang="en-US" dirty="0"/>
              <a:t>Delivery Requirements </a:t>
            </a:r>
          </a:p>
          <a:p>
            <a:pPr>
              <a:buFont typeface="Wingdings" panose="05000000000000000000" pitchFamily="2" charset="2"/>
              <a:buChar char="§"/>
            </a:pPr>
            <a:r>
              <a:rPr lang="en-US" sz="2000" dirty="0"/>
              <a:t>S</a:t>
            </a:r>
            <a:r>
              <a:rPr lang="en-US" sz="2000" b="0" i="0" dirty="0">
                <a:effectLst/>
              </a:rPr>
              <a:t>pecific criteria and expectations that must be met when delivering products, services, or projects within the organization.</a:t>
            </a:r>
          </a:p>
          <a:p>
            <a:pPr>
              <a:buFont typeface="Wingdings" panose="05000000000000000000" pitchFamily="2" charset="2"/>
              <a:buChar char="§"/>
            </a:pPr>
            <a:r>
              <a:rPr lang="en-US" sz="2000" dirty="0">
                <a:latin typeface="Söhne"/>
              </a:rPr>
              <a:t>E</a:t>
            </a:r>
            <a:r>
              <a:rPr lang="en-US" sz="2000" b="0" i="0" dirty="0">
                <a:effectLst/>
                <a:latin typeface="Söhne"/>
              </a:rPr>
              <a:t>ssential for ensuring that work is completed efficiently, effectively.</a:t>
            </a:r>
          </a:p>
          <a:p>
            <a:pPr>
              <a:buFont typeface="Wingdings" panose="05000000000000000000" pitchFamily="2" charset="2"/>
              <a:buChar char="§"/>
            </a:pPr>
            <a:r>
              <a:rPr lang="en-US" sz="2000" dirty="0">
                <a:latin typeface="Söhne"/>
              </a:rPr>
              <a:t>Check whether deliver product on web, CDs, hard disk etc.</a:t>
            </a:r>
            <a:endParaRPr lang="en-US" sz="2000" dirty="0"/>
          </a:p>
          <a:p>
            <a:endParaRPr lang="en-PK" dirty="0"/>
          </a:p>
        </p:txBody>
      </p:sp>
    </p:spTree>
    <p:extLst>
      <p:ext uri="{BB962C8B-B14F-4D97-AF65-F5344CB8AC3E}">
        <p14:creationId xmlns:p14="http://schemas.microsoft.com/office/powerpoint/2010/main" val="658440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BCE0E-D2AB-A12A-16B2-D2719974083F}"/>
              </a:ext>
            </a:extLst>
          </p:cNvPr>
          <p:cNvSpPr>
            <a:spLocks noGrp="1"/>
          </p:cNvSpPr>
          <p:nvPr>
            <p:ph type="title"/>
          </p:nvPr>
        </p:nvSpPr>
        <p:spPr/>
        <p:txBody>
          <a:bodyPr/>
          <a:lstStyle/>
          <a:p>
            <a:r>
              <a:rPr lang="en-US" dirty="0"/>
              <a:t>Example </a:t>
            </a:r>
            <a:endParaRPr lang="en-PK" dirty="0"/>
          </a:p>
        </p:txBody>
      </p:sp>
      <p:sp>
        <p:nvSpPr>
          <p:cNvPr id="3" name="Content Placeholder 2">
            <a:extLst>
              <a:ext uri="{FF2B5EF4-FFF2-40B4-BE49-F238E27FC236}">
                <a16:creationId xmlns:a16="http://schemas.microsoft.com/office/drawing/2014/main" id="{834EA96E-1629-5AEE-E4A1-A58193DB1052}"/>
              </a:ext>
            </a:extLst>
          </p:cNvPr>
          <p:cNvSpPr>
            <a:spLocks noGrp="1"/>
          </p:cNvSpPr>
          <p:nvPr>
            <p:ph idx="1"/>
          </p:nvPr>
        </p:nvSpPr>
        <p:spPr/>
        <p:txBody>
          <a:bodyPr/>
          <a:lstStyle/>
          <a:p>
            <a:r>
              <a:rPr lang="en-US" dirty="0"/>
              <a:t>Any development work sub-contracted by the development organization shall be carried out in accordance with Capability Maturity Model (CMM).</a:t>
            </a:r>
          </a:p>
          <a:p>
            <a:r>
              <a:rPr lang="en-US" dirty="0"/>
              <a:t>CMM is a standard developed by software engineering institute USA. </a:t>
            </a:r>
            <a:endParaRPr lang="en-PK" dirty="0"/>
          </a:p>
        </p:txBody>
      </p:sp>
    </p:spTree>
    <p:extLst>
      <p:ext uri="{BB962C8B-B14F-4D97-AF65-F5344CB8AC3E}">
        <p14:creationId xmlns:p14="http://schemas.microsoft.com/office/powerpoint/2010/main" val="3966720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A9047716-8856-8550-FFFC-DFA7D2E40F1A}"/>
              </a:ext>
            </a:extLst>
          </p:cNvPr>
          <p:cNvGrpSpPr/>
          <p:nvPr/>
        </p:nvGrpSpPr>
        <p:grpSpPr>
          <a:xfrm>
            <a:off x="2030280" y="1268087"/>
            <a:ext cx="8131439" cy="4321826"/>
            <a:chOff x="2811137" y="1924738"/>
            <a:chExt cx="8131439" cy="4321826"/>
          </a:xfrm>
        </p:grpSpPr>
        <p:grpSp>
          <p:nvGrpSpPr>
            <p:cNvPr id="2" name="Group 1">
              <a:extLst>
                <a:ext uri="{FF2B5EF4-FFF2-40B4-BE49-F238E27FC236}">
                  <a16:creationId xmlns:a16="http://schemas.microsoft.com/office/drawing/2014/main" id="{12E13D98-8878-542F-C3F5-CBBF09177BDD}"/>
                </a:ext>
              </a:extLst>
            </p:cNvPr>
            <p:cNvGrpSpPr/>
            <p:nvPr/>
          </p:nvGrpSpPr>
          <p:grpSpPr>
            <a:xfrm>
              <a:off x="2811137" y="1924738"/>
              <a:ext cx="6569726" cy="3008524"/>
              <a:chOff x="2811137" y="1924738"/>
              <a:chExt cx="6569726" cy="3008524"/>
            </a:xfrm>
          </p:grpSpPr>
          <p:grpSp>
            <p:nvGrpSpPr>
              <p:cNvPr id="3" name="Group 2">
                <a:extLst>
                  <a:ext uri="{FF2B5EF4-FFF2-40B4-BE49-F238E27FC236}">
                    <a16:creationId xmlns:a16="http://schemas.microsoft.com/office/drawing/2014/main" id="{86376BFD-EC29-A369-FF2F-806FC1320D4F}"/>
                  </a:ext>
                </a:extLst>
              </p:cNvPr>
              <p:cNvGrpSpPr/>
              <p:nvPr/>
            </p:nvGrpSpPr>
            <p:grpSpPr>
              <a:xfrm>
                <a:off x="2811137" y="1924738"/>
                <a:ext cx="6569726" cy="3008524"/>
                <a:chOff x="2880910" y="1311007"/>
                <a:chExt cx="6569726" cy="3008524"/>
              </a:xfrm>
            </p:grpSpPr>
            <p:sp>
              <p:nvSpPr>
                <p:cNvPr id="8" name="Rectangle 7">
                  <a:extLst>
                    <a:ext uri="{FF2B5EF4-FFF2-40B4-BE49-F238E27FC236}">
                      <a16:creationId xmlns:a16="http://schemas.microsoft.com/office/drawing/2014/main" id="{D4516FA7-B577-E491-CAC3-2C3840D2B050}"/>
                    </a:ext>
                  </a:extLst>
                </p:cNvPr>
                <p:cNvSpPr/>
                <p:nvPr/>
              </p:nvSpPr>
              <p:spPr>
                <a:xfrm>
                  <a:off x="5300949" y="1311007"/>
                  <a:ext cx="1729648" cy="88135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endParaRPr lang="en-PK"/>
                </a:p>
              </p:txBody>
            </p:sp>
            <p:sp>
              <p:nvSpPr>
                <p:cNvPr id="9" name="Rectangle 8">
                  <a:extLst>
                    <a:ext uri="{FF2B5EF4-FFF2-40B4-BE49-F238E27FC236}">
                      <a16:creationId xmlns:a16="http://schemas.microsoft.com/office/drawing/2014/main" id="{60D8BCF1-6847-6576-39F5-FDBE63A000A5}"/>
                    </a:ext>
                  </a:extLst>
                </p:cNvPr>
                <p:cNvSpPr/>
                <p:nvPr/>
              </p:nvSpPr>
              <p:spPr>
                <a:xfrm>
                  <a:off x="7720988" y="3438181"/>
                  <a:ext cx="1729648" cy="88135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endParaRPr lang="en-PK" dirty="0"/>
                </a:p>
              </p:txBody>
            </p:sp>
            <p:sp>
              <p:nvSpPr>
                <p:cNvPr id="10" name="Rectangle 9">
                  <a:extLst>
                    <a:ext uri="{FF2B5EF4-FFF2-40B4-BE49-F238E27FC236}">
                      <a16:creationId xmlns:a16="http://schemas.microsoft.com/office/drawing/2014/main" id="{5F2CC44C-0979-D5E2-C180-82C8DC95F4D7}"/>
                    </a:ext>
                  </a:extLst>
                </p:cNvPr>
                <p:cNvSpPr/>
                <p:nvPr/>
              </p:nvSpPr>
              <p:spPr>
                <a:xfrm>
                  <a:off x="5300949" y="3429000"/>
                  <a:ext cx="1729648" cy="88135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endParaRPr lang="en-PK" dirty="0"/>
                </a:p>
              </p:txBody>
            </p:sp>
            <p:sp>
              <p:nvSpPr>
                <p:cNvPr id="11" name="Rectangle 10">
                  <a:extLst>
                    <a:ext uri="{FF2B5EF4-FFF2-40B4-BE49-F238E27FC236}">
                      <a16:creationId xmlns:a16="http://schemas.microsoft.com/office/drawing/2014/main" id="{6FE51E33-E64C-C08C-5767-7BBFAFB8F25C}"/>
                    </a:ext>
                  </a:extLst>
                </p:cNvPr>
                <p:cNvSpPr/>
                <p:nvPr/>
              </p:nvSpPr>
              <p:spPr>
                <a:xfrm>
                  <a:off x="2880910" y="3438181"/>
                  <a:ext cx="1729648" cy="88135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endParaRPr lang="en-PK"/>
                </a:p>
              </p:txBody>
            </p:sp>
            <p:cxnSp>
              <p:nvCxnSpPr>
                <p:cNvPr id="12" name="Connector: Elbow 11">
                  <a:extLst>
                    <a:ext uri="{FF2B5EF4-FFF2-40B4-BE49-F238E27FC236}">
                      <a16:creationId xmlns:a16="http://schemas.microsoft.com/office/drawing/2014/main" id="{12934D9A-2F4E-6480-E0D4-5D6305577C95}"/>
                    </a:ext>
                  </a:extLst>
                </p:cNvPr>
                <p:cNvCxnSpPr>
                  <a:stCxn id="8" idx="2"/>
                  <a:endCxn id="11" idx="0"/>
                </p:cNvCxnSpPr>
                <p:nvPr/>
              </p:nvCxnSpPr>
              <p:spPr>
                <a:xfrm rot="5400000">
                  <a:off x="4332842" y="1605250"/>
                  <a:ext cx="1245824" cy="2420039"/>
                </a:xfrm>
                <a:prstGeom prst="bentConnector3">
                  <a:avLst/>
                </a:prstGeom>
              </p:spPr>
              <p:style>
                <a:lnRef idx="1">
                  <a:schemeClr val="dk1"/>
                </a:lnRef>
                <a:fillRef idx="0">
                  <a:schemeClr val="dk1"/>
                </a:fillRef>
                <a:effectRef idx="0">
                  <a:schemeClr val="dk1"/>
                </a:effectRef>
                <a:fontRef idx="minor">
                  <a:schemeClr val="tx1"/>
                </a:fontRef>
              </p:style>
            </p:cxnSp>
            <p:cxnSp>
              <p:nvCxnSpPr>
                <p:cNvPr id="13" name="Connector: Elbow 12">
                  <a:extLst>
                    <a:ext uri="{FF2B5EF4-FFF2-40B4-BE49-F238E27FC236}">
                      <a16:creationId xmlns:a16="http://schemas.microsoft.com/office/drawing/2014/main" id="{6C1C749A-632D-45BE-3255-14F8B73DC2F1}"/>
                    </a:ext>
                  </a:extLst>
                </p:cNvPr>
                <p:cNvCxnSpPr>
                  <a:stCxn id="8" idx="2"/>
                  <a:endCxn id="10" idx="0"/>
                </p:cNvCxnSpPr>
                <p:nvPr/>
              </p:nvCxnSpPr>
              <p:spPr>
                <a:xfrm rot="5400000">
                  <a:off x="5547452" y="2810678"/>
                  <a:ext cx="1236643" cy="12700"/>
                </a:xfrm>
                <a:prstGeom prst="bentConnector3">
                  <a:avLst/>
                </a:prstGeom>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9FF45B6A-43C4-8747-E85C-02621560A8EE}"/>
                    </a:ext>
                  </a:extLst>
                </p:cNvPr>
                <p:cNvCxnSpPr>
                  <a:stCxn id="8" idx="2"/>
                  <a:endCxn id="9" idx="0"/>
                </p:cNvCxnSpPr>
                <p:nvPr/>
              </p:nvCxnSpPr>
              <p:spPr>
                <a:xfrm rot="16200000" flipH="1">
                  <a:off x="6752880" y="1605249"/>
                  <a:ext cx="1245824" cy="2420039"/>
                </a:xfrm>
                <a:prstGeom prst="bentConnector3">
                  <a:avLst/>
                </a:prstGeom>
              </p:spPr>
              <p:style>
                <a:lnRef idx="1">
                  <a:schemeClr val="dk1"/>
                </a:lnRef>
                <a:fillRef idx="0">
                  <a:schemeClr val="dk1"/>
                </a:fillRef>
                <a:effectRef idx="0">
                  <a:schemeClr val="dk1"/>
                </a:effectRef>
                <a:fontRef idx="minor">
                  <a:schemeClr val="tx1"/>
                </a:fontRef>
              </p:style>
            </p:cxnSp>
          </p:grpSp>
          <p:sp>
            <p:nvSpPr>
              <p:cNvPr id="4" name="TextBox 3">
                <a:extLst>
                  <a:ext uri="{FF2B5EF4-FFF2-40B4-BE49-F238E27FC236}">
                    <a16:creationId xmlns:a16="http://schemas.microsoft.com/office/drawing/2014/main" id="{972B0564-01BA-FEC4-3D41-63E5E62272ED}"/>
                  </a:ext>
                </a:extLst>
              </p:cNvPr>
              <p:cNvSpPr txBox="1"/>
              <p:nvPr/>
            </p:nvSpPr>
            <p:spPr>
              <a:xfrm>
                <a:off x="5307390" y="2042247"/>
                <a:ext cx="1496372" cy="646331"/>
              </a:xfrm>
              <a:prstGeom prst="rect">
                <a:avLst/>
              </a:prstGeom>
              <a:noFill/>
            </p:spPr>
            <p:txBody>
              <a:bodyPr wrap="none" rtlCol="0">
                <a:spAutoFit/>
              </a:bodyPr>
              <a:lstStyle/>
              <a:p>
                <a:r>
                  <a:rPr lang="en-US" dirty="0"/>
                  <a:t>External </a:t>
                </a:r>
              </a:p>
              <a:p>
                <a:r>
                  <a:rPr lang="en-US" dirty="0"/>
                  <a:t>Requirements</a:t>
                </a:r>
                <a:endParaRPr lang="en-PK" dirty="0"/>
              </a:p>
            </p:txBody>
          </p:sp>
          <p:sp>
            <p:nvSpPr>
              <p:cNvPr id="5" name="TextBox 4">
                <a:extLst>
                  <a:ext uri="{FF2B5EF4-FFF2-40B4-BE49-F238E27FC236}">
                    <a16:creationId xmlns:a16="http://schemas.microsoft.com/office/drawing/2014/main" id="{F5D76224-AE16-F364-39F5-AFCC1A0E29B8}"/>
                  </a:ext>
                </a:extLst>
              </p:cNvPr>
              <p:cNvSpPr txBox="1"/>
              <p:nvPr/>
            </p:nvSpPr>
            <p:spPr>
              <a:xfrm>
                <a:off x="2852759" y="4307921"/>
                <a:ext cx="1688026" cy="369332"/>
              </a:xfrm>
              <a:prstGeom prst="rect">
                <a:avLst/>
              </a:prstGeom>
              <a:noFill/>
            </p:spPr>
            <p:txBody>
              <a:bodyPr wrap="none" rtlCol="0">
                <a:spAutoFit/>
              </a:bodyPr>
              <a:lstStyle/>
              <a:p>
                <a:r>
                  <a:rPr lang="en-US" dirty="0"/>
                  <a:t>Interoperability </a:t>
                </a:r>
                <a:endParaRPr lang="en-PK" dirty="0"/>
              </a:p>
            </p:txBody>
          </p:sp>
          <p:sp>
            <p:nvSpPr>
              <p:cNvPr id="6" name="TextBox 5">
                <a:extLst>
                  <a:ext uri="{FF2B5EF4-FFF2-40B4-BE49-F238E27FC236}">
                    <a16:creationId xmlns:a16="http://schemas.microsoft.com/office/drawing/2014/main" id="{FBB7402E-AF28-C15C-23D2-32D3112DCFC2}"/>
                  </a:ext>
                </a:extLst>
              </p:cNvPr>
              <p:cNvSpPr txBox="1"/>
              <p:nvPr/>
            </p:nvSpPr>
            <p:spPr>
              <a:xfrm>
                <a:off x="5626516" y="4307921"/>
                <a:ext cx="858120" cy="369332"/>
              </a:xfrm>
              <a:prstGeom prst="rect">
                <a:avLst/>
              </a:prstGeom>
              <a:noFill/>
            </p:spPr>
            <p:txBody>
              <a:bodyPr wrap="none" rtlCol="0">
                <a:spAutoFit/>
              </a:bodyPr>
              <a:lstStyle/>
              <a:p>
                <a:r>
                  <a:rPr lang="en-US" dirty="0"/>
                  <a:t>Ethical </a:t>
                </a:r>
                <a:endParaRPr lang="en-PK" dirty="0"/>
              </a:p>
            </p:txBody>
          </p:sp>
          <p:sp>
            <p:nvSpPr>
              <p:cNvPr id="7" name="TextBox 6">
                <a:extLst>
                  <a:ext uri="{FF2B5EF4-FFF2-40B4-BE49-F238E27FC236}">
                    <a16:creationId xmlns:a16="http://schemas.microsoft.com/office/drawing/2014/main" id="{C4AA8865-34A3-E866-9BEC-638862CDC94B}"/>
                  </a:ext>
                </a:extLst>
              </p:cNvPr>
              <p:cNvSpPr txBox="1"/>
              <p:nvPr/>
            </p:nvSpPr>
            <p:spPr>
              <a:xfrm>
                <a:off x="8001891" y="4307921"/>
                <a:ext cx="1211037" cy="369332"/>
              </a:xfrm>
              <a:prstGeom prst="rect">
                <a:avLst/>
              </a:prstGeom>
              <a:noFill/>
            </p:spPr>
            <p:txBody>
              <a:bodyPr wrap="none" rtlCol="0">
                <a:spAutoFit/>
              </a:bodyPr>
              <a:lstStyle/>
              <a:p>
                <a:r>
                  <a:rPr lang="en-US" dirty="0"/>
                  <a:t>Legislative </a:t>
                </a:r>
                <a:endParaRPr lang="en-PK" dirty="0"/>
              </a:p>
            </p:txBody>
          </p:sp>
        </p:grpSp>
        <p:sp>
          <p:nvSpPr>
            <p:cNvPr id="19" name="Rectangle 18">
              <a:extLst>
                <a:ext uri="{FF2B5EF4-FFF2-40B4-BE49-F238E27FC236}">
                  <a16:creationId xmlns:a16="http://schemas.microsoft.com/office/drawing/2014/main" id="{A961EC8A-5A8C-CB71-A8AF-3B1F46EBFAE2}"/>
                </a:ext>
              </a:extLst>
            </p:cNvPr>
            <p:cNvSpPr/>
            <p:nvPr/>
          </p:nvSpPr>
          <p:spPr>
            <a:xfrm>
              <a:off x="6272243" y="5365214"/>
              <a:ext cx="1729648" cy="88135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0" name="Rectangle 19">
              <a:extLst>
                <a:ext uri="{FF2B5EF4-FFF2-40B4-BE49-F238E27FC236}">
                  <a16:creationId xmlns:a16="http://schemas.microsoft.com/office/drawing/2014/main" id="{7B910641-A8D4-2CC2-661D-D0753A23BC3D}"/>
                </a:ext>
              </a:extLst>
            </p:cNvPr>
            <p:cNvSpPr/>
            <p:nvPr/>
          </p:nvSpPr>
          <p:spPr>
            <a:xfrm>
              <a:off x="9212928" y="5365214"/>
              <a:ext cx="1729648" cy="88135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cxnSp>
          <p:nvCxnSpPr>
            <p:cNvPr id="22" name="Connector: Elbow 21">
              <a:extLst>
                <a:ext uri="{FF2B5EF4-FFF2-40B4-BE49-F238E27FC236}">
                  <a16:creationId xmlns:a16="http://schemas.microsoft.com/office/drawing/2014/main" id="{2ADF56DD-0D53-D073-1977-FA48997D1E4F}"/>
                </a:ext>
              </a:extLst>
            </p:cNvPr>
            <p:cNvCxnSpPr>
              <a:stCxn id="9" idx="2"/>
              <a:endCxn id="19" idx="0"/>
            </p:cNvCxnSpPr>
            <p:nvPr/>
          </p:nvCxnSpPr>
          <p:spPr>
            <a:xfrm rot="5400000">
              <a:off x="7610577" y="4459752"/>
              <a:ext cx="431952" cy="1378972"/>
            </a:xfrm>
            <a:prstGeom prst="bentConnector3">
              <a:avLst/>
            </a:prstGeom>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5CF53F9F-B58B-E652-2A8F-A4D2FED1AD1D}"/>
                </a:ext>
              </a:extLst>
            </p:cNvPr>
            <p:cNvCxnSpPr>
              <a:stCxn id="9" idx="2"/>
              <a:endCxn id="20" idx="0"/>
            </p:cNvCxnSpPr>
            <p:nvPr/>
          </p:nvCxnSpPr>
          <p:spPr>
            <a:xfrm rot="16200000" flipH="1">
              <a:off x="9080919" y="4368381"/>
              <a:ext cx="431952" cy="1561713"/>
            </a:xfrm>
            <a:prstGeom prst="bentConnector3">
              <a:avLst/>
            </a:prstGeom>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DBCA6D9A-26AA-49D7-8754-218990FE3102}"/>
                </a:ext>
              </a:extLst>
            </p:cNvPr>
            <p:cNvSpPr txBox="1"/>
            <p:nvPr/>
          </p:nvSpPr>
          <p:spPr>
            <a:xfrm>
              <a:off x="6712207" y="5621223"/>
              <a:ext cx="849720" cy="369332"/>
            </a:xfrm>
            <a:prstGeom prst="rect">
              <a:avLst/>
            </a:prstGeom>
            <a:noFill/>
          </p:spPr>
          <p:txBody>
            <a:bodyPr wrap="none" rtlCol="0">
              <a:spAutoFit/>
            </a:bodyPr>
            <a:lstStyle/>
            <a:p>
              <a:r>
                <a:rPr lang="en-US" dirty="0"/>
                <a:t>Privacy</a:t>
              </a:r>
              <a:endParaRPr lang="en-PK" dirty="0"/>
            </a:p>
          </p:txBody>
        </p:sp>
        <p:sp>
          <p:nvSpPr>
            <p:cNvPr id="27" name="TextBox 26">
              <a:extLst>
                <a:ext uri="{FF2B5EF4-FFF2-40B4-BE49-F238E27FC236}">
                  <a16:creationId xmlns:a16="http://schemas.microsoft.com/office/drawing/2014/main" id="{52484F5C-AC4C-4F50-7560-0F9EAE0E6D38}"/>
                </a:ext>
              </a:extLst>
            </p:cNvPr>
            <p:cNvSpPr txBox="1"/>
            <p:nvPr/>
          </p:nvSpPr>
          <p:spPr>
            <a:xfrm>
              <a:off x="9697840" y="5621223"/>
              <a:ext cx="759823" cy="369332"/>
            </a:xfrm>
            <a:prstGeom prst="rect">
              <a:avLst/>
            </a:prstGeom>
            <a:noFill/>
          </p:spPr>
          <p:txBody>
            <a:bodyPr wrap="none" rtlCol="0">
              <a:spAutoFit/>
            </a:bodyPr>
            <a:lstStyle/>
            <a:p>
              <a:r>
                <a:rPr lang="en-US" dirty="0"/>
                <a:t>Safety</a:t>
              </a:r>
              <a:endParaRPr lang="en-PK" dirty="0"/>
            </a:p>
          </p:txBody>
        </p:sp>
      </p:grpSp>
    </p:spTree>
    <p:extLst>
      <p:ext uri="{BB962C8B-B14F-4D97-AF65-F5344CB8AC3E}">
        <p14:creationId xmlns:p14="http://schemas.microsoft.com/office/powerpoint/2010/main" val="2954240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FADA-8855-5CCA-B32D-187C1F153722}"/>
              </a:ext>
            </a:extLst>
          </p:cNvPr>
          <p:cNvSpPr>
            <a:spLocks noGrp="1"/>
          </p:cNvSpPr>
          <p:nvPr>
            <p:ph type="title"/>
          </p:nvPr>
        </p:nvSpPr>
        <p:spPr/>
        <p:txBody>
          <a:bodyPr/>
          <a:lstStyle/>
          <a:p>
            <a:r>
              <a:rPr lang="en-US" dirty="0"/>
              <a:t>External Requirements </a:t>
            </a:r>
            <a:endParaRPr lang="en-PK" dirty="0"/>
          </a:p>
        </p:txBody>
      </p:sp>
      <p:sp>
        <p:nvSpPr>
          <p:cNvPr id="3" name="Content Placeholder 2">
            <a:extLst>
              <a:ext uri="{FF2B5EF4-FFF2-40B4-BE49-F238E27FC236}">
                <a16:creationId xmlns:a16="http://schemas.microsoft.com/office/drawing/2014/main" id="{7BF8626A-2DF8-F450-696D-3EE4053CCADC}"/>
              </a:ext>
            </a:extLst>
          </p:cNvPr>
          <p:cNvSpPr>
            <a:spLocks noGrp="1"/>
          </p:cNvSpPr>
          <p:nvPr>
            <p:ph idx="1"/>
          </p:nvPr>
        </p:nvSpPr>
        <p:spPr/>
        <p:txBody>
          <a:bodyPr>
            <a:normAutofit fontScale="92500" lnSpcReduction="10000"/>
          </a:bodyPr>
          <a:lstStyle/>
          <a:p>
            <a:r>
              <a:rPr lang="en-US" dirty="0"/>
              <a:t>Interoperability requirements</a:t>
            </a:r>
          </a:p>
          <a:p>
            <a:pPr marL="0" indent="0">
              <a:buNone/>
            </a:pPr>
            <a:r>
              <a:rPr lang="en-US" sz="2000" dirty="0"/>
              <a:t>Describe characteristics of systems (always interoperate together) whose interface completely understand to work with other system at present or future, without any restriction. </a:t>
            </a:r>
          </a:p>
          <a:p>
            <a:pPr marL="0" indent="0">
              <a:buNone/>
            </a:pPr>
            <a:r>
              <a:rPr lang="en-US" sz="2000" dirty="0" err="1"/>
              <a:t>e.g</a:t>
            </a:r>
            <a:r>
              <a:rPr lang="en-US" sz="2000" dirty="0"/>
              <a:t>, if existing product use old techniques new developer should interoperate new technologies with old products. </a:t>
            </a:r>
          </a:p>
          <a:p>
            <a:r>
              <a:rPr lang="en-US" dirty="0"/>
              <a:t>Ethical requirements </a:t>
            </a:r>
          </a:p>
          <a:p>
            <a:pPr marL="0" indent="0">
              <a:buNone/>
            </a:pPr>
            <a:r>
              <a:rPr lang="en-US" sz="2000" dirty="0"/>
              <a:t>Deal with culture of country, customers or company. </a:t>
            </a:r>
          </a:p>
          <a:p>
            <a:pPr marL="0" indent="0">
              <a:buNone/>
            </a:pPr>
            <a:r>
              <a:rPr lang="en-US" sz="2000" dirty="0"/>
              <a:t>Establishment of the code of ethics by IEEE of computing machinery. </a:t>
            </a:r>
          </a:p>
          <a:p>
            <a:r>
              <a:rPr lang="en-US" dirty="0"/>
              <a:t>Legislative requirements</a:t>
            </a:r>
          </a:p>
          <a:p>
            <a:pPr marL="0" indent="0">
              <a:buNone/>
            </a:pPr>
            <a:r>
              <a:rPr lang="en-US" sz="2200" dirty="0"/>
              <a:t>Legal requirements, laws and regulation that organization comply with stakeholders. </a:t>
            </a:r>
            <a:r>
              <a:rPr lang="en-US" sz="2200" dirty="0" err="1"/>
              <a:t>E.g</a:t>
            </a:r>
            <a:r>
              <a:rPr lang="en-US" sz="2200" dirty="0"/>
              <a:t>, Tax law.</a:t>
            </a:r>
          </a:p>
          <a:p>
            <a:pPr>
              <a:buFont typeface="Wingdings" panose="05000000000000000000" pitchFamily="2" charset="2"/>
              <a:buChar char="Ø"/>
            </a:pPr>
            <a:r>
              <a:rPr lang="en-US" sz="2000" dirty="0"/>
              <a:t>Privacy </a:t>
            </a:r>
          </a:p>
          <a:p>
            <a:pPr>
              <a:buFont typeface="Wingdings" panose="05000000000000000000" pitchFamily="2" charset="2"/>
              <a:buChar char="Ø"/>
            </a:pPr>
            <a:r>
              <a:rPr lang="en-US" sz="2000" dirty="0"/>
              <a:t>Safety </a:t>
            </a:r>
          </a:p>
          <a:p>
            <a:endParaRPr lang="en-US" dirty="0"/>
          </a:p>
        </p:txBody>
      </p:sp>
    </p:spTree>
    <p:extLst>
      <p:ext uri="{BB962C8B-B14F-4D97-AF65-F5344CB8AC3E}">
        <p14:creationId xmlns:p14="http://schemas.microsoft.com/office/powerpoint/2010/main" val="2679488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7B728-EBE7-B6AE-856A-77B5253DE8EE}"/>
              </a:ext>
            </a:extLst>
          </p:cNvPr>
          <p:cNvSpPr>
            <a:spLocks noGrp="1"/>
          </p:cNvSpPr>
          <p:nvPr>
            <p:ph type="title"/>
          </p:nvPr>
        </p:nvSpPr>
        <p:spPr/>
        <p:txBody>
          <a:bodyPr/>
          <a:lstStyle/>
          <a:p>
            <a:r>
              <a:rPr lang="en-US" dirty="0"/>
              <a:t>Privacy </a:t>
            </a:r>
            <a:endParaRPr lang="en-PK" dirty="0"/>
          </a:p>
        </p:txBody>
      </p:sp>
      <p:sp>
        <p:nvSpPr>
          <p:cNvPr id="3" name="Content Placeholder 2">
            <a:extLst>
              <a:ext uri="{FF2B5EF4-FFF2-40B4-BE49-F238E27FC236}">
                <a16:creationId xmlns:a16="http://schemas.microsoft.com/office/drawing/2014/main" id="{1E307736-5A76-8191-4228-D3AA13CE66CD}"/>
              </a:ext>
            </a:extLst>
          </p:cNvPr>
          <p:cNvSpPr>
            <a:spLocks noGrp="1"/>
          </p:cNvSpPr>
          <p:nvPr>
            <p:ph idx="1"/>
          </p:nvPr>
        </p:nvSpPr>
        <p:spPr/>
        <p:txBody>
          <a:bodyPr>
            <a:normAutofit/>
          </a:bodyPr>
          <a:lstStyle/>
          <a:p>
            <a:pPr algn="l">
              <a:buFont typeface="Arial" panose="020B0604020202020204" pitchFamily="34" charset="0"/>
              <a:buChar char="•"/>
            </a:pPr>
            <a:r>
              <a:rPr lang="en-US" sz="2000" b="1" i="0" dirty="0">
                <a:effectLst/>
              </a:rPr>
              <a:t>Privacy:</a:t>
            </a:r>
            <a:r>
              <a:rPr lang="en-US" sz="2000" b="0" i="0" dirty="0">
                <a:effectLst/>
              </a:rPr>
              <a:t> Privacy, is the state of being free from unauthorized intrusion or observation. It pertains to the control and protection of personal information, thoughts, and activities, with an emphasis on autonomy and confidentiality.</a:t>
            </a:r>
          </a:p>
          <a:p>
            <a:pPr marL="0" indent="0" algn="l">
              <a:buNone/>
            </a:pPr>
            <a:r>
              <a:rPr lang="en-US" sz="2000" b="1" dirty="0"/>
              <a:t>For Example:</a:t>
            </a:r>
            <a:r>
              <a:rPr lang="en-US" sz="2000" dirty="0"/>
              <a:t> </a:t>
            </a:r>
            <a:endParaRPr lang="en-US" sz="2000" b="0" i="0" dirty="0">
              <a:effectLst/>
            </a:endParaRPr>
          </a:p>
          <a:p>
            <a:r>
              <a:rPr lang="en-US" sz="2000" b="0" i="0" dirty="0">
                <a:effectLst/>
              </a:rPr>
              <a:t>These laws, such as the </a:t>
            </a:r>
            <a:r>
              <a:rPr lang="en-US" sz="2000" b="1" i="0" dirty="0">
                <a:effectLst/>
              </a:rPr>
              <a:t>GDPR and CCPA</a:t>
            </a:r>
            <a:r>
              <a:rPr lang="en-US" sz="2000" b="0" i="0" dirty="0">
                <a:effectLst/>
              </a:rPr>
              <a:t>, govern the collection, processing, and protection of personal data. Organizations are required to obtain explicit consent for data processing, provide data subjects with rights over their data, and implement security measures to safeguard data.</a:t>
            </a:r>
          </a:p>
          <a:p>
            <a:r>
              <a:rPr lang="en-US" sz="2000" dirty="0"/>
              <a:t>Like hospital not allowed to disclose patients' personal details to anyone. </a:t>
            </a:r>
          </a:p>
          <a:p>
            <a:endParaRPr lang="en-US" sz="2000" dirty="0"/>
          </a:p>
          <a:p>
            <a:pPr marL="0" indent="0">
              <a:buNone/>
            </a:pPr>
            <a:r>
              <a:rPr lang="en-US" sz="2000" b="0" i="0" dirty="0">
                <a:effectLst/>
              </a:rPr>
              <a:t>European Union's General Data Protection Regulation (GDPR)</a:t>
            </a:r>
          </a:p>
          <a:p>
            <a:pPr marL="0" indent="0">
              <a:buNone/>
            </a:pPr>
            <a:r>
              <a:rPr lang="en-US" sz="2000" b="0" i="0" dirty="0">
                <a:effectLst/>
              </a:rPr>
              <a:t>California Consumer Privacy Act (CCPA)</a:t>
            </a:r>
            <a:endParaRPr lang="en-PK" sz="2000" dirty="0"/>
          </a:p>
        </p:txBody>
      </p:sp>
    </p:spTree>
    <p:extLst>
      <p:ext uri="{BB962C8B-B14F-4D97-AF65-F5344CB8AC3E}">
        <p14:creationId xmlns:p14="http://schemas.microsoft.com/office/powerpoint/2010/main" val="3123282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4FEDE-F40F-3969-411F-1364F1754204}"/>
              </a:ext>
            </a:extLst>
          </p:cNvPr>
          <p:cNvSpPr>
            <a:spLocks noGrp="1"/>
          </p:cNvSpPr>
          <p:nvPr>
            <p:ph type="title"/>
          </p:nvPr>
        </p:nvSpPr>
        <p:spPr/>
        <p:txBody>
          <a:bodyPr/>
          <a:lstStyle/>
          <a:p>
            <a:r>
              <a:rPr lang="en-US" dirty="0"/>
              <a:t>Safety </a:t>
            </a:r>
            <a:endParaRPr lang="en-PK" dirty="0"/>
          </a:p>
        </p:txBody>
      </p:sp>
      <p:sp>
        <p:nvSpPr>
          <p:cNvPr id="3" name="Content Placeholder 2">
            <a:extLst>
              <a:ext uri="{FF2B5EF4-FFF2-40B4-BE49-F238E27FC236}">
                <a16:creationId xmlns:a16="http://schemas.microsoft.com/office/drawing/2014/main" id="{425B6334-B0F2-B764-1A89-1DABC68CD41F}"/>
              </a:ext>
            </a:extLst>
          </p:cNvPr>
          <p:cNvSpPr>
            <a:spLocks noGrp="1"/>
          </p:cNvSpPr>
          <p:nvPr>
            <p:ph idx="1"/>
          </p:nvPr>
        </p:nvSpPr>
        <p:spPr/>
        <p:txBody>
          <a:bodyPr>
            <a:normAutofit/>
          </a:bodyPr>
          <a:lstStyle/>
          <a:p>
            <a:r>
              <a:rPr lang="en-US" sz="2000" b="1" i="0" dirty="0">
                <a:effectLst/>
              </a:rPr>
              <a:t>Safety:</a:t>
            </a:r>
            <a:r>
              <a:rPr lang="en-US" sz="2000" b="0" i="0" dirty="0">
                <a:effectLst/>
              </a:rPr>
              <a:t> Safety refers to the condition of being protected from harm, danger, or risk. It encompasses physical, emotional, and psychological well-being and focuses on preventing accidents, injuries, or threats to health and life.</a:t>
            </a:r>
          </a:p>
          <a:p>
            <a:pPr marL="0" indent="0">
              <a:buNone/>
            </a:pPr>
            <a:r>
              <a:rPr lang="en-US" sz="2000" b="1" dirty="0"/>
              <a:t>For example:</a:t>
            </a:r>
            <a:endParaRPr lang="en-US" sz="2000" b="1" i="0" dirty="0">
              <a:effectLst/>
            </a:endParaRPr>
          </a:p>
          <a:p>
            <a:r>
              <a:rPr lang="en-US" sz="2000" b="0" i="0" dirty="0">
                <a:effectLst/>
              </a:rPr>
              <a:t>Occupational health and safety regulations, like the (OSHA) in the United States, set standards for workplace safety. Organizations must provide a safe working environment, conduct safety training, and implement protocols to prevent accidents and injuries.</a:t>
            </a:r>
          </a:p>
          <a:p>
            <a:pPr marL="0" indent="0">
              <a:buNone/>
            </a:pPr>
            <a:endParaRPr lang="en-US" sz="2000" dirty="0"/>
          </a:p>
          <a:p>
            <a:pPr marL="0" indent="0">
              <a:buNone/>
            </a:pPr>
            <a:r>
              <a:rPr lang="en-US" sz="2000" b="0" i="0" dirty="0">
                <a:effectLst/>
              </a:rPr>
              <a:t>Occupational Safety and Health Administration (OSHA)</a:t>
            </a:r>
            <a:endParaRPr lang="en-PK" sz="2000" dirty="0"/>
          </a:p>
        </p:txBody>
      </p:sp>
    </p:spTree>
    <p:extLst>
      <p:ext uri="{BB962C8B-B14F-4D97-AF65-F5344CB8AC3E}">
        <p14:creationId xmlns:p14="http://schemas.microsoft.com/office/powerpoint/2010/main" val="4115532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AB8A7-5645-7465-A89F-E9DF25195740}"/>
              </a:ext>
            </a:extLst>
          </p:cNvPr>
          <p:cNvSpPr>
            <a:spLocks noGrp="1"/>
          </p:cNvSpPr>
          <p:nvPr>
            <p:ph type="title"/>
          </p:nvPr>
        </p:nvSpPr>
        <p:spPr/>
        <p:txBody>
          <a:bodyPr/>
          <a:lstStyle/>
          <a:p>
            <a:r>
              <a:rPr lang="en-US" dirty="0"/>
              <a:t>Examples of external requirements </a:t>
            </a:r>
            <a:endParaRPr lang="en-PK" dirty="0"/>
          </a:p>
        </p:txBody>
      </p:sp>
      <p:sp>
        <p:nvSpPr>
          <p:cNvPr id="3" name="Content Placeholder 2">
            <a:extLst>
              <a:ext uri="{FF2B5EF4-FFF2-40B4-BE49-F238E27FC236}">
                <a16:creationId xmlns:a16="http://schemas.microsoft.com/office/drawing/2014/main" id="{657DE1C1-EA45-6D99-6FC8-0BF4796B1E5D}"/>
              </a:ext>
            </a:extLst>
          </p:cNvPr>
          <p:cNvSpPr>
            <a:spLocks noGrp="1"/>
          </p:cNvSpPr>
          <p:nvPr>
            <p:ph idx="1"/>
          </p:nvPr>
        </p:nvSpPr>
        <p:spPr/>
        <p:txBody>
          <a:bodyPr/>
          <a:lstStyle/>
          <a:p>
            <a:r>
              <a:rPr lang="en-US" dirty="0"/>
              <a:t>The system shall not disclose any personal information about members of the library system to other members except system administrators. </a:t>
            </a:r>
          </a:p>
          <a:p>
            <a:r>
              <a:rPr lang="en-US" dirty="0"/>
              <a:t>The system shall comply with the local and national laws regarding the use of software tools. </a:t>
            </a:r>
            <a:endParaRPr lang="en-PK" dirty="0"/>
          </a:p>
        </p:txBody>
      </p:sp>
    </p:spTree>
    <p:extLst>
      <p:ext uri="{BB962C8B-B14F-4D97-AF65-F5344CB8AC3E}">
        <p14:creationId xmlns:p14="http://schemas.microsoft.com/office/powerpoint/2010/main" val="1717735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DDA3A-5AB6-0104-6B18-9549571C36EE}"/>
              </a:ext>
            </a:extLst>
          </p:cNvPr>
          <p:cNvSpPr>
            <a:spLocks noGrp="1"/>
          </p:cNvSpPr>
          <p:nvPr>
            <p:ph type="title"/>
          </p:nvPr>
        </p:nvSpPr>
        <p:spPr/>
        <p:txBody>
          <a:bodyPr/>
          <a:lstStyle/>
          <a:p>
            <a:r>
              <a:rPr lang="en-US" dirty="0"/>
              <a:t>Observations on Non-Functional Requirements </a:t>
            </a:r>
            <a:endParaRPr lang="en-PK" dirty="0"/>
          </a:p>
        </p:txBody>
      </p:sp>
      <p:sp>
        <p:nvSpPr>
          <p:cNvPr id="3" name="Content Placeholder 2">
            <a:extLst>
              <a:ext uri="{FF2B5EF4-FFF2-40B4-BE49-F238E27FC236}">
                <a16:creationId xmlns:a16="http://schemas.microsoft.com/office/drawing/2014/main" id="{BF6C23CD-5624-D84E-311A-8DEF09452372}"/>
              </a:ext>
            </a:extLst>
          </p:cNvPr>
          <p:cNvSpPr>
            <a:spLocks noGrp="1"/>
          </p:cNvSpPr>
          <p:nvPr>
            <p:ph idx="1"/>
          </p:nvPr>
        </p:nvSpPr>
        <p:spPr/>
        <p:txBody>
          <a:bodyPr>
            <a:normAutofit/>
          </a:bodyPr>
          <a:lstStyle/>
          <a:p>
            <a:r>
              <a:rPr lang="en-US" sz="2000" dirty="0"/>
              <a:t>Non-functional requirements can be written to reflect general goals(expressed in quantitative measures) for the system. </a:t>
            </a:r>
            <a:r>
              <a:rPr lang="en-US" sz="2000" dirty="0" err="1"/>
              <a:t>E.g</a:t>
            </a:r>
            <a:r>
              <a:rPr lang="en-US" sz="2000" dirty="0"/>
              <a:t>, rapid user response, ease to use.</a:t>
            </a:r>
          </a:p>
          <a:p>
            <a:r>
              <a:rPr lang="en-US" sz="2000" dirty="0"/>
              <a:t>Objective verification is difficult (maintainability is difficult) </a:t>
            </a:r>
          </a:p>
          <a:p>
            <a:r>
              <a:rPr lang="en-US" sz="2000" dirty="0"/>
              <a:t>Goals are open to misinterpretation </a:t>
            </a:r>
          </a:p>
          <a:p>
            <a:endParaRPr lang="en-US" sz="2000" dirty="0"/>
          </a:p>
          <a:p>
            <a:endParaRPr lang="en-US" sz="2000" dirty="0"/>
          </a:p>
          <a:p>
            <a:endParaRPr lang="en-US" sz="2000" dirty="0"/>
          </a:p>
          <a:p>
            <a:pPr marL="0" indent="0">
              <a:buNone/>
            </a:pPr>
            <a:endParaRPr lang="en-US" sz="2000" dirty="0"/>
          </a:p>
          <a:p>
            <a:pPr marL="0" indent="0">
              <a:buNone/>
            </a:pPr>
            <a:endParaRPr lang="en-US" sz="2000" dirty="0"/>
          </a:p>
          <a:p>
            <a:r>
              <a:rPr lang="en-US" sz="2000" dirty="0"/>
              <a:t>Distinction between functional and non-functional is not always very clear</a:t>
            </a:r>
          </a:p>
          <a:p>
            <a:endParaRPr lang="en-US" sz="2000" dirty="0"/>
          </a:p>
          <a:p>
            <a:endParaRPr lang="en-PK" sz="2000" dirty="0"/>
          </a:p>
        </p:txBody>
      </p:sp>
      <p:sp>
        <p:nvSpPr>
          <p:cNvPr id="8" name="TextBox 7">
            <a:extLst>
              <a:ext uri="{FF2B5EF4-FFF2-40B4-BE49-F238E27FC236}">
                <a16:creationId xmlns:a16="http://schemas.microsoft.com/office/drawing/2014/main" id="{687487FD-3212-37E1-DB87-CEBD751E13A7}"/>
              </a:ext>
            </a:extLst>
          </p:cNvPr>
          <p:cNvSpPr txBox="1"/>
          <p:nvPr/>
        </p:nvSpPr>
        <p:spPr>
          <a:xfrm>
            <a:off x="1338444" y="3992448"/>
            <a:ext cx="2061013" cy="923330"/>
          </a:xfrm>
          <a:prstGeom prst="rect">
            <a:avLst/>
          </a:prstGeom>
          <a:noFill/>
        </p:spPr>
        <p:txBody>
          <a:bodyPr wrap="none" rtlCol="0">
            <a:spAutoFit/>
          </a:bodyPr>
          <a:lstStyle/>
          <a:p>
            <a:r>
              <a:rPr lang="en-US" dirty="0"/>
              <a:t>Chance of conflict</a:t>
            </a:r>
          </a:p>
          <a:p>
            <a:r>
              <a:rPr lang="en-US" dirty="0"/>
              <a:t>in stakeholders and </a:t>
            </a:r>
          </a:p>
          <a:p>
            <a:r>
              <a:rPr lang="en-US" dirty="0"/>
              <a:t>developers.  </a:t>
            </a:r>
            <a:endParaRPr lang="en-PK" dirty="0"/>
          </a:p>
        </p:txBody>
      </p:sp>
      <p:sp>
        <p:nvSpPr>
          <p:cNvPr id="9" name="TextBox 8">
            <a:extLst>
              <a:ext uri="{FF2B5EF4-FFF2-40B4-BE49-F238E27FC236}">
                <a16:creationId xmlns:a16="http://schemas.microsoft.com/office/drawing/2014/main" id="{264E1628-491C-24CB-A805-ACB503261C5C}"/>
              </a:ext>
            </a:extLst>
          </p:cNvPr>
          <p:cNvSpPr txBox="1"/>
          <p:nvPr/>
        </p:nvSpPr>
        <p:spPr>
          <a:xfrm>
            <a:off x="4340645" y="4001294"/>
            <a:ext cx="2785763" cy="923330"/>
          </a:xfrm>
          <a:prstGeom prst="rect">
            <a:avLst/>
          </a:prstGeom>
          <a:noFill/>
        </p:spPr>
        <p:txBody>
          <a:bodyPr wrap="none" rtlCol="0">
            <a:spAutoFit/>
          </a:bodyPr>
          <a:lstStyle/>
          <a:p>
            <a:r>
              <a:rPr lang="en-US" dirty="0"/>
              <a:t>Priorities given by </a:t>
            </a:r>
          </a:p>
          <a:p>
            <a:r>
              <a:rPr lang="en-US" dirty="0"/>
              <a:t>development team to </a:t>
            </a:r>
          </a:p>
          <a:p>
            <a:r>
              <a:rPr lang="en-US" dirty="0"/>
              <a:t>negotiate with stakeholders</a:t>
            </a:r>
            <a:endParaRPr lang="en-PK" dirty="0"/>
          </a:p>
        </p:txBody>
      </p:sp>
      <p:cxnSp>
        <p:nvCxnSpPr>
          <p:cNvPr id="5" name="Connector: Elbow 4">
            <a:extLst>
              <a:ext uri="{FF2B5EF4-FFF2-40B4-BE49-F238E27FC236}">
                <a16:creationId xmlns:a16="http://schemas.microsoft.com/office/drawing/2014/main" id="{C145AE4A-0F9F-54CD-745B-C2512AF53979}"/>
              </a:ext>
            </a:extLst>
          </p:cNvPr>
          <p:cNvCxnSpPr>
            <a:cxnSpLocks/>
            <a:endCxn id="9" idx="0"/>
          </p:cNvCxnSpPr>
          <p:nvPr/>
        </p:nvCxnSpPr>
        <p:spPr>
          <a:xfrm>
            <a:off x="3855903" y="3385497"/>
            <a:ext cx="1877624" cy="615797"/>
          </a:xfrm>
          <a:prstGeom prst="bentConnector2">
            <a:avLst/>
          </a:prstGeom>
        </p:spPr>
        <p:style>
          <a:lnRef idx="1">
            <a:schemeClr val="dk1"/>
          </a:lnRef>
          <a:fillRef idx="0">
            <a:schemeClr val="dk1"/>
          </a:fillRef>
          <a:effectRef idx="0">
            <a:schemeClr val="dk1"/>
          </a:effectRef>
          <a:fontRef idx="minor">
            <a:schemeClr val="tx1"/>
          </a:fontRef>
        </p:style>
      </p:cxnSp>
      <p:cxnSp>
        <p:nvCxnSpPr>
          <p:cNvPr id="7" name="Connector: Elbow 6">
            <a:extLst>
              <a:ext uri="{FF2B5EF4-FFF2-40B4-BE49-F238E27FC236}">
                <a16:creationId xmlns:a16="http://schemas.microsoft.com/office/drawing/2014/main" id="{DC0DC913-7208-1815-532A-D5D384AFCEE4}"/>
              </a:ext>
            </a:extLst>
          </p:cNvPr>
          <p:cNvCxnSpPr>
            <a:cxnSpLocks/>
            <a:endCxn id="8" idx="0"/>
          </p:cNvCxnSpPr>
          <p:nvPr/>
        </p:nvCxnSpPr>
        <p:spPr>
          <a:xfrm rot="10800000" flipV="1">
            <a:off x="2368951" y="3385494"/>
            <a:ext cx="1486952" cy="606953"/>
          </a:xfrm>
          <a:prstGeom prst="bentConnector2">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F9726F35-9516-4E86-554F-F12BE8C192F7}"/>
              </a:ext>
            </a:extLst>
          </p:cNvPr>
          <p:cNvCxnSpPr/>
          <p:nvPr/>
        </p:nvCxnSpPr>
        <p:spPr>
          <a:xfrm flipV="1">
            <a:off x="3944039" y="3240107"/>
            <a:ext cx="0" cy="14538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7134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ADFC1-F378-F4DA-DA8E-12C8E077A60E}"/>
              </a:ext>
            </a:extLst>
          </p:cNvPr>
          <p:cNvSpPr>
            <a:spLocks noGrp="1"/>
          </p:cNvSpPr>
          <p:nvPr>
            <p:ph type="title"/>
          </p:nvPr>
        </p:nvSpPr>
        <p:spPr>
          <a:xfrm>
            <a:off x="2235200" y="2766218"/>
            <a:ext cx="10515600" cy="1325563"/>
          </a:xfrm>
        </p:spPr>
        <p:txBody>
          <a:bodyPr/>
          <a:lstStyle/>
          <a:p>
            <a:r>
              <a:rPr lang="en-US" dirty="0"/>
              <a:t>Non-Functional Requirements</a:t>
            </a:r>
            <a:endParaRPr lang="en-PK" dirty="0"/>
          </a:p>
        </p:txBody>
      </p:sp>
    </p:spTree>
    <p:extLst>
      <p:ext uri="{BB962C8B-B14F-4D97-AF65-F5344CB8AC3E}">
        <p14:creationId xmlns:p14="http://schemas.microsoft.com/office/powerpoint/2010/main" val="3659194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642D5-34B2-53F3-1BF9-1C82E32CCC9F}"/>
              </a:ext>
            </a:extLst>
          </p:cNvPr>
          <p:cNvSpPr>
            <a:spLocks noGrp="1"/>
          </p:cNvSpPr>
          <p:nvPr>
            <p:ph type="title"/>
          </p:nvPr>
        </p:nvSpPr>
        <p:spPr/>
        <p:txBody>
          <a:bodyPr/>
          <a:lstStyle/>
          <a:p>
            <a:r>
              <a:rPr lang="en-US" dirty="0"/>
              <a:t>Observations on Non-Functional Requirements </a:t>
            </a:r>
            <a:endParaRPr lang="en-PK" dirty="0"/>
          </a:p>
        </p:txBody>
      </p:sp>
      <p:sp>
        <p:nvSpPr>
          <p:cNvPr id="3" name="Content Placeholder 2">
            <a:extLst>
              <a:ext uri="{FF2B5EF4-FFF2-40B4-BE49-F238E27FC236}">
                <a16:creationId xmlns:a16="http://schemas.microsoft.com/office/drawing/2014/main" id="{57F54BE3-9E6C-44F3-8A33-19E7E08DFB33}"/>
              </a:ext>
            </a:extLst>
          </p:cNvPr>
          <p:cNvSpPr>
            <a:spLocks noGrp="1"/>
          </p:cNvSpPr>
          <p:nvPr>
            <p:ph idx="1"/>
          </p:nvPr>
        </p:nvSpPr>
        <p:spPr/>
        <p:txBody>
          <a:bodyPr>
            <a:normAutofit/>
          </a:bodyPr>
          <a:lstStyle/>
          <a:p>
            <a:r>
              <a:rPr lang="en-US" sz="2000" dirty="0"/>
              <a:t>Chances of conflicts within non-functional requirements are high, because information is coming from different stakeholders. For example, different stakeholders can give different response times or failure tolerance levels, etc. </a:t>
            </a:r>
          </a:p>
          <a:p>
            <a:r>
              <a:rPr lang="en-US" sz="2000" dirty="0"/>
              <a:t>Some negotiations must be done among different stakeholders, to achieve an agreement in these situations </a:t>
            </a:r>
          </a:p>
          <a:p>
            <a:endParaRPr lang="en-PK" sz="2000" dirty="0"/>
          </a:p>
        </p:txBody>
      </p:sp>
      <p:cxnSp>
        <p:nvCxnSpPr>
          <p:cNvPr id="5" name="Straight Connector 4">
            <a:extLst>
              <a:ext uri="{FF2B5EF4-FFF2-40B4-BE49-F238E27FC236}">
                <a16:creationId xmlns:a16="http://schemas.microsoft.com/office/drawing/2014/main" id="{C2113F6C-358E-E976-6B02-68352C191D39}"/>
              </a:ext>
            </a:extLst>
          </p:cNvPr>
          <p:cNvCxnSpPr/>
          <p:nvPr/>
        </p:nvCxnSpPr>
        <p:spPr>
          <a:xfrm>
            <a:off x="6921500" y="3086100"/>
            <a:ext cx="0" cy="647700"/>
          </a:xfrm>
          <a:prstGeom prst="line">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8C9A95E2-193E-0AD8-42BE-581AB65292EB}"/>
              </a:ext>
            </a:extLst>
          </p:cNvPr>
          <p:cNvSpPr txBox="1"/>
          <p:nvPr/>
        </p:nvSpPr>
        <p:spPr>
          <a:xfrm>
            <a:off x="5897950" y="3684071"/>
            <a:ext cx="2047099" cy="369332"/>
          </a:xfrm>
          <a:prstGeom prst="rect">
            <a:avLst/>
          </a:prstGeom>
          <a:noFill/>
        </p:spPr>
        <p:txBody>
          <a:bodyPr wrap="none" rtlCol="0">
            <a:spAutoFit/>
          </a:bodyPr>
          <a:lstStyle/>
          <a:p>
            <a:r>
              <a:rPr lang="en-US" dirty="0"/>
              <a:t>Not domain experts</a:t>
            </a:r>
            <a:endParaRPr lang="en-PK" dirty="0"/>
          </a:p>
        </p:txBody>
      </p:sp>
      <p:cxnSp>
        <p:nvCxnSpPr>
          <p:cNvPr id="8" name="Straight Arrow Connector 7">
            <a:extLst>
              <a:ext uri="{FF2B5EF4-FFF2-40B4-BE49-F238E27FC236}">
                <a16:creationId xmlns:a16="http://schemas.microsoft.com/office/drawing/2014/main" id="{A940D2DA-C391-7327-84D1-065C661528A5}"/>
              </a:ext>
            </a:extLst>
          </p:cNvPr>
          <p:cNvCxnSpPr>
            <a:endCxn id="6" idx="0"/>
          </p:cNvCxnSpPr>
          <p:nvPr/>
        </p:nvCxnSpPr>
        <p:spPr>
          <a:xfrm>
            <a:off x="6921499" y="3086100"/>
            <a:ext cx="1" cy="5979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F0D4C937-9F45-A7D8-2B10-CF513322585F}"/>
              </a:ext>
            </a:extLst>
          </p:cNvPr>
          <p:cNvSpPr txBox="1"/>
          <p:nvPr/>
        </p:nvSpPr>
        <p:spPr>
          <a:xfrm>
            <a:off x="5549900" y="4602627"/>
            <a:ext cx="3113032" cy="646331"/>
          </a:xfrm>
          <a:prstGeom prst="rect">
            <a:avLst/>
          </a:prstGeom>
          <a:noFill/>
        </p:spPr>
        <p:txBody>
          <a:bodyPr wrap="none" rtlCol="0">
            <a:spAutoFit/>
          </a:bodyPr>
          <a:lstStyle/>
          <a:p>
            <a:r>
              <a:rPr lang="en-US" dirty="0"/>
              <a:t>Requirement engineers should </a:t>
            </a:r>
          </a:p>
          <a:p>
            <a:r>
              <a:rPr lang="en-US" dirty="0"/>
              <a:t>consult with stakeholders.</a:t>
            </a:r>
            <a:endParaRPr lang="en-PK" dirty="0"/>
          </a:p>
        </p:txBody>
      </p:sp>
      <p:cxnSp>
        <p:nvCxnSpPr>
          <p:cNvPr id="10" name="Straight Arrow Connector 9">
            <a:extLst>
              <a:ext uri="{FF2B5EF4-FFF2-40B4-BE49-F238E27FC236}">
                <a16:creationId xmlns:a16="http://schemas.microsoft.com/office/drawing/2014/main" id="{E0C358B0-CE52-4614-6179-303985FF0931}"/>
              </a:ext>
            </a:extLst>
          </p:cNvPr>
          <p:cNvCxnSpPr/>
          <p:nvPr/>
        </p:nvCxnSpPr>
        <p:spPr>
          <a:xfrm>
            <a:off x="6921499" y="4025817"/>
            <a:ext cx="1" cy="5979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25807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D2B1-D3FB-7AFF-C82E-86F4A648D9DA}"/>
              </a:ext>
            </a:extLst>
          </p:cNvPr>
          <p:cNvSpPr>
            <a:spLocks noGrp="1"/>
          </p:cNvSpPr>
          <p:nvPr>
            <p:ph type="title"/>
          </p:nvPr>
        </p:nvSpPr>
        <p:spPr/>
        <p:txBody>
          <a:bodyPr/>
          <a:lstStyle/>
          <a:p>
            <a:r>
              <a:rPr lang="en-US" dirty="0"/>
              <a:t>Summary </a:t>
            </a:r>
            <a:endParaRPr lang="en-PK" dirty="0"/>
          </a:p>
        </p:txBody>
      </p:sp>
      <p:sp>
        <p:nvSpPr>
          <p:cNvPr id="3" name="Content Placeholder 2">
            <a:extLst>
              <a:ext uri="{FF2B5EF4-FFF2-40B4-BE49-F238E27FC236}">
                <a16:creationId xmlns:a16="http://schemas.microsoft.com/office/drawing/2014/main" id="{F6B7FDE4-6194-8FE9-5BCF-CB55F8AA2A4F}"/>
              </a:ext>
            </a:extLst>
          </p:cNvPr>
          <p:cNvSpPr>
            <a:spLocks noGrp="1"/>
          </p:cNvSpPr>
          <p:nvPr>
            <p:ph idx="1"/>
          </p:nvPr>
        </p:nvSpPr>
        <p:spPr/>
        <p:txBody>
          <a:bodyPr/>
          <a:lstStyle/>
          <a:p>
            <a:r>
              <a:rPr lang="en-US" dirty="0"/>
              <a:t>Non-functional requirements as a whole impact on the software product.</a:t>
            </a:r>
          </a:p>
          <a:p>
            <a:r>
              <a:rPr lang="en-US" dirty="0"/>
              <a:t>It is more impacted than individual requirement.</a:t>
            </a:r>
          </a:p>
          <a:p>
            <a:r>
              <a:rPr lang="en-US" dirty="0"/>
              <a:t>If non-functional requirements not involved in product. Then product will not be able to use.</a:t>
            </a:r>
          </a:p>
          <a:p>
            <a:r>
              <a:rPr lang="en-US" dirty="0" err="1"/>
              <a:t>E.g</a:t>
            </a:r>
            <a:r>
              <a:rPr lang="en-US" dirty="0"/>
              <a:t>,  if as air-craft not meet reliability standards then no certificate of safe of flying given. It is not the important function of flying but the in non-functional requirements reliability is important.</a:t>
            </a:r>
          </a:p>
          <a:p>
            <a:endParaRPr lang="en-PK" dirty="0"/>
          </a:p>
        </p:txBody>
      </p:sp>
    </p:spTree>
    <p:extLst>
      <p:ext uri="{BB962C8B-B14F-4D97-AF65-F5344CB8AC3E}">
        <p14:creationId xmlns:p14="http://schemas.microsoft.com/office/powerpoint/2010/main" val="706823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F0CCF-6C54-3118-7C0F-D18D23CAED50}"/>
              </a:ext>
            </a:extLst>
          </p:cNvPr>
          <p:cNvSpPr>
            <a:spLocks noGrp="1"/>
          </p:cNvSpPr>
          <p:nvPr>
            <p:ph type="title"/>
          </p:nvPr>
        </p:nvSpPr>
        <p:spPr/>
        <p:txBody>
          <a:bodyPr/>
          <a:lstStyle/>
          <a:p>
            <a:r>
              <a:rPr lang="en-US" dirty="0"/>
              <a:t>Non-Functional Requirements</a:t>
            </a:r>
            <a:endParaRPr lang="en-PK" dirty="0"/>
          </a:p>
        </p:txBody>
      </p:sp>
      <p:sp>
        <p:nvSpPr>
          <p:cNvPr id="3" name="Content Placeholder 2">
            <a:extLst>
              <a:ext uri="{FF2B5EF4-FFF2-40B4-BE49-F238E27FC236}">
                <a16:creationId xmlns:a16="http://schemas.microsoft.com/office/drawing/2014/main" id="{163EB227-9971-8A19-E395-9CB2A6610A70}"/>
              </a:ext>
            </a:extLst>
          </p:cNvPr>
          <p:cNvSpPr>
            <a:spLocks noGrp="1"/>
          </p:cNvSpPr>
          <p:nvPr>
            <p:ph idx="1"/>
          </p:nvPr>
        </p:nvSpPr>
        <p:spPr>
          <a:xfrm>
            <a:off x="363557" y="1825625"/>
            <a:ext cx="11578727" cy="4351338"/>
          </a:xfrm>
        </p:spPr>
        <p:txBody>
          <a:bodyPr/>
          <a:lstStyle/>
          <a:p>
            <a:pPr marL="0" indent="0">
              <a:buNone/>
            </a:pPr>
            <a:r>
              <a:rPr lang="en-US" dirty="0"/>
              <a:t>Performance attribute 		Quality attributes		Efficiency attribute</a:t>
            </a:r>
          </a:p>
          <a:p>
            <a:pPr marL="0" indent="0">
              <a:buNone/>
            </a:pPr>
            <a:endParaRPr lang="en-US" dirty="0"/>
          </a:p>
          <a:p>
            <a:pPr marL="0" indent="0">
              <a:buNone/>
            </a:pPr>
            <a:r>
              <a:rPr lang="en-US" dirty="0"/>
              <a:t>Time, reliability, security, maintainability are the non-functional requirements.</a:t>
            </a:r>
          </a:p>
          <a:p>
            <a:r>
              <a:rPr lang="en-US" dirty="0"/>
              <a:t>Non-functional requirements are the emergent behavior of the system, which mean it is collective behavior of the attributes or characteristics. </a:t>
            </a:r>
          </a:p>
          <a:p>
            <a:r>
              <a:rPr lang="en-US" dirty="0"/>
              <a:t>Non-functional requirements are more critical and important. </a:t>
            </a:r>
            <a:endParaRPr lang="en-PK" dirty="0"/>
          </a:p>
        </p:txBody>
      </p:sp>
      <p:cxnSp>
        <p:nvCxnSpPr>
          <p:cNvPr id="4" name="Straight Arrow Connector 3">
            <a:extLst>
              <a:ext uri="{FF2B5EF4-FFF2-40B4-BE49-F238E27FC236}">
                <a16:creationId xmlns:a16="http://schemas.microsoft.com/office/drawing/2014/main" id="{9DC62F1D-37EA-9313-8950-DD1B2926D559}"/>
              </a:ext>
            </a:extLst>
          </p:cNvPr>
          <p:cNvCxnSpPr>
            <a:cxnSpLocks/>
          </p:cNvCxnSpPr>
          <p:nvPr/>
        </p:nvCxnSpPr>
        <p:spPr>
          <a:xfrm flipH="1">
            <a:off x="2798284" y="1373933"/>
            <a:ext cx="418641" cy="451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621825F1-23FA-6F4F-33B0-50A018094FC8}"/>
              </a:ext>
            </a:extLst>
          </p:cNvPr>
          <p:cNvCxnSpPr>
            <a:cxnSpLocks/>
          </p:cNvCxnSpPr>
          <p:nvPr/>
        </p:nvCxnSpPr>
        <p:spPr>
          <a:xfrm>
            <a:off x="4957589" y="1373933"/>
            <a:ext cx="991519" cy="451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28084CA0-BF7C-256D-EF1A-6335CF4E34B3}"/>
              </a:ext>
            </a:extLst>
          </p:cNvPr>
          <p:cNvCxnSpPr>
            <a:cxnSpLocks/>
          </p:cNvCxnSpPr>
          <p:nvPr/>
        </p:nvCxnSpPr>
        <p:spPr>
          <a:xfrm>
            <a:off x="7535536" y="1373933"/>
            <a:ext cx="1707616" cy="3167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8742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B9EEBB-A991-8E0A-856F-E5A73AC870C7}"/>
              </a:ext>
            </a:extLst>
          </p:cNvPr>
          <p:cNvSpPr>
            <a:spLocks noGrp="1"/>
          </p:cNvSpPr>
          <p:nvPr>
            <p:ph idx="1"/>
          </p:nvPr>
        </p:nvSpPr>
        <p:spPr/>
        <p:txBody>
          <a:bodyPr/>
          <a:lstStyle/>
          <a:p>
            <a:r>
              <a:rPr lang="en-US" dirty="0"/>
              <a:t>When gather non-functional requirements make them the part of the software architecture. If non-functional requirements not add before it is difficult to add later on. Add non-functional requirements carefully and timely. </a:t>
            </a:r>
          </a:p>
          <a:p>
            <a:r>
              <a:rPr lang="en-US" dirty="0"/>
              <a:t>It is difficult to add reliability in unreliable software, security in unsecure system. </a:t>
            </a:r>
            <a:endParaRPr lang="en-PK" dirty="0"/>
          </a:p>
        </p:txBody>
      </p:sp>
    </p:spTree>
    <p:extLst>
      <p:ext uri="{BB962C8B-B14F-4D97-AF65-F5344CB8AC3E}">
        <p14:creationId xmlns:p14="http://schemas.microsoft.com/office/powerpoint/2010/main" val="1431647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F178861-36E3-B2BD-9F59-8A4F17C61E58}"/>
              </a:ext>
            </a:extLst>
          </p:cNvPr>
          <p:cNvPicPr>
            <a:picLocks noChangeAspect="1"/>
          </p:cNvPicPr>
          <p:nvPr/>
        </p:nvPicPr>
        <p:blipFill>
          <a:blip r:embed="rId2"/>
          <a:stretch>
            <a:fillRect/>
          </a:stretch>
        </p:blipFill>
        <p:spPr>
          <a:xfrm>
            <a:off x="2447293" y="1828184"/>
            <a:ext cx="7297414" cy="3201632"/>
          </a:xfrm>
          <a:prstGeom prst="rect">
            <a:avLst/>
          </a:prstGeom>
        </p:spPr>
      </p:pic>
      <p:sp>
        <p:nvSpPr>
          <p:cNvPr id="10" name="Title 1">
            <a:extLst>
              <a:ext uri="{FF2B5EF4-FFF2-40B4-BE49-F238E27FC236}">
                <a16:creationId xmlns:a16="http://schemas.microsoft.com/office/drawing/2014/main" id="{B1F8F958-B0C8-727B-2063-FEE6DB3915A3}"/>
              </a:ext>
            </a:extLst>
          </p:cNvPr>
          <p:cNvSpPr>
            <a:spLocks noGrp="1"/>
          </p:cNvSpPr>
          <p:nvPr>
            <p:ph type="title"/>
          </p:nvPr>
        </p:nvSpPr>
        <p:spPr>
          <a:xfrm>
            <a:off x="838200" y="365125"/>
            <a:ext cx="10515600" cy="1325563"/>
          </a:xfrm>
        </p:spPr>
        <p:txBody>
          <a:bodyPr/>
          <a:lstStyle/>
          <a:p>
            <a:r>
              <a:rPr lang="en-US" dirty="0"/>
              <a:t>Non-Functional Requirement</a:t>
            </a:r>
            <a:endParaRPr lang="en-PK" dirty="0"/>
          </a:p>
        </p:txBody>
      </p:sp>
    </p:spTree>
    <p:extLst>
      <p:ext uri="{BB962C8B-B14F-4D97-AF65-F5344CB8AC3E}">
        <p14:creationId xmlns:p14="http://schemas.microsoft.com/office/powerpoint/2010/main" val="2257103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C265FF-448D-2D10-F053-B3083033DA91}"/>
              </a:ext>
            </a:extLst>
          </p:cNvPr>
          <p:cNvPicPr>
            <a:picLocks noChangeAspect="1"/>
          </p:cNvPicPr>
          <p:nvPr/>
        </p:nvPicPr>
        <p:blipFill>
          <a:blip r:embed="rId2"/>
          <a:stretch>
            <a:fillRect/>
          </a:stretch>
        </p:blipFill>
        <p:spPr>
          <a:xfrm>
            <a:off x="1144424" y="1215002"/>
            <a:ext cx="9903151" cy="4427996"/>
          </a:xfrm>
          <a:prstGeom prst="rect">
            <a:avLst/>
          </a:prstGeom>
        </p:spPr>
      </p:pic>
      <p:sp>
        <p:nvSpPr>
          <p:cNvPr id="7" name="Title 1">
            <a:extLst>
              <a:ext uri="{FF2B5EF4-FFF2-40B4-BE49-F238E27FC236}">
                <a16:creationId xmlns:a16="http://schemas.microsoft.com/office/drawing/2014/main" id="{C62BCA1C-F224-F21A-C669-8C6686E117C1}"/>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Product Requirements</a:t>
            </a:r>
            <a:endParaRPr lang="en-PK" dirty="0"/>
          </a:p>
        </p:txBody>
      </p:sp>
    </p:spTree>
    <p:extLst>
      <p:ext uri="{BB962C8B-B14F-4D97-AF65-F5344CB8AC3E}">
        <p14:creationId xmlns:p14="http://schemas.microsoft.com/office/powerpoint/2010/main" val="1502944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D0B09-F3BD-4523-AC4D-9745F9F3AF88}"/>
              </a:ext>
            </a:extLst>
          </p:cNvPr>
          <p:cNvSpPr>
            <a:spLocks noGrp="1"/>
          </p:cNvSpPr>
          <p:nvPr>
            <p:ph type="title"/>
          </p:nvPr>
        </p:nvSpPr>
        <p:spPr/>
        <p:txBody>
          <a:bodyPr/>
          <a:lstStyle/>
          <a:p>
            <a:r>
              <a:rPr lang="en-US" dirty="0"/>
              <a:t>Usability requirements </a:t>
            </a:r>
            <a:endParaRPr lang="en-PK" dirty="0"/>
          </a:p>
        </p:txBody>
      </p:sp>
      <p:sp>
        <p:nvSpPr>
          <p:cNvPr id="3" name="Content Placeholder 2">
            <a:extLst>
              <a:ext uri="{FF2B5EF4-FFF2-40B4-BE49-F238E27FC236}">
                <a16:creationId xmlns:a16="http://schemas.microsoft.com/office/drawing/2014/main" id="{D7F761DE-904E-F15B-92B3-DB7A4CD2A11F}"/>
              </a:ext>
            </a:extLst>
          </p:cNvPr>
          <p:cNvSpPr>
            <a:spLocks noGrp="1"/>
          </p:cNvSpPr>
          <p:nvPr>
            <p:ph idx="1"/>
          </p:nvPr>
        </p:nvSpPr>
        <p:spPr/>
        <p:txBody>
          <a:bodyPr/>
          <a:lstStyle/>
          <a:p>
            <a:r>
              <a:rPr lang="en-US" dirty="0"/>
              <a:t>User interface of product</a:t>
            </a:r>
          </a:p>
          <a:p>
            <a:r>
              <a:rPr lang="en-US" dirty="0"/>
              <a:t>Interaction of the product to other product</a:t>
            </a:r>
          </a:p>
          <a:p>
            <a:pPr marL="0" indent="0">
              <a:buNone/>
            </a:pPr>
            <a:r>
              <a:rPr lang="en-US" dirty="0"/>
              <a:t>For example:</a:t>
            </a:r>
          </a:p>
          <a:p>
            <a:r>
              <a:rPr lang="en-US" sz="2500" i="0" dirty="0">
                <a:effectLst/>
              </a:rPr>
              <a:t>Navigation and Menu Consistency</a:t>
            </a:r>
            <a:endParaRPr lang="en-PK" sz="2500" dirty="0"/>
          </a:p>
        </p:txBody>
      </p:sp>
    </p:spTree>
    <p:extLst>
      <p:ext uri="{BB962C8B-B14F-4D97-AF65-F5344CB8AC3E}">
        <p14:creationId xmlns:p14="http://schemas.microsoft.com/office/powerpoint/2010/main" val="296569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15A5E-09A7-74DE-4F72-11B896AA711C}"/>
              </a:ext>
            </a:extLst>
          </p:cNvPr>
          <p:cNvSpPr>
            <a:spLocks noGrp="1"/>
          </p:cNvSpPr>
          <p:nvPr>
            <p:ph type="title"/>
          </p:nvPr>
        </p:nvSpPr>
        <p:spPr/>
        <p:txBody>
          <a:bodyPr/>
          <a:lstStyle/>
          <a:p>
            <a:r>
              <a:rPr lang="en-US" dirty="0"/>
              <a:t>Efficiency Requirement </a:t>
            </a:r>
            <a:endParaRPr lang="en-PK" dirty="0"/>
          </a:p>
        </p:txBody>
      </p:sp>
      <p:sp>
        <p:nvSpPr>
          <p:cNvPr id="3" name="Content Placeholder 2">
            <a:extLst>
              <a:ext uri="{FF2B5EF4-FFF2-40B4-BE49-F238E27FC236}">
                <a16:creationId xmlns:a16="http://schemas.microsoft.com/office/drawing/2014/main" id="{E0E89235-6FCE-87B3-BDDA-BFBFE6BE2910}"/>
              </a:ext>
            </a:extLst>
          </p:cNvPr>
          <p:cNvSpPr>
            <a:spLocks noGrp="1"/>
          </p:cNvSpPr>
          <p:nvPr>
            <p:ph idx="1"/>
          </p:nvPr>
        </p:nvSpPr>
        <p:spPr/>
        <p:txBody>
          <a:bodyPr/>
          <a:lstStyle/>
          <a:p>
            <a:pPr marL="285750" indent="-285750">
              <a:buFont typeface="Arial" panose="020B0604020202020204" pitchFamily="34" charset="0"/>
              <a:buChar char="•"/>
            </a:pPr>
            <a:r>
              <a:rPr lang="en-US" dirty="0"/>
              <a:t>Deal with performance issues,</a:t>
            </a:r>
          </a:p>
          <a:p>
            <a:pPr marL="285750" indent="-285750">
              <a:buFont typeface="Arial" panose="020B0604020202020204" pitchFamily="34" charset="0"/>
              <a:buChar char="•"/>
            </a:pPr>
            <a:r>
              <a:rPr lang="en-US" dirty="0"/>
              <a:t>Hard disk and space issues, </a:t>
            </a:r>
          </a:p>
          <a:p>
            <a:pPr marL="285750" indent="-285750">
              <a:buFont typeface="Arial" panose="020B0604020202020204" pitchFamily="34" charset="0"/>
              <a:buChar char="•"/>
            </a:pPr>
            <a:r>
              <a:rPr lang="en-US" dirty="0"/>
              <a:t>Memory management issues </a:t>
            </a:r>
            <a:endParaRPr lang="en-PK" dirty="0"/>
          </a:p>
          <a:p>
            <a:endParaRPr lang="en-PK" dirty="0"/>
          </a:p>
        </p:txBody>
      </p:sp>
    </p:spTree>
    <p:extLst>
      <p:ext uri="{BB962C8B-B14F-4D97-AF65-F5344CB8AC3E}">
        <p14:creationId xmlns:p14="http://schemas.microsoft.com/office/powerpoint/2010/main" val="195913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5E376-9894-3AFA-8C64-A13C43A6EA6C}"/>
              </a:ext>
            </a:extLst>
          </p:cNvPr>
          <p:cNvSpPr>
            <a:spLocks noGrp="1"/>
          </p:cNvSpPr>
          <p:nvPr>
            <p:ph type="title"/>
          </p:nvPr>
        </p:nvSpPr>
        <p:spPr/>
        <p:txBody>
          <a:bodyPr/>
          <a:lstStyle/>
          <a:p>
            <a:r>
              <a:rPr lang="en-US" dirty="0"/>
              <a:t>Reliability </a:t>
            </a:r>
            <a:endParaRPr lang="en-PK" dirty="0"/>
          </a:p>
        </p:txBody>
      </p:sp>
      <p:sp>
        <p:nvSpPr>
          <p:cNvPr id="3" name="Content Placeholder 2">
            <a:extLst>
              <a:ext uri="{FF2B5EF4-FFF2-40B4-BE49-F238E27FC236}">
                <a16:creationId xmlns:a16="http://schemas.microsoft.com/office/drawing/2014/main" id="{96019814-7714-6BE9-D2F6-F107E9AE4F25}"/>
              </a:ext>
            </a:extLst>
          </p:cNvPr>
          <p:cNvSpPr>
            <a:spLocks noGrp="1"/>
          </p:cNvSpPr>
          <p:nvPr>
            <p:ph idx="1"/>
          </p:nvPr>
        </p:nvSpPr>
        <p:spPr/>
        <p:txBody>
          <a:bodyPr/>
          <a:lstStyle/>
          <a:p>
            <a:pPr marL="0" indent="0">
              <a:buNone/>
            </a:pPr>
            <a:r>
              <a:rPr lang="en-US" dirty="0"/>
              <a:t>Reliability is concern with product clarity and user expectation.</a:t>
            </a:r>
          </a:p>
          <a:p>
            <a:pPr marL="0" indent="0">
              <a:buNone/>
            </a:pPr>
            <a:r>
              <a:rPr lang="en-US" dirty="0"/>
              <a:t>For example:</a:t>
            </a:r>
          </a:p>
          <a:p>
            <a:r>
              <a:rPr lang="en-US" dirty="0"/>
              <a:t>If as air-craft not meet reliability standards, then no certificate of safe of flying given. It is not the important function of flying but the in non-functional requirements reliability is important.</a:t>
            </a:r>
          </a:p>
          <a:p>
            <a:pPr marL="0" indent="0">
              <a:buNone/>
            </a:pPr>
            <a:endParaRPr lang="en-PK" dirty="0"/>
          </a:p>
        </p:txBody>
      </p:sp>
    </p:spTree>
    <p:extLst>
      <p:ext uri="{BB962C8B-B14F-4D97-AF65-F5344CB8AC3E}">
        <p14:creationId xmlns:p14="http://schemas.microsoft.com/office/powerpoint/2010/main" val="1084643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973</Words>
  <Application>Microsoft Office PowerPoint</Application>
  <PresentationFormat>Widescreen</PresentationFormat>
  <Paragraphs>111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Söhne</vt:lpstr>
      <vt:lpstr>Wingdings</vt:lpstr>
      <vt:lpstr>Office Theme</vt:lpstr>
      <vt:lpstr>Requirement Engineering </vt:lpstr>
      <vt:lpstr>Non-Functional Requirements</vt:lpstr>
      <vt:lpstr>Non-Functional Requirements</vt:lpstr>
      <vt:lpstr>PowerPoint Presentation</vt:lpstr>
      <vt:lpstr>Non-Functional Requirement</vt:lpstr>
      <vt:lpstr>PowerPoint Presentation</vt:lpstr>
      <vt:lpstr>Usability requirements </vt:lpstr>
      <vt:lpstr>Efficiency Requirement </vt:lpstr>
      <vt:lpstr>Reliability </vt:lpstr>
      <vt:lpstr>Portability requirements </vt:lpstr>
      <vt:lpstr>PowerPoint Presentation</vt:lpstr>
      <vt:lpstr>Organizational Requirements </vt:lpstr>
      <vt:lpstr>Example </vt:lpstr>
      <vt:lpstr>PowerPoint Presentation</vt:lpstr>
      <vt:lpstr>External Requirements </vt:lpstr>
      <vt:lpstr>Privacy </vt:lpstr>
      <vt:lpstr>Safety </vt:lpstr>
      <vt:lpstr>Examples of external requirements </vt:lpstr>
      <vt:lpstr>Observations on Non-Functional Requirements </vt:lpstr>
      <vt:lpstr>Observations on Non-Functional Requirements </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Engineering </dc:title>
  <dc:creator>Zoha Sohail</dc:creator>
  <cp:lastModifiedBy>Zoha Sohail</cp:lastModifiedBy>
  <cp:revision>2</cp:revision>
  <dcterms:created xsi:type="dcterms:W3CDTF">2023-09-13T17:30:57Z</dcterms:created>
  <dcterms:modified xsi:type="dcterms:W3CDTF">2023-09-14T04:15:34Z</dcterms:modified>
</cp:coreProperties>
</file>