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7" r:id="rId6"/>
    <p:sldId id="257" r:id="rId7"/>
    <p:sldId id="269" r:id="rId8"/>
    <p:sldId id="268" r:id="rId9"/>
    <p:sldId id="271" r:id="rId10"/>
    <p:sldId id="278" r:id="rId11"/>
    <p:sldId id="270" r:id="rId12"/>
    <p:sldId id="272" r:id="rId13"/>
    <p:sldId id="258" r:id="rId14"/>
    <p:sldId id="259" r:id="rId15"/>
    <p:sldId id="260" r:id="rId16"/>
    <p:sldId id="261" r:id="rId17"/>
    <p:sldId id="266" r:id="rId18"/>
    <p:sldId id="262" r:id="rId19"/>
    <p:sldId id="285" r:id="rId20"/>
    <p:sldId id="273" r:id="rId21"/>
    <p:sldId id="274" r:id="rId22"/>
    <p:sldId id="275" r:id="rId23"/>
    <p:sldId id="276" r:id="rId24"/>
    <p:sldId id="280" r:id="rId25"/>
    <p:sldId id="279" r:id="rId26"/>
    <p:sldId id="281" r:id="rId27"/>
    <p:sldId id="282" r:id="rId28"/>
    <p:sldId id="283" r:id="rId2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9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9FFD-3806-367F-61E4-76D029928A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AA7BE76-7D44-7FCA-58F0-B7DA53BE25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4643D85-B871-1B92-748F-8F070E9D9948}"/>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5" name="Footer Placeholder 4">
            <a:extLst>
              <a:ext uri="{FF2B5EF4-FFF2-40B4-BE49-F238E27FC236}">
                <a16:creationId xmlns:a16="http://schemas.microsoft.com/office/drawing/2014/main" id="{5EB330E8-D2B5-A7CF-9D99-2E2710A3850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A103038-BE64-4187-4355-4006E06BB6C4}"/>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309838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6095-A9FC-31E1-D595-BF49F8C621B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44BF500-E80B-59D2-B6A5-9B921F9C1D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66630C0-5863-1CAE-D04D-49A3F2B07F8B}"/>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5" name="Footer Placeholder 4">
            <a:extLst>
              <a:ext uri="{FF2B5EF4-FFF2-40B4-BE49-F238E27FC236}">
                <a16:creationId xmlns:a16="http://schemas.microsoft.com/office/drawing/2014/main" id="{23F76442-76AA-665B-7E23-973408F5797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D7C563-3DA5-0888-A7C0-8F4605C7AC46}"/>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361376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03D6C-AE7A-D7C9-1B83-88E88244DB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DF8E1E3-2CCD-FDF0-69A4-5CC8D3AF5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9736976-3A3E-6543-2B64-7AA7AB2B713D}"/>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5" name="Footer Placeholder 4">
            <a:extLst>
              <a:ext uri="{FF2B5EF4-FFF2-40B4-BE49-F238E27FC236}">
                <a16:creationId xmlns:a16="http://schemas.microsoft.com/office/drawing/2014/main" id="{5195BDAB-5551-3609-178C-04A5666D874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41F0CC6-75A2-B730-D2CF-369DD084E458}"/>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384841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279A-5C57-F1A2-73CD-9F63306613E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7A7918C-8A28-6C8C-4043-82B65094AE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C0E36B0-BB70-F5BC-8587-EAB43F2DBF57}"/>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5" name="Footer Placeholder 4">
            <a:extLst>
              <a:ext uri="{FF2B5EF4-FFF2-40B4-BE49-F238E27FC236}">
                <a16:creationId xmlns:a16="http://schemas.microsoft.com/office/drawing/2014/main" id="{DDADF503-0B5C-F194-6CCD-A9E51F2C73F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8159CE1-0498-57B2-FDE3-ED6EF4E21F12}"/>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369651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7D8E-198F-785A-1E12-0D01CE670B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3F26E213-BDAC-43F0-6607-F936B00A1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92B75-348F-53EB-2FE6-9A37DE61F8E3}"/>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5" name="Footer Placeholder 4">
            <a:extLst>
              <a:ext uri="{FF2B5EF4-FFF2-40B4-BE49-F238E27FC236}">
                <a16:creationId xmlns:a16="http://schemas.microsoft.com/office/drawing/2014/main" id="{A2099A3F-F32F-E67E-0B4E-AAB9A73E580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F5BC98E-5C4A-55EB-6820-8A231232B04E}"/>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325482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AF97-C87D-E592-9A2B-2CE7C48A2A1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18B2EFC-C4F9-6F91-A8CB-24A2DB396E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18C076DD-DE81-8595-0A35-0487F8B557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F7D003D-E9BA-D011-89E9-A38609EC2CF9}"/>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6" name="Footer Placeholder 5">
            <a:extLst>
              <a:ext uri="{FF2B5EF4-FFF2-40B4-BE49-F238E27FC236}">
                <a16:creationId xmlns:a16="http://schemas.microsoft.com/office/drawing/2014/main" id="{9580A540-70D3-0999-01B5-FFDCB1793B9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F9CF41E-7FD5-60DA-C56F-8FCAE5CEE039}"/>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52322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EAC6-64C3-CF1F-CCE4-3F81F6C8C662}"/>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98D0209-D1C7-C881-BC19-0A9889BFE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32677D-20CC-B4EA-3A59-6EC111A3E9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4A0BD6F-7269-45CD-3CD1-401DA5FB8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74D8D-16F3-E0AE-0E13-2ADC9034A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CD0853F1-75E4-B147-53F5-77CF9451AFEF}"/>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8" name="Footer Placeholder 7">
            <a:extLst>
              <a:ext uri="{FF2B5EF4-FFF2-40B4-BE49-F238E27FC236}">
                <a16:creationId xmlns:a16="http://schemas.microsoft.com/office/drawing/2014/main" id="{3287DFB1-3D9E-205A-6DE7-342509FCB7D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A1DC0B9-CC90-0893-FA1A-D310CEC572D8}"/>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413500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44A-CE95-A80F-491B-E97D128CCDB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C078376-38F9-0F69-99E7-67C87C1D1299}"/>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4" name="Footer Placeholder 3">
            <a:extLst>
              <a:ext uri="{FF2B5EF4-FFF2-40B4-BE49-F238E27FC236}">
                <a16:creationId xmlns:a16="http://schemas.microsoft.com/office/drawing/2014/main" id="{C7181BF7-09A5-8B79-93E2-3F3C2430865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E90FA64-ADBB-26BA-85A9-534EBE88EFC0}"/>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299800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E81AF-8168-EA1F-CAB6-5DF59131534D}"/>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3" name="Footer Placeholder 2">
            <a:extLst>
              <a:ext uri="{FF2B5EF4-FFF2-40B4-BE49-F238E27FC236}">
                <a16:creationId xmlns:a16="http://schemas.microsoft.com/office/drawing/2014/main" id="{472BC1CB-7005-2043-3676-1C52338050E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814CE8E-5F2E-EB12-8AA5-D6778AB70B35}"/>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300653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0B21-E970-D5F8-CEDD-0A7E41BFA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483193C-8189-55D5-8830-97F9A0F3E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0ECE974-2F82-3BF5-CB10-BCC2B8D18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F0379-E8D0-1ED0-F2B5-7D148A936996}"/>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6" name="Footer Placeholder 5">
            <a:extLst>
              <a:ext uri="{FF2B5EF4-FFF2-40B4-BE49-F238E27FC236}">
                <a16:creationId xmlns:a16="http://schemas.microsoft.com/office/drawing/2014/main" id="{C90732C3-BF3D-684E-AB94-5A24E1770CC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32AFF51-D729-1EC9-2254-74BABF3ED5E1}"/>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268353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996F-A3F8-DBE2-0A71-A8BF9A6A4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DDCCA8C-AD8F-9992-50B4-2E5FFF266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AE7B1B2-C98A-9224-66D0-794072D4F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0A3AC-861F-8A9C-CEE0-3FAFA0ADB060}"/>
              </a:ext>
            </a:extLst>
          </p:cNvPr>
          <p:cNvSpPr>
            <a:spLocks noGrp="1"/>
          </p:cNvSpPr>
          <p:nvPr>
            <p:ph type="dt" sz="half" idx="10"/>
          </p:nvPr>
        </p:nvSpPr>
        <p:spPr/>
        <p:txBody>
          <a:bodyPr/>
          <a:lstStyle/>
          <a:p>
            <a:fld id="{0C576A93-46E0-4CD8-A725-E2DDA4221FC2}" type="datetimeFigureOut">
              <a:rPr lang="en-PK" smtClean="0"/>
              <a:t>10/21/2023</a:t>
            </a:fld>
            <a:endParaRPr lang="en-PK"/>
          </a:p>
        </p:txBody>
      </p:sp>
      <p:sp>
        <p:nvSpPr>
          <p:cNvPr id="6" name="Footer Placeholder 5">
            <a:extLst>
              <a:ext uri="{FF2B5EF4-FFF2-40B4-BE49-F238E27FC236}">
                <a16:creationId xmlns:a16="http://schemas.microsoft.com/office/drawing/2014/main" id="{53FB4BD8-9C31-1EC8-8995-16680E1B6F9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F735BE4-ABBD-24BF-AD91-F6BDEE4767A9}"/>
              </a:ext>
            </a:extLst>
          </p:cNvPr>
          <p:cNvSpPr>
            <a:spLocks noGrp="1"/>
          </p:cNvSpPr>
          <p:nvPr>
            <p:ph type="sldNum" sz="quarter" idx="12"/>
          </p:nvPr>
        </p:nvSpPr>
        <p:spPr/>
        <p:txBody>
          <a:bodyPr/>
          <a:lstStyle/>
          <a:p>
            <a:fld id="{7CF445E9-C00B-4052-910A-49194CFB2FF9}" type="slidenum">
              <a:rPr lang="en-PK" smtClean="0"/>
              <a:t>‹#›</a:t>
            </a:fld>
            <a:endParaRPr lang="en-PK"/>
          </a:p>
        </p:txBody>
      </p:sp>
    </p:spTree>
    <p:extLst>
      <p:ext uri="{BB962C8B-B14F-4D97-AF65-F5344CB8AC3E}">
        <p14:creationId xmlns:p14="http://schemas.microsoft.com/office/powerpoint/2010/main" val="65058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C89E3-BEAA-007E-B08D-9E15B0893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5D06A04-0F7E-5A26-DE50-F48DE2324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25646D3-10D2-B53F-2008-3BF11C5F5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76A93-46E0-4CD8-A725-E2DDA4221FC2}" type="datetimeFigureOut">
              <a:rPr lang="en-PK" smtClean="0"/>
              <a:t>10/21/2023</a:t>
            </a:fld>
            <a:endParaRPr lang="en-PK"/>
          </a:p>
        </p:txBody>
      </p:sp>
      <p:sp>
        <p:nvSpPr>
          <p:cNvPr id="5" name="Footer Placeholder 4">
            <a:extLst>
              <a:ext uri="{FF2B5EF4-FFF2-40B4-BE49-F238E27FC236}">
                <a16:creationId xmlns:a16="http://schemas.microsoft.com/office/drawing/2014/main" id="{499A6E27-6624-6D3E-7C78-DEFE27085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CE559B66-89E1-2230-9791-BA07520B3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445E9-C00B-4052-910A-49194CFB2FF9}" type="slidenum">
              <a:rPr lang="en-PK" smtClean="0"/>
              <a:t>‹#›</a:t>
            </a:fld>
            <a:endParaRPr lang="en-PK"/>
          </a:p>
        </p:txBody>
      </p:sp>
    </p:spTree>
    <p:extLst>
      <p:ext uri="{BB962C8B-B14F-4D97-AF65-F5344CB8AC3E}">
        <p14:creationId xmlns:p14="http://schemas.microsoft.com/office/powerpoint/2010/main" val="336580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279B-C955-06B7-9C77-3D8E71231C25}"/>
              </a:ext>
            </a:extLst>
          </p:cNvPr>
          <p:cNvSpPr>
            <a:spLocks noGrp="1"/>
          </p:cNvSpPr>
          <p:nvPr>
            <p:ph type="ctrTitle"/>
          </p:nvPr>
        </p:nvSpPr>
        <p:spPr>
          <a:xfrm>
            <a:off x="1524000" y="1133380"/>
            <a:ext cx="9144000" cy="2387600"/>
          </a:xfrm>
        </p:spPr>
        <p:txBody>
          <a:bodyPr/>
          <a:lstStyle/>
          <a:p>
            <a:r>
              <a:rPr lang="en-US" dirty="0"/>
              <a:t>Requirement Engineering </a:t>
            </a:r>
            <a:endParaRPr lang="en-PK" dirty="0"/>
          </a:p>
        </p:txBody>
      </p:sp>
      <p:sp>
        <p:nvSpPr>
          <p:cNvPr id="3" name="Subtitle 2">
            <a:extLst>
              <a:ext uri="{FF2B5EF4-FFF2-40B4-BE49-F238E27FC236}">
                <a16:creationId xmlns:a16="http://schemas.microsoft.com/office/drawing/2014/main" id="{C7682C49-1568-51D0-8817-9AD13D679483}"/>
              </a:ext>
            </a:extLst>
          </p:cNvPr>
          <p:cNvSpPr>
            <a:spLocks noGrp="1"/>
          </p:cNvSpPr>
          <p:nvPr>
            <p:ph type="subTitle" idx="1"/>
          </p:nvPr>
        </p:nvSpPr>
        <p:spPr/>
        <p:txBody>
          <a:bodyPr/>
          <a:lstStyle/>
          <a:p>
            <a:r>
              <a:rPr lang="en-US" dirty="0"/>
              <a:t>Prof. Dr. </a:t>
            </a:r>
            <a:r>
              <a:rPr lang="en-US" dirty="0" err="1"/>
              <a:t>Shazia</a:t>
            </a:r>
            <a:r>
              <a:rPr lang="en-US" dirty="0"/>
              <a:t> Shoaib</a:t>
            </a:r>
            <a:endParaRPr lang="en-PK" dirty="0"/>
          </a:p>
        </p:txBody>
      </p:sp>
    </p:spTree>
    <p:extLst>
      <p:ext uri="{BB962C8B-B14F-4D97-AF65-F5344CB8AC3E}">
        <p14:creationId xmlns:p14="http://schemas.microsoft.com/office/powerpoint/2010/main" val="311825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8DA51-6F00-1399-AEF5-90426DC183F8}"/>
              </a:ext>
            </a:extLst>
          </p:cNvPr>
          <p:cNvSpPr>
            <a:spLocks noGrp="1"/>
          </p:cNvSpPr>
          <p:nvPr>
            <p:ph idx="1"/>
          </p:nvPr>
        </p:nvSpPr>
        <p:spPr>
          <a:xfrm>
            <a:off x="838200" y="1304925"/>
            <a:ext cx="10515600" cy="4351338"/>
          </a:xfrm>
        </p:spPr>
        <p:txBody>
          <a:bodyPr/>
          <a:lstStyle/>
          <a:p>
            <a:pPr marL="0" indent="0">
              <a:buNone/>
            </a:pPr>
            <a:r>
              <a:rPr lang="en-US" sz="2800" dirty="0"/>
              <a:t>The user clicks the "Proceed to Checkout" button after adding all desired items to the cart.</a:t>
            </a:r>
          </a:p>
          <a:p>
            <a:pPr marL="0" indent="0">
              <a:buNone/>
            </a:pPr>
            <a:r>
              <a:rPr lang="en-US" sz="2800" b="1" dirty="0"/>
              <a:t>Response Time: </a:t>
            </a:r>
            <a:r>
              <a:rPr lang="en-US" sz="2800" dirty="0"/>
              <a:t>The time taken from clicking the button to the checkout page being displayed.</a:t>
            </a:r>
          </a:p>
          <a:p>
            <a:r>
              <a:rPr lang="en-US" sz="2800" b="1" dirty="0"/>
              <a:t>User Action: </a:t>
            </a:r>
            <a:r>
              <a:rPr lang="en-US" sz="2800" dirty="0"/>
              <a:t>Entering Payment Information</a:t>
            </a:r>
          </a:p>
          <a:p>
            <a:pPr marL="0" indent="0">
              <a:buNone/>
            </a:pPr>
            <a:r>
              <a:rPr lang="en-US" sz="2800" dirty="0"/>
              <a:t>The user fills in their payment details and clicks the "Submit Payment" button.</a:t>
            </a:r>
          </a:p>
          <a:p>
            <a:pPr marL="0" indent="0">
              <a:buNone/>
            </a:pPr>
            <a:r>
              <a:rPr lang="en-US" sz="2800" b="1" dirty="0"/>
              <a:t>Response Time: </a:t>
            </a:r>
            <a:r>
              <a:rPr lang="en-US" sz="2800" dirty="0"/>
              <a:t>The time taken from clicking the button to the system confirming successful payment</a:t>
            </a:r>
            <a:endParaRPr lang="en-PK" sz="2800" dirty="0"/>
          </a:p>
          <a:p>
            <a:endParaRPr lang="en-PK" dirty="0"/>
          </a:p>
        </p:txBody>
      </p:sp>
    </p:spTree>
    <p:extLst>
      <p:ext uri="{BB962C8B-B14F-4D97-AF65-F5344CB8AC3E}">
        <p14:creationId xmlns:p14="http://schemas.microsoft.com/office/powerpoint/2010/main" val="39176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7EFB-E257-6160-B236-A96260C4B43B}"/>
              </a:ext>
            </a:extLst>
          </p:cNvPr>
          <p:cNvSpPr>
            <a:spLocks noGrp="1"/>
          </p:cNvSpPr>
          <p:nvPr>
            <p:ph type="title"/>
          </p:nvPr>
        </p:nvSpPr>
        <p:spPr/>
        <p:txBody>
          <a:bodyPr/>
          <a:lstStyle/>
          <a:p>
            <a:r>
              <a:rPr lang="en-US" dirty="0"/>
              <a:t>Speed</a:t>
            </a:r>
            <a:endParaRPr lang="en-PK" dirty="0"/>
          </a:p>
        </p:txBody>
      </p:sp>
      <p:sp>
        <p:nvSpPr>
          <p:cNvPr id="3" name="Content Placeholder 2">
            <a:extLst>
              <a:ext uri="{FF2B5EF4-FFF2-40B4-BE49-F238E27FC236}">
                <a16:creationId xmlns:a16="http://schemas.microsoft.com/office/drawing/2014/main" id="{20781E1E-72A2-5E71-3B73-1B655A16B952}"/>
              </a:ext>
            </a:extLst>
          </p:cNvPr>
          <p:cNvSpPr>
            <a:spLocks noGrp="1"/>
          </p:cNvSpPr>
          <p:nvPr>
            <p:ph idx="1"/>
          </p:nvPr>
        </p:nvSpPr>
        <p:spPr/>
        <p:txBody>
          <a:bodyPr>
            <a:normAutofit/>
          </a:bodyPr>
          <a:lstStyle/>
          <a:p>
            <a:pPr marL="514350" indent="-514350">
              <a:buFont typeface="+mj-lt"/>
              <a:buAutoNum type="romanUcPeriod" startAt="3"/>
            </a:pPr>
            <a:r>
              <a:rPr lang="en-US" b="1" dirty="0"/>
              <a:t>Screen refresh time. </a:t>
            </a:r>
            <a:r>
              <a:rPr lang="en-US" dirty="0"/>
              <a:t>(computer games, graphic oriented use this more)</a:t>
            </a:r>
          </a:p>
          <a:p>
            <a:pPr marL="0" indent="0">
              <a:buNone/>
            </a:pPr>
            <a:r>
              <a:rPr lang="en-US" b="1" dirty="0"/>
              <a:t>Why use screen refresh time?</a:t>
            </a:r>
          </a:p>
          <a:p>
            <a:pPr marL="0" indent="0">
              <a:buNone/>
            </a:pPr>
            <a:r>
              <a:rPr lang="en-US" dirty="0"/>
              <a:t>Screen refresh time, or refresh rate, is an important consideration for various reasons related to user experience, visual quality, health, and the requirements of specific applications.</a:t>
            </a:r>
          </a:p>
          <a:p>
            <a:endParaRPr lang="en-PK" sz="3200" dirty="0"/>
          </a:p>
        </p:txBody>
      </p:sp>
    </p:spTree>
    <p:extLst>
      <p:ext uri="{BB962C8B-B14F-4D97-AF65-F5344CB8AC3E}">
        <p14:creationId xmlns:p14="http://schemas.microsoft.com/office/powerpoint/2010/main" val="150839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8612-A380-135C-92E1-F86EC30B06E7}"/>
              </a:ext>
            </a:extLst>
          </p:cNvPr>
          <p:cNvSpPr>
            <a:spLocks noGrp="1"/>
          </p:cNvSpPr>
          <p:nvPr>
            <p:ph type="title"/>
          </p:nvPr>
        </p:nvSpPr>
        <p:spPr/>
        <p:txBody>
          <a:bodyPr/>
          <a:lstStyle/>
          <a:p>
            <a:r>
              <a:rPr lang="en-US" b="1" dirty="0"/>
              <a:t>Example:</a:t>
            </a:r>
            <a:endParaRPr lang="en-PK" dirty="0"/>
          </a:p>
        </p:txBody>
      </p:sp>
      <p:sp>
        <p:nvSpPr>
          <p:cNvPr id="3" name="Content Placeholder 2">
            <a:extLst>
              <a:ext uri="{FF2B5EF4-FFF2-40B4-BE49-F238E27FC236}">
                <a16:creationId xmlns:a16="http://schemas.microsoft.com/office/drawing/2014/main" id="{87CFAB92-C7EF-C093-7491-59742B292D36}"/>
              </a:ext>
            </a:extLst>
          </p:cNvPr>
          <p:cNvSpPr>
            <a:spLocks noGrp="1"/>
          </p:cNvSpPr>
          <p:nvPr>
            <p:ph idx="1"/>
          </p:nvPr>
        </p:nvSpPr>
        <p:spPr/>
        <p:txBody>
          <a:bodyPr>
            <a:normAutofit fontScale="92500" lnSpcReduction="10000"/>
          </a:bodyPr>
          <a:lstStyle/>
          <a:p>
            <a:r>
              <a:rPr lang="en-US" sz="2800" b="1" dirty="0"/>
              <a:t>Gameplay Experience:</a:t>
            </a:r>
          </a:p>
          <a:p>
            <a:pPr marL="0" indent="0">
              <a:buNone/>
            </a:pPr>
            <a:r>
              <a:rPr lang="en-US" sz="2800" dirty="0"/>
              <a:t>The gamer is playing a fast-paced action video game, like a first-person shooter.</a:t>
            </a:r>
          </a:p>
          <a:p>
            <a:pPr marL="0" indent="0">
              <a:buNone/>
            </a:pPr>
            <a:r>
              <a:rPr lang="en-US" sz="2800" b="1" dirty="0"/>
              <a:t>Refresh Rate: </a:t>
            </a:r>
            <a:r>
              <a:rPr lang="en-US" sz="2800" dirty="0"/>
              <a:t>The monitor has a refresh rate of 144Hz, meaning the screen refreshes 144 times per second.</a:t>
            </a:r>
          </a:p>
          <a:p>
            <a:pPr marL="0" indent="0">
              <a:buNone/>
            </a:pPr>
            <a:r>
              <a:rPr lang="en-US" sz="2800" b="1" dirty="0"/>
              <a:t>User Experience: </a:t>
            </a:r>
            <a:r>
              <a:rPr lang="en-US" sz="2800" dirty="0"/>
              <a:t>The gamer experiences smoother, more responsive gameplay because the screen refreshes quickly, reducing motion blur and providing a competitive edge due to faster updates of the on-screen action.</a:t>
            </a:r>
          </a:p>
          <a:p>
            <a:pPr marL="0" indent="0">
              <a:buNone/>
            </a:pPr>
            <a:r>
              <a:rPr lang="en-US" sz="2800" b="1" dirty="0"/>
              <a:t>Comparison: </a:t>
            </a:r>
            <a:r>
              <a:rPr lang="en-US" sz="2800" dirty="0"/>
              <a:t>If the gamer were to play the same game on a standard 60Hz monitor, the experience might be less smooth, and fast movements could appear slightly blurred due to the lower refresh rate.</a:t>
            </a:r>
          </a:p>
          <a:p>
            <a:endParaRPr lang="en-PK" dirty="0"/>
          </a:p>
        </p:txBody>
      </p:sp>
    </p:spTree>
    <p:extLst>
      <p:ext uri="{BB962C8B-B14F-4D97-AF65-F5344CB8AC3E}">
        <p14:creationId xmlns:p14="http://schemas.microsoft.com/office/powerpoint/2010/main" val="248213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BE3F0-8EE2-6F41-2564-092E70BE3C7B}"/>
              </a:ext>
            </a:extLst>
          </p:cNvPr>
          <p:cNvSpPr>
            <a:spLocks noGrp="1"/>
          </p:cNvSpPr>
          <p:nvPr>
            <p:ph idx="1"/>
          </p:nvPr>
        </p:nvSpPr>
        <p:spPr>
          <a:xfrm>
            <a:off x="838200" y="1690688"/>
            <a:ext cx="10515600" cy="4351338"/>
          </a:xfrm>
        </p:spPr>
        <p:txBody>
          <a:bodyPr>
            <a:normAutofit/>
          </a:bodyPr>
          <a:lstStyle/>
          <a:p>
            <a:pPr marL="0" indent="0">
              <a:buNone/>
            </a:pPr>
            <a:r>
              <a:rPr lang="en-US" dirty="0"/>
              <a:t>Size of product is also important expect. Complexity of product increases so size also important to solve this. It is also very important for determining the amount of time it takes to develop software.</a:t>
            </a:r>
          </a:p>
          <a:p>
            <a:pPr marL="0" indent="0">
              <a:buNone/>
            </a:pPr>
            <a:r>
              <a:rPr lang="en-US" dirty="0"/>
              <a:t>It is more important in computing power problems, disks space problems.</a:t>
            </a:r>
          </a:p>
          <a:p>
            <a:pPr marL="514350" indent="-514350">
              <a:buFont typeface="+mj-lt"/>
              <a:buAutoNum type="romanUcPeriod"/>
            </a:pPr>
            <a:r>
              <a:rPr lang="en-US" dirty="0"/>
              <a:t>K byte: to measure size in kilo bytes of executable source or source code (not a full proof way to determine exact size but no on function can determine the size)</a:t>
            </a:r>
          </a:p>
          <a:p>
            <a:pPr marL="514350" indent="-514350">
              <a:buFont typeface="+mj-lt"/>
              <a:buAutoNum type="romanUcPeriod"/>
            </a:pPr>
            <a:r>
              <a:rPr lang="en-US" dirty="0"/>
              <a:t>No. of function point: </a:t>
            </a:r>
            <a:r>
              <a:rPr lang="en-US" b="0" i="0" dirty="0">
                <a:effectLst/>
              </a:rPr>
              <a:t>count of function points, which can then be used for estimating project effort, cost, and other metrics.</a:t>
            </a:r>
            <a:endParaRPr lang="en-PK" dirty="0"/>
          </a:p>
        </p:txBody>
      </p:sp>
      <p:sp>
        <p:nvSpPr>
          <p:cNvPr id="2" name="Title 1">
            <a:extLst>
              <a:ext uri="{FF2B5EF4-FFF2-40B4-BE49-F238E27FC236}">
                <a16:creationId xmlns:a16="http://schemas.microsoft.com/office/drawing/2014/main" id="{9969EA54-C291-7348-B437-9786C65700B5}"/>
              </a:ext>
            </a:extLst>
          </p:cNvPr>
          <p:cNvSpPr>
            <a:spLocks noGrp="1"/>
          </p:cNvSpPr>
          <p:nvPr>
            <p:ph type="title"/>
          </p:nvPr>
        </p:nvSpPr>
        <p:spPr>
          <a:xfrm>
            <a:off x="838200" y="365125"/>
            <a:ext cx="10515600" cy="1325563"/>
          </a:xfrm>
        </p:spPr>
        <p:txBody>
          <a:bodyPr/>
          <a:lstStyle/>
          <a:p>
            <a:pPr marL="742950" indent="-742950">
              <a:buFont typeface="+mj-lt"/>
              <a:buAutoNum type="arabicPeriod" startAt="2"/>
            </a:pPr>
            <a:r>
              <a:rPr lang="en-US" b="1" dirty="0"/>
              <a:t>Size</a:t>
            </a:r>
            <a:endParaRPr lang="en-PK" dirty="0"/>
          </a:p>
        </p:txBody>
      </p:sp>
    </p:spTree>
    <p:extLst>
      <p:ext uri="{BB962C8B-B14F-4D97-AF65-F5344CB8AC3E}">
        <p14:creationId xmlns:p14="http://schemas.microsoft.com/office/powerpoint/2010/main" val="358328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FE753-6CFF-7EBC-CF06-0BECDCB4BF30}"/>
              </a:ext>
            </a:extLst>
          </p:cNvPr>
          <p:cNvSpPr>
            <a:spLocks noGrp="1"/>
          </p:cNvSpPr>
          <p:nvPr>
            <p:ph idx="1"/>
          </p:nvPr>
        </p:nvSpPr>
        <p:spPr>
          <a:xfrm>
            <a:off x="838200" y="1819046"/>
            <a:ext cx="10515600" cy="4351338"/>
          </a:xfrm>
        </p:spPr>
        <p:txBody>
          <a:bodyPr>
            <a:normAutofit/>
          </a:bodyPr>
          <a:lstStyle/>
          <a:p>
            <a:pPr marL="0" indent="0">
              <a:buNone/>
            </a:pPr>
            <a:r>
              <a:rPr lang="en-US" dirty="0"/>
              <a:t>It is important for all software products. It is easy to use. It was used as user-friendly term, but now use as ease of use. </a:t>
            </a:r>
          </a:p>
          <a:p>
            <a:pPr marL="514350" indent="-514350">
              <a:buFont typeface="+mj-lt"/>
              <a:buAutoNum type="romanUcPeriod"/>
            </a:pPr>
            <a:r>
              <a:rPr lang="en-US" dirty="0"/>
              <a:t>Training time: to use a system (associated to general goal of software and also have impact on the training for the easy use of product for user)</a:t>
            </a:r>
          </a:p>
          <a:p>
            <a:pPr marL="514350" indent="-514350">
              <a:buFont typeface="+mj-lt"/>
              <a:buAutoNum type="romanUcPeriod"/>
            </a:pPr>
            <a:r>
              <a:rPr lang="en-US" dirty="0"/>
              <a:t>No of help frames: how much help build within the product (no need to take help from developers by call or mail) - depend on the size of products</a:t>
            </a:r>
          </a:p>
          <a:p>
            <a:pPr marL="0" indent="0">
              <a:buNone/>
            </a:pPr>
            <a:r>
              <a:rPr lang="en-US" dirty="0"/>
              <a:t>Example: frequently asked questions in the products </a:t>
            </a:r>
          </a:p>
          <a:p>
            <a:pPr marL="514350" indent="-514350">
              <a:buFont typeface="+mj-lt"/>
              <a:buAutoNum type="romanUcPeriod"/>
            </a:pPr>
            <a:endParaRPr lang="en-PK" dirty="0"/>
          </a:p>
        </p:txBody>
      </p:sp>
      <p:sp>
        <p:nvSpPr>
          <p:cNvPr id="2" name="Title 1">
            <a:extLst>
              <a:ext uri="{FF2B5EF4-FFF2-40B4-BE49-F238E27FC236}">
                <a16:creationId xmlns:a16="http://schemas.microsoft.com/office/drawing/2014/main" id="{533AA27F-ACCE-0D6F-6E4F-5F500AB47DD9}"/>
              </a:ext>
            </a:extLst>
          </p:cNvPr>
          <p:cNvSpPr>
            <a:spLocks noGrp="1"/>
          </p:cNvSpPr>
          <p:nvPr>
            <p:ph type="title"/>
          </p:nvPr>
        </p:nvSpPr>
        <p:spPr>
          <a:xfrm>
            <a:off x="838200" y="365125"/>
            <a:ext cx="10515600" cy="1325563"/>
          </a:xfrm>
        </p:spPr>
        <p:txBody>
          <a:bodyPr/>
          <a:lstStyle/>
          <a:p>
            <a:pPr marL="742950" indent="-742950">
              <a:buFont typeface="+mj-lt"/>
              <a:buAutoNum type="arabicPeriod" startAt="3"/>
            </a:pPr>
            <a:r>
              <a:rPr lang="en-US" b="1" dirty="0"/>
              <a:t>Ease of use</a:t>
            </a:r>
            <a:endParaRPr lang="en-PK" dirty="0"/>
          </a:p>
        </p:txBody>
      </p:sp>
    </p:spTree>
    <p:extLst>
      <p:ext uri="{BB962C8B-B14F-4D97-AF65-F5344CB8AC3E}">
        <p14:creationId xmlns:p14="http://schemas.microsoft.com/office/powerpoint/2010/main" val="381300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FE753-6CFF-7EBC-CF06-0BECDCB4BF30}"/>
              </a:ext>
            </a:extLst>
          </p:cNvPr>
          <p:cNvSpPr>
            <a:spLocks noGrp="1"/>
          </p:cNvSpPr>
          <p:nvPr>
            <p:ph idx="1"/>
          </p:nvPr>
        </p:nvSpPr>
        <p:spPr>
          <a:xfrm>
            <a:off x="838200" y="1690688"/>
            <a:ext cx="10515600" cy="4351338"/>
          </a:xfrm>
        </p:spPr>
        <p:txBody>
          <a:bodyPr>
            <a:normAutofit fontScale="92500"/>
          </a:bodyPr>
          <a:lstStyle/>
          <a:p>
            <a:pPr marL="0" indent="0">
              <a:buNone/>
            </a:pPr>
            <a:r>
              <a:rPr lang="en-US" dirty="0"/>
              <a:t>Reliability means how much you depend on a software product?</a:t>
            </a:r>
          </a:p>
          <a:p>
            <a:pPr marL="514350" indent="-514350">
              <a:buFont typeface="+mj-lt"/>
              <a:buAutoNum type="romanUcPeriod"/>
            </a:pPr>
            <a:r>
              <a:rPr lang="en-US" dirty="0"/>
              <a:t>Mean time to failure: Mean time to failure calculate the life-time of the non-repairable or replicable asset of product before it fails. Example: Fan belt </a:t>
            </a:r>
          </a:p>
          <a:p>
            <a:pPr marL="514350" indent="-514350">
              <a:buFont typeface="+mj-lt"/>
              <a:buAutoNum type="romanUcPeriod"/>
            </a:pPr>
            <a:r>
              <a:rPr lang="en-US" dirty="0"/>
              <a:t>Rate of failure: how frequently failure occur (less reliable product) </a:t>
            </a:r>
          </a:p>
          <a:p>
            <a:pPr marL="514350" indent="-514350">
              <a:buFont typeface="+mj-lt"/>
              <a:buAutoNum type="romanUcPeriod"/>
            </a:pPr>
            <a:r>
              <a:rPr lang="en-US" dirty="0"/>
              <a:t>Availability: probability of a product for unavailability (should be small)</a:t>
            </a:r>
          </a:p>
          <a:p>
            <a:pPr marL="0" indent="0">
              <a:buNone/>
            </a:pPr>
            <a:r>
              <a:rPr lang="en-US" dirty="0"/>
              <a:t>Example:</a:t>
            </a:r>
          </a:p>
          <a:p>
            <a:pPr marL="0" indent="0">
              <a:buNone/>
            </a:pPr>
            <a:r>
              <a:rPr lang="en-US" dirty="0"/>
              <a:t>If you want to access the website but not able to connect to the site. Then this site is unavailable for service. You may switch to other service. If availability is high, then that product is reliable for customer.</a:t>
            </a:r>
            <a:endParaRPr lang="en-PK" dirty="0"/>
          </a:p>
        </p:txBody>
      </p:sp>
      <p:sp>
        <p:nvSpPr>
          <p:cNvPr id="2" name="Title 1">
            <a:extLst>
              <a:ext uri="{FF2B5EF4-FFF2-40B4-BE49-F238E27FC236}">
                <a16:creationId xmlns:a16="http://schemas.microsoft.com/office/drawing/2014/main" id="{18D134C0-7B9C-F89C-EC01-9907942DC8D1}"/>
              </a:ext>
            </a:extLst>
          </p:cNvPr>
          <p:cNvSpPr>
            <a:spLocks noGrp="1"/>
          </p:cNvSpPr>
          <p:nvPr>
            <p:ph type="title"/>
          </p:nvPr>
        </p:nvSpPr>
        <p:spPr>
          <a:xfrm>
            <a:off x="838200" y="365125"/>
            <a:ext cx="10515600" cy="1325563"/>
          </a:xfrm>
        </p:spPr>
        <p:txBody>
          <a:bodyPr/>
          <a:lstStyle/>
          <a:p>
            <a:pPr marL="742950" indent="-742950">
              <a:buFont typeface="+mj-lt"/>
              <a:buAutoNum type="arabicPeriod" startAt="4"/>
            </a:pPr>
            <a:r>
              <a:rPr lang="en-US" b="1" dirty="0"/>
              <a:t>Reliability </a:t>
            </a:r>
            <a:endParaRPr lang="en-PK" dirty="0"/>
          </a:p>
        </p:txBody>
      </p:sp>
    </p:spTree>
    <p:extLst>
      <p:ext uri="{BB962C8B-B14F-4D97-AF65-F5344CB8AC3E}">
        <p14:creationId xmlns:p14="http://schemas.microsoft.com/office/powerpoint/2010/main" val="3686350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AC04-DF4D-8ABB-FB10-80DD5BAABD4E}"/>
              </a:ext>
            </a:extLst>
          </p:cNvPr>
          <p:cNvSpPr>
            <a:spLocks noGrp="1"/>
          </p:cNvSpPr>
          <p:nvPr>
            <p:ph type="title"/>
          </p:nvPr>
        </p:nvSpPr>
        <p:spPr/>
        <p:txBody>
          <a:bodyPr/>
          <a:lstStyle/>
          <a:p>
            <a:pPr marL="742950" indent="-742950">
              <a:buFont typeface="+mj-lt"/>
              <a:buAutoNum type="arabicPeriod" startAt="5"/>
            </a:pPr>
            <a:r>
              <a:rPr lang="en-US" b="1" dirty="0"/>
              <a:t>Robustness</a:t>
            </a:r>
            <a:endParaRPr lang="en-PK" b="1" dirty="0"/>
          </a:p>
        </p:txBody>
      </p:sp>
      <p:sp>
        <p:nvSpPr>
          <p:cNvPr id="3" name="Content Placeholder 2">
            <a:extLst>
              <a:ext uri="{FF2B5EF4-FFF2-40B4-BE49-F238E27FC236}">
                <a16:creationId xmlns:a16="http://schemas.microsoft.com/office/drawing/2014/main" id="{F8F8195D-CBAD-A829-C809-BF5FA30DED67}"/>
              </a:ext>
            </a:extLst>
          </p:cNvPr>
          <p:cNvSpPr>
            <a:spLocks noGrp="1"/>
          </p:cNvSpPr>
          <p:nvPr>
            <p:ph idx="1"/>
          </p:nvPr>
        </p:nvSpPr>
        <p:spPr/>
        <p:txBody>
          <a:bodyPr>
            <a:normAutofit/>
          </a:bodyPr>
          <a:lstStyle/>
          <a:p>
            <a:pPr marL="0" indent="0">
              <a:buNone/>
            </a:pPr>
            <a:r>
              <a:rPr lang="en-US" dirty="0"/>
              <a:t>Cope up with faults that occurred. The processing of system not get effected by the occurrence of an occurrence of a fault and the system must keep going.</a:t>
            </a:r>
          </a:p>
          <a:p>
            <a:pPr marL="0" indent="0">
              <a:buNone/>
            </a:pPr>
            <a:r>
              <a:rPr lang="en-US" b="1" dirty="0"/>
              <a:t>Types of faults:</a:t>
            </a:r>
          </a:p>
          <a:p>
            <a:r>
              <a:rPr lang="en-US" dirty="0"/>
              <a:t>Hardware faults (disk fail, device timeout)</a:t>
            </a:r>
          </a:p>
          <a:p>
            <a:r>
              <a:rPr lang="en-US" dirty="0"/>
              <a:t>Software faults (bugs, error, defects)</a:t>
            </a:r>
          </a:p>
          <a:p>
            <a:r>
              <a:rPr lang="en-US" dirty="0"/>
              <a:t>User faults (entering data in different format)</a:t>
            </a:r>
          </a:p>
        </p:txBody>
      </p:sp>
    </p:spTree>
    <p:extLst>
      <p:ext uri="{BB962C8B-B14F-4D97-AF65-F5344CB8AC3E}">
        <p14:creationId xmlns:p14="http://schemas.microsoft.com/office/powerpoint/2010/main" val="30370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75F6-ACD6-3B06-FD5E-1D38CA07F5D5}"/>
              </a:ext>
            </a:extLst>
          </p:cNvPr>
          <p:cNvSpPr>
            <a:spLocks noGrp="1"/>
          </p:cNvSpPr>
          <p:nvPr>
            <p:ph type="title"/>
          </p:nvPr>
        </p:nvSpPr>
        <p:spPr/>
        <p:txBody>
          <a:bodyPr/>
          <a:lstStyle/>
          <a:p>
            <a:r>
              <a:rPr lang="en-US" dirty="0"/>
              <a:t>Properties of Robustness</a:t>
            </a:r>
            <a:endParaRPr lang="en-PK" dirty="0"/>
          </a:p>
        </p:txBody>
      </p:sp>
      <p:sp>
        <p:nvSpPr>
          <p:cNvPr id="3" name="Content Placeholder 2">
            <a:extLst>
              <a:ext uri="{FF2B5EF4-FFF2-40B4-BE49-F238E27FC236}">
                <a16:creationId xmlns:a16="http://schemas.microsoft.com/office/drawing/2014/main" id="{78955384-3AAB-E7C6-F3C5-625FDEA42BC7}"/>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Time to restart after failure: </a:t>
            </a:r>
            <a:r>
              <a:rPr lang="en-US" dirty="0"/>
              <a:t>how long a product take to response after failure has occurred (if down time is small robustness is greater)</a:t>
            </a:r>
          </a:p>
          <a:p>
            <a:pPr marL="514350" indent="-514350">
              <a:buFont typeface="+mj-lt"/>
              <a:buAutoNum type="arabicPeriod"/>
            </a:pPr>
            <a:r>
              <a:rPr lang="en-US" b="1" dirty="0"/>
              <a:t>Percentage of events causing failure: </a:t>
            </a:r>
            <a:r>
              <a:rPr lang="en-US" dirty="0"/>
              <a:t>These are not minor errors or mistakes but failures.</a:t>
            </a:r>
          </a:p>
          <a:p>
            <a:pPr marL="0" indent="0">
              <a:buNone/>
            </a:pPr>
            <a:r>
              <a:rPr lang="en-US" b="1" u="sng" dirty="0"/>
              <a:t>Example:</a:t>
            </a:r>
          </a:p>
          <a:p>
            <a:pPr marL="0" indent="0">
              <a:buNone/>
            </a:pPr>
            <a:r>
              <a:rPr lang="en-US" dirty="0"/>
              <a:t>If 100 events occurred and 8 or 9 events causing failures, it is a very high number. So, minimize the percentage to 0 of failure occurrence.</a:t>
            </a:r>
          </a:p>
          <a:p>
            <a:pPr marL="514350" indent="-514350">
              <a:buFont typeface="+mj-lt"/>
              <a:buAutoNum type="arabicPeriod" startAt="3"/>
            </a:pPr>
            <a:r>
              <a:rPr lang="en-US" b="1" dirty="0"/>
              <a:t>Probability of data corruption on failures: </a:t>
            </a:r>
            <a:r>
              <a:rPr lang="en-US" dirty="0"/>
              <a:t>whenever failure occurs, the data that was used by software product become unreliable. Because product can be restarted but it will be very difficult to generate that data. Need to be sure that data is reliable. </a:t>
            </a:r>
          </a:p>
          <a:p>
            <a:endParaRPr lang="en-PK" dirty="0"/>
          </a:p>
        </p:txBody>
      </p:sp>
    </p:spTree>
    <p:extLst>
      <p:ext uri="{BB962C8B-B14F-4D97-AF65-F5344CB8AC3E}">
        <p14:creationId xmlns:p14="http://schemas.microsoft.com/office/powerpoint/2010/main" val="1905494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73E5-4080-A1DE-69FC-0A4CE913C59B}"/>
              </a:ext>
            </a:extLst>
          </p:cNvPr>
          <p:cNvSpPr>
            <a:spLocks noGrp="1"/>
          </p:cNvSpPr>
          <p:nvPr>
            <p:ph type="title"/>
          </p:nvPr>
        </p:nvSpPr>
        <p:spPr/>
        <p:txBody>
          <a:bodyPr/>
          <a:lstStyle/>
          <a:p>
            <a:pPr marL="742950" indent="-742950">
              <a:buFont typeface="+mj-lt"/>
              <a:buAutoNum type="arabicPeriod" startAt="6"/>
            </a:pPr>
            <a:r>
              <a:rPr lang="en-US" b="1" dirty="0"/>
              <a:t>Portability </a:t>
            </a:r>
            <a:endParaRPr lang="en-PK" b="1" dirty="0"/>
          </a:p>
        </p:txBody>
      </p:sp>
      <p:sp>
        <p:nvSpPr>
          <p:cNvPr id="3" name="Content Placeholder 2">
            <a:extLst>
              <a:ext uri="{FF2B5EF4-FFF2-40B4-BE49-F238E27FC236}">
                <a16:creationId xmlns:a16="http://schemas.microsoft.com/office/drawing/2014/main" id="{A6288B4D-99D6-592C-D78E-C97824E264B6}"/>
              </a:ext>
            </a:extLst>
          </p:cNvPr>
          <p:cNvSpPr>
            <a:spLocks noGrp="1"/>
          </p:cNvSpPr>
          <p:nvPr>
            <p:ph idx="1"/>
          </p:nvPr>
        </p:nvSpPr>
        <p:spPr>
          <a:xfrm>
            <a:off x="838200" y="1825625"/>
            <a:ext cx="10515600" cy="4351338"/>
          </a:xfrm>
        </p:spPr>
        <p:txBody>
          <a:bodyPr>
            <a:normAutofit/>
          </a:bodyPr>
          <a:lstStyle/>
          <a:p>
            <a:r>
              <a:rPr lang="en-US" dirty="0"/>
              <a:t>How well actions performed via one platform are run on another. </a:t>
            </a:r>
          </a:p>
          <a:p>
            <a:r>
              <a:rPr lang="en-US" dirty="0"/>
              <a:t>How a system can be launched within one environment or another. </a:t>
            </a:r>
          </a:p>
          <a:p>
            <a:pPr marL="0" indent="0">
              <a:buNone/>
            </a:pPr>
            <a:r>
              <a:rPr lang="en-US" dirty="0"/>
              <a:t>We must be careful using system dependent or target system dependent statements. </a:t>
            </a:r>
          </a:p>
          <a:p>
            <a:pPr marL="0" indent="0">
              <a:buNone/>
            </a:pPr>
            <a:r>
              <a:rPr lang="en-US" dirty="0"/>
              <a:t>In large no. of target depended system, product is not easily able to port in it. </a:t>
            </a:r>
            <a:endParaRPr lang="en-PK" dirty="0"/>
          </a:p>
        </p:txBody>
      </p:sp>
    </p:spTree>
    <p:extLst>
      <p:ext uri="{BB962C8B-B14F-4D97-AF65-F5344CB8AC3E}">
        <p14:creationId xmlns:p14="http://schemas.microsoft.com/office/powerpoint/2010/main" val="2905489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D808F-1F0F-A287-469D-EB0518F1E25F}"/>
              </a:ext>
            </a:extLst>
          </p:cNvPr>
          <p:cNvSpPr>
            <a:spLocks noGrp="1"/>
          </p:cNvSpPr>
          <p:nvPr>
            <p:ph idx="1"/>
          </p:nvPr>
        </p:nvSpPr>
        <p:spPr/>
        <p:txBody>
          <a:bodyPr/>
          <a:lstStyle/>
          <a:p>
            <a:r>
              <a:rPr lang="en-US" dirty="0">
                <a:solidFill>
                  <a:schemeClr val="tx1">
                    <a:lumMod val="50000"/>
                    <a:lumOff val="50000"/>
                  </a:schemeClr>
                </a:solidFill>
              </a:rPr>
              <a:t>Functional requirements </a:t>
            </a:r>
          </a:p>
          <a:p>
            <a:r>
              <a:rPr lang="en-US" dirty="0">
                <a:solidFill>
                  <a:schemeClr val="tx1">
                    <a:lumMod val="50000"/>
                    <a:lumOff val="50000"/>
                  </a:schemeClr>
                </a:solidFill>
              </a:rPr>
              <a:t>Non-functional requirements </a:t>
            </a:r>
          </a:p>
          <a:p>
            <a:pPr>
              <a:buFont typeface="Wingdings" panose="05000000000000000000" pitchFamily="2" charset="2"/>
              <a:buChar char="Ø"/>
            </a:pPr>
            <a:r>
              <a:rPr lang="en-US" dirty="0"/>
              <a:t>Domain requirements </a:t>
            </a:r>
          </a:p>
          <a:p>
            <a:pPr>
              <a:buFont typeface="Wingdings" panose="05000000000000000000" pitchFamily="2" charset="2"/>
              <a:buChar char="Ø"/>
            </a:pPr>
            <a:r>
              <a:rPr lang="en-US" dirty="0"/>
              <a:t>Inverse requirements </a:t>
            </a:r>
          </a:p>
          <a:p>
            <a:pPr>
              <a:buFont typeface="Wingdings" panose="05000000000000000000" pitchFamily="2" charset="2"/>
              <a:buChar char="Ø"/>
            </a:pPr>
            <a:r>
              <a:rPr lang="en-US" dirty="0"/>
              <a:t>Design and implementation constraints </a:t>
            </a:r>
            <a:endParaRPr lang="en-PK" dirty="0"/>
          </a:p>
        </p:txBody>
      </p:sp>
      <p:sp>
        <p:nvSpPr>
          <p:cNvPr id="2" name="Title 1">
            <a:extLst>
              <a:ext uri="{FF2B5EF4-FFF2-40B4-BE49-F238E27FC236}">
                <a16:creationId xmlns:a16="http://schemas.microsoft.com/office/drawing/2014/main" id="{19944F4A-4061-F1F8-BBFA-6A5D2E158A62}"/>
              </a:ext>
            </a:extLst>
          </p:cNvPr>
          <p:cNvSpPr>
            <a:spLocks noGrp="1"/>
          </p:cNvSpPr>
          <p:nvPr>
            <p:ph type="title"/>
          </p:nvPr>
        </p:nvSpPr>
        <p:spPr>
          <a:xfrm>
            <a:off x="838200" y="365125"/>
            <a:ext cx="10515600" cy="1325563"/>
          </a:xfrm>
        </p:spPr>
        <p:txBody>
          <a:bodyPr/>
          <a:lstStyle/>
          <a:p>
            <a:r>
              <a:rPr lang="en-US" dirty="0"/>
              <a:t>Kinds of requirements </a:t>
            </a:r>
            <a:endParaRPr lang="en-PK" dirty="0"/>
          </a:p>
        </p:txBody>
      </p:sp>
    </p:spTree>
    <p:extLst>
      <p:ext uri="{BB962C8B-B14F-4D97-AF65-F5344CB8AC3E}">
        <p14:creationId xmlns:p14="http://schemas.microsoft.com/office/powerpoint/2010/main" val="207331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8BDAD-E37B-4993-BC58-B57B8FE75FEE}"/>
              </a:ext>
            </a:extLst>
          </p:cNvPr>
          <p:cNvSpPr>
            <a:spLocks noGrp="1"/>
          </p:cNvSpPr>
          <p:nvPr>
            <p:ph idx="1"/>
          </p:nvPr>
        </p:nvSpPr>
        <p:spPr>
          <a:xfrm>
            <a:off x="838200" y="1572238"/>
            <a:ext cx="10515600" cy="4351338"/>
          </a:xfrm>
        </p:spPr>
        <p:txBody>
          <a:bodyPr/>
          <a:lstStyle/>
          <a:p>
            <a:r>
              <a:rPr lang="en-US" u="sng" dirty="0"/>
              <a:t>Non-functional requirements are the general goals.</a:t>
            </a:r>
          </a:p>
          <a:p>
            <a:pPr marL="0" indent="0">
              <a:buNone/>
            </a:pPr>
            <a:r>
              <a:rPr lang="en-US" dirty="0"/>
              <a:t>e.g. Software product should be easy to use. Now this is a goal. It sets a priority for ease of customer. It tells us as a designers that we should focus on these areas which are very dear to the customers.</a:t>
            </a:r>
          </a:p>
          <a:p>
            <a:pPr marL="0" indent="0">
              <a:buNone/>
            </a:pPr>
            <a:r>
              <a:rPr lang="en-US" dirty="0"/>
              <a:t>However, these general goals are very difficult to verify. One can’t say that this  product is easier to use as compared to the other product. Unless he has certain things to measure for both of these product. Then we can say ‘yes’, we can quantify these objects and the product is easier than other product.</a:t>
            </a:r>
            <a:endParaRPr lang="en-PK" dirty="0"/>
          </a:p>
        </p:txBody>
      </p:sp>
    </p:spTree>
    <p:extLst>
      <p:ext uri="{BB962C8B-B14F-4D97-AF65-F5344CB8AC3E}">
        <p14:creationId xmlns:p14="http://schemas.microsoft.com/office/powerpoint/2010/main" val="155444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8C5F-6FA9-6F44-9509-91E8CBB51CC6}"/>
              </a:ext>
            </a:extLst>
          </p:cNvPr>
          <p:cNvSpPr>
            <a:spLocks noGrp="1"/>
          </p:cNvSpPr>
          <p:nvPr>
            <p:ph type="title"/>
          </p:nvPr>
        </p:nvSpPr>
        <p:spPr/>
        <p:txBody>
          <a:bodyPr/>
          <a:lstStyle/>
          <a:p>
            <a:r>
              <a:rPr lang="en-US" dirty="0"/>
              <a:t>Domain Requirements</a:t>
            </a:r>
            <a:endParaRPr lang="en-PK" dirty="0"/>
          </a:p>
        </p:txBody>
      </p:sp>
      <p:sp>
        <p:nvSpPr>
          <p:cNvPr id="3" name="Content Placeholder 2">
            <a:extLst>
              <a:ext uri="{FF2B5EF4-FFF2-40B4-BE49-F238E27FC236}">
                <a16:creationId xmlns:a16="http://schemas.microsoft.com/office/drawing/2014/main" id="{BD1ED64C-3F12-F901-38E8-6CC114ADB7F4}"/>
              </a:ext>
            </a:extLst>
          </p:cNvPr>
          <p:cNvSpPr>
            <a:spLocks noGrp="1"/>
          </p:cNvSpPr>
          <p:nvPr>
            <p:ph idx="1"/>
          </p:nvPr>
        </p:nvSpPr>
        <p:spPr/>
        <p:txBody>
          <a:bodyPr>
            <a:normAutofit/>
          </a:bodyPr>
          <a:lstStyle/>
          <a:p>
            <a:r>
              <a:rPr lang="en-US" dirty="0"/>
              <a:t>Requirements that come from the application domain and reflect fundamental characteristics of that application domain </a:t>
            </a:r>
          </a:p>
          <a:p>
            <a:r>
              <a:rPr lang="en-US" dirty="0"/>
              <a:t>These can be both the functional or non-functional requirements</a:t>
            </a:r>
          </a:p>
          <a:p>
            <a:r>
              <a:rPr lang="en-US" dirty="0"/>
              <a:t>These requirements, sometimes, are not explicitly mentioned</a:t>
            </a:r>
          </a:p>
          <a:p>
            <a:r>
              <a:rPr lang="en-US" dirty="0"/>
              <a:t>Domain experts find it difficult to convey domain requirements</a:t>
            </a:r>
          </a:p>
          <a:p>
            <a:r>
              <a:rPr lang="en-US" dirty="0"/>
              <a:t>Their absence can cause significant dissatisfaction</a:t>
            </a:r>
          </a:p>
          <a:p>
            <a:r>
              <a:rPr lang="en-US" dirty="0"/>
              <a:t>Domain requirements can impose strict constraints on solutions. This is particularly true for scientific and engineering domains</a:t>
            </a:r>
          </a:p>
          <a:p>
            <a:r>
              <a:rPr lang="en-US" dirty="0"/>
              <a:t>Domain-specific terminology can also cause confusion</a:t>
            </a:r>
            <a:endParaRPr lang="en-PK" dirty="0"/>
          </a:p>
          <a:p>
            <a:endParaRPr lang="en-PK" dirty="0"/>
          </a:p>
        </p:txBody>
      </p:sp>
    </p:spTree>
    <p:extLst>
      <p:ext uri="{BB962C8B-B14F-4D97-AF65-F5344CB8AC3E}">
        <p14:creationId xmlns:p14="http://schemas.microsoft.com/office/powerpoint/2010/main" val="1368771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7CA4-4D19-123C-AA99-CAB61F2DBB38}"/>
              </a:ext>
            </a:extLst>
          </p:cNvPr>
          <p:cNvSpPr>
            <a:spLocks noGrp="1"/>
          </p:cNvSpPr>
          <p:nvPr>
            <p:ph type="title"/>
          </p:nvPr>
        </p:nvSpPr>
        <p:spPr/>
        <p:txBody>
          <a:bodyPr/>
          <a:lstStyle/>
          <a:p>
            <a:r>
              <a:rPr lang="en-US" dirty="0"/>
              <a:t>Example </a:t>
            </a:r>
            <a:endParaRPr lang="en-PK" dirty="0"/>
          </a:p>
        </p:txBody>
      </p:sp>
      <p:sp>
        <p:nvSpPr>
          <p:cNvPr id="3" name="Content Placeholder 2">
            <a:extLst>
              <a:ext uri="{FF2B5EF4-FFF2-40B4-BE49-F238E27FC236}">
                <a16:creationId xmlns:a16="http://schemas.microsoft.com/office/drawing/2014/main" id="{05779782-74F3-A469-6691-C98571A0B5C5}"/>
              </a:ext>
            </a:extLst>
          </p:cNvPr>
          <p:cNvSpPr>
            <a:spLocks noGrp="1"/>
          </p:cNvSpPr>
          <p:nvPr>
            <p:ph idx="1"/>
          </p:nvPr>
        </p:nvSpPr>
        <p:spPr/>
        <p:txBody>
          <a:bodyPr>
            <a:normAutofit/>
          </a:bodyPr>
          <a:lstStyle/>
          <a:p>
            <a:r>
              <a:rPr lang="en-US" dirty="0"/>
              <a:t>Banking domain has its own specific constraints, for example, most banks do not allow over-draw on most accounts, however, most banks allow some accounts to be overdrawn</a:t>
            </a:r>
            <a:endParaRPr lang="en-PK" dirty="0"/>
          </a:p>
          <a:p>
            <a:endParaRPr lang="en-PK" dirty="0"/>
          </a:p>
        </p:txBody>
      </p:sp>
    </p:spTree>
    <p:extLst>
      <p:ext uri="{BB962C8B-B14F-4D97-AF65-F5344CB8AC3E}">
        <p14:creationId xmlns:p14="http://schemas.microsoft.com/office/powerpoint/2010/main" val="2857877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1660-7A3E-602F-68FF-549BB1B10C91}"/>
              </a:ext>
            </a:extLst>
          </p:cNvPr>
          <p:cNvSpPr>
            <a:spLocks noGrp="1"/>
          </p:cNvSpPr>
          <p:nvPr>
            <p:ph type="title"/>
          </p:nvPr>
        </p:nvSpPr>
        <p:spPr/>
        <p:txBody>
          <a:bodyPr/>
          <a:lstStyle/>
          <a:p>
            <a:r>
              <a:rPr lang="en-US" dirty="0"/>
              <a:t>Inverse Requirements</a:t>
            </a:r>
            <a:endParaRPr lang="en-PK" dirty="0"/>
          </a:p>
        </p:txBody>
      </p:sp>
      <p:sp>
        <p:nvSpPr>
          <p:cNvPr id="3" name="Content Placeholder 2">
            <a:extLst>
              <a:ext uri="{FF2B5EF4-FFF2-40B4-BE49-F238E27FC236}">
                <a16:creationId xmlns:a16="http://schemas.microsoft.com/office/drawing/2014/main" id="{EFB0315F-3E8A-6A26-B860-7CEFC1883A10}"/>
              </a:ext>
            </a:extLst>
          </p:cNvPr>
          <p:cNvSpPr>
            <a:spLocks noGrp="1"/>
          </p:cNvSpPr>
          <p:nvPr>
            <p:ph idx="1"/>
          </p:nvPr>
        </p:nvSpPr>
        <p:spPr/>
        <p:txBody>
          <a:bodyPr>
            <a:normAutofit/>
          </a:bodyPr>
          <a:lstStyle/>
          <a:p>
            <a:r>
              <a:rPr lang="en-US" dirty="0"/>
              <a:t>They explain what the system shall not do. Many people find it convenient to describe their needs in this manner </a:t>
            </a:r>
          </a:p>
          <a:p>
            <a:r>
              <a:rPr lang="en-US" dirty="0"/>
              <a:t>These requirements indicate the indecisive nature of customers about certain aspects of a new software product </a:t>
            </a:r>
          </a:p>
          <a:p>
            <a:r>
              <a:rPr lang="en-US" dirty="0"/>
              <a:t>Example: The system shall not use red color in the user interface, whenever it is asking for inputs from the end-user</a:t>
            </a:r>
            <a:endParaRPr lang="en-PK" dirty="0"/>
          </a:p>
          <a:p>
            <a:endParaRPr lang="en-PK" dirty="0"/>
          </a:p>
        </p:txBody>
      </p:sp>
    </p:spTree>
    <p:extLst>
      <p:ext uri="{BB962C8B-B14F-4D97-AF65-F5344CB8AC3E}">
        <p14:creationId xmlns:p14="http://schemas.microsoft.com/office/powerpoint/2010/main" val="3285089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8969-E9EC-99C4-E028-0BEA98AC8FC9}"/>
              </a:ext>
            </a:extLst>
          </p:cNvPr>
          <p:cNvSpPr>
            <a:spLocks noGrp="1"/>
          </p:cNvSpPr>
          <p:nvPr>
            <p:ph type="title"/>
          </p:nvPr>
        </p:nvSpPr>
        <p:spPr/>
        <p:txBody>
          <a:bodyPr/>
          <a:lstStyle/>
          <a:p>
            <a:r>
              <a:rPr lang="en-US" dirty="0"/>
              <a:t>Design and Implementation Constraints</a:t>
            </a:r>
            <a:endParaRPr lang="en-PK" dirty="0"/>
          </a:p>
        </p:txBody>
      </p:sp>
      <p:sp>
        <p:nvSpPr>
          <p:cNvPr id="3" name="Content Placeholder 2">
            <a:extLst>
              <a:ext uri="{FF2B5EF4-FFF2-40B4-BE49-F238E27FC236}">
                <a16:creationId xmlns:a16="http://schemas.microsoft.com/office/drawing/2014/main" id="{EF2B3713-E70F-BDD2-872F-57BA06E3365A}"/>
              </a:ext>
            </a:extLst>
          </p:cNvPr>
          <p:cNvSpPr>
            <a:spLocks noGrp="1"/>
          </p:cNvSpPr>
          <p:nvPr>
            <p:ph idx="1"/>
          </p:nvPr>
        </p:nvSpPr>
        <p:spPr/>
        <p:txBody>
          <a:bodyPr>
            <a:normAutofit/>
          </a:bodyPr>
          <a:lstStyle/>
          <a:p>
            <a:r>
              <a:rPr lang="en-US" dirty="0"/>
              <a:t>They are development guidelines within which the designer must work </a:t>
            </a:r>
          </a:p>
          <a:p>
            <a:r>
              <a:rPr lang="en-US" dirty="0"/>
              <a:t>These requirements can seriously limit design and implementation options </a:t>
            </a:r>
          </a:p>
          <a:p>
            <a:r>
              <a:rPr lang="en-US" dirty="0"/>
              <a:t>Can also have impact on human resources</a:t>
            </a:r>
          </a:p>
          <a:p>
            <a:endParaRPr lang="en-PK" dirty="0"/>
          </a:p>
        </p:txBody>
      </p:sp>
    </p:spTree>
    <p:extLst>
      <p:ext uri="{BB962C8B-B14F-4D97-AF65-F5344CB8AC3E}">
        <p14:creationId xmlns:p14="http://schemas.microsoft.com/office/powerpoint/2010/main" val="1579845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FA1D-FD4A-3F02-1BED-DCD44F9B7B47}"/>
              </a:ext>
            </a:extLst>
          </p:cNvPr>
          <p:cNvSpPr>
            <a:spLocks noGrp="1"/>
          </p:cNvSpPr>
          <p:nvPr>
            <p:ph type="title"/>
          </p:nvPr>
        </p:nvSpPr>
        <p:spPr/>
        <p:txBody>
          <a:bodyPr/>
          <a:lstStyle/>
          <a:p>
            <a:r>
              <a:rPr lang="en-US" dirty="0"/>
              <a:t>		Another View of Requirements</a:t>
            </a:r>
            <a:endParaRPr lang="en-PK" dirty="0"/>
          </a:p>
        </p:txBody>
      </p:sp>
      <p:grpSp>
        <p:nvGrpSpPr>
          <p:cNvPr id="10" name="Group 9">
            <a:extLst>
              <a:ext uri="{FF2B5EF4-FFF2-40B4-BE49-F238E27FC236}">
                <a16:creationId xmlns:a16="http://schemas.microsoft.com/office/drawing/2014/main" id="{87D7C4EA-729B-2E94-934C-A1C0DFC4D9C8}"/>
              </a:ext>
            </a:extLst>
          </p:cNvPr>
          <p:cNvGrpSpPr/>
          <p:nvPr/>
        </p:nvGrpSpPr>
        <p:grpSpPr>
          <a:xfrm>
            <a:off x="1254667" y="3742980"/>
            <a:ext cx="3399393" cy="826265"/>
            <a:chOff x="1498294" y="3015867"/>
            <a:chExt cx="3399393" cy="826265"/>
          </a:xfrm>
        </p:grpSpPr>
        <p:sp>
          <p:nvSpPr>
            <p:cNvPr id="4" name="Rectangle: Rounded Corners 3">
              <a:extLst>
                <a:ext uri="{FF2B5EF4-FFF2-40B4-BE49-F238E27FC236}">
                  <a16:creationId xmlns:a16="http://schemas.microsoft.com/office/drawing/2014/main" id="{AF5D72C5-30F8-561F-9BA2-7CE279A11F9D}"/>
                </a:ext>
              </a:extLst>
            </p:cNvPr>
            <p:cNvSpPr/>
            <p:nvPr/>
          </p:nvSpPr>
          <p:spPr>
            <a:xfrm>
              <a:off x="1498294" y="3015867"/>
              <a:ext cx="3399393" cy="826265"/>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TextBox 7">
              <a:extLst>
                <a:ext uri="{FF2B5EF4-FFF2-40B4-BE49-F238E27FC236}">
                  <a16:creationId xmlns:a16="http://schemas.microsoft.com/office/drawing/2014/main" id="{08E6BAE0-A933-810E-571E-616B3E6B764C}"/>
                </a:ext>
              </a:extLst>
            </p:cNvPr>
            <p:cNvSpPr txBox="1"/>
            <p:nvPr/>
          </p:nvSpPr>
          <p:spPr>
            <a:xfrm>
              <a:off x="1707614" y="3244333"/>
              <a:ext cx="2980752" cy="369332"/>
            </a:xfrm>
            <a:prstGeom prst="rect">
              <a:avLst/>
            </a:prstGeom>
            <a:noFill/>
          </p:spPr>
          <p:txBody>
            <a:bodyPr wrap="none" rtlCol="0">
              <a:spAutoFit/>
            </a:bodyPr>
            <a:lstStyle/>
            <a:p>
              <a:r>
                <a:rPr lang="en-US" dirty="0"/>
                <a:t>User/Customer Requirements</a:t>
              </a:r>
              <a:endParaRPr lang="en-PK" dirty="0"/>
            </a:p>
          </p:txBody>
        </p:sp>
      </p:grpSp>
      <p:grpSp>
        <p:nvGrpSpPr>
          <p:cNvPr id="11" name="Group 10">
            <a:extLst>
              <a:ext uri="{FF2B5EF4-FFF2-40B4-BE49-F238E27FC236}">
                <a16:creationId xmlns:a16="http://schemas.microsoft.com/office/drawing/2014/main" id="{74406078-6F5C-46CA-37CA-49587FECE291}"/>
              </a:ext>
            </a:extLst>
          </p:cNvPr>
          <p:cNvGrpSpPr/>
          <p:nvPr/>
        </p:nvGrpSpPr>
        <p:grpSpPr>
          <a:xfrm>
            <a:off x="7537942" y="3742979"/>
            <a:ext cx="3337530" cy="826265"/>
            <a:chOff x="7599803" y="3015867"/>
            <a:chExt cx="3337530" cy="826265"/>
          </a:xfrm>
        </p:grpSpPr>
        <p:sp>
          <p:nvSpPr>
            <p:cNvPr id="7" name="Rectangle: Rounded Corners 6">
              <a:extLst>
                <a:ext uri="{FF2B5EF4-FFF2-40B4-BE49-F238E27FC236}">
                  <a16:creationId xmlns:a16="http://schemas.microsoft.com/office/drawing/2014/main" id="{6194A61D-A339-B0CD-7042-B8C0D67D3FD6}"/>
                </a:ext>
              </a:extLst>
            </p:cNvPr>
            <p:cNvSpPr/>
            <p:nvPr/>
          </p:nvSpPr>
          <p:spPr>
            <a:xfrm>
              <a:off x="7599803" y="3015867"/>
              <a:ext cx="3337530" cy="826265"/>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D54A5CEB-869B-2C44-855B-4647DB5977DB}"/>
                </a:ext>
              </a:extLst>
            </p:cNvPr>
            <p:cNvSpPr txBox="1"/>
            <p:nvPr/>
          </p:nvSpPr>
          <p:spPr>
            <a:xfrm>
              <a:off x="7866043" y="3244333"/>
              <a:ext cx="3071290" cy="369332"/>
            </a:xfrm>
            <a:prstGeom prst="rect">
              <a:avLst/>
            </a:prstGeom>
            <a:noFill/>
          </p:spPr>
          <p:txBody>
            <a:bodyPr wrap="none" rtlCol="0">
              <a:spAutoFit/>
            </a:bodyPr>
            <a:lstStyle/>
            <a:p>
              <a:r>
                <a:rPr lang="en-US" dirty="0"/>
                <a:t>System Contract Requirements</a:t>
              </a:r>
              <a:endParaRPr lang="en-PK" dirty="0"/>
            </a:p>
          </p:txBody>
        </p:sp>
      </p:grpSp>
      <p:cxnSp>
        <p:nvCxnSpPr>
          <p:cNvPr id="13" name="Straight Arrow Connector 12">
            <a:extLst>
              <a:ext uri="{FF2B5EF4-FFF2-40B4-BE49-F238E27FC236}">
                <a16:creationId xmlns:a16="http://schemas.microsoft.com/office/drawing/2014/main" id="{1FD24350-0C91-79C2-C03D-83E8E3BC6883}"/>
              </a:ext>
            </a:extLst>
          </p:cNvPr>
          <p:cNvCxnSpPr>
            <a:stCxn id="2" idx="2"/>
            <a:endCxn id="4" idx="0"/>
          </p:cNvCxnSpPr>
          <p:nvPr/>
        </p:nvCxnSpPr>
        <p:spPr>
          <a:xfrm flipH="1">
            <a:off x="2954364" y="1690688"/>
            <a:ext cx="3141636" cy="20522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E1CDCB4-2DFC-7EFE-C6ED-840BAE1A2D33}"/>
              </a:ext>
            </a:extLst>
          </p:cNvPr>
          <p:cNvCxnSpPr>
            <a:stCxn id="2" idx="2"/>
            <a:endCxn id="7" idx="0"/>
          </p:cNvCxnSpPr>
          <p:nvPr/>
        </p:nvCxnSpPr>
        <p:spPr>
          <a:xfrm>
            <a:off x="6096000" y="1690688"/>
            <a:ext cx="3110707" cy="20522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977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C6DC-0A61-C051-D553-2D8B33EFAAC4}"/>
              </a:ext>
            </a:extLst>
          </p:cNvPr>
          <p:cNvSpPr>
            <a:spLocks noGrp="1"/>
          </p:cNvSpPr>
          <p:nvPr>
            <p:ph type="title"/>
          </p:nvPr>
        </p:nvSpPr>
        <p:spPr/>
        <p:txBody>
          <a:bodyPr/>
          <a:lstStyle/>
          <a:p>
            <a:r>
              <a:rPr lang="en-US" dirty="0"/>
              <a:t>User/ customer requirements </a:t>
            </a:r>
            <a:endParaRPr lang="en-PK" dirty="0"/>
          </a:p>
        </p:txBody>
      </p:sp>
      <p:sp>
        <p:nvSpPr>
          <p:cNvPr id="3" name="Content Placeholder 2">
            <a:extLst>
              <a:ext uri="{FF2B5EF4-FFF2-40B4-BE49-F238E27FC236}">
                <a16:creationId xmlns:a16="http://schemas.microsoft.com/office/drawing/2014/main" id="{2373FE86-DBE2-EE41-BB22-4C5D3881CEAE}"/>
              </a:ext>
            </a:extLst>
          </p:cNvPr>
          <p:cNvSpPr>
            <a:spLocks noGrp="1"/>
          </p:cNvSpPr>
          <p:nvPr>
            <p:ph idx="1"/>
          </p:nvPr>
        </p:nvSpPr>
        <p:spPr/>
        <p:txBody>
          <a:bodyPr/>
          <a:lstStyle/>
          <a:p>
            <a:r>
              <a:rPr lang="en-US" dirty="0"/>
              <a:t>Functional or non-functional</a:t>
            </a:r>
          </a:p>
          <a:p>
            <a:r>
              <a:rPr lang="en-US" dirty="0"/>
              <a:t>User cannot speak/understand computer language.</a:t>
            </a:r>
          </a:p>
          <a:p>
            <a:r>
              <a:rPr lang="en-US" dirty="0"/>
              <a:t>Describe expected services in natural language. </a:t>
            </a:r>
          </a:p>
          <a:p>
            <a:r>
              <a:rPr lang="en-US" dirty="0"/>
              <a:t>Requirements and services are understandable by users, because they do not have technical knowledge. </a:t>
            </a:r>
          </a:p>
          <a:p>
            <a:r>
              <a:rPr lang="en-US" dirty="0"/>
              <a:t>It eliminate detailed discussion about system requirements. </a:t>
            </a:r>
          </a:p>
          <a:p>
            <a:r>
              <a:rPr lang="en-US" dirty="0"/>
              <a:t>Unnecessary details are not added.</a:t>
            </a:r>
          </a:p>
          <a:p>
            <a:r>
              <a:rPr lang="en-US" dirty="0"/>
              <a:t>Highlight need if the requirements. </a:t>
            </a:r>
          </a:p>
          <a:p>
            <a:endParaRPr lang="en-PK" dirty="0"/>
          </a:p>
        </p:txBody>
      </p:sp>
    </p:spTree>
    <p:extLst>
      <p:ext uri="{BB962C8B-B14F-4D97-AF65-F5344CB8AC3E}">
        <p14:creationId xmlns:p14="http://schemas.microsoft.com/office/powerpoint/2010/main" val="2419758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6A68-F3C1-7675-301E-C02F134ECE7E}"/>
              </a:ext>
            </a:extLst>
          </p:cNvPr>
          <p:cNvSpPr>
            <a:spLocks noGrp="1"/>
          </p:cNvSpPr>
          <p:nvPr>
            <p:ph type="title"/>
          </p:nvPr>
        </p:nvSpPr>
        <p:spPr/>
        <p:txBody>
          <a:bodyPr/>
          <a:lstStyle/>
          <a:p>
            <a:r>
              <a:rPr lang="en-US" dirty="0"/>
              <a:t>System/ contact requirements</a:t>
            </a:r>
            <a:endParaRPr lang="en-PK" dirty="0"/>
          </a:p>
        </p:txBody>
      </p:sp>
      <p:sp>
        <p:nvSpPr>
          <p:cNvPr id="3" name="Content Placeholder 2">
            <a:extLst>
              <a:ext uri="{FF2B5EF4-FFF2-40B4-BE49-F238E27FC236}">
                <a16:creationId xmlns:a16="http://schemas.microsoft.com/office/drawing/2014/main" id="{2DF2098E-D07D-BFD0-24EA-162058C255C5}"/>
              </a:ext>
            </a:extLst>
          </p:cNvPr>
          <p:cNvSpPr>
            <a:spLocks noGrp="1"/>
          </p:cNvSpPr>
          <p:nvPr>
            <p:ph idx="1"/>
          </p:nvPr>
        </p:nvSpPr>
        <p:spPr/>
        <p:txBody>
          <a:bodyPr/>
          <a:lstStyle/>
          <a:p>
            <a:r>
              <a:rPr lang="en-US" dirty="0"/>
              <a:t>Provide technical details of system.</a:t>
            </a:r>
          </a:p>
          <a:p>
            <a:r>
              <a:rPr lang="en-US" dirty="0"/>
              <a:t>Services and constraint details.</a:t>
            </a:r>
          </a:p>
          <a:p>
            <a:r>
              <a:rPr lang="en-US" dirty="0"/>
              <a:t>Should complete and consistent.</a:t>
            </a:r>
          </a:p>
          <a:p>
            <a:r>
              <a:rPr lang="en-US" dirty="0"/>
              <a:t>If partially documented, chances of failure.</a:t>
            </a:r>
          </a:p>
          <a:p>
            <a:r>
              <a:rPr lang="en-US" dirty="0"/>
              <a:t>Starting step of the system architecture.</a:t>
            </a:r>
          </a:p>
          <a:p>
            <a:r>
              <a:rPr lang="en-US" dirty="0"/>
              <a:t>Understand by technical/ developers. </a:t>
            </a:r>
            <a:endParaRPr lang="en-PK" dirty="0"/>
          </a:p>
        </p:txBody>
      </p:sp>
    </p:spTree>
    <p:extLst>
      <p:ext uri="{BB962C8B-B14F-4D97-AF65-F5344CB8AC3E}">
        <p14:creationId xmlns:p14="http://schemas.microsoft.com/office/powerpoint/2010/main" val="90973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B69-0862-CEB8-0080-5DC504ED8C21}"/>
              </a:ext>
            </a:extLst>
          </p:cNvPr>
          <p:cNvSpPr>
            <a:spLocks noGrp="1"/>
          </p:cNvSpPr>
          <p:nvPr>
            <p:ph type="title"/>
          </p:nvPr>
        </p:nvSpPr>
        <p:spPr/>
        <p:txBody>
          <a:bodyPr/>
          <a:lstStyle/>
          <a:p>
            <a:r>
              <a:rPr lang="en-US" dirty="0"/>
              <a:t>Requirements Problems </a:t>
            </a:r>
            <a:endParaRPr lang="en-PK" dirty="0"/>
          </a:p>
        </p:txBody>
      </p:sp>
      <p:sp>
        <p:nvSpPr>
          <p:cNvPr id="3" name="Content Placeholder 2">
            <a:extLst>
              <a:ext uri="{FF2B5EF4-FFF2-40B4-BE49-F238E27FC236}">
                <a16:creationId xmlns:a16="http://schemas.microsoft.com/office/drawing/2014/main" id="{58D709D8-CB09-3572-0EDC-82FD38893CF8}"/>
              </a:ext>
            </a:extLst>
          </p:cNvPr>
          <p:cNvSpPr>
            <a:spLocks noGrp="1"/>
          </p:cNvSpPr>
          <p:nvPr>
            <p:ph idx="1"/>
          </p:nvPr>
        </p:nvSpPr>
        <p:spPr/>
        <p:txBody>
          <a:bodyPr/>
          <a:lstStyle/>
          <a:p>
            <a:r>
              <a:rPr lang="en-US" dirty="0"/>
              <a:t>The requirements don’t reflect the real needs of the customer for the system </a:t>
            </a:r>
          </a:p>
          <a:p>
            <a:r>
              <a:rPr lang="en-US" dirty="0"/>
              <a:t>Requirements are inconsistent and/or incomplete </a:t>
            </a:r>
          </a:p>
          <a:p>
            <a:r>
              <a:rPr lang="en-US" dirty="0"/>
              <a:t>It is expensive to make changes to requirements after they have been agreed upon </a:t>
            </a:r>
          </a:p>
          <a:p>
            <a:r>
              <a:rPr lang="en-US" dirty="0"/>
              <a:t>There are misunderstandings between customers, those developing the system requirements, and software engineers developing or maintaining the system </a:t>
            </a:r>
            <a:endParaRPr lang="en-PK" dirty="0"/>
          </a:p>
        </p:txBody>
      </p:sp>
    </p:spTree>
    <p:extLst>
      <p:ext uri="{BB962C8B-B14F-4D97-AF65-F5344CB8AC3E}">
        <p14:creationId xmlns:p14="http://schemas.microsoft.com/office/powerpoint/2010/main" val="4015212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EA0F-9387-ACEC-E4F2-36885C01E125}"/>
              </a:ext>
            </a:extLst>
          </p:cNvPr>
          <p:cNvSpPr>
            <a:spLocks noGrp="1"/>
          </p:cNvSpPr>
          <p:nvPr>
            <p:ph type="title"/>
          </p:nvPr>
        </p:nvSpPr>
        <p:spPr/>
        <p:txBody>
          <a:bodyPr/>
          <a:lstStyle/>
          <a:p>
            <a:r>
              <a:rPr lang="en-US" dirty="0"/>
              <a:t>Impact of Wrong Requirements</a:t>
            </a:r>
            <a:endParaRPr lang="en-PK" dirty="0"/>
          </a:p>
        </p:txBody>
      </p:sp>
      <p:sp>
        <p:nvSpPr>
          <p:cNvPr id="3" name="Content Placeholder 2">
            <a:extLst>
              <a:ext uri="{FF2B5EF4-FFF2-40B4-BE49-F238E27FC236}">
                <a16:creationId xmlns:a16="http://schemas.microsoft.com/office/drawing/2014/main" id="{9A8E156A-381A-3798-C435-08FD41C2334A}"/>
              </a:ext>
            </a:extLst>
          </p:cNvPr>
          <p:cNvSpPr>
            <a:spLocks noGrp="1"/>
          </p:cNvSpPr>
          <p:nvPr>
            <p:ph idx="1"/>
          </p:nvPr>
        </p:nvSpPr>
        <p:spPr/>
        <p:txBody>
          <a:bodyPr/>
          <a:lstStyle/>
          <a:p>
            <a:r>
              <a:rPr lang="en-US" dirty="0"/>
              <a:t>When requirements are wrong, systems are late, unreliable and don’t meet customers needs </a:t>
            </a:r>
          </a:p>
          <a:p>
            <a:r>
              <a:rPr lang="en-US" dirty="0"/>
              <a:t>Results in enormous loss of time, revenue, market share, and trust of customers</a:t>
            </a:r>
            <a:endParaRPr lang="en-PK" dirty="0"/>
          </a:p>
        </p:txBody>
      </p:sp>
    </p:spTree>
    <p:extLst>
      <p:ext uri="{BB962C8B-B14F-4D97-AF65-F5344CB8AC3E}">
        <p14:creationId xmlns:p14="http://schemas.microsoft.com/office/powerpoint/2010/main" val="100329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065ED-19BA-F0DC-6BD6-653AE4FFAF32}"/>
              </a:ext>
            </a:extLst>
          </p:cNvPr>
          <p:cNvSpPr>
            <a:spLocks noGrp="1"/>
          </p:cNvSpPr>
          <p:nvPr>
            <p:ph idx="1"/>
          </p:nvPr>
        </p:nvSpPr>
        <p:spPr>
          <a:xfrm>
            <a:off x="838200" y="1451047"/>
            <a:ext cx="10515600" cy="4351338"/>
          </a:xfrm>
        </p:spPr>
        <p:txBody>
          <a:bodyPr>
            <a:normAutofit lnSpcReduction="10000"/>
          </a:bodyPr>
          <a:lstStyle/>
          <a:p>
            <a:r>
              <a:rPr lang="en-US" u="sng" dirty="0"/>
              <a:t>General goals should be expressed in quantitively measures. So, we can objectively test them.</a:t>
            </a:r>
          </a:p>
          <a:p>
            <a:pPr marL="0" indent="0">
              <a:buNone/>
            </a:pPr>
            <a:r>
              <a:rPr lang="en-US" dirty="0"/>
              <a:t>e.g. </a:t>
            </a:r>
            <a:r>
              <a:rPr lang="en-US" b="1" dirty="0"/>
              <a:t>Goal (unverifiable)</a:t>
            </a:r>
          </a:p>
          <a:p>
            <a:pPr marL="0" indent="0">
              <a:buNone/>
            </a:pPr>
            <a:r>
              <a:rPr lang="en-US" dirty="0"/>
              <a:t>The system should be easy to use by experienced controllers and should be organized in such a way that user errors are minimized.</a:t>
            </a:r>
          </a:p>
          <a:p>
            <a:pPr marL="0" indent="0">
              <a:buNone/>
            </a:pPr>
            <a:r>
              <a:rPr lang="en-US" b="1" dirty="0"/>
              <a:t>Goal (verifiable)</a:t>
            </a:r>
          </a:p>
          <a:p>
            <a:pPr marL="0" indent="0">
              <a:buNone/>
            </a:pPr>
            <a:r>
              <a:rPr lang="en-US" dirty="0"/>
              <a:t>Experienced controller shall be able to use all the system functions after a total of two hours training. After this training the average number of errors made by experienced users shall not exceed two per day.  </a:t>
            </a:r>
            <a:endParaRPr lang="en-PK" dirty="0"/>
          </a:p>
        </p:txBody>
      </p:sp>
    </p:spTree>
    <p:extLst>
      <p:ext uri="{BB962C8B-B14F-4D97-AF65-F5344CB8AC3E}">
        <p14:creationId xmlns:p14="http://schemas.microsoft.com/office/powerpoint/2010/main" val="240142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9B597D-3A91-18D2-55CA-EC7A49F8159D}"/>
              </a:ext>
            </a:extLst>
          </p:cNvPr>
          <p:cNvSpPr>
            <a:spLocks noGrp="1"/>
          </p:cNvSpPr>
          <p:nvPr>
            <p:ph idx="1"/>
          </p:nvPr>
        </p:nvSpPr>
        <p:spPr>
          <a:xfrm>
            <a:off x="838200" y="1847659"/>
            <a:ext cx="10515600" cy="4351338"/>
          </a:xfrm>
        </p:spPr>
        <p:txBody>
          <a:bodyPr/>
          <a:lstStyle/>
          <a:p>
            <a:pPr marL="0" indent="0" algn="just">
              <a:buNone/>
            </a:pPr>
            <a:r>
              <a:rPr lang="en-US" dirty="0"/>
              <a:t>First clearly has no indication of any matrix or any quantifiability with in it. However, in the second requirement which is verifiable requirement this clearly stated that experienced controller shall not required more than 2 hours training and once the training has happened the average no of errors made by the controller shall not exceed 2 per day. So, if product meet that condition or that requirement, then one can say it is very quantifiable requirement and this can be measured and can be coved to the customers that this requirements has been met. </a:t>
            </a:r>
          </a:p>
          <a:p>
            <a:pPr marL="0" indent="0" algn="just">
              <a:buNone/>
            </a:pPr>
            <a:r>
              <a:rPr lang="en-US" dirty="0"/>
              <a:t> </a:t>
            </a:r>
            <a:endParaRPr lang="en-PK" dirty="0"/>
          </a:p>
        </p:txBody>
      </p:sp>
      <p:sp>
        <p:nvSpPr>
          <p:cNvPr id="4" name="Title 1">
            <a:extLst>
              <a:ext uri="{FF2B5EF4-FFF2-40B4-BE49-F238E27FC236}">
                <a16:creationId xmlns:a16="http://schemas.microsoft.com/office/drawing/2014/main" id="{54D7FB14-C74A-841B-1188-BC274FFCC74B}"/>
              </a:ext>
            </a:extLst>
          </p:cNvPr>
          <p:cNvSpPr>
            <a:spLocks noGrp="1"/>
          </p:cNvSpPr>
          <p:nvPr>
            <p:ph type="title"/>
          </p:nvPr>
        </p:nvSpPr>
        <p:spPr>
          <a:xfrm>
            <a:off x="838200" y="365125"/>
            <a:ext cx="10515600" cy="1325563"/>
          </a:xfrm>
        </p:spPr>
        <p:txBody>
          <a:bodyPr/>
          <a:lstStyle/>
          <a:p>
            <a:r>
              <a:rPr lang="en-US" b="1" dirty="0"/>
              <a:t>Explanation</a:t>
            </a:r>
            <a:r>
              <a:rPr lang="en-US" dirty="0"/>
              <a:t> </a:t>
            </a:r>
            <a:endParaRPr lang="en-PK" dirty="0"/>
          </a:p>
        </p:txBody>
      </p:sp>
    </p:spTree>
    <p:extLst>
      <p:ext uri="{BB962C8B-B14F-4D97-AF65-F5344CB8AC3E}">
        <p14:creationId xmlns:p14="http://schemas.microsoft.com/office/powerpoint/2010/main" val="175943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2D22-0FFD-0A32-EBA0-F587360AF876}"/>
              </a:ext>
            </a:extLst>
          </p:cNvPr>
          <p:cNvSpPr>
            <a:spLocks noGrp="1"/>
          </p:cNvSpPr>
          <p:nvPr>
            <p:ph type="title"/>
          </p:nvPr>
        </p:nvSpPr>
        <p:spPr>
          <a:xfrm>
            <a:off x="1587500" y="2766218"/>
            <a:ext cx="10515600" cy="1325563"/>
          </a:xfrm>
        </p:spPr>
        <p:txBody>
          <a:bodyPr/>
          <a:lstStyle/>
          <a:p>
            <a:r>
              <a:rPr lang="en-US" dirty="0"/>
              <a:t>Metrics of Non-functional Requirements </a:t>
            </a:r>
            <a:endParaRPr lang="en-PK" dirty="0"/>
          </a:p>
        </p:txBody>
      </p:sp>
    </p:spTree>
    <p:extLst>
      <p:ext uri="{BB962C8B-B14F-4D97-AF65-F5344CB8AC3E}">
        <p14:creationId xmlns:p14="http://schemas.microsoft.com/office/powerpoint/2010/main" val="359025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4D52-AC1A-16CB-3D58-E233A4871A6A}"/>
              </a:ext>
            </a:extLst>
          </p:cNvPr>
          <p:cNvSpPr>
            <a:spLocks noGrp="1"/>
          </p:cNvSpPr>
          <p:nvPr>
            <p:ph type="title"/>
          </p:nvPr>
        </p:nvSpPr>
        <p:spPr/>
        <p:txBody>
          <a:bodyPr/>
          <a:lstStyle/>
          <a:p>
            <a:pPr marL="742950" indent="-742950">
              <a:buFont typeface="+mj-lt"/>
              <a:buAutoNum type="arabicPeriod"/>
            </a:pPr>
            <a:r>
              <a:rPr lang="en-US" dirty="0"/>
              <a:t>Speed </a:t>
            </a:r>
            <a:endParaRPr lang="en-PK" dirty="0"/>
          </a:p>
        </p:txBody>
      </p:sp>
      <p:sp>
        <p:nvSpPr>
          <p:cNvPr id="3" name="Content Placeholder 2">
            <a:extLst>
              <a:ext uri="{FF2B5EF4-FFF2-40B4-BE49-F238E27FC236}">
                <a16:creationId xmlns:a16="http://schemas.microsoft.com/office/drawing/2014/main" id="{4547C82A-ECD5-8CD4-541D-F737DC0FAA26}"/>
              </a:ext>
            </a:extLst>
          </p:cNvPr>
          <p:cNvSpPr>
            <a:spLocks noGrp="1"/>
          </p:cNvSpPr>
          <p:nvPr>
            <p:ph idx="1"/>
          </p:nvPr>
        </p:nvSpPr>
        <p:spPr/>
        <p:txBody>
          <a:bodyPr>
            <a:normAutofit/>
          </a:bodyPr>
          <a:lstStyle/>
          <a:p>
            <a:pPr marL="0" indent="0">
              <a:buNone/>
            </a:pPr>
            <a:r>
              <a:rPr lang="en-US" dirty="0"/>
              <a:t>Performance of any product is very important. To measure performance speed is an expect. Speed of execute transactions, performance of functionality etc. </a:t>
            </a:r>
          </a:p>
          <a:p>
            <a:pPr marL="514350" indent="-514350">
              <a:buFont typeface="+mj-lt"/>
              <a:buAutoNum type="romanUcPeriod"/>
            </a:pPr>
            <a:r>
              <a:rPr lang="en-US" b="1" dirty="0"/>
              <a:t>Processed transactions per second. </a:t>
            </a:r>
            <a:r>
              <a:rPr lang="en-US" dirty="0"/>
              <a:t>(how many transaction a product complete in one second. This is for transaction-oriented product)</a:t>
            </a:r>
          </a:p>
          <a:p>
            <a:pPr marL="0" indent="0">
              <a:buNone/>
            </a:pPr>
            <a:r>
              <a:rPr lang="en-US" b="1" dirty="0"/>
              <a:t>Transaction oriented: </a:t>
            </a:r>
            <a:r>
              <a:rPr lang="en-US" dirty="0"/>
              <a:t>A way of managing data and operations in a system where a group of related tasks or operations are treated as a single unit or transaction. </a:t>
            </a:r>
          </a:p>
          <a:p>
            <a:pPr marL="0" indent="0">
              <a:buNone/>
            </a:pPr>
            <a:r>
              <a:rPr lang="en-US" b="1" dirty="0"/>
              <a:t>Give any real time example?</a:t>
            </a:r>
          </a:p>
          <a:p>
            <a:pPr marL="514350" indent="-514350">
              <a:buFont typeface="+mj-lt"/>
              <a:buAutoNum type="romanUcPeriod" startAt="2"/>
            </a:pPr>
            <a:endParaRPr lang="en-PK" sz="2400" dirty="0"/>
          </a:p>
        </p:txBody>
      </p:sp>
    </p:spTree>
    <p:extLst>
      <p:ext uri="{BB962C8B-B14F-4D97-AF65-F5344CB8AC3E}">
        <p14:creationId xmlns:p14="http://schemas.microsoft.com/office/powerpoint/2010/main" val="288349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B972-37A4-E0F6-7DBD-8DD10AF27752}"/>
              </a:ext>
            </a:extLst>
          </p:cNvPr>
          <p:cNvSpPr>
            <a:spLocks noGrp="1"/>
          </p:cNvSpPr>
          <p:nvPr>
            <p:ph type="title"/>
          </p:nvPr>
        </p:nvSpPr>
        <p:spPr/>
        <p:txBody>
          <a:bodyPr/>
          <a:lstStyle/>
          <a:p>
            <a:r>
              <a:rPr lang="en-US" b="1" i="0" dirty="0">
                <a:effectLst/>
                <a:latin typeface="+mn-lt"/>
              </a:rPr>
              <a:t>Bill Payment Transaction</a:t>
            </a:r>
            <a:endParaRPr lang="en-PK" dirty="0">
              <a:latin typeface="+mn-lt"/>
            </a:endParaRPr>
          </a:p>
        </p:txBody>
      </p:sp>
      <p:sp>
        <p:nvSpPr>
          <p:cNvPr id="3" name="Content Placeholder 2">
            <a:extLst>
              <a:ext uri="{FF2B5EF4-FFF2-40B4-BE49-F238E27FC236}">
                <a16:creationId xmlns:a16="http://schemas.microsoft.com/office/drawing/2014/main" id="{390B1F72-D9D0-FD26-2BD5-8ED8F7230D89}"/>
              </a:ext>
            </a:extLst>
          </p:cNvPr>
          <p:cNvSpPr>
            <a:spLocks noGrp="1"/>
          </p:cNvSpPr>
          <p:nvPr>
            <p:ph idx="1"/>
          </p:nvPr>
        </p:nvSpPr>
        <p:spPr/>
        <p:txBody>
          <a:bodyPr>
            <a:normAutofit lnSpcReduction="10000"/>
          </a:bodyPr>
          <a:lstStyle/>
          <a:p>
            <a:pPr marL="0" indent="0">
              <a:buNone/>
            </a:pPr>
            <a:r>
              <a:rPr lang="en-US" sz="2400" dirty="0"/>
              <a:t>A user wants to pay their utility bills through the online banking platform. This involves deducting the bill amount from their checking account and updating the payment records.</a:t>
            </a:r>
          </a:p>
          <a:p>
            <a:pPr marL="0" indent="0">
              <a:buNone/>
            </a:pPr>
            <a:r>
              <a:rPr lang="en-US" sz="2400" b="1" dirty="0"/>
              <a:t>Atomicity: </a:t>
            </a:r>
            <a:r>
              <a:rPr lang="en-US" sz="2400" dirty="0"/>
              <a:t>The transaction is atomic, meaning either the bill payment is completed successfully, or no changes occur, and the user's account balance remains unchanged.</a:t>
            </a:r>
          </a:p>
          <a:p>
            <a:pPr marL="0" indent="0">
              <a:buNone/>
            </a:pPr>
            <a:r>
              <a:rPr lang="en-US" sz="2400" b="1" dirty="0"/>
              <a:t>Consistency: </a:t>
            </a:r>
            <a:r>
              <a:rPr lang="en-US" sz="2400" dirty="0"/>
              <a:t>The system ensures that the payment is consistent with the user's account balance and updates the payment records accurately.</a:t>
            </a:r>
          </a:p>
          <a:p>
            <a:pPr marL="0" indent="0">
              <a:buNone/>
            </a:pPr>
            <a:r>
              <a:rPr lang="en-US" sz="2400" b="1" dirty="0"/>
              <a:t>Isolation: </a:t>
            </a:r>
            <a:r>
              <a:rPr lang="en-US" sz="2400" dirty="0"/>
              <a:t>The transaction is isolated from other transactions, ensuring that it operates independently.</a:t>
            </a:r>
          </a:p>
          <a:p>
            <a:pPr marL="0" indent="0">
              <a:buNone/>
            </a:pPr>
            <a:r>
              <a:rPr lang="en-US" sz="2400" b="1" dirty="0"/>
              <a:t>Durability: </a:t>
            </a:r>
            <a:r>
              <a:rPr lang="en-US" sz="2400" dirty="0"/>
              <a:t>Once the payment is confirmed, the changes are permanent and will not be lost even in the event of a system failure.</a:t>
            </a:r>
            <a:endParaRPr lang="en-PK" sz="2400" dirty="0"/>
          </a:p>
        </p:txBody>
      </p:sp>
    </p:spTree>
    <p:extLst>
      <p:ext uri="{BB962C8B-B14F-4D97-AF65-F5344CB8AC3E}">
        <p14:creationId xmlns:p14="http://schemas.microsoft.com/office/powerpoint/2010/main" val="90574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4810-796C-F0FC-35FA-771A795479D6}"/>
              </a:ext>
            </a:extLst>
          </p:cNvPr>
          <p:cNvSpPr>
            <a:spLocks noGrp="1"/>
          </p:cNvSpPr>
          <p:nvPr>
            <p:ph type="title"/>
          </p:nvPr>
        </p:nvSpPr>
        <p:spPr/>
        <p:txBody>
          <a:bodyPr/>
          <a:lstStyle/>
          <a:p>
            <a:r>
              <a:rPr lang="en-US" b="1" dirty="0"/>
              <a:t>Speed</a:t>
            </a:r>
            <a:endParaRPr lang="en-PK" dirty="0"/>
          </a:p>
        </p:txBody>
      </p:sp>
      <p:sp>
        <p:nvSpPr>
          <p:cNvPr id="3" name="Content Placeholder 2">
            <a:extLst>
              <a:ext uri="{FF2B5EF4-FFF2-40B4-BE49-F238E27FC236}">
                <a16:creationId xmlns:a16="http://schemas.microsoft.com/office/drawing/2014/main" id="{ED4C4780-BBA9-8AC5-62C7-CD16225C6247}"/>
              </a:ext>
            </a:extLst>
          </p:cNvPr>
          <p:cNvSpPr>
            <a:spLocks noGrp="1"/>
          </p:cNvSpPr>
          <p:nvPr>
            <p:ph idx="1"/>
          </p:nvPr>
        </p:nvSpPr>
        <p:spPr/>
        <p:txBody>
          <a:bodyPr>
            <a:normAutofit/>
          </a:bodyPr>
          <a:lstStyle/>
          <a:p>
            <a:pPr marL="514350" indent="-514350">
              <a:buFont typeface="+mj-lt"/>
              <a:buAutoNum type="romanUcPeriod" startAt="2"/>
            </a:pPr>
            <a:r>
              <a:rPr lang="en-US" b="1" dirty="0"/>
              <a:t>Response Time. </a:t>
            </a:r>
            <a:r>
              <a:rPr lang="en-US" dirty="0"/>
              <a:t>(after heavy calculation how long to response)</a:t>
            </a:r>
          </a:p>
          <a:p>
            <a:pPr marL="0" indent="0">
              <a:buNone/>
            </a:pPr>
            <a:r>
              <a:rPr lang="en-US" dirty="0"/>
              <a:t>In requirement engineering, response time is a critical speed metric that measures the time taken by a system to respond to a user's input or request. </a:t>
            </a:r>
          </a:p>
          <a:p>
            <a:pPr marL="0" indent="0">
              <a:buNone/>
            </a:pPr>
            <a:r>
              <a:rPr lang="en-US" b="1" dirty="0"/>
              <a:t>Any real time example?</a:t>
            </a:r>
          </a:p>
          <a:p>
            <a:endParaRPr lang="en-PK" sz="3200" dirty="0"/>
          </a:p>
        </p:txBody>
      </p:sp>
    </p:spTree>
    <p:extLst>
      <p:ext uri="{BB962C8B-B14F-4D97-AF65-F5344CB8AC3E}">
        <p14:creationId xmlns:p14="http://schemas.microsoft.com/office/powerpoint/2010/main" val="308255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0E83-8CE8-ADA4-6838-48FE35AF16E9}"/>
              </a:ext>
            </a:extLst>
          </p:cNvPr>
          <p:cNvSpPr>
            <a:spLocks noGrp="1"/>
          </p:cNvSpPr>
          <p:nvPr>
            <p:ph type="title"/>
          </p:nvPr>
        </p:nvSpPr>
        <p:spPr/>
        <p:txBody>
          <a:bodyPr/>
          <a:lstStyle/>
          <a:p>
            <a:r>
              <a:rPr lang="en-US" b="1" i="0" dirty="0">
                <a:effectLst/>
                <a:latin typeface="+mn-lt"/>
              </a:rPr>
              <a:t>E-commerce Website Checkout Process</a:t>
            </a:r>
            <a:endParaRPr lang="en-PK" dirty="0">
              <a:latin typeface="+mn-lt"/>
            </a:endParaRPr>
          </a:p>
        </p:txBody>
      </p:sp>
      <p:sp>
        <p:nvSpPr>
          <p:cNvPr id="3" name="Content Placeholder 2">
            <a:extLst>
              <a:ext uri="{FF2B5EF4-FFF2-40B4-BE49-F238E27FC236}">
                <a16:creationId xmlns:a16="http://schemas.microsoft.com/office/drawing/2014/main" id="{89B4AC3B-3836-2462-065E-D5B604C0993A}"/>
              </a:ext>
            </a:extLst>
          </p:cNvPr>
          <p:cNvSpPr>
            <a:spLocks noGrp="1"/>
          </p:cNvSpPr>
          <p:nvPr>
            <p:ph idx="1"/>
          </p:nvPr>
        </p:nvSpPr>
        <p:spPr>
          <a:xfrm>
            <a:off x="838200" y="1460500"/>
            <a:ext cx="10515600" cy="5032375"/>
          </a:xfrm>
        </p:spPr>
        <p:txBody>
          <a:bodyPr>
            <a:normAutofit/>
          </a:bodyPr>
          <a:lstStyle/>
          <a:p>
            <a:pPr marL="0" indent="0">
              <a:buNone/>
            </a:pPr>
            <a:r>
              <a:rPr lang="en-US" dirty="0"/>
              <a:t>Customers can browse products, add items to their cart, and proceed to checkout.</a:t>
            </a:r>
          </a:p>
          <a:p>
            <a:r>
              <a:rPr lang="en-US" b="1" dirty="0"/>
              <a:t>User Action</a:t>
            </a:r>
            <a:r>
              <a:rPr lang="en-US" dirty="0"/>
              <a:t>: Adding an item to the cart</a:t>
            </a:r>
          </a:p>
          <a:p>
            <a:pPr marL="0" indent="0">
              <a:buNone/>
            </a:pPr>
            <a:r>
              <a:rPr lang="en-US" dirty="0"/>
              <a:t>The user clicks the "Add to Cart" button for a product they wish to purchase.</a:t>
            </a:r>
          </a:p>
          <a:p>
            <a:pPr marL="0" indent="0">
              <a:buNone/>
            </a:pPr>
            <a:r>
              <a:rPr lang="en-US" b="1" dirty="0"/>
              <a:t>Response Time: </a:t>
            </a:r>
            <a:r>
              <a:rPr lang="en-US" dirty="0"/>
              <a:t>The time taken from clicking the button to the cart displaying the updated item count.</a:t>
            </a:r>
          </a:p>
          <a:p>
            <a:r>
              <a:rPr lang="en-US" b="1" dirty="0"/>
              <a:t>User Action: </a:t>
            </a:r>
            <a:r>
              <a:rPr lang="en-US" dirty="0"/>
              <a:t>Proceeding to Checkout ("Checkout process response time should be under 5 seconds")</a:t>
            </a:r>
          </a:p>
        </p:txBody>
      </p:sp>
    </p:spTree>
    <p:extLst>
      <p:ext uri="{BB962C8B-B14F-4D97-AF65-F5344CB8AC3E}">
        <p14:creationId xmlns:p14="http://schemas.microsoft.com/office/powerpoint/2010/main" val="153262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1888</Words>
  <Application>Microsoft Office PowerPoint</Application>
  <PresentationFormat>Widescreen</PresentationFormat>
  <Paragraphs>134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Requirement Engineering </vt:lpstr>
      <vt:lpstr>PowerPoint Presentation</vt:lpstr>
      <vt:lpstr>PowerPoint Presentation</vt:lpstr>
      <vt:lpstr>Explanation </vt:lpstr>
      <vt:lpstr>Metrics of Non-functional Requirements </vt:lpstr>
      <vt:lpstr>Speed </vt:lpstr>
      <vt:lpstr>Bill Payment Transaction</vt:lpstr>
      <vt:lpstr>Speed</vt:lpstr>
      <vt:lpstr>E-commerce Website Checkout Process</vt:lpstr>
      <vt:lpstr>PowerPoint Presentation</vt:lpstr>
      <vt:lpstr>Speed</vt:lpstr>
      <vt:lpstr>Example:</vt:lpstr>
      <vt:lpstr>Size</vt:lpstr>
      <vt:lpstr>Ease of use</vt:lpstr>
      <vt:lpstr>Reliability </vt:lpstr>
      <vt:lpstr>Robustness</vt:lpstr>
      <vt:lpstr>Properties of Robustness</vt:lpstr>
      <vt:lpstr>Portability </vt:lpstr>
      <vt:lpstr>Kinds of requirements </vt:lpstr>
      <vt:lpstr>Domain Requirements</vt:lpstr>
      <vt:lpstr>Example </vt:lpstr>
      <vt:lpstr>Inverse Requirements</vt:lpstr>
      <vt:lpstr>Design and Implementation Constraints</vt:lpstr>
      <vt:lpstr>  Another View of Requirements</vt:lpstr>
      <vt:lpstr>User/ customer requirements </vt:lpstr>
      <vt:lpstr>System/ contact requirements</vt:lpstr>
      <vt:lpstr>Requirements Problems </vt:lpstr>
      <vt:lpstr>Impact of Wrong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Engineering </dc:title>
  <dc:creator>Zoha Sohail</dc:creator>
  <cp:lastModifiedBy>YAQOOB ALI BALOCH</cp:lastModifiedBy>
  <cp:revision>10</cp:revision>
  <dcterms:created xsi:type="dcterms:W3CDTF">2023-09-14T00:58:58Z</dcterms:created>
  <dcterms:modified xsi:type="dcterms:W3CDTF">2023-10-21T04:50:18Z</dcterms:modified>
</cp:coreProperties>
</file>