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354" r:id="rId2"/>
    <p:sldId id="355" r:id="rId3"/>
    <p:sldId id="356" r:id="rId4"/>
    <p:sldId id="357" r:id="rId5"/>
    <p:sldId id="358" r:id="rId6"/>
    <p:sldId id="397" r:id="rId7"/>
    <p:sldId id="283" r:id="rId8"/>
    <p:sldId id="402" r:id="rId9"/>
    <p:sldId id="363" r:id="rId10"/>
    <p:sldId id="359" r:id="rId11"/>
    <p:sldId id="281" r:id="rId12"/>
    <p:sldId id="361" r:id="rId13"/>
    <p:sldId id="362" r:id="rId14"/>
    <p:sldId id="396" r:id="rId15"/>
    <p:sldId id="350" r:id="rId16"/>
    <p:sldId id="351" r:id="rId17"/>
    <p:sldId id="364" r:id="rId18"/>
    <p:sldId id="352" r:id="rId19"/>
    <p:sldId id="353" r:id="rId20"/>
    <p:sldId id="365" r:id="rId21"/>
    <p:sldId id="366" r:id="rId22"/>
    <p:sldId id="394" r:id="rId23"/>
    <p:sldId id="403" r:id="rId24"/>
    <p:sldId id="404" r:id="rId25"/>
    <p:sldId id="405" r:id="rId26"/>
    <p:sldId id="406" r:id="rId27"/>
    <p:sldId id="408" r:id="rId28"/>
    <p:sldId id="375" r:id="rId29"/>
    <p:sldId id="407" r:id="rId30"/>
    <p:sldId id="377" r:id="rId31"/>
    <p:sldId id="398" r:id="rId32"/>
    <p:sldId id="367" r:id="rId33"/>
    <p:sldId id="409" r:id="rId34"/>
    <p:sldId id="410" r:id="rId35"/>
    <p:sldId id="411" r:id="rId36"/>
    <p:sldId id="285" r:id="rId37"/>
    <p:sldId id="368" r:id="rId38"/>
    <p:sldId id="372" r:id="rId39"/>
    <p:sldId id="286" r:id="rId40"/>
    <p:sldId id="316" r:id="rId41"/>
    <p:sldId id="374" r:id="rId42"/>
    <p:sldId id="319" r:id="rId43"/>
    <p:sldId id="399" r:id="rId44"/>
    <p:sldId id="376" r:id="rId45"/>
    <p:sldId id="321" r:id="rId46"/>
    <p:sldId id="380" r:id="rId47"/>
    <p:sldId id="378" r:id="rId48"/>
    <p:sldId id="323" r:id="rId49"/>
    <p:sldId id="381" r:id="rId50"/>
    <p:sldId id="401" r:id="rId51"/>
    <p:sldId id="382" r:id="rId52"/>
    <p:sldId id="383" r:id="rId53"/>
    <p:sldId id="384" r:id="rId54"/>
    <p:sldId id="360" r:id="rId55"/>
    <p:sldId id="385" r:id="rId56"/>
    <p:sldId id="400" r:id="rId57"/>
    <p:sldId id="387" r:id="rId58"/>
    <p:sldId id="388" r:id="rId59"/>
    <p:sldId id="389" r:id="rId60"/>
    <p:sldId id="390" r:id="rId61"/>
    <p:sldId id="391" r:id="rId62"/>
    <p:sldId id="392" r:id="rId63"/>
    <p:sldId id="332" r:id="rId64"/>
    <p:sldId id="393" r:id="rId65"/>
    <p:sldId id="395" r:id="rId66"/>
    <p:sldId id="386" r:id="rId67"/>
  </p:sldIdLst>
  <p:sldSz cx="9906000" cy="6858000" type="A4"/>
  <p:notesSz cx="6845300" cy="9131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FD7161-53E9-4764-935C-801ECEBAF175}">
          <p14:sldIdLst>
            <p14:sldId id="354"/>
            <p14:sldId id="355"/>
            <p14:sldId id="356"/>
            <p14:sldId id="357"/>
            <p14:sldId id="358"/>
            <p14:sldId id="397"/>
            <p14:sldId id="283"/>
            <p14:sldId id="402"/>
            <p14:sldId id="363"/>
            <p14:sldId id="359"/>
            <p14:sldId id="281"/>
            <p14:sldId id="361"/>
            <p14:sldId id="362"/>
            <p14:sldId id="396"/>
            <p14:sldId id="350"/>
            <p14:sldId id="351"/>
            <p14:sldId id="364"/>
            <p14:sldId id="352"/>
            <p14:sldId id="353"/>
            <p14:sldId id="365"/>
            <p14:sldId id="366"/>
            <p14:sldId id="394"/>
            <p14:sldId id="403"/>
            <p14:sldId id="404"/>
            <p14:sldId id="405"/>
            <p14:sldId id="406"/>
            <p14:sldId id="408"/>
            <p14:sldId id="375"/>
            <p14:sldId id="407"/>
            <p14:sldId id="377"/>
            <p14:sldId id="398"/>
            <p14:sldId id="367"/>
            <p14:sldId id="409"/>
            <p14:sldId id="410"/>
            <p14:sldId id="411"/>
            <p14:sldId id="285"/>
            <p14:sldId id="368"/>
            <p14:sldId id="372"/>
            <p14:sldId id="286"/>
            <p14:sldId id="316"/>
            <p14:sldId id="374"/>
            <p14:sldId id="319"/>
            <p14:sldId id="399"/>
            <p14:sldId id="376"/>
            <p14:sldId id="321"/>
            <p14:sldId id="380"/>
            <p14:sldId id="378"/>
            <p14:sldId id="323"/>
            <p14:sldId id="381"/>
            <p14:sldId id="401"/>
            <p14:sldId id="382"/>
            <p14:sldId id="383"/>
            <p14:sldId id="384"/>
            <p14:sldId id="360"/>
            <p14:sldId id="385"/>
            <p14:sldId id="400"/>
            <p14:sldId id="387"/>
            <p14:sldId id="388"/>
            <p14:sldId id="389"/>
            <p14:sldId id="390"/>
            <p14:sldId id="391"/>
            <p14:sldId id="392"/>
            <p14:sldId id="332"/>
            <p14:sldId id="393"/>
            <p14:sldId id="395"/>
            <p14:sldId id="3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8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6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18" autoAdjust="0"/>
  </p:normalViewPr>
  <p:slideViewPr>
    <p:cSldViewPr>
      <p:cViewPr varScale="1">
        <p:scale>
          <a:sx n="57" d="100"/>
          <a:sy n="57" d="100"/>
        </p:scale>
        <p:origin x="1638" y="78"/>
      </p:cViewPr>
      <p:guideLst>
        <p:guide orient="horz" pos="1680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86"/>
    </p:cViewPr>
  </p:sorterViewPr>
  <p:notesViewPr>
    <p:cSldViewPr>
      <p:cViewPr varScale="1">
        <p:scale>
          <a:sx n="60" d="100"/>
          <a:sy n="60" d="100"/>
        </p:scale>
        <p:origin x="-1698" y="-78"/>
      </p:cViewPr>
      <p:guideLst>
        <p:guide orient="horz" pos="2876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5450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456" tIns="44728" rIns="89456" bIns="44728" numCol="1" anchor="t" anchorCtr="0" compatLnSpc="1">
            <a:prstTxWarp prst="textNoShape">
              <a:avLst/>
            </a:prstTxWarp>
          </a:bodyPr>
          <a:lstStyle>
            <a:lvl1pPr defTabSz="895350">
              <a:defRPr sz="1200"/>
            </a:lvl1pPr>
          </a:lstStyle>
          <a:p>
            <a:endParaRPr lang="en-US" altLang="en-US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65450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456" tIns="44728" rIns="89456" bIns="44728" numCol="1" anchor="t" anchorCtr="0" compatLnSpc="1">
            <a:prstTxWarp prst="textNoShape">
              <a:avLst/>
            </a:prstTxWarp>
          </a:bodyPr>
          <a:lstStyle>
            <a:lvl1pPr algn="r" defTabSz="895350">
              <a:defRPr sz="1200"/>
            </a:lvl1pPr>
          </a:lstStyle>
          <a:p>
            <a:endParaRPr lang="en-US" altLang="en-US"/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2038"/>
            <a:ext cx="296545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456" tIns="44728" rIns="89456" bIns="44728" numCol="1" anchor="b" anchorCtr="0" compatLnSpc="1">
            <a:prstTxWarp prst="textNoShape">
              <a:avLst/>
            </a:prstTxWarp>
          </a:bodyPr>
          <a:lstStyle>
            <a:lvl1pPr defTabSz="895350">
              <a:defRPr sz="1200"/>
            </a:lvl1pPr>
          </a:lstStyle>
          <a:p>
            <a:endParaRPr lang="en-US" altLang="en-US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8682038"/>
            <a:ext cx="2965450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456" tIns="44728" rIns="89456" bIns="44728" numCol="1" anchor="b" anchorCtr="0" compatLnSpc="1">
            <a:prstTxWarp prst="textNoShape">
              <a:avLst/>
            </a:prstTxWarp>
          </a:bodyPr>
          <a:lstStyle>
            <a:lvl1pPr algn="r" defTabSz="895350">
              <a:defRPr sz="1200"/>
            </a:lvl1pPr>
          </a:lstStyle>
          <a:p>
            <a:fld id="{4619B54A-E2FC-4699-B57E-4215FDAB2A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4985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0" tIns="45645" rIns="91290" bIns="45645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n-US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9850" y="0"/>
            <a:ext cx="296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0" tIns="45645" rIns="91290" bIns="45645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endParaRPr lang="en-US" alt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0913" y="684213"/>
            <a:ext cx="4946650" cy="3424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38638"/>
            <a:ext cx="5019675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0" tIns="45645" rIns="91290" bIns="456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74100"/>
            <a:ext cx="296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0" tIns="45645" rIns="91290" bIns="45645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n-US" alt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9850" y="8674100"/>
            <a:ext cx="296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0" tIns="45645" rIns="91290" bIns="45645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fld id="{1BDD37E8-0B65-4561-B16E-6E710A2B94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54325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D37E8-0B65-4561-B16E-6E710A2B94C0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4067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D37E8-0B65-4561-B16E-6E710A2B94C0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2416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Scanner – Double Buffering using</a:t>
            </a:r>
            <a:r>
              <a:rPr lang="en-US" baseline="0" dirty="0"/>
              <a:t> Multithreading</a:t>
            </a:r>
          </a:p>
          <a:p>
            <a:r>
              <a:rPr lang="en-US" baseline="0" dirty="0"/>
              <a:t>How to specify and recognize tokens for a lexical analyzer using Regular Expression, Regular Grammars and Finite Automata.</a:t>
            </a:r>
          </a:p>
          <a:p>
            <a:r>
              <a:rPr lang="en-US" baseline="0" dirty="0"/>
              <a:t>Then We implemented Lexical Analyzer that are based on Finite Automata by 1) maintaining a State variable, 2) without state variables 3) Transition Table Based and 4) Compressed Transition Table based</a:t>
            </a:r>
          </a:p>
          <a:p>
            <a:r>
              <a:rPr lang="en-US" baseline="0" dirty="0"/>
              <a:t>Error Handler How to Handle different types of lexical errors using various actions like delete, insert, replace, transpose, we have also implemented panic mode error handling</a:t>
            </a:r>
          </a:p>
          <a:p>
            <a:r>
              <a:rPr lang="en-US" baseline="0" dirty="0"/>
              <a:t>Removal of White Space and Comments</a:t>
            </a:r>
          </a:p>
          <a:p>
            <a:r>
              <a:rPr lang="en-US" baseline="0" dirty="0"/>
              <a:t>5 Different Techniques for Keywords Handling, we have implemented hash table based technique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DD37E8-0B65-4561-B16E-6E710A2B94C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6473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796B4C-7DF2-4D73-BB60-EC4305259A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285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F1BC1C-98C3-4ADE-91AB-930A540589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91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0450" y="152400"/>
            <a:ext cx="234315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87705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B03251-BCA8-46C0-8360-39E76FA7B4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10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F785FB-7CE5-43C3-9362-EDDC4C7F45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5924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C83443-DA34-4281-B5D8-DB34C4CE23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529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6101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219200"/>
            <a:ext cx="46101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96E46-8B96-47F4-B801-6D4E8A098B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419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4993B0-1BFB-417B-AB34-29144ABD51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755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90DD0-66C9-4163-B4FD-929A2AB510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40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3A2D57-6C72-4507-B7F7-C7C5D7C149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074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8A592-EBC0-4FA5-98CA-F9E9C53EC8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5839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C5FA4B-01E7-4451-8F70-DC81199A00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68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9372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9372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77000"/>
            <a:ext cx="2063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4350" y="6477000"/>
            <a:ext cx="3714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r>
              <a:rPr lang="en-US" altLang="en-US"/>
              <a:t>Compiler Construction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2063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8E4C9C23-2E03-4672-963C-CED2A0340FD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073" y="381001"/>
            <a:ext cx="7429500" cy="685800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CS411-Compiler 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5638800"/>
            <a:ext cx="7429500" cy="609600"/>
          </a:xfrm>
        </p:spPr>
        <p:txBody>
          <a:bodyPr/>
          <a:lstStyle/>
          <a:p>
            <a:r>
              <a:rPr lang="en-US" dirty="0"/>
              <a:t>Talha </a:t>
            </a:r>
            <a:r>
              <a:rPr lang="en-US" dirty="0" err="1"/>
              <a:t>Waheed</a:t>
            </a:r>
            <a:r>
              <a:rPr lang="en-US" dirty="0"/>
              <a:t>, Dept. of CS, UET, Lahore, Pakistan.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849437"/>
            <a:ext cx="1769065" cy="15124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26673" y="3925669"/>
            <a:ext cx="6155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Syntax Analysis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23704462"/>
      </p:ext>
    </p:extLst>
  </p:cSld>
  <p:clrMapOvr>
    <a:masterClrMapping/>
  </p:clrMapOvr>
  <p:transition spd="slow" advTm="2198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Parsing?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dirty="0"/>
              <a:t>Parsing, syntax analysis, or syntactic analysis is </a:t>
            </a:r>
            <a:br>
              <a:rPr lang="en-US" sz="3200" dirty="0"/>
            </a:br>
            <a:r>
              <a:rPr lang="en-US" sz="3200" dirty="0"/>
              <a:t>the process of </a:t>
            </a:r>
            <a:r>
              <a:rPr lang="en-US" sz="3200" dirty="0">
                <a:solidFill>
                  <a:srgbClr val="FF0000"/>
                </a:solidFill>
              </a:rPr>
              <a:t>analyzing a string of symbols</a:t>
            </a:r>
            <a:r>
              <a:rPr lang="en-US" sz="3200" dirty="0"/>
              <a:t>, either in natural language, </a:t>
            </a:r>
            <a:r>
              <a:rPr lang="en-US" sz="3200" dirty="0">
                <a:solidFill>
                  <a:srgbClr val="FF0000"/>
                </a:solidFill>
              </a:rPr>
              <a:t>computer languages </a:t>
            </a:r>
            <a:r>
              <a:rPr lang="en-US" sz="3200" dirty="0"/>
              <a:t>or data structures, conforming to the </a:t>
            </a:r>
            <a:r>
              <a:rPr lang="en-US" sz="3200" dirty="0">
                <a:solidFill>
                  <a:srgbClr val="FF0000"/>
                </a:solidFill>
              </a:rPr>
              <a:t>rules </a:t>
            </a:r>
            <a:r>
              <a:rPr lang="en-US" sz="3200" dirty="0"/>
              <a:t>of a formal </a:t>
            </a:r>
            <a:r>
              <a:rPr lang="en-US" sz="3200" dirty="0">
                <a:solidFill>
                  <a:srgbClr val="FF0000"/>
                </a:solidFill>
              </a:rPr>
              <a:t>grammar</a:t>
            </a:r>
            <a:r>
              <a:rPr lang="en-US" sz="3200" dirty="0"/>
              <a:t>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(Definition from Wikipedia)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85FB-7CE5-43C3-9362-EDDC4C7F4553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154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34"/>
    </mc:Choice>
    <mc:Fallback xmlns="">
      <p:transition spd="slow" advTm="1733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59ADD-A361-433A-953B-6FFEC3B34A4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611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11150" y="14663"/>
            <a:ext cx="9372600" cy="914400"/>
          </a:xfrm>
        </p:spPr>
        <p:txBody>
          <a:bodyPr/>
          <a:lstStyle/>
          <a:p>
            <a:r>
              <a:rPr lang="en-US" altLang="en-US" dirty="0"/>
              <a:t>Context of Parser</a:t>
            </a:r>
          </a:p>
        </p:txBody>
      </p:sp>
      <p:sp>
        <p:nvSpPr>
          <p:cNvPr id="261143" name="Text Box 1047"/>
          <p:cNvSpPr txBox="1">
            <a:spLocks noChangeArrowheads="1"/>
          </p:cNvSpPr>
          <p:nvPr/>
        </p:nvSpPr>
        <p:spPr bwMode="auto">
          <a:xfrm>
            <a:off x="-31750" y="861599"/>
            <a:ext cx="100584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FF0000"/>
                </a:solidFill>
              </a:rPr>
              <a:t>Input</a:t>
            </a:r>
            <a:r>
              <a:rPr lang="en-US" altLang="en-US" sz="2800" dirty="0"/>
              <a:t>: a stream of tokens.</a:t>
            </a:r>
          </a:p>
          <a:p>
            <a:pPr>
              <a:buFontTx/>
              <a:buChar char="•"/>
            </a:pP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FF0000"/>
                </a:solidFill>
              </a:rPr>
              <a:t>Output</a:t>
            </a:r>
            <a:r>
              <a:rPr lang="en-US" altLang="en-US" sz="2800" dirty="0"/>
              <a:t>: Generates a Parse Tree </a:t>
            </a:r>
          </a:p>
          <a:p>
            <a:pPr>
              <a:buFontTx/>
              <a:buChar char="•"/>
            </a:pP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FF0000"/>
                </a:solidFill>
              </a:rPr>
              <a:t>Purpose</a:t>
            </a:r>
            <a:r>
              <a:rPr lang="en-US" altLang="en-US" sz="2800" dirty="0"/>
              <a:t>: To check validity of an input statement, otherwise generates error</a:t>
            </a:r>
          </a:p>
          <a:p>
            <a:pPr>
              <a:buFontTx/>
              <a:buChar char="•"/>
            </a:pPr>
            <a:r>
              <a:rPr lang="en-US" altLang="en-US" sz="2800" dirty="0"/>
              <a:t> The smallest item is a token.</a:t>
            </a:r>
          </a:p>
        </p:txBody>
      </p:sp>
      <p:graphicFrame>
        <p:nvGraphicFramePr>
          <p:cNvPr id="261144" name="Group 1048"/>
          <p:cNvGraphicFramePr>
            <a:graphicFrameLocks noGrp="1"/>
          </p:cNvGraphicFramePr>
          <p:nvPr/>
        </p:nvGraphicFramePr>
        <p:xfrm>
          <a:off x="1574800" y="3910745"/>
          <a:ext cx="1168400" cy="990600"/>
        </p:xfrm>
        <a:graphic>
          <a:graphicData uri="http://schemas.openxmlformats.org/drawingml/2006/table">
            <a:tbl>
              <a:tblPr/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0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Lexical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Analyzer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1150" name="Group 1054"/>
          <p:cNvGraphicFramePr>
            <a:graphicFrameLocks noGrp="1"/>
          </p:cNvGraphicFramePr>
          <p:nvPr/>
        </p:nvGraphicFramePr>
        <p:xfrm>
          <a:off x="4546600" y="3910745"/>
          <a:ext cx="1168400" cy="975360"/>
        </p:xfrm>
        <a:graphic>
          <a:graphicData uri="http://schemas.openxmlformats.org/drawingml/2006/table">
            <a:tbl>
              <a:tblPr/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3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Parser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1156" name="Line 1060"/>
          <p:cNvSpPr>
            <a:spLocks noChangeShapeType="1"/>
          </p:cNvSpPr>
          <p:nvPr/>
        </p:nvSpPr>
        <p:spPr bwMode="auto">
          <a:xfrm>
            <a:off x="2813644" y="4280635"/>
            <a:ext cx="1656756" cy="111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157" name="Line 1061"/>
          <p:cNvSpPr>
            <a:spLocks noChangeShapeType="1"/>
          </p:cNvSpPr>
          <p:nvPr/>
        </p:nvSpPr>
        <p:spPr bwMode="auto">
          <a:xfrm flipH="1">
            <a:off x="2794000" y="4596544"/>
            <a:ext cx="1676400" cy="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1158" name="Group 1062"/>
          <p:cNvGrpSpPr>
            <a:grpSpLocks/>
          </p:cNvGrpSpPr>
          <p:nvPr/>
        </p:nvGrpSpPr>
        <p:grpSpPr bwMode="auto">
          <a:xfrm>
            <a:off x="135464" y="3913193"/>
            <a:ext cx="4496488" cy="1062039"/>
            <a:chOff x="1222" y="2802"/>
            <a:chExt cx="2655" cy="669"/>
          </a:xfrm>
        </p:grpSpPr>
        <p:sp>
          <p:nvSpPr>
            <p:cNvPr id="261159" name="Text Box 1063"/>
            <p:cNvSpPr txBox="1">
              <a:spLocks noChangeArrowheads="1"/>
            </p:cNvSpPr>
            <p:nvPr/>
          </p:nvSpPr>
          <p:spPr bwMode="auto">
            <a:xfrm>
              <a:off x="1222" y="2802"/>
              <a:ext cx="621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/>
                <a:t>source </a:t>
              </a:r>
            </a:p>
            <a:p>
              <a:r>
                <a:rPr lang="en-US" altLang="en-US" sz="2000" dirty="0"/>
                <a:t>program</a:t>
              </a:r>
            </a:p>
          </p:txBody>
        </p:sp>
        <p:sp>
          <p:nvSpPr>
            <p:cNvPr id="261160" name="Line 1064"/>
            <p:cNvSpPr>
              <a:spLocks noChangeShapeType="1"/>
            </p:cNvSpPr>
            <p:nvPr/>
          </p:nvSpPr>
          <p:spPr bwMode="auto">
            <a:xfrm>
              <a:off x="1745" y="3050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161" name="Text Box 1065"/>
            <p:cNvSpPr txBox="1">
              <a:spLocks noChangeArrowheads="1"/>
            </p:cNvSpPr>
            <p:nvPr/>
          </p:nvSpPr>
          <p:spPr bwMode="auto">
            <a:xfrm>
              <a:off x="2706" y="2806"/>
              <a:ext cx="117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solidFill>
                    <a:srgbClr val="FF0000"/>
                  </a:solidFill>
                </a:rPr>
                <a:t> Stream of tokens</a:t>
              </a:r>
            </a:p>
          </p:txBody>
        </p:sp>
        <p:sp>
          <p:nvSpPr>
            <p:cNvPr id="261162" name="Text Box 1066"/>
            <p:cNvSpPr txBox="1">
              <a:spLocks noChangeArrowheads="1"/>
            </p:cNvSpPr>
            <p:nvPr/>
          </p:nvSpPr>
          <p:spPr bwMode="auto">
            <a:xfrm>
              <a:off x="2841" y="3238"/>
              <a:ext cx="99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800" dirty="0" err="1"/>
                <a:t>GetNextToken</a:t>
              </a:r>
              <a:r>
                <a:rPr lang="en-US" altLang="en-US" sz="1800" dirty="0"/>
                <a:t>()</a:t>
              </a:r>
            </a:p>
          </p:txBody>
        </p:sp>
      </p:grpSp>
      <p:graphicFrame>
        <p:nvGraphicFramePr>
          <p:cNvPr id="261163" name="Group 1067"/>
          <p:cNvGraphicFramePr>
            <a:graphicFrameLocks noGrp="1"/>
          </p:cNvGraphicFramePr>
          <p:nvPr/>
        </p:nvGraphicFramePr>
        <p:xfrm>
          <a:off x="4068011" y="5496889"/>
          <a:ext cx="1930400" cy="596038"/>
        </p:xfrm>
        <a:graphic>
          <a:graphicData uri="http://schemas.openxmlformats.org/drawingml/2006/table">
            <a:tbl>
              <a:tblPr/>
              <a:tblGrid>
                <a:gridCol w="193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6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Symbol Table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1169" name="Line 1073"/>
          <p:cNvSpPr>
            <a:spLocks noChangeShapeType="1"/>
          </p:cNvSpPr>
          <p:nvPr/>
        </p:nvSpPr>
        <p:spPr bwMode="auto">
          <a:xfrm>
            <a:off x="5130800" y="4901345"/>
            <a:ext cx="0" cy="5064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170" name="Line 1074"/>
          <p:cNvSpPr>
            <a:spLocks noChangeShapeType="1"/>
          </p:cNvSpPr>
          <p:nvPr/>
        </p:nvSpPr>
        <p:spPr bwMode="auto">
          <a:xfrm>
            <a:off x="2733906" y="4975232"/>
            <a:ext cx="1330094" cy="815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171" name="Line 1075"/>
          <p:cNvSpPr>
            <a:spLocks noChangeShapeType="1"/>
          </p:cNvSpPr>
          <p:nvPr/>
        </p:nvSpPr>
        <p:spPr bwMode="auto">
          <a:xfrm>
            <a:off x="5765800" y="4444145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172" name="Text Box 1076"/>
          <p:cNvSpPr txBox="1">
            <a:spLocks noChangeArrowheads="1"/>
          </p:cNvSpPr>
          <p:nvPr/>
        </p:nvSpPr>
        <p:spPr bwMode="auto">
          <a:xfrm>
            <a:off x="5765800" y="4047270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rgbClr val="FF0000"/>
                </a:solidFill>
              </a:rPr>
              <a:t>Parse Tree</a:t>
            </a:r>
          </a:p>
        </p:txBody>
      </p:sp>
      <p:graphicFrame>
        <p:nvGraphicFramePr>
          <p:cNvPr id="261181" name="Group 1085"/>
          <p:cNvGraphicFramePr>
            <a:graphicFrameLocks noGrp="1"/>
          </p:cNvGraphicFramePr>
          <p:nvPr/>
        </p:nvGraphicFramePr>
        <p:xfrm>
          <a:off x="7035800" y="3836133"/>
          <a:ext cx="1168400" cy="1219200"/>
        </p:xfrm>
        <a:graphic>
          <a:graphicData uri="http://schemas.openxmlformats.org/drawingml/2006/table">
            <a:tbl>
              <a:tblPr/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3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Rest of the Front end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1182" name="Line 1086"/>
          <p:cNvSpPr>
            <a:spLocks noChangeShapeType="1"/>
          </p:cNvSpPr>
          <p:nvPr/>
        </p:nvSpPr>
        <p:spPr bwMode="auto">
          <a:xfrm>
            <a:off x="8204200" y="4444145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183" name="Text Box 1087"/>
          <p:cNvSpPr txBox="1">
            <a:spLocks noChangeArrowheads="1"/>
          </p:cNvSpPr>
          <p:nvPr/>
        </p:nvSpPr>
        <p:spPr bwMode="auto">
          <a:xfrm>
            <a:off x="8200126" y="4010383"/>
            <a:ext cx="1752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Intermediate</a:t>
            </a:r>
          </a:p>
          <a:p>
            <a:pPr algn="ctr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code</a:t>
            </a:r>
          </a:p>
        </p:txBody>
      </p:sp>
      <p:sp>
        <p:nvSpPr>
          <p:cNvPr id="261184" name="Line 1088"/>
          <p:cNvSpPr>
            <a:spLocks noChangeShapeType="1"/>
          </p:cNvSpPr>
          <p:nvPr/>
        </p:nvSpPr>
        <p:spPr bwMode="auto">
          <a:xfrm flipH="1">
            <a:off x="5994400" y="5129945"/>
            <a:ext cx="1371600" cy="6612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4" name="Group 1067"/>
          <p:cNvGraphicFramePr>
            <a:graphicFrameLocks noGrp="1"/>
          </p:cNvGraphicFramePr>
          <p:nvPr/>
        </p:nvGraphicFramePr>
        <p:xfrm>
          <a:off x="4064000" y="2954776"/>
          <a:ext cx="1930400" cy="596038"/>
        </p:xfrm>
        <a:graphic>
          <a:graphicData uri="http://schemas.openxmlformats.org/drawingml/2006/table">
            <a:tbl>
              <a:tblPr/>
              <a:tblGrid>
                <a:gridCol w="193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6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Error Handler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Line 1073"/>
          <p:cNvSpPr>
            <a:spLocks noChangeShapeType="1"/>
          </p:cNvSpPr>
          <p:nvPr/>
        </p:nvSpPr>
        <p:spPr bwMode="auto">
          <a:xfrm flipH="1">
            <a:off x="2813644" y="329407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1074"/>
          <p:cNvSpPr>
            <a:spLocks noChangeShapeType="1"/>
          </p:cNvSpPr>
          <p:nvPr/>
        </p:nvSpPr>
        <p:spPr bwMode="auto">
          <a:xfrm>
            <a:off x="5994400" y="3262509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Straight Arrow Connector 2"/>
          <p:cNvCxnSpPr>
            <a:endCxn id="261150" idx="0"/>
          </p:cNvCxnSpPr>
          <p:nvPr/>
        </p:nvCxnSpPr>
        <p:spPr bwMode="auto">
          <a:xfrm>
            <a:off x="5130800" y="3560770"/>
            <a:ext cx="0" cy="3499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95326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8B0E8-9A99-4097-BB2D-5C71198E636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738" y="0"/>
            <a:ext cx="9371012" cy="914400"/>
          </a:xfrm>
        </p:spPr>
        <p:txBody>
          <a:bodyPr/>
          <a:lstStyle/>
          <a:p>
            <a:r>
              <a:rPr lang="en-US" altLang="en-US" dirty="0"/>
              <a:t>Role of the Parser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609600"/>
            <a:ext cx="10058399" cy="6248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3600" dirty="0"/>
              <a:t>To determine if the </a:t>
            </a:r>
            <a:r>
              <a:rPr lang="en-US" altLang="en-US" sz="3600" dirty="0">
                <a:solidFill>
                  <a:srgbClr val="FF0000"/>
                </a:solidFill>
              </a:rPr>
              <a:t>stream of tokens </a:t>
            </a:r>
            <a:r>
              <a:rPr lang="en-US" altLang="en-US" sz="3600" dirty="0"/>
              <a:t>provided by the lexical analyzer is a </a:t>
            </a:r>
            <a:r>
              <a:rPr lang="en-US" altLang="en-US" sz="3600" dirty="0">
                <a:solidFill>
                  <a:srgbClr val="FF0000"/>
                </a:solidFill>
              </a:rPr>
              <a:t>valid </a:t>
            </a:r>
            <a:r>
              <a:rPr lang="en-US" altLang="en-US" sz="3600" dirty="0"/>
              <a:t>string in the language</a:t>
            </a:r>
          </a:p>
          <a:p>
            <a:pPr>
              <a:lnSpc>
                <a:spcPct val="150000"/>
              </a:lnSpc>
            </a:pPr>
            <a:r>
              <a:rPr lang="en-US" altLang="en-US" sz="3600" dirty="0"/>
              <a:t>To report </a:t>
            </a:r>
            <a:r>
              <a:rPr lang="en-US" altLang="en-US" sz="3600" dirty="0">
                <a:solidFill>
                  <a:srgbClr val="FF0000"/>
                </a:solidFill>
              </a:rPr>
              <a:t>syntax errors (if invalid)</a:t>
            </a:r>
          </a:p>
          <a:p>
            <a:pPr>
              <a:lnSpc>
                <a:spcPct val="150000"/>
              </a:lnSpc>
            </a:pPr>
            <a:r>
              <a:rPr lang="en-US" altLang="en-US" sz="3600" dirty="0"/>
              <a:t>To </a:t>
            </a:r>
            <a:r>
              <a:rPr lang="en-US" altLang="en-US" sz="3600" dirty="0">
                <a:solidFill>
                  <a:srgbClr val="FF0000"/>
                </a:solidFill>
              </a:rPr>
              <a:t>recover </a:t>
            </a:r>
            <a:r>
              <a:rPr lang="en-US" altLang="en-US" sz="3600" dirty="0"/>
              <a:t>from errors (if possible) so that all syntactical errors can be </a:t>
            </a:r>
            <a:r>
              <a:rPr lang="en-US" altLang="en-US" sz="3600" dirty="0">
                <a:solidFill>
                  <a:srgbClr val="FF0000"/>
                </a:solidFill>
              </a:rPr>
              <a:t>reported at once</a:t>
            </a:r>
            <a:r>
              <a:rPr lang="en-US" altLang="en-US" sz="3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en-US" sz="3600" dirty="0"/>
              <a:t>To collect some information about tokens into </a:t>
            </a:r>
            <a:r>
              <a:rPr lang="en-US" altLang="en-US" sz="3600" dirty="0">
                <a:solidFill>
                  <a:srgbClr val="FF0000"/>
                </a:solidFill>
              </a:rPr>
              <a:t>symbol table.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125"/>
    </mc:Choice>
    <mc:Fallback xmlns="">
      <p:transition spd="slow" advTm="3712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F71F-5A78-4CFE-8AF1-A5A80483D55E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Parser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94874"/>
            <a:ext cx="9753600" cy="5257800"/>
          </a:xfrm>
        </p:spPr>
        <p:txBody>
          <a:bodyPr/>
          <a:lstStyle/>
          <a:p>
            <a:r>
              <a:rPr lang="en-US" altLang="en-US" sz="3200" dirty="0"/>
              <a:t>The syntax of a programming language is typically described by a </a:t>
            </a:r>
            <a:r>
              <a:rPr lang="en-US" altLang="en-US" sz="3200" dirty="0">
                <a:solidFill>
                  <a:srgbClr val="FF0000"/>
                </a:solidFill>
              </a:rPr>
              <a:t>CFG </a:t>
            </a:r>
            <a:r>
              <a:rPr lang="en-US" altLang="en-US" sz="3200" dirty="0"/>
              <a:t>or in (</a:t>
            </a:r>
            <a:r>
              <a:rPr lang="en-US" altLang="en-US" sz="3200" dirty="0">
                <a:solidFill>
                  <a:srgbClr val="FF0000"/>
                </a:solidFill>
              </a:rPr>
              <a:t>BNF </a:t>
            </a:r>
            <a:r>
              <a:rPr lang="en-US" altLang="en-US" sz="3200" dirty="0"/>
              <a:t>Notation) . </a:t>
            </a:r>
          </a:p>
          <a:p>
            <a:endParaRPr lang="en-US" altLang="en-US" sz="3200" dirty="0"/>
          </a:p>
          <a:p>
            <a:r>
              <a:rPr lang="en-US" altLang="en-US" sz="3200" dirty="0"/>
              <a:t>Parser checks whether a given input from a source program satisfies the </a:t>
            </a:r>
            <a:r>
              <a:rPr lang="en-US" altLang="en-US" sz="3200" dirty="0">
                <a:solidFill>
                  <a:srgbClr val="FF0000"/>
                </a:solidFill>
              </a:rPr>
              <a:t>syntactic rules </a:t>
            </a:r>
            <a:r>
              <a:rPr lang="en-US" altLang="en-US" sz="3200" dirty="0"/>
              <a:t>implied by a CFG or not.</a:t>
            </a:r>
          </a:p>
          <a:p>
            <a:pPr lvl="1"/>
            <a:r>
              <a:rPr lang="en-US" altLang="en-US" sz="2800" dirty="0"/>
              <a:t>If it satisfies, the parser creates the </a:t>
            </a:r>
            <a:r>
              <a:rPr lang="en-US" altLang="en-US" sz="2800" dirty="0">
                <a:solidFill>
                  <a:srgbClr val="FF0000"/>
                </a:solidFill>
              </a:rPr>
              <a:t>parse tree </a:t>
            </a:r>
            <a:r>
              <a:rPr lang="en-US" altLang="en-US" sz="2800" dirty="0"/>
              <a:t>of that program.</a:t>
            </a:r>
          </a:p>
          <a:p>
            <a:pPr lvl="1"/>
            <a:r>
              <a:rPr lang="en-US" altLang="en-US" sz="2800" dirty="0"/>
              <a:t>Otherwise the parser gives the </a:t>
            </a:r>
            <a:r>
              <a:rPr lang="en-US" altLang="en-US" sz="2800" dirty="0">
                <a:solidFill>
                  <a:srgbClr val="FF0000"/>
                </a:solidFill>
              </a:rPr>
              <a:t>error </a:t>
            </a:r>
            <a:r>
              <a:rPr lang="en-US" altLang="en-US" sz="2800" dirty="0"/>
              <a:t>messages.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92"/>
    </mc:Choice>
    <mc:Fallback xmlns="">
      <p:transition spd="slow" advTm="2279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A23A-D0D8-4EBD-A51F-8E705200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Types of Parsers - Overview</a:t>
            </a:r>
            <a:endParaRPr lang="en-PK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C577E-6171-4B1D-B34F-F98EF47B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3443-DA34-4281-B5D8-DB34C4CE236B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7962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425" y="0"/>
            <a:ext cx="9372600" cy="685800"/>
          </a:xfrm>
        </p:spPr>
        <p:txBody>
          <a:bodyPr/>
          <a:lstStyle/>
          <a:p>
            <a:r>
              <a:rPr lang="en-US" dirty="0"/>
              <a:t>Types of Parsers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85FB-7CE5-43C3-9362-EDDC4C7F4553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68725" y="6858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Parsers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889372"/>
            <a:ext cx="1733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Universal Parsers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25725" y="1820602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Down Parsers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54183" y="1797935"/>
            <a:ext cx="14518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Hybrid Parsers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52023" y="1759736"/>
            <a:ext cx="2714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Bottom Up Parsers (Shift reduce)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5425" y="3459540"/>
            <a:ext cx="1755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Earley’s</a:t>
            </a:r>
            <a:r>
              <a:rPr lang="en-US" dirty="0"/>
              <a:t> Algorithm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5425" y="4754940"/>
            <a:ext cx="17557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Cocke</a:t>
            </a:r>
            <a:r>
              <a:rPr lang="en-US" dirty="0"/>
              <a:t> Younger </a:t>
            </a:r>
            <a:r>
              <a:rPr lang="en-US" dirty="0" err="1"/>
              <a:t>Kasomi</a:t>
            </a:r>
            <a:r>
              <a:rPr lang="en-US" dirty="0"/>
              <a:t> (CYK)</a:t>
            </a:r>
          </a:p>
        </p:txBody>
      </p:sp>
      <p:cxnSp>
        <p:nvCxnSpPr>
          <p:cNvPr id="15" name="Straight Arrow Connector 14"/>
          <p:cNvCxnSpPr>
            <a:stCxn id="6" idx="2"/>
          </p:cNvCxnSpPr>
          <p:nvPr/>
        </p:nvCxnSpPr>
        <p:spPr bwMode="auto">
          <a:xfrm>
            <a:off x="4911725" y="1147465"/>
            <a:ext cx="0" cy="2696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 flipV="1">
            <a:off x="832059" y="1439231"/>
            <a:ext cx="8313526" cy="78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endCxn id="9" idx="0"/>
          </p:cNvCxnSpPr>
          <p:nvPr/>
        </p:nvCxnSpPr>
        <p:spPr bwMode="auto">
          <a:xfrm>
            <a:off x="9145585" y="1439231"/>
            <a:ext cx="34507" cy="3587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endCxn id="7" idx="0"/>
          </p:cNvCxnSpPr>
          <p:nvPr/>
        </p:nvCxnSpPr>
        <p:spPr bwMode="auto">
          <a:xfrm>
            <a:off x="832059" y="1439231"/>
            <a:ext cx="34506" cy="4501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endCxn id="8" idx="0"/>
          </p:cNvCxnSpPr>
          <p:nvPr/>
        </p:nvCxnSpPr>
        <p:spPr bwMode="auto">
          <a:xfrm>
            <a:off x="3768725" y="1439231"/>
            <a:ext cx="0" cy="3813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endCxn id="10" idx="0"/>
          </p:cNvCxnSpPr>
          <p:nvPr/>
        </p:nvCxnSpPr>
        <p:spPr bwMode="auto">
          <a:xfrm>
            <a:off x="6837362" y="1439231"/>
            <a:ext cx="72079" cy="3205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/>
          <p:nvPr/>
        </p:nvCxnSpPr>
        <p:spPr bwMode="auto">
          <a:xfrm>
            <a:off x="76200" y="2918039"/>
            <a:ext cx="0" cy="24159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76200" y="5334000"/>
            <a:ext cx="14922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>
            <a:endCxn id="11" idx="1"/>
          </p:cNvCxnSpPr>
          <p:nvPr/>
        </p:nvCxnSpPr>
        <p:spPr bwMode="auto">
          <a:xfrm>
            <a:off x="76200" y="3875038"/>
            <a:ext cx="14922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/>
          <p:cNvSpPr txBox="1"/>
          <p:nvPr/>
        </p:nvSpPr>
        <p:spPr>
          <a:xfrm>
            <a:off x="1981200" y="28956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Backtracking TDP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952875" y="304822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 Backtracking TDP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165350" y="3875038"/>
            <a:ext cx="1603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Bruteforce</a:t>
            </a:r>
            <a:endParaRPr lang="en-US" dirty="0"/>
          </a:p>
          <a:p>
            <a:pPr algn="ctr"/>
            <a:r>
              <a:rPr lang="en-US" dirty="0"/>
              <a:t>Method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201988" y="4492704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Recursive Descent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257800" y="4578243"/>
            <a:ext cx="1579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Predictive Parsers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267200" y="5715000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Recursive Predictive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001064" y="5714999"/>
            <a:ext cx="2340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 Recursive Predictive LL(1)</a:t>
            </a:r>
          </a:p>
          <a:p>
            <a:pPr algn="ctr"/>
            <a:r>
              <a:rPr lang="en-US" dirty="0"/>
              <a:t>(Table-based)</a:t>
            </a:r>
          </a:p>
        </p:txBody>
      </p:sp>
      <p:cxnSp>
        <p:nvCxnSpPr>
          <p:cNvPr id="54" name="Straight Arrow Connector 53"/>
          <p:cNvCxnSpPr>
            <a:stCxn id="8" idx="2"/>
          </p:cNvCxnSpPr>
          <p:nvPr/>
        </p:nvCxnSpPr>
        <p:spPr bwMode="auto">
          <a:xfrm flipH="1">
            <a:off x="3048000" y="2651599"/>
            <a:ext cx="720725" cy="2664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Arrow Connector 55"/>
          <p:cNvCxnSpPr>
            <a:stCxn id="8" idx="2"/>
          </p:cNvCxnSpPr>
          <p:nvPr/>
        </p:nvCxnSpPr>
        <p:spPr bwMode="auto">
          <a:xfrm>
            <a:off x="3768725" y="2651599"/>
            <a:ext cx="955675" cy="3735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>
            <a:stCxn id="46" idx="2"/>
            <a:endCxn id="48" idx="0"/>
          </p:cNvCxnSpPr>
          <p:nvPr/>
        </p:nvCxnSpPr>
        <p:spPr bwMode="auto">
          <a:xfrm flipH="1">
            <a:off x="2967038" y="3726597"/>
            <a:ext cx="4762" cy="1484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47" idx="2"/>
          </p:cNvCxnSpPr>
          <p:nvPr/>
        </p:nvCxnSpPr>
        <p:spPr bwMode="auto">
          <a:xfrm flipH="1">
            <a:off x="3962401" y="4248549"/>
            <a:ext cx="981074" cy="3234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stCxn id="47" idx="2"/>
          </p:cNvCxnSpPr>
          <p:nvPr/>
        </p:nvCxnSpPr>
        <p:spPr bwMode="auto">
          <a:xfrm>
            <a:off x="4943475" y="4248549"/>
            <a:ext cx="990600" cy="3773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Arrow Connector 63"/>
          <p:cNvCxnSpPr>
            <a:stCxn id="50" idx="2"/>
          </p:cNvCxnSpPr>
          <p:nvPr/>
        </p:nvCxnSpPr>
        <p:spPr bwMode="auto">
          <a:xfrm>
            <a:off x="6047581" y="5409240"/>
            <a:ext cx="962819" cy="3057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>
            <a:stCxn id="50" idx="2"/>
            <a:endCxn id="51" idx="0"/>
          </p:cNvCxnSpPr>
          <p:nvPr/>
        </p:nvCxnSpPr>
        <p:spPr bwMode="auto">
          <a:xfrm flipH="1">
            <a:off x="4991100" y="5409240"/>
            <a:ext cx="1056481" cy="3057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TextBox 66"/>
          <p:cNvSpPr txBox="1"/>
          <p:nvPr/>
        </p:nvSpPr>
        <p:spPr>
          <a:xfrm>
            <a:off x="5552391" y="2628932"/>
            <a:ext cx="1596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Operator Precedence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239000" y="277463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LR Parsers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503100" y="3576935"/>
            <a:ext cx="168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LR(0)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80540" y="3943853"/>
            <a:ext cx="1985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LR(1)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471966" y="4330900"/>
            <a:ext cx="235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Canonical LR(1)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03100" y="4777389"/>
            <a:ext cx="2536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Ahead LR(1)</a:t>
            </a:r>
          </a:p>
        </p:txBody>
      </p:sp>
      <p:cxnSp>
        <p:nvCxnSpPr>
          <p:cNvPr id="75" name="Straight Arrow Connector 74"/>
          <p:cNvCxnSpPr>
            <a:stCxn id="10" idx="2"/>
          </p:cNvCxnSpPr>
          <p:nvPr/>
        </p:nvCxnSpPr>
        <p:spPr bwMode="auto">
          <a:xfrm flipH="1">
            <a:off x="6477003" y="2590733"/>
            <a:ext cx="432438" cy="1296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Arrow Connector 76"/>
          <p:cNvCxnSpPr/>
          <p:nvPr/>
        </p:nvCxnSpPr>
        <p:spPr bwMode="auto">
          <a:xfrm>
            <a:off x="7010399" y="2590733"/>
            <a:ext cx="457201" cy="1296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Connector 78"/>
          <p:cNvCxnSpPr/>
          <p:nvPr/>
        </p:nvCxnSpPr>
        <p:spPr bwMode="auto">
          <a:xfrm flipH="1">
            <a:off x="7389284" y="3236295"/>
            <a:ext cx="1" cy="15634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/>
          <p:nvPr/>
        </p:nvCxnSpPr>
        <p:spPr bwMode="auto">
          <a:xfrm>
            <a:off x="7389285" y="3581400"/>
            <a:ext cx="23071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Straight Arrow Connector 87"/>
          <p:cNvCxnSpPr/>
          <p:nvPr/>
        </p:nvCxnSpPr>
        <p:spPr bwMode="auto">
          <a:xfrm>
            <a:off x="7389285" y="3962400"/>
            <a:ext cx="23071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Straight Arrow Connector 89"/>
          <p:cNvCxnSpPr/>
          <p:nvPr/>
        </p:nvCxnSpPr>
        <p:spPr bwMode="auto">
          <a:xfrm>
            <a:off x="7389285" y="4343400"/>
            <a:ext cx="23071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Arrow Connector 91"/>
          <p:cNvCxnSpPr/>
          <p:nvPr/>
        </p:nvCxnSpPr>
        <p:spPr bwMode="auto">
          <a:xfrm>
            <a:off x="7389284" y="4799705"/>
            <a:ext cx="23071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Elbow Connector 95"/>
          <p:cNvCxnSpPr>
            <a:stCxn id="7" idx="2"/>
          </p:cNvCxnSpPr>
          <p:nvPr/>
        </p:nvCxnSpPr>
        <p:spPr bwMode="auto">
          <a:xfrm rot="5400000">
            <a:off x="372548" y="2424022"/>
            <a:ext cx="197670" cy="79036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99804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Parsers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9372600" cy="5257800"/>
          </a:xfrm>
        </p:spPr>
        <p:txBody>
          <a:bodyPr/>
          <a:lstStyle/>
          <a:p>
            <a:r>
              <a:rPr lang="en-US" dirty="0"/>
              <a:t>Usually for Natural language parsers where backtracking support is required, </a:t>
            </a:r>
          </a:p>
          <a:p>
            <a:r>
              <a:rPr lang="en-US" dirty="0"/>
              <a:t>backtracking is rarely required in  Programming Language grammars.</a:t>
            </a:r>
          </a:p>
          <a:p>
            <a:r>
              <a:rPr lang="en-US" dirty="0" err="1"/>
              <a:t>Earley’s</a:t>
            </a:r>
            <a:r>
              <a:rPr lang="en-US" dirty="0"/>
              <a:t> Algorithm</a:t>
            </a:r>
            <a:endParaRPr lang="ur-PK" dirty="0"/>
          </a:p>
          <a:p>
            <a:r>
              <a:rPr lang="en-US" dirty="0"/>
              <a:t>CYK is a dynamic programming (recall from algorithm design) technique, based upon n*n tabular methods.</a:t>
            </a:r>
          </a:p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Can parse any type of CFG grammar</a:t>
            </a:r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Worst case time complexity is O(n3)</a:t>
            </a:r>
          </a:p>
          <a:p>
            <a:r>
              <a:rPr lang="en-US" dirty="0"/>
              <a:t>inefficient in production compilers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85FB-7CE5-43C3-9362-EDDC4C7F4553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7276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156A-643C-402E-AB53-76A824BF6BD8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Top Down and Bottom up Parsers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altLang="en-US" sz="3200" dirty="0"/>
              <a:t>Hybrid Parsers uses both top down and bottom up parsing at the same time. </a:t>
            </a:r>
          </a:p>
          <a:p>
            <a:pPr marL="457200" indent="-457200"/>
            <a:endParaRPr lang="en-US" altLang="en-US" sz="3200" dirty="0"/>
          </a:p>
          <a:p>
            <a:pPr marL="457200" indent="-457200"/>
            <a:r>
              <a:rPr lang="en-US" altLang="en-US" sz="3200" dirty="0"/>
              <a:t>Efficient top-down and bottom-up parsers can be implemented only for sub-classes of CFGs. E.g.</a:t>
            </a:r>
          </a:p>
          <a:p>
            <a:pPr marL="800100" lvl="1" indent="-342900"/>
            <a:r>
              <a:rPr lang="en-US" altLang="en-US" sz="2400" dirty="0"/>
              <a:t>LL(1) for top-down parsing</a:t>
            </a:r>
          </a:p>
          <a:p>
            <a:pPr marL="800100" lvl="1" indent="-342900"/>
            <a:r>
              <a:rPr lang="en-US" altLang="en-US" sz="2400" dirty="0"/>
              <a:t>LR for bottom-up parsing</a:t>
            </a:r>
          </a:p>
          <a:p>
            <a:pPr marL="800100" lvl="1" indent="-342900"/>
            <a:r>
              <a:rPr lang="en-US" altLang="en-US" sz="2400" dirty="0"/>
              <a:t>LL and LR detect errors as soon as possible</a:t>
            </a:r>
          </a:p>
        </p:txBody>
      </p:sp>
    </p:spTree>
    <p:extLst>
      <p:ext uri="{BB962C8B-B14F-4D97-AF65-F5344CB8AC3E}">
        <p14:creationId xmlns:p14="http://schemas.microsoft.com/office/powerpoint/2010/main" val="723233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Down Parsers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9372600" cy="5105400"/>
          </a:xfrm>
        </p:spPr>
        <p:txBody>
          <a:bodyPr/>
          <a:lstStyle/>
          <a:p>
            <a:r>
              <a:rPr lang="en-US" altLang="en-US" sz="2800" dirty="0"/>
              <a:t>Start building parse tree from top (root) towards bottom (leaves) in preorder</a:t>
            </a:r>
          </a:p>
          <a:p>
            <a:r>
              <a:rPr lang="en-US" altLang="en-US" sz="2800" dirty="0"/>
              <a:t>LL(1) first L stands for Left to Right scan, second L stands for Left most derivation, while looking ahead 1 symbol) 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Pros</a:t>
            </a:r>
          </a:p>
          <a:p>
            <a:r>
              <a:rPr lang="en-US" altLang="en-US" sz="2800" dirty="0"/>
              <a:t>Efficient parsers can be easily implemented manually</a:t>
            </a:r>
          </a:p>
          <a:p>
            <a:r>
              <a:rPr lang="en-US" altLang="en-US" sz="2800" dirty="0"/>
              <a:t>From LL(1) grammar a non-recursive predictive parser can be constructed automatically. (We will see it later)</a:t>
            </a:r>
          </a:p>
          <a:p>
            <a:pPr marL="0" indent="0">
              <a:buNone/>
            </a:pPr>
            <a:r>
              <a:rPr lang="en-US" altLang="en-US" sz="2800" dirty="0"/>
              <a:t>Cons</a:t>
            </a:r>
          </a:p>
          <a:p>
            <a:r>
              <a:rPr lang="en-US" altLang="en-US" sz="2800" dirty="0"/>
              <a:t>Limited and restricted types of grammars. </a:t>
            </a:r>
          </a:p>
          <a:p>
            <a:r>
              <a:rPr lang="en-US" altLang="en-US" sz="2800" dirty="0"/>
              <a:t>E.g. for nondeterministic grammars predictive parsers can’t be build.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85FB-7CE5-43C3-9362-EDDC4C7F4553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2717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 Up Parsers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9829800" cy="5334000"/>
          </a:xfrm>
        </p:spPr>
        <p:txBody>
          <a:bodyPr/>
          <a:lstStyle/>
          <a:p>
            <a:r>
              <a:rPr lang="en-US" altLang="en-US" sz="2800" dirty="0"/>
              <a:t>Start building parse tree from bottom (leaves) towards top (root).</a:t>
            </a:r>
          </a:p>
          <a:p>
            <a:r>
              <a:rPr lang="en-US" sz="2800" dirty="0"/>
              <a:t>Operator Precedence can parse ambiguous grammars</a:t>
            </a:r>
          </a:p>
          <a:p>
            <a:pPr marL="0" indent="0">
              <a:buNone/>
            </a:pPr>
            <a:r>
              <a:rPr lang="en-US" altLang="en-US" sz="2800" dirty="0"/>
              <a:t>Pros, it is easy to implement.</a:t>
            </a:r>
          </a:p>
          <a:p>
            <a:r>
              <a:rPr lang="en-US" altLang="en-US" sz="2800" dirty="0"/>
              <a:t>LR parsing is more general method, used by automated software tools like </a:t>
            </a:r>
            <a:r>
              <a:rPr lang="en-US" altLang="en-US" sz="2800" dirty="0" err="1"/>
              <a:t>yacc</a:t>
            </a:r>
            <a:r>
              <a:rPr lang="en-US" altLang="en-US" sz="2800" dirty="0"/>
              <a:t>, </a:t>
            </a:r>
          </a:p>
          <a:p>
            <a:r>
              <a:rPr lang="en-US" altLang="en-US" sz="2800" dirty="0"/>
              <a:t>However for a small class of LR grammars (operator grammars) we can construct shift reduce parsers by hand.</a:t>
            </a:r>
          </a:p>
          <a:p>
            <a:pPr marL="0" indent="0">
              <a:buNone/>
            </a:pPr>
            <a:r>
              <a:rPr lang="en-US" altLang="en-US" sz="2800" dirty="0"/>
              <a:t>Cons</a:t>
            </a:r>
          </a:p>
          <a:p>
            <a:r>
              <a:rPr lang="en-US" altLang="en-US" sz="2800" dirty="0"/>
              <a:t>Shift reduce can handle a large class of LR grammars and translation schemes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85FB-7CE5-43C3-9362-EDDC4C7F4553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208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CLO2 </a:t>
            </a:r>
            <a:r>
              <a:rPr lang="en-US" b="1" dirty="0">
                <a:sym typeface="Wingdings" panose="05000000000000000000" pitchFamily="2" charset="2"/>
              </a:rPr>
              <a:t> PLO1 </a:t>
            </a:r>
            <a:br>
              <a:rPr lang="en-US" b="1" dirty="0">
                <a:sym typeface="Wingdings" panose="05000000000000000000" pitchFamily="2" charset="2"/>
              </a:rPr>
            </a:br>
            <a:r>
              <a:rPr lang="en-US" b="1" dirty="0">
                <a:sym typeface="Wingdings" panose="05000000000000000000" pitchFamily="2" charset="2"/>
              </a:rPr>
              <a:t>(Cognitive Domain, Domain Level: 2 Understand)</a:t>
            </a:r>
          </a:p>
          <a:p>
            <a:pPr marL="0" indent="0" algn="ctr">
              <a:buNone/>
            </a:pPr>
            <a:endParaRPr lang="en-US" b="1" dirty="0"/>
          </a:p>
          <a:p>
            <a:r>
              <a:rPr lang="en-US" dirty="0"/>
              <a:t>CLO2: Understand the working principles of various phases of a compiler and how they are integrated to produce a working compiler</a:t>
            </a:r>
          </a:p>
          <a:p>
            <a:endParaRPr lang="en-US" dirty="0"/>
          </a:p>
          <a:p>
            <a:r>
              <a:rPr lang="en-US" dirty="0"/>
              <a:t>PLO1 (Engineering Knowledge): An ability to apply knowledge of mathematics, science, engineering fundamentals and an engineering specialization to the solution of complex engineering problems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1447-97FD-46DA-A6F6-A5F75FB99D1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66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4"/>
    </mc:Choice>
    <mc:Fallback xmlns="">
      <p:transition spd="slow" advTm="451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9656618" cy="6096000"/>
          </a:xfrm>
        </p:spPr>
        <p:txBody>
          <a:bodyPr/>
          <a:lstStyle/>
          <a:p>
            <a:r>
              <a:rPr lang="en-US" altLang="en-US" dirty="0"/>
              <a:t>LR(k) L is for left to right scan of input, whereas R is for constructing a rightmost derivation in reverse., k for number of input symbols of </a:t>
            </a:r>
            <a:r>
              <a:rPr lang="en-US" altLang="en-US" dirty="0" err="1"/>
              <a:t>lookahead</a:t>
            </a:r>
            <a:r>
              <a:rPr lang="en-US" altLang="en-US" dirty="0"/>
              <a:t> that are used for making a parsing decision.</a:t>
            </a:r>
          </a:p>
          <a:p>
            <a:pPr marL="0" indent="0">
              <a:buNone/>
            </a:pPr>
            <a:r>
              <a:rPr lang="en-US" altLang="en-US" dirty="0"/>
              <a:t>Pros</a:t>
            </a:r>
          </a:p>
          <a:p>
            <a:r>
              <a:rPr lang="en-US" altLang="en-US" dirty="0"/>
              <a:t>Can be constructed to recognize all PL constructs for which CFG exists</a:t>
            </a:r>
          </a:p>
          <a:p>
            <a:r>
              <a:rPr lang="en-US" altLang="en-US" dirty="0"/>
              <a:t>The most general non-backtracking shift-reduce parsing method</a:t>
            </a:r>
          </a:p>
          <a:p>
            <a:r>
              <a:rPr lang="en-US" altLang="en-US" dirty="0"/>
              <a:t>As Efficient as other shift-reduce methods</a:t>
            </a:r>
          </a:p>
          <a:p>
            <a:r>
              <a:rPr lang="en-US" altLang="en-US" dirty="0"/>
              <a:t>Class of LR grammars is a proper superset of predictive parser grammars</a:t>
            </a:r>
          </a:p>
          <a:p>
            <a:r>
              <a:rPr lang="en-US" altLang="en-US" dirty="0"/>
              <a:t>LR parser can detect a syntax error as soon as possible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Cons</a:t>
            </a:r>
          </a:p>
          <a:p>
            <a:r>
              <a:rPr lang="en-US" altLang="en-US" dirty="0"/>
              <a:t>Manual implementation requires too much work.</a:t>
            </a:r>
          </a:p>
          <a:p>
            <a:r>
              <a:rPr lang="en-US" altLang="en-US" dirty="0"/>
              <a:t>Automatic tools can identify ambiguities or non-</a:t>
            </a:r>
            <a:r>
              <a:rPr lang="en-US" altLang="en-US" dirty="0" err="1"/>
              <a:t>parsable</a:t>
            </a:r>
            <a:r>
              <a:rPr lang="en-US" altLang="en-US" dirty="0"/>
              <a:t> constructs in grammars.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85FB-7CE5-43C3-9362-EDDC4C7F4553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7413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Types of LR parsers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SLR – Simple LR is easiest to implement, but least powerful</a:t>
            </a:r>
          </a:p>
          <a:p>
            <a:pPr lvl="1"/>
            <a:r>
              <a:rPr lang="en-US" sz="2000" dirty="0"/>
              <a:t>May fail to produce parsing tables for certain grammars</a:t>
            </a:r>
          </a:p>
          <a:p>
            <a:r>
              <a:rPr lang="en-US" sz="2800" dirty="0"/>
              <a:t>LALR - Lookahead LR is intermediate in power and cost.</a:t>
            </a:r>
          </a:p>
          <a:p>
            <a:r>
              <a:rPr lang="en-US" sz="2800" dirty="0"/>
              <a:t>CLR - Canonical LR is most powerful but most expensive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85FB-7CE5-43C3-9362-EDDC4C7F4553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343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B0636-FBBD-42E6-A802-5ACB84BD3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Syntax Error Handling</a:t>
            </a:r>
            <a:endParaRPr lang="en-PK" sz="4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C3F62-AED5-4D19-9F9E-10F34C6AE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E989-DA4D-4795-8B8E-16F353948D6A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4785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9372600" cy="609600"/>
          </a:xfrm>
        </p:spPr>
        <p:txBody>
          <a:bodyPr/>
          <a:lstStyle/>
          <a:p>
            <a:r>
              <a:rPr lang="en-US" dirty="0"/>
              <a:t>Syntax 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381000"/>
            <a:ext cx="10134600" cy="5943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a compiler had to process only </a:t>
            </a:r>
            <a:r>
              <a:rPr lang="en-US" dirty="0">
                <a:solidFill>
                  <a:srgbClr val="FF0000"/>
                </a:solidFill>
              </a:rPr>
              <a:t>correct programs </a:t>
            </a:r>
            <a:r>
              <a:rPr lang="en-US" dirty="0"/>
              <a:t>its </a:t>
            </a:r>
            <a:r>
              <a:rPr lang="en-US" dirty="0">
                <a:solidFill>
                  <a:srgbClr val="FF0000"/>
                </a:solidFill>
              </a:rPr>
              <a:t>design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implementation </a:t>
            </a:r>
            <a:r>
              <a:rPr lang="en-US" dirty="0"/>
              <a:t>would be greatly </a:t>
            </a:r>
            <a:r>
              <a:rPr lang="en-US" dirty="0">
                <a:solidFill>
                  <a:srgbClr val="FF0000"/>
                </a:solidFill>
              </a:rPr>
              <a:t>simplified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Good compiler should assist the programmer in </a:t>
            </a:r>
            <a:r>
              <a:rPr lang="en-US" dirty="0">
                <a:solidFill>
                  <a:srgbClr val="FF0000"/>
                </a:solidFill>
              </a:rPr>
              <a:t>identifying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locating </a:t>
            </a:r>
            <a:r>
              <a:rPr lang="en-US" dirty="0"/>
              <a:t>errors. And even in automatically </a:t>
            </a:r>
            <a:r>
              <a:rPr lang="en-US" dirty="0">
                <a:solidFill>
                  <a:srgbClr val="FF0000"/>
                </a:solidFill>
              </a:rPr>
              <a:t>correcting </a:t>
            </a:r>
            <a:r>
              <a:rPr lang="en-US" dirty="0"/>
              <a:t>them.</a:t>
            </a:r>
          </a:p>
          <a:p>
            <a:pPr marL="0" indent="0">
              <a:buNone/>
            </a:pPr>
            <a:r>
              <a:rPr lang="en-US" dirty="0"/>
              <a:t>4 Levels of Error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Lexical </a:t>
            </a:r>
            <a:r>
              <a:rPr lang="en-US" sz="2000" dirty="0"/>
              <a:t>– Misspelling of an id, keyword or operator e.g. </a:t>
            </a:r>
            <a:r>
              <a:rPr lang="en-US" sz="2000" dirty="0">
                <a:solidFill>
                  <a:srgbClr val="FF0000"/>
                </a:solidFill>
              </a:rPr>
              <a:t>9ad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::=, “hello world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Syntax </a:t>
            </a:r>
            <a:r>
              <a:rPr lang="en-US" sz="2000" dirty="0"/>
              <a:t>– Unbalanced parenthesis in an arithmetic expression e.g. (a + b)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Semantic </a:t>
            </a:r>
            <a:r>
              <a:rPr lang="en-US" sz="2000" dirty="0"/>
              <a:t>– Using incompatible operator e.g. </a:t>
            </a:r>
            <a:r>
              <a:rPr lang="en-US" sz="2000" dirty="0">
                <a:solidFill>
                  <a:srgbClr val="FF0000"/>
                </a:solidFill>
              </a:rPr>
              <a:t>“</a:t>
            </a:r>
            <a:r>
              <a:rPr lang="en-US" sz="2000" dirty="0" err="1">
                <a:solidFill>
                  <a:srgbClr val="FF0000"/>
                </a:solidFill>
              </a:rPr>
              <a:t>abc</a:t>
            </a:r>
            <a:r>
              <a:rPr lang="en-US" sz="2000" dirty="0">
                <a:solidFill>
                  <a:srgbClr val="FF0000"/>
                </a:solidFill>
              </a:rPr>
              <a:t>” * “def” (overloading creates errors?), void function() {return 100; };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Logical </a:t>
            </a:r>
            <a:r>
              <a:rPr lang="en-US" sz="2000" dirty="0"/>
              <a:t>– Infinite loop (while (</a:t>
            </a:r>
            <a:r>
              <a:rPr lang="en-US" sz="2000" dirty="0">
                <a:solidFill>
                  <a:srgbClr val="FF0000"/>
                </a:solidFill>
              </a:rPr>
              <a:t>1&gt;0</a:t>
            </a:r>
            <a:r>
              <a:rPr lang="en-US" sz="2000" dirty="0"/>
              <a:t>) {…}), infinite recursion or incorrect operator if (a</a:t>
            </a:r>
            <a:r>
              <a:rPr lang="en-US" sz="2000" dirty="0">
                <a:solidFill>
                  <a:srgbClr val="FF0000"/>
                </a:solidFill>
              </a:rPr>
              <a:t>=</a:t>
            </a:r>
            <a:r>
              <a:rPr lang="en-US" sz="2000" dirty="0"/>
              <a:t>0)</a:t>
            </a:r>
          </a:p>
          <a:p>
            <a:pPr marL="0" indent="0">
              <a:buNone/>
            </a:pPr>
            <a:r>
              <a:rPr lang="en-US" dirty="0"/>
              <a:t>Much of Error Detection and Recovery occurs in Parsing</a:t>
            </a:r>
          </a:p>
          <a:p>
            <a:pPr marL="0" indent="0">
              <a:buNone/>
            </a:pPr>
            <a:r>
              <a:rPr lang="en-US" dirty="0"/>
              <a:t>Semantic and Logical errors detection at compile time is a difficult task (type mismatch can be detected at semantic level.)</a:t>
            </a:r>
          </a:p>
          <a:p>
            <a:pPr marL="0" indent="0">
              <a:buNone/>
            </a:pPr>
            <a:r>
              <a:rPr lang="en-US" dirty="0"/>
              <a:t>Goals of Error Handler in Parser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Report </a:t>
            </a:r>
            <a:r>
              <a:rPr lang="en-US" sz="2000" dirty="0"/>
              <a:t>the error clearly and accurately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Recover </a:t>
            </a:r>
            <a:r>
              <a:rPr lang="en-US" sz="2000" dirty="0"/>
              <a:t>from error quickly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Not slow down </a:t>
            </a:r>
            <a:r>
              <a:rPr lang="en-US" sz="2000" dirty="0"/>
              <a:t>the processing of correct programs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C448-FBD3-481C-A36F-863D2A922EEB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269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9372600" cy="914400"/>
          </a:xfrm>
        </p:spPr>
        <p:txBody>
          <a:bodyPr/>
          <a:lstStyle/>
          <a:p>
            <a:r>
              <a:rPr lang="en-US" dirty="0"/>
              <a:t>Typical Errors 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9601200" cy="5105400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000" dirty="0"/>
              <a:t>(An old report, about student’s Pascal programs)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60%</a:t>
            </a:r>
            <a:r>
              <a:rPr lang="en-US" dirty="0"/>
              <a:t> of small programs are syntactically and semantically correct </a:t>
            </a:r>
            <a:br>
              <a:rPr lang="en-US" dirty="0"/>
            </a:br>
            <a:r>
              <a:rPr lang="en-US" dirty="0"/>
              <a:t>(Not the case for large-scale industrial software applications)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Out of Erroneous programs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80%</a:t>
            </a:r>
            <a:r>
              <a:rPr lang="en-US" dirty="0"/>
              <a:t> Have only one error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13%</a:t>
            </a:r>
            <a:r>
              <a:rPr lang="en-US" dirty="0"/>
              <a:t> Have two errors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90%</a:t>
            </a:r>
            <a:r>
              <a:rPr lang="en-US" dirty="0"/>
              <a:t> Were single token errors</a:t>
            </a:r>
          </a:p>
          <a:p>
            <a:pPr>
              <a:lnSpc>
                <a:spcPct val="150000"/>
              </a:lnSpc>
            </a:pP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C448-FBD3-481C-A36F-863D2A922EEB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86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9372600" cy="914400"/>
          </a:xfrm>
        </p:spPr>
        <p:txBody>
          <a:bodyPr/>
          <a:lstStyle/>
          <a:p>
            <a:r>
              <a:rPr lang="en-US" dirty="0"/>
              <a:t>Typical Statistical Classification of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9601200" cy="5105400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000" dirty="0"/>
              <a:t>(An old report, about student Pascal programs)</a:t>
            </a:r>
          </a:p>
          <a:p>
            <a:pPr marL="0" indent="0">
              <a:buNone/>
            </a:pPr>
            <a:r>
              <a:rPr lang="en-US" dirty="0"/>
              <a:t>60% </a:t>
            </a:r>
            <a:r>
              <a:rPr lang="en-US" dirty="0">
                <a:solidFill>
                  <a:srgbClr val="FF0000"/>
                </a:solidFill>
              </a:rPr>
              <a:t>Punctuation Errors </a:t>
            </a:r>
            <a:endParaRPr lang="en-US" dirty="0"/>
          </a:p>
          <a:p>
            <a:pPr lvl="1"/>
            <a:r>
              <a:rPr lang="en-US" dirty="0"/>
              <a:t>Mostly semicolon missing as line terminator, </a:t>
            </a:r>
            <a:r>
              <a:rPr lang="en-US" dirty="0" err="1"/>
              <a:t>cout</a:t>
            </a:r>
            <a:r>
              <a:rPr lang="en-US" dirty="0"/>
              <a:t> &lt;&lt; “Hi”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lvl="1"/>
            <a:r>
              <a:rPr lang="en-US" dirty="0"/>
              <a:t>Use of comma instead of semicolon ( for (int a = 0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 a &lt; 5; a++) {…})</a:t>
            </a:r>
          </a:p>
          <a:p>
            <a:pPr lvl="1"/>
            <a:r>
              <a:rPr lang="en-US" dirty="0"/>
              <a:t>Use of semicolon after while expression (while(a&gt;0)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/>
              <a:t> {…} ) or else ( if (a&gt;0){…} else</a:t>
            </a:r>
            <a:r>
              <a:rPr lang="en-US" dirty="0">
                <a:solidFill>
                  <a:srgbClr val="FF0000"/>
                </a:solidFill>
              </a:rPr>
              <a:t>; {…}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/>
              <a:t>: Why so many semicolon errors?</a:t>
            </a:r>
          </a:p>
          <a:p>
            <a:pPr marL="0" indent="0">
              <a:buNone/>
            </a:pPr>
            <a:r>
              <a:rPr lang="en-US" dirty="0"/>
              <a:t>20% </a:t>
            </a:r>
            <a:r>
              <a:rPr lang="en-US" dirty="0">
                <a:solidFill>
                  <a:srgbClr val="FF0000"/>
                </a:solidFill>
              </a:rPr>
              <a:t>Operator and Operand Errors </a:t>
            </a:r>
            <a:endParaRPr lang="en-US" dirty="0"/>
          </a:p>
          <a:p>
            <a:pPr lvl="1"/>
            <a:r>
              <a:rPr lang="en-US" dirty="0"/>
              <a:t>Instead of </a:t>
            </a:r>
            <a:r>
              <a:rPr lang="en-US" dirty="0">
                <a:solidFill>
                  <a:srgbClr val="FF0000"/>
                </a:solidFill>
              </a:rPr>
              <a:t>a:= b </a:t>
            </a:r>
            <a:r>
              <a:rPr lang="en-US" dirty="0"/>
              <a:t>using </a:t>
            </a:r>
            <a:r>
              <a:rPr lang="en-US" dirty="0">
                <a:solidFill>
                  <a:srgbClr val="FF0000"/>
                </a:solidFill>
              </a:rPr>
              <a:t>a=b </a:t>
            </a:r>
            <a:r>
              <a:rPr lang="en-US" dirty="0"/>
              <a:t>(if you are a C++ programmer , := is assignment operator in Pascal)</a:t>
            </a:r>
          </a:p>
          <a:p>
            <a:pPr lvl="1"/>
            <a:r>
              <a:rPr lang="en-US" dirty="0"/>
              <a:t>Unbalanced parenthesis in expressions </a:t>
            </a:r>
            <a:r>
              <a:rPr lang="en-US" sz="1800" dirty="0"/>
              <a:t>(a + b)</a:t>
            </a:r>
            <a:r>
              <a:rPr lang="en-US" sz="1800" dirty="0">
                <a:solidFill>
                  <a:srgbClr val="FF0000"/>
                </a:solidFill>
              </a:rPr>
              <a:t>)  </a:t>
            </a:r>
            <a:r>
              <a:rPr lang="en-US" dirty="0"/>
              <a:t>or misplaced braces { } in a block statement.</a:t>
            </a:r>
          </a:p>
          <a:p>
            <a:pPr marL="0" indent="0">
              <a:buNone/>
            </a:pPr>
            <a:r>
              <a:rPr lang="en-US" dirty="0"/>
              <a:t>15% </a:t>
            </a:r>
            <a:r>
              <a:rPr lang="en-US" dirty="0">
                <a:solidFill>
                  <a:srgbClr val="FF0000"/>
                </a:solidFill>
              </a:rPr>
              <a:t>Keyword Errors </a:t>
            </a:r>
            <a:r>
              <a:rPr lang="en-US" dirty="0"/>
              <a:t>(use of </a:t>
            </a:r>
            <a:r>
              <a:rPr lang="en-US" dirty="0">
                <a:solidFill>
                  <a:srgbClr val="FF0000"/>
                </a:solidFill>
              </a:rPr>
              <a:t>else if </a:t>
            </a:r>
            <a:r>
              <a:rPr lang="en-US" dirty="0"/>
              <a:t>instead of </a:t>
            </a:r>
            <a:r>
              <a:rPr lang="en-US" dirty="0" err="1"/>
              <a:t>elsif</a:t>
            </a:r>
            <a:r>
              <a:rPr lang="en-US" dirty="0"/>
              <a:t>, or writing </a:t>
            </a:r>
            <a:r>
              <a:rPr lang="en-US" dirty="0" err="1"/>
              <a:t>wrteln</a:t>
            </a:r>
            <a:r>
              <a:rPr lang="en-US" dirty="0"/>
              <a:t> </a:t>
            </a:r>
            <a:r>
              <a:rPr lang="en-US" dirty="0" err="1"/>
              <a:t>insteas</a:t>
            </a:r>
            <a:r>
              <a:rPr lang="en-US" dirty="0"/>
              <a:t> of </a:t>
            </a:r>
            <a:r>
              <a:rPr lang="en-US" dirty="0" err="1"/>
              <a:t>writeln</a:t>
            </a:r>
            <a:r>
              <a:rPr lang="en-US" dirty="0"/>
              <a:t> (pascal output statement))</a:t>
            </a:r>
          </a:p>
          <a:p>
            <a:pPr marL="0" indent="0">
              <a:buNone/>
            </a:pPr>
            <a:r>
              <a:rPr lang="en-US" dirty="0"/>
              <a:t>5% All </a:t>
            </a:r>
            <a:r>
              <a:rPr lang="en-US" dirty="0">
                <a:solidFill>
                  <a:srgbClr val="FF0000"/>
                </a:solidFill>
              </a:rPr>
              <a:t>Other </a:t>
            </a:r>
            <a:r>
              <a:rPr lang="en-US" dirty="0"/>
              <a:t>kind of </a:t>
            </a:r>
            <a:r>
              <a:rPr lang="en-US" dirty="0">
                <a:solidFill>
                  <a:srgbClr val="FF0000"/>
                </a:solidFill>
              </a:rPr>
              <a:t>Errors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C448-FBD3-481C-A36F-863D2A922EEB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861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AEF8-8380-4A26-B5F2-68BAE170625C}" type="slidenum">
              <a:rPr lang="en-US" altLang="en-US">
                <a:solidFill>
                  <a:srgbClr val="000000"/>
                </a:solidFill>
              </a:rPr>
              <a:pPr/>
              <a:t>26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11150" y="-13855"/>
            <a:ext cx="9372600" cy="914400"/>
          </a:xfrm>
        </p:spPr>
        <p:txBody>
          <a:bodyPr/>
          <a:lstStyle/>
          <a:p>
            <a:r>
              <a:rPr lang="en-US" altLang="en-US" dirty="0"/>
              <a:t>Error Recovery in Predictive Parsing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982200" cy="60198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dirty="0"/>
              <a:t>What should parser do in case of an error?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The parser should be able to give an </a:t>
            </a:r>
            <a:r>
              <a:rPr lang="en-US" altLang="en-US" dirty="0">
                <a:solidFill>
                  <a:srgbClr val="FF0000"/>
                </a:solidFill>
              </a:rPr>
              <a:t>error message </a:t>
            </a:r>
            <a:r>
              <a:rPr lang="en-US" altLang="en-US" dirty="0"/>
              <a:t>(informative, understandable diagnostic error message) with place of error (actual occur may occurred before that).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Not adequate to quit parsing at detection of first error. It should </a:t>
            </a:r>
            <a:r>
              <a:rPr lang="en-US" altLang="en-US" dirty="0">
                <a:solidFill>
                  <a:srgbClr val="FF0000"/>
                </a:solidFill>
              </a:rPr>
              <a:t>recover from that error</a:t>
            </a:r>
            <a:r>
              <a:rPr lang="en-US" altLang="en-US" dirty="0"/>
              <a:t>, and it should be able to continue the parsing with the rest of the input. (Some max errors limit should be there. E.g. 200)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Broadly applicable strategies to address error recovery, </a:t>
            </a:r>
            <a:r>
              <a:rPr lang="en-US" altLang="en-US" dirty="0">
                <a:solidFill>
                  <a:srgbClr val="FF0000"/>
                </a:solidFill>
              </a:rPr>
              <a:t>no universal </a:t>
            </a:r>
            <a:r>
              <a:rPr lang="en-US" altLang="en-US" dirty="0"/>
              <a:t>solution.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Extensive error-recovery is not cost-effective, trend is to help programmer by powerful IDE to avoid common lexical and syntax errors, e.g. use of colors for different constructs of a program, auto-format of code, auto-insertion of pair of brackets and auto-completion of data members of a class, variable info display in a </a:t>
            </a:r>
            <a:r>
              <a:rPr lang="en-US" altLang="en-US" dirty="0" err="1"/>
              <a:t>baloon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067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E153-8967-4896-9E65-5DB812629F54}" type="slidenum">
              <a:rPr lang="en-US" altLang="en-US">
                <a:solidFill>
                  <a:srgbClr val="000000"/>
                </a:solidFill>
              </a:rPr>
              <a:pPr/>
              <a:t>27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Error Recovery Technique 1 – Panic Mode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906000" cy="4876800"/>
          </a:xfrm>
        </p:spPr>
        <p:txBody>
          <a:bodyPr/>
          <a:lstStyle/>
          <a:p>
            <a:pPr marL="400050">
              <a:lnSpc>
                <a:spcPct val="90000"/>
              </a:lnSpc>
            </a:pPr>
            <a:r>
              <a:rPr lang="en-US" altLang="en-US" dirty="0"/>
              <a:t>While parsing, </a:t>
            </a:r>
            <a:r>
              <a:rPr lang="en-US" altLang="en-US" dirty="0">
                <a:solidFill>
                  <a:srgbClr val="FF0000"/>
                </a:solidFill>
              </a:rPr>
              <a:t>skipping </a:t>
            </a:r>
            <a:r>
              <a:rPr lang="en-US" altLang="en-US" dirty="0"/>
              <a:t>the input symbols until an unambiguous and clear </a:t>
            </a:r>
            <a:r>
              <a:rPr lang="en-US" altLang="en-US" dirty="0">
                <a:solidFill>
                  <a:srgbClr val="FF0000"/>
                </a:solidFill>
              </a:rPr>
              <a:t>synchronizing token </a:t>
            </a:r>
            <a:r>
              <a:rPr lang="en-US" altLang="en-US" dirty="0"/>
              <a:t>is found.</a:t>
            </a:r>
          </a:p>
          <a:p>
            <a:pPr marL="400050">
              <a:lnSpc>
                <a:spcPct val="90000"/>
              </a:lnSpc>
            </a:pPr>
            <a:r>
              <a:rPr lang="en-US" altLang="en-US" dirty="0"/>
              <a:t>Some popular synch tokens are </a:t>
            </a:r>
            <a:r>
              <a:rPr lang="en-US" altLang="en-US" dirty="0">
                <a:solidFill>
                  <a:srgbClr val="FF0000"/>
                </a:solidFill>
              </a:rPr>
              <a:t>delimiters (semicolon, }), operators (assignment) or reserve words (if, while, for etc.)</a:t>
            </a:r>
          </a:p>
          <a:p>
            <a:pPr marL="400050">
              <a:lnSpc>
                <a:spcPct val="90000"/>
              </a:lnSpc>
            </a:pPr>
            <a:r>
              <a:rPr lang="en-US" altLang="en-US" dirty="0"/>
              <a:t>Compare Panic mode implementation in </a:t>
            </a:r>
            <a:r>
              <a:rPr lang="en-US" altLang="en-US" dirty="0">
                <a:solidFill>
                  <a:srgbClr val="FF0000"/>
                </a:solidFill>
              </a:rPr>
              <a:t>interpreter and compiler</a:t>
            </a:r>
          </a:p>
          <a:p>
            <a:pPr marL="57150" indent="0">
              <a:lnSpc>
                <a:spcPct val="90000"/>
              </a:lnSpc>
              <a:buNone/>
            </a:pPr>
            <a:endParaRPr lang="en-US" altLang="en-US" dirty="0"/>
          </a:p>
          <a:p>
            <a:pPr marL="57150" indent="0">
              <a:lnSpc>
                <a:spcPct val="90000"/>
              </a:lnSpc>
              <a:buNone/>
            </a:pPr>
            <a:r>
              <a:rPr lang="en-US" altLang="en-US" dirty="0"/>
              <a:t>Pros</a:t>
            </a:r>
          </a:p>
          <a:p>
            <a:pPr marL="57150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FF0000"/>
                </a:solidFill>
              </a:rPr>
              <a:t>Simplest</a:t>
            </a:r>
            <a:r>
              <a:rPr lang="en-US" altLang="en-US" dirty="0"/>
              <a:t> and mostly used.</a:t>
            </a:r>
          </a:p>
          <a:p>
            <a:pPr marL="57150" indent="0">
              <a:lnSpc>
                <a:spcPct val="90000"/>
              </a:lnSpc>
              <a:buNone/>
            </a:pPr>
            <a:r>
              <a:rPr lang="en-US" altLang="en-US" dirty="0"/>
              <a:t>Guaranteed not to go in infinite loop.</a:t>
            </a:r>
          </a:p>
          <a:p>
            <a:pPr marL="57150" indent="0">
              <a:lnSpc>
                <a:spcPct val="90000"/>
              </a:lnSpc>
              <a:buNone/>
            </a:pPr>
            <a:endParaRPr lang="en-US" altLang="en-US" dirty="0"/>
          </a:p>
          <a:p>
            <a:pPr marL="57150" indent="0">
              <a:lnSpc>
                <a:spcPct val="90000"/>
              </a:lnSpc>
              <a:buNone/>
            </a:pPr>
            <a:r>
              <a:rPr lang="en-US" altLang="en-US" dirty="0"/>
              <a:t>Cons</a:t>
            </a:r>
          </a:p>
          <a:p>
            <a:pPr marL="57150" indent="0">
              <a:lnSpc>
                <a:spcPct val="90000"/>
              </a:lnSpc>
              <a:buNone/>
            </a:pPr>
            <a:r>
              <a:rPr lang="en-US" altLang="en-US" dirty="0"/>
              <a:t>Often skips a considerable amount of input without checking for further errors. </a:t>
            </a:r>
          </a:p>
          <a:p>
            <a:pPr marL="57150" indent="0">
              <a:lnSpc>
                <a:spcPct val="90000"/>
              </a:lnSpc>
              <a:buNone/>
            </a:pPr>
            <a:r>
              <a:rPr lang="en-US" altLang="en-US" dirty="0"/>
              <a:t>Not useful where </a:t>
            </a:r>
            <a:r>
              <a:rPr lang="en-US" altLang="en-US" dirty="0">
                <a:solidFill>
                  <a:srgbClr val="FF0000"/>
                </a:solidFill>
              </a:rPr>
              <a:t>multiple errors </a:t>
            </a:r>
            <a:r>
              <a:rPr lang="en-US" altLang="en-US" dirty="0"/>
              <a:t>in a single statement are there.</a:t>
            </a:r>
          </a:p>
        </p:txBody>
      </p:sp>
    </p:spTree>
    <p:extLst>
      <p:ext uri="{BB962C8B-B14F-4D97-AF65-F5344CB8AC3E}">
        <p14:creationId xmlns:p14="http://schemas.microsoft.com/office/powerpoint/2010/main" val="89539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9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9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E153-8967-4896-9E65-5DB812629F54}" type="slidenum">
              <a:rPr lang="en-US" altLang="en-US">
                <a:solidFill>
                  <a:srgbClr val="000000"/>
                </a:solidFill>
              </a:rPr>
              <a:pPr/>
              <a:t>28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9372600" cy="914400"/>
          </a:xfrm>
        </p:spPr>
        <p:txBody>
          <a:bodyPr/>
          <a:lstStyle/>
          <a:p>
            <a:r>
              <a:rPr lang="en-US" altLang="en-US" dirty="0"/>
              <a:t>Error Recovery Technique 2 – Phrase Level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33400"/>
            <a:ext cx="9753600" cy="4876800"/>
          </a:xfrm>
        </p:spPr>
        <p:txBody>
          <a:bodyPr/>
          <a:lstStyle/>
          <a:p>
            <a:pPr marL="57150" indent="0">
              <a:lnSpc>
                <a:spcPct val="90000"/>
              </a:lnSpc>
              <a:buNone/>
            </a:pPr>
            <a:r>
              <a:rPr lang="en-US" altLang="en-US" dirty="0"/>
              <a:t>Parser may perform </a:t>
            </a:r>
            <a:r>
              <a:rPr lang="en-US" altLang="en-US" dirty="0">
                <a:solidFill>
                  <a:srgbClr val="FF0000"/>
                </a:solidFill>
              </a:rPr>
              <a:t>local </a:t>
            </a:r>
            <a:r>
              <a:rPr lang="en-US" altLang="en-US" dirty="0"/>
              <a:t>correction (in </a:t>
            </a:r>
            <a:r>
              <a:rPr lang="en-US" altLang="en-US" dirty="0">
                <a:solidFill>
                  <a:srgbClr val="FF0000"/>
                </a:solidFill>
              </a:rPr>
              <a:t>phrase??)</a:t>
            </a:r>
            <a:r>
              <a:rPr lang="en-US" altLang="en-US" dirty="0"/>
              <a:t> in an input statement. It may replace the prefix of erroneous input that allows the parser to continue.</a:t>
            </a:r>
          </a:p>
          <a:p>
            <a:pPr marL="57150" indent="0">
              <a:lnSpc>
                <a:spcPct val="90000"/>
              </a:lnSpc>
              <a:buNone/>
            </a:pPr>
            <a:r>
              <a:rPr lang="en-US" altLang="en-US" dirty="0"/>
              <a:t>(</a:t>
            </a:r>
            <a:r>
              <a:rPr lang="en-US" altLang="en-US" dirty="0">
                <a:solidFill>
                  <a:srgbClr val="FF0000"/>
                </a:solidFill>
              </a:rPr>
              <a:t>viable prefix property </a:t>
            </a:r>
            <a:r>
              <a:rPr lang="en-US" altLang="en-US" dirty="0"/>
              <a:t>of LL grammar, error detected as soon as they see a prefix of input that cannot be completed to form a string in the language)</a:t>
            </a:r>
          </a:p>
          <a:p>
            <a:pPr lvl="1" indent="-342900">
              <a:lnSpc>
                <a:spcPct val="90000"/>
              </a:lnSpc>
            </a:pPr>
            <a:r>
              <a:rPr lang="en-US" altLang="en-US" sz="2000" dirty="0"/>
              <a:t>To </a:t>
            </a:r>
            <a:r>
              <a:rPr lang="en-US" altLang="en-US" sz="2000" dirty="0">
                <a:solidFill>
                  <a:srgbClr val="FF0000"/>
                </a:solidFill>
              </a:rPr>
              <a:t>replace </a:t>
            </a:r>
            <a:r>
              <a:rPr lang="en-US" altLang="en-US" sz="2000" dirty="0"/>
              <a:t>a comma by a semicolon. (</a:t>
            </a:r>
            <a:r>
              <a:rPr lang="en-US" sz="2000" dirty="0"/>
              <a:t> for (int a = 0</a:t>
            </a:r>
            <a:r>
              <a:rPr lang="en-US" sz="2000" dirty="0">
                <a:solidFill>
                  <a:srgbClr val="FF0000"/>
                </a:solidFill>
              </a:rPr>
              <a:t>,</a:t>
            </a:r>
            <a:r>
              <a:rPr lang="en-US" sz="2000" dirty="0"/>
              <a:t> a &lt; 5; a++) {…}</a:t>
            </a:r>
            <a:r>
              <a:rPr lang="en-US" altLang="en-US" sz="2000" dirty="0"/>
              <a:t>)</a:t>
            </a:r>
          </a:p>
          <a:p>
            <a:pPr lvl="1" indent="-342900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Delete </a:t>
            </a:r>
            <a:r>
              <a:rPr lang="en-US" altLang="en-US" sz="2000" dirty="0"/>
              <a:t>or insert a missing semicolon (</a:t>
            </a:r>
            <a:r>
              <a:rPr lang="en-US" sz="2000" dirty="0"/>
              <a:t>while(a&gt;0)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  <a:r>
              <a:rPr lang="en-US" sz="2000" dirty="0"/>
              <a:t> {…} )</a:t>
            </a:r>
            <a:r>
              <a:rPr lang="en-US" altLang="en-US" sz="2000" dirty="0"/>
              <a:t>.</a:t>
            </a:r>
          </a:p>
          <a:p>
            <a:pPr marL="57150" indent="0">
              <a:lnSpc>
                <a:spcPct val="90000"/>
              </a:lnSpc>
              <a:buNone/>
            </a:pPr>
            <a:r>
              <a:rPr lang="en-US" altLang="en-US" dirty="0"/>
              <a:t>The choice of local correction is left to the compiler designer.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However, careful replacements are required to avoid </a:t>
            </a:r>
            <a:r>
              <a:rPr lang="en-US" altLang="en-US" sz="2000" dirty="0">
                <a:solidFill>
                  <a:srgbClr val="FF0000"/>
                </a:solidFill>
              </a:rPr>
              <a:t>infinite loops </a:t>
            </a:r>
            <a:r>
              <a:rPr lang="en-US" altLang="en-US" sz="2000" dirty="0"/>
              <a:t>or </a:t>
            </a:r>
            <a:r>
              <a:rPr lang="en-US" altLang="en-US" sz="2000" dirty="0">
                <a:solidFill>
                  <a:srgbClr val="FF0000"/>
                </a:solidFill>
              </a:rPr>
              <a:t>avalanche of errors</a:t>
            </a:r>
            <a:r>
              <a:rPr lang="en-US" altLang="en-US" sz="2000" dirty="0"/>
              <a:t>, </a:t>
            </a:r>
            <a:r>
              <a:rPr lang="en-US" altLang="en-US" sz="2000" dirty="0">
                <a:solidFill>
                  <a:srgbClr val="FF0000"/>
                </a:solidFill>
              </a:rPr>
              <a:t>not intended by programmers</a:t>
            </a:r>
            <a:r>
              <a:rPr lang="en-US" altLang="en-US" sz="2000" dirty="0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E.g. if we always insert something on the input ahead of the current symbol.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Sometimes syntactic corrections may introduce semantic errors. e.g.</a:t>
            </a:r>
          </a:p>
          <a:p>
            <a:pPr lvl="1" indent="-342900">
              <a:lnSpc>
                <a:spcPct val="90000"/>
              </a:lnSpc>
            </a:pPr>
            <a:r>
              <a:rPr lang="en-US" altLang="en-US" sz="2000" dirty="0"/>
              <a:t>declaration of a variable </a:t>
            </a:r>
            <a:r>
              <a:rPr lang="en-US" altLang="en-US" sz="2000" b="1" dirty="0"/>
              <a:t>num </a:t>
            </a:r>
            <a:r>
              <a:rPr lang="en-US" altLang="en-US" sz="2000" dirty="0"/>
              <a:t>is skipped by parser,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later it is encountered in an assignment statement </a:t>
            </a:r>
            <a:r>
              <a:rPr lang="en-US" altLang="en-US" sz="2000" b="1" dirty="0"/>
              <a:t>a = (num+3);</a:t>
            </a:r>
            <a:r>
              <a:rPr lang="en-US" altLang="en-US" sz="20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there is nothing syntactically wrong in this statement,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but symbol table entry of </a:t>
            </a:r>
            <a:r>
              <a:rPr lang="en-US" altLang="en-US" sz="2000" b="1" dirty="0"/>
              <a:t>num </a:t>
            </a:r>
            <a:r>
              <a:rPr lang="en-US" altLang="en-US" sz="2000" dirty="0"/>
              <a:t>is missing, so it is undefined.</a:t>
            </a:r>
          </a:p>
          <a:p>
            <a:pPr marL="57150" indent="0">
              <a:lnSpc>
                <a:spcPct val="90000"/>
              </a:lnSpc>
              <a:buNone/>
            </a:pPr>
            <a:r>
              <a:rPr lang="en-US" altLang="en-US" dirty="0"/>
              <a:t>Cons</a:t>
            </a:r>
          </a:p>
          <a:p>
            <a:pPr marL="57150" indent="0">
              <a:lnSpc>
                <a:spcPct val="90000"/>
              </a:lnSpc>
              <a:buNone/>
            </a:pPr>
            <a:r>
              <a:rPr lang="en-US" altLang="en-US" dirty="0"/>
              <a:t>Difficult to cope with the situation if actual error has occurred before its point of detection, now prefix cannot be corrected, and needs trace-out before that.</a:t>
            </a:r>
          </a:p>
        </p:txBody>
      </p:sp>
    </p:spTree>
    <p:extLst>
      <p:ext uri="{BB962C8B-B14F-4D97-AF65-F5344CB8AC3E}">
        <p14:creationId xmlns:p14="http://schemas.microsoft.com/office/powerpoint/2010/main" val="234859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9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9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9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9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9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9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9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9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E153-8967-4896-9E65-5DB812629F54}" type="slidenum">
              <a:rPr lang="en-US" altLang="en-US">
                <a:solidFill>
                  <a:srgbClr val="000000"/>
                </a:solidFill>
              </a:rPr>
              <a:pPr/>
              <a:t>29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0"/>
            <a:ext cx="9982200" cy="914400"/>
          </a:xfrm>
        </p:spPr>
        <p:txBody>
          <a:bodyPr/>
          <a:lstStyle/>
          <a:p>
            <a:r>
              <a:rPr lang="en-US" altLang="en-US" dirty="0"/>
              <a:t>Error Recovery Technique 3- Error Productions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982200" cy="53340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If we have a good idea of the common errors that might be encountered, we can augment the </a:t>
            </a:r>
            <a:r>
              <a:rPr lang="en-US" altLang="en-US" dirty="0">
                <a:solidFill>
                  <a:srgbClr val="FF0000"/>
                </a:solidFill>
              </a:rPr>
              <a:t>grammar </a:t>
            </a:r>
            <a:r>
              <a:rPr lang="en-US" altLang="en-US" dirty="0"/>
              <a:t>with </a:t>
            </a:r>
            <a:r>
              <a:rPr lang="en-US" altLang="en-US" dirty="0">
                <a:solidFill>
                  <a:srgbClr val="FF0000"/>
                </a:solidFill>
              </a:rPr>
              <a:t>error productions </a:t>
            </a:r>
            <a:r>
              <a:rPr lang="en-US" altLang="en-US" dirty="0"/>
              <a:t>that generate erroneous constructs.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E.g. Compare following rules, and Identify the error?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DECL_STMT     </a:t>
            </a:r>
            <a:r>
              <a:rPr lang="en-US" altLang="en-US" dirty="0">
                <a:sym typeface="Wingdings" panose="05000000000000000000" pitchFamily="2" charset="2"/>
              </a:rPr>
              <a:t> DATATYPE ID OPT_INIT SEMICOLON (Correct)</a:t>
            </a:r>
            <a:endParaRPr lang="en-US" alt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DECL_STMT_E </a:t>
            </a:r>
            <a:r>
              <a:rPr lang="en-US" altLang="en-US" dirty="0">
                <a:sym typeface="Wingdings" panose="05000000000000000000" pitchFamily="2" charset="2"/>
              </a:rPr>
              <a:t> DATATYPE ID OPT_INIT IF_STMT (Error Production)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When input statement is parsed by an error production, we exactly diagnosed the </a:t>
            </a:r>
            <a:r>
              <a:rPr lang="en-US" altLang="en-US" dirty="0">
                <a:solidFill>
                  <a:srgbClr val="FF0000"/>
                </a:solidFill>
              </a:rPr>
              <a:t>error </a:t>
            </a:r>
            <a:r>
              <a:rPr lang="en-US" altLang="en-US" dirty="0"/>
              <a:t>in it and how to </a:t>
            </a:r>
            <a:r>
              <a:rPr lang="en-US" altLang="en-US" dirty="0">
                <a:solidFill>
                  <a:srgbClr val="FF0000"/>
                </a:solidFill>
              </a:rPr>
              <a:t>correct </a:t>
            </a:r>
            <a:r>
              <a:rPr lang="en-US" altLang="en-US" dirty="0"/>
              <a:t>it.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Cons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Large number of error productions are difficult to write and make grammar heavy.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Almost impossible to know all types of errors that can be made by programmers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This is less practical for </a:t>
            </a:r>
            <a:r>
              <a:rPr lang="en-US" altLang="en-US" dirty="0">
                <a:solidFill>
                  <a:srgbClr val="FF0000"/>
                </a:solidFill>
              </a:rPr>
              <a:t>new languages </a:t>
            </a:r>
            <a:r>
              <a:rPr lang="en-US" altLang="en-US" dirty="0"/>
              <a:t>and works on </a:t>
            </a:r>
            <a:r>
              <a:rPr lang="en-US" altLang="en-US" dirty="0">
                <a:solidFill>
                  <a:srgbClr val="FF0000"/>
                </a:solidFill>
              </a:rPr>
              <a:t>well-established languages with large scale error studies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672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9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9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Review 1/3 - What is a Compiler?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906000" cy="46482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sz="2800" dirty="0"/>
              <a:t>A compiler is a program that takes a program written in </a:t>
            </a:r>
            <a:br>
              <a:rPr lang="en-US" altLang="en-US" sz="2800" dirty="0"/>
            </a:br>
            <a:r>
              <a:rPr lang="en-US" altLang="en-US" sz="2800" dirty="0"/>
              <a:t>a </a:t>
            </a:r>
            <a:r>
              <a:rPr lang="en-US" altLang="en-US" sz="2800" dirty="0">
                <a:solidFill>
                  <a:srgbClr val="FF0000"/>
                </a:solidFill>
              </a:rPr>
              <a:t>source language (usually a High Level Programming Language)</a:t>
            </a:r>
            <a:r>
              <a:rPr lang="en-US" altLang="en-US" sz="2800" dirty="0"/>
              <a:t> and translates it into an equivalent program in a </a:t>
            </a:r>
            <a:br>
              <a:rPr lang="en-US" altLang="en-US" sz="2800" dirty="0"/>
            </a:br>
            <a:r>
              <a:rPr lang="en-US" altLang="en-US" sz="2800" dirty="0">
                <a:solidFill>
                  <a:srgbClr val="FF0000"/>
                </a:solidFill>
              </a:rPr>
              <a:t>target language (usually an Intermediate Code, Machine Code or Relocatable Object File).</a:t>
            </a:r>
          </a:p>
          <a:p>
            <a:pPr>
              <a:buFontTx/>
              <a:buNone/>
            </a:pPr>
            <a:endParaRPr lang="en-US" altLang="en-US" dirty="0"/>
          </a:p>
        </p:txBody>
      </p:sp>
      <p:grpSp>
        <p:nvGrpSpPr>
          <p:cNvPr id="243722" name="Group 10"/>
          <p:cNvGrpSpPr>
            <a:grpSpLocks/>
          </p:cNvGrpSpPr>
          <p:nvPr/>
        </p:nvGrpSpPr>
        <p:grpSpPr bwMode="auto">
          <a:xfrm>
            <a:off x="549275" y="4191000"/>
            <a:ext cx="8407400" cy="2133600"/>
            <a:chOff x="450" y="1680"/>
            <a:chExt cx="5296" cy="1344"/>
          </a:xfrm>
        </p:grpSpPr>
        <p:sp>
          <p:nvSpPr>
            <p:cNvPr id="243723" name="Rectangle 11"/>
            <p:cNvSpPr>
              <a:spLocks noChangeArrowheads="1"/>
            </p:cNvSpPr>
            <p:nvPr/>
          </p:nvSpPr>
          <p:spPr bwMode="auto">
            <a:xfrm>
              <a:off x="2304" y="1680"/>
              <a:ext cx="1536" cy="6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 dirty="0"/>
                <a:t>COMPILER</a:t>
              </a:r>
            </a:p>
          </p:txBody>
        </p:sp>
        <p:sp>
          <p:nvSpPr>
            <p:cNvPr id="243724" name="Line 12"/>
            <p:cNvSpPr>
              <a:spLocks noChangeShapeType="1"/>
            </p:cNvSpPr>
            <p:nvPr/>
          </p:nvSpPr>
          <p:spPr bwMode="auto">
            <a:xfrm>
              <a:off x="2026" y="2016"/>
              <a:ext cx="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25" name="Line 13"/>
            <p:cNvSpPr>
              <a:spLocks noChangeShapeType="1"/>
            </p:cNvSpPr>
            <p:nvPr/>
          </p:nvSpPr>
          <p:spPr bwMode="auto">
            <a:xfrm>
              <a:off x="3840" y="20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26" name="Text Box 14"/>
            <p:cNvSpPr txBox="1">
              <a:spLocks noChangeArrowheads="1"/>
            </p:cNvSpPr>
            <p:nvPr/>
          </p:nvSpPr>
          <p:spPr bwMode="auto">
            <a:xfrm>
              <a:off x="450" y="1870"/>
              <a:ext cx="14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b="1" dirty="0"/>
                <a:t>Source Program</a:t>
              </a:r>
            </a:p>
          </p:txBody>
        </p:sp>
        <p:sp>
          <p:nvSpPr>
            <p:cNvPr id="243727" name="Text Box 15"/>
            <p:cNvSpPr txBox="1">
              <a:spLocks noChangeArrowheads="1"/>
            </p:cNvSpPr>
            <p:nvPr/>
          </p:nvSpPr>
          <p:spPr bwMode="auto">
            <a:xfrm>
              <a:off x="4301" y="1870"/>
              <a:ext cx="144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b="1" dirty="0"/>
                <a:t>Target Program</a:t>
              </a:r>
            </a:p>
          </p:txBody>
        </p:sp>
        <p:sp>
          <p:nvSpPr>
            <p:cNvPr id="243728" name="Line 16"/>
            <p:cNvSpPr>
              <a:spLocks noChangeShapeType="1"/>
            </p:cNvSpPr>
            <p:nvPr/>
          </p:nvSpPr>
          <p:spPr bwMode="auto">
            <a:xfrm>
              <a:off x="3024" y="23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29" name="Text Box 17"/>
            <p:cNvSpPr txBox="1">
              <a:spLocks noChangeArrowheads="1"/>
            </p:cNvSpPr>
            <p:nvPr/>
          </p:nvSpPr>
          <p:spPr bwMode="auto">
            <a:xfrm>
              <a:off x="2304" y="2736"/>
              <a:ext cx="14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/>
                <a:t>Error Messages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130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83"/>
    </mc:Choice>
    <mc:Fallback xmlns="">
      <p:transition spd="slow" advTm="33283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8E153-8967-4896-9E65-5DB812629F54}" type="slidenum">
              <a:rPr lang="en-US" altLang="en-US">
                <a:solidFill>
                  <a:srgbClr val="000000"/>
                </a:solidFill>
              </a:rPr>
              <a:pPr/>
              <a:t>30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0"/>
            <a:ext cx="10210800" cy="914400"/>
          </a:xfrm>
        </p:spPr>
        <p:txBody>
          <a:bodyPr/>
          <a:lstStyle/>
          <a:p>
            <a:r>
              <a:rPr lang="en-US" altLang="en-US" dirty="0"/>
              <a:t>Error Recovery Technique 4 – Global Correction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829800" cy="54864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Ideally, a compiler needs to introduce </a:t>
            </a:r>
            <a:r>
              <a:rPr lang="en-US" altLang="en-US" dirty="0">
                <a:solidFill>
                  <a:srgbClr val="FF0000"/>
                </a:solidFill>
              </a:rPr>
              <a:t>minimal changes </a:t>
            </a:r>
            <a:r>
              <a:rPr lang="en-US" altLang="en-US" dirty="0"/>
              <a:t>in correcting input.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For this we have to globally </a:t>
            </a:r>
            <a:r>
              <a:rPr lang="en-US" altLang="en-US" dirty="0">
                <a:solidFill>
                  <a:srgbClr val="FF0000"/>
                </a:solidFill>
              </a:rPr>
              <a:t>analyze the changes </a:t>
            </a:r>
            <a:r>
              <a:rPr lang="en-US" altLang="en-US" dirty="0"/>
              <a:t>in input and </a:t>
            </a:r>
            <a:r>
              <a:rPr lang="en-US" altLang="en-US" dirty="0">
                <a:solidFill>
                  <a:srgbClr val="FF0000"/>
                </a:solidFill>
              </a:rPr>
              <a:t>its implications</a:t>
            </a:r>
            <a:r>
              <a:rPr lang="en-US" altLang="en-US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There are algorithms for choosing a </a:t>
            </a:r>
            <a:r>
              <a:rPr lang="en-US" altLang="en-US" dirty="0">
                <a:solidFill>
                  <a:srgbClr val="FF0000"/>
                </a:solidFill>
              </a:rPr>
              <a:t>minimal sequence of changes </a:t>
            </a:r>
            <a:r>
              <a:rPr lang="en-US" altLang="en-US" dirty="0"/>
              <a:t>to obtain a </a:t>
            </a:r>
            <a:r>
              <a:rPr lang="en-US" altLang="en-US" dirty="0">
                <a:solidFill>
                  <a:srgbClr val="FF0000"/>
                </a:solidFill>
              </a:rPr>
              <a:t>globally least-cost correction</a:t>
            </a:r>
            <a:r>
              <a:rPr lang="en-US" altLang="en-US" dirty="0"/>
              <a:t>.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en-US" sz="2000" dirty="0"/>
              <a:t>Given an </a:t>
            </a:r>
            <a:r>
              <a:rPr lang="en-US" altLang="en-US" sz="2000" dirty="0">
                <a:solidFill>
                  <a:srgbClr val="FF0000"/>
                </a:solidFill>
              </a:rPr>
              <a:t>input string x</a:t>
            </a:r>
            <a:r>
              <a:rPr lang="en-US" altLang="en-US" sz="2000" dirty="0"/>
              <a:t> and a </a:t>
            </a:r>
            <a:r>
              <a:rPr lang="en-US" altLang="en-US" sz="2000" dirty="0">
                <a:solidFill>
                  <a:srgbClr val="FF0000"/>
                </a:solidFill>
              </a:rPr>
              <a:t>Grammar G</a:t>
            </a:r>
            <a:r>
              <a:rPr lang="en-US" altLang="en-US" sz="2000" dirty="0"/>
              <a:t>, these algo will find a </a:t>
            </a:r>
            <a:r>
              <a:rPr lang="en-US" altLang="en-US" sz="2000" dirty="0">
                <a:solidFill>
                  <a:srgbClr val="FF0000"/>
                </a:solidFill>
              </a:rPr>
              <a:t>parse tree </a:t>
            </a:r>
            <a:r>
              <a:rPr lang="en-US" altLang="en-US" sz="2000" dirty="0"/>
              <a:t>for a related string </a:t>
            </a:r>
            <a:r>
              <a:rPr lang="en-US" altLang="en-US" sz="2000" dirty="0">
                <a:solidFill>
                  <a:srgbClr val="FF0000"/>
                </a:solidFill>
              </a:rPr>
              <a:t>x’</a:t>
            </a:r>
            <a:r>
              <a:rPr lang="en-US" altLang="en-US" sz="2000" dirty="0"/>
              <a:t> such that the </a:t>
            </a:r>
            <a:r>
              <a:rPr lang="en-US" altLang="en-US" sz="2000" dirty="0">
                <a:solidFill>
                  <a:srgbClr val="FF0000"/>
                </a:solidFill>
              </a:rPr>
              <a:t>number of changes </a:t>
            </a:r>
            <a:r>
              <a:rPr lang="en-US" altLang="en-US" sz="2000" dirty="0"/>
              <a:t>(insertions, deletions, swapping) in tokens required to transform x into </a:t>
            </a:r>
            <a:r>
              <a:rPr lang="en-US" altLang="en-US" sz="2000" dirty="0">
                <a:solidFill>
                  <a:srgbClr val="FF0000"/>
                </a:solidFill>
              </a:rPr>
              <a:t>x’ is minimal</a:t>
            </a:r>
            <a:r>
              <a:rPr lang="en-US" altLang="en-US" sz="20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Cons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FF0000"/>
                </a:solidFill>
              </a:rPr>
              <a:t>Expensive </a:t>
            </a:r>
            <a:r>
              <a:rPr lang="en-US" altLang="en-US" dirty="0"/>
              <a:t>in terms of time and space. </a:t>
            </a:r>
            <a:r>
              <a:rPr lang="en-US" altLang="en-US" dirty="0">
                <a:solidFill>
                  <a:srgbClr val="FF0000"/>
                </a:solidFill>
              </a:rPr>
              <a:t>Difficult </a:t>
            </a:r>
            <a:r>
              <a:rPr lang="en-US" altLang="en-US" dirty="0"/>
              <a:t>to implement.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So these techniques are mostly </a:t>
            </a:r>
            <a:r>
              <a:rPr lang="en-US" altLang="en-US" dirty="0">
                <a:solidFill>
                  <a:srgbClr val="FF0000"/>
                </a:solidFill>
              </a:rPr>
              <a:t>theoretical</a:t>
            </a:r>
            <a:r>
              <a:rPr lang="en-US" altLang="en-US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FF0000"/>
                </a:solidFill>
              </a:rPr>
              <a:t>Issue</a:t>
            </a:r>
            <a:r>
              <a:rPr lang="en-US" altLang="en-US" dirty="0"/>
              <a:t>: A closest correct program may not be </a:t>
            </a:r>
            <a:r>
              <a:rPr lang="en-US" altLang="en-US" dirty="0">
                <a:solidFill>
                  <a:srgbClr val="FF0000"/>
                </a:solidFill>
              </a:rPr>
              <a:t>what the programmer had in mind</a:t>
            </a:r>
            <a:r>
              <a:rPr lang="en-US" altLang="en-US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Least-cost correction does not provide a yardstick for evaluating error recovery techniques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It is useful for finding optimal replacements in phrase-level error recovery.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Which one of four option will you choose and why?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0260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9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9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82CA3-B67D-4728-95C4-454F593B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Context Free Grammar (CFG)</a:t>
            </a:r>
            <a:endParaRPr lang="en-PK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BDF4E-8C9A-4820-8EE8-5922C67C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3443-DA34-4281-B5D8-DB34C4CE236B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09318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6A66-0E01-4AE3-9E0D-99493EA883FF}" type="slidenum">
              <a:rPr lang="en-US" altLang="en-US"/>
              <a:pPr/>
              <a:t>32</a:t>
            </a:fld>
            <a:endParaRPr lang="en-US" altLang="en-US" dirty="0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9372600" cy="685800"/>
          </a:xfrm>
        </p:spPr>
        <p:txBody>
          <a:bodyPr/>
          <a:lstStyle/>
          <a:p>
            <a:r>
              <a:rPr lang="en-US" altLang="en-US" dirty="0"/>
              <a:t>Context-Free Grammars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533400"/>
            <a:ext cx="10058400" cy="3733800"/>
          </a:xfrm>
        </p:spPr>
        <p:txBody>
          <a:bodyPr/>
          <a:lstStyle/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en-US" sz="2400" dirty="0"/>
              <a:t>A finite set of </a:t>
            </a:r>
            <a:r>
              <a:rPr lang="en-US" altLang="en-US" sz="2400" dirty="0">
                <a:solidFill>
                  <a:srgbClr val="FF0000"/>
                </a:solidFill>
              </a:rPr>
              <a:t>terminals</a:t>
            </a:r>
            <a:r>
              <a:rPr lang="en-US" altLang="en-US" sz="2400" dirty="0"/>
              <a:t> (in our case, this will be the set of tokens)</a:t>
            </a:r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en-US" sz="2400" dirty="0"/>
              <a:t>A finite set of </a:t>
            </a:r>
            <a:r>
              <a:rPr lang="en-US" altLang="en-US" sz="2400" dirty="0">
                <a:solidFill>
                  <a:srgbClr val="FF0000"/>
                </a:solidFill>
              </a:rPr>
              <a:t>non-terminals</a:t>
            </a:r>
            <a:r>
              <a:rPr lang="en-US" altLang="en-US" sz="2400" dirty="0"/>
              <a:t> (syntactic-variables)</a:t>
            </a:r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en-US" sz="2400" dirty="0"/>
              <a:t>A finite set of production </a:t>
            </a:r>
            <a:r>
              <a:rPr lang="en-US" altLang="en-US" sz="2400" dirty="0">
                <a:solidFill>
                  <a:srgbClr val="FF0000"/>
                </a:solidFill>
              </a:rPr>
              <a:t>rules </a:t>
            </a:r>
            <a:r>
              <a:rPr lang="en-US" altLang="en-US" sz="2400" dirty="0"/>
              <a:t>in the given form </a:t>
            </a:r>
            <a:r>
              <a:rPr lang="en-US" altLang="en-US" sz="2400" dirty="0">
                <a:solidFill>
                  <a:srgbClr val="FF0000"/>
                </a:solidFill>
              </a:rPr>
              <a:t>A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  </a:t>
            </a:r>
            <a:r>
              <a:rPr lang="en-US" altLang="en-US" sz="2000" dirty="0">
                <a:sym typeface="Symbol" panose="05050102010706020507" pitchFamily="18" charset="2"/>
              </a:rPr>
              <a:t>(where A is a non-terminal, and  is a string of terminals and non-terminals including empty string)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rgbClr val="FF0000"/>
                </a:solidFill>
              </a:rPr>
              <a:t>starting rule</a:t>
            </a:r>
            <a:r>
              <a:rPr lang="en-US" altLang="en-US" sz="2400" dirty="0"/>
              <a:t> (one of the production rules).</a:t>
            </a:r>
          </a:p>
          <a:p>
            <a:pPr marL="0" lvl="1" indent="0" algn="ctr"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Recall the restrictions between different grammars </a:t>
            </a:r>
          </a:p>
          <a:p>
            <a:pPr marL="0" lvl="1" indent="0" algn="ctr">
              <a:spcBef>
                <a:spcPts val="0"/>
              </a:spcBef>
              <a:buNone/>
            </a:pPr>
            <a:r>
              <a:rPr lang="en-US" altLang="en-US" sz="2000" dirty="0"/>
              <a:t>(courtesy: </a:t>
            </a:r>
            <a:r>
              <a:rPr lang="en-GB" altLang="en-US" sz="2000" dirty="0"/>
              <a:t>Introduction to Languages and the Theory of Computation by John C. Martin, </a:t>
            </a:r>
            <a:r>
              <a:rPr lang="en-US" altLang="en-US" sz="2000" dirty="0"/>
              <a:t>p282,)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dirty="0"/>
              <a:t>Type 0 ⸧ Type 1 ⸧ Type 2 ⸧ Type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C72D8C-B119-41A0-BCB6-3A69CD462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462337"/>
            <a:ext cx="5592319" cy="3319463"/>
          </a:xfrm>
          <a:prstGeom prst="rect">
            <a:avLst/>
          </a:prstGeom>
        </p:spPr>
      </p:pic>
      <p:pic>
        <p:nvPicPr>
          <p:cNvPr id="1026" name="Picture 2" descr="CS 326 Programming Languages, Concepts and Implementation - ppt download">
            <a:extLst>
              <a:ext uri="{FF2B5EF4-FFF2-40B4-BE49-F238E27FC236}">
                <a16:creationId xmlns:a16="http://schemas.microsoft.com/office/drawing/2014/main" id="{45B8337D-8593-42BD-A2C4-A7931704D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162300"/>
            <a:ext cx="47244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60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6A66-0E01-4AE3-9E0D-99493EA883FF}" type="slidenum">
              <a:rPr lang="en-US" altLang="en-US"/>
              <a:pPr/>
              <a:t>33</a:t>
            </a:fld>
            <a:endParaRPr lang="en-US" altLang="en-US" dirty="0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9753600" cy="685800"/>
          </a:xfrm>
        </p:spPr>
        <p:txBody>
          <a:bodyPr/>
          <a:lstStyle/>
          <a:p>
            <a:r>
              <a:rPr lang="en-US" altLang="en-US" dirty="0"/>
              <a:t>CFG vs Regular Grammar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533400"/>
            <a:ext cx="10591800" cy="6248400"/>
          </a:xfrm>
        </p:spPr>
        <p:txBody>
          <a:bodyPr/>
          <a:lstStyle/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en-US" sz="2400" dirty="0"/>
              <a:t>The regular grammar for the regular expression </a:t>
            </a:r>
            <a:r>
              <a:rPr lang="en-US" altLang="en-US" sz="2400" dirty="0">
                <a:solidFill>
                  <a:srgbClr val="FF0000"/>
                </a:solidFill>
              </a:rPr>
              <a:t>(</a:t>
            </a:r>
            <a:r>
              <a:rPr lang="en-US" altLang="en-US" sz="2400" dirty="0" err="1">
                <a:solidFill>
                  <a:srgbClr val="FF0000"/>
                </a:solidFill>
              </a:rPr>
              <a:t>a+b</a:t>
            </a:r>
            <a:r>
              <a:rPr lang="en-US" altLang="en-US" sz="2400" dirty="0">
                <a:solidFill>
                  <a:srgbClr val="FF0000"/>
                </a:solidFill>
              </a:rPr>
              <a:t>)* abb </a:t>
            </a:r>
            <a:r>
              <a:rPr lang="en-US" altLang="en-US" sz="2400" dirty="0"/>
              <a:t>of the given </a:t>
            </a:r>
            <a:br>
              <a:rPr lang="en-US" altLang="en-US" sz="2400" dirty="0"/>
            </a:br>
            <a:r>
              <a:rPr lang="en-US" altLang="en-US" sz="2400" dirty="0"/>
              <a:t>NFA can be generated systematically</a:t>
            </a:r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endParaRPr lang="en-US" altLang="en-US" sz="2400" dirty="0"/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endParaRPr lang="en-US" altLang="en-US" sz="2400" dirty="0"/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endParaRPr lang="en-US" altLang="en-US" sz="2400" dirty="0"/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endParaRPr lang="en-US" altLang="en-US" sz="2400" dirty="0"/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endParaRPr lang="en-US" altLang="en-US" sz="2400" dirty="0"/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en-US" sz="2400" dirty="0"/>
              <a:t>Regular Grammar:  </a:t>
            </a:r>
            <a:r>
              <a:rPr lang="en-US" altLang="en-US" sz="2400" dirty="0">
                <a:solidFill>
                  <a:srgbClr val="FF0000"/>
                </a:solidFill>
              </a:rPr>
              <a:t>A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0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altLang="en-US" sz="2400" dirty="0">
                <a:solidFill>
                  <a:srgbClr val="FF0000"/>
                </a:solidFill>
              </a:rPr>
              <a:t>A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0</a:t>
            </a:r>
            <a:r>
              <a:rPr lang="en-US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 | </a:t>
            </a:r>
            <a:r>
              <a:rPr lang="en-US" alt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b</a:t>
            </a:r>
            <a:r>
              <a:rPr lang="en-US" altLang="en-US" sz="2400" dirty="0">
                <a:solidFill>
                  <a:srgbClr val="FF0000"/>
                </a:solidFill>
              </a:rPr>
              <a:t>A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0</a:t>
            </a:r>
            <a:r>
              <a:rPr lang="en-US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 | </a:t>
            </a:r>
            <a:r>
              <a:rPr lang="en-US" alt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altLang="en-US" sz="2400" dirty="0">
                <a:solidFill>
                  <a:srgbClr val="FF0000"/>
                </a:solidFill>
              </a:rPr>
              <a:t>A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1 </a:t>
            </a:r>
            <a:br>
              <a:rPr lang="en-US" altLang="en-US" sz="2400" baseline="-25000" dirty="0">
                <a:solidFill>
                  <a:srgbClr val="FF0000"/>
                </a:solidFill>
              </a:rPr>
            </a:br>
            <a:r>
              <a:rPr lang="en-US" altLang="en-US" sz="2400" baseline="-25000" dirty="0">
                <a:solidFill>
                  <a:srgbClr val="FF0000"/>
                </a:solidFill>
              </a:rPr>
              <a:t>			   </a:t>
            </a:r>
            <a:r>
              <a:rPr lang="en-US" altLang="en-US" sz="2400" dirty="0">
                <a:solidFill>
                  <a:srgbClr val="FF0000"/>
                </a:solidFill>
              </a:rPr>
              <a:t>A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1 </a:t>
            </a:r>
            <a:r>
              <a:rPr lang="en-US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  </a:t>
            </a:r>
            <a:r>
              <a:rPr lang="en-US" alt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b</a:t>
            </a:r>
            <a:r>
              <a:rPr lang="en-US" altLang="en-US" sz="2400" dirty="0">
                <a:solidFill>
                  <a:srgbClr val="FF0000"/>
                </a:solidFill>
              </a:rPr>
              <a:t>A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2	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br>
              <a:rPr lang="en-US" altLang="en-US" sz="2400" dirty="0">
                <a:solidFill>
                  <a:srgbClr val="FF0000"/>
                </a:solidFill>
              </a:rPr>
            </a:br>
            <a:r>
              <a:rPr lang="en-US" altLang="en-US" sz="2400" dirty="0">
                <a:solidFill>
                  <a:srgbClr val="FF0000"/>
                </a:solidFill>
              </a:rPr>
              <a:t>			  A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2 </a:t>
            </a:r>
            <a:r>
              <a:rPr lang="en-US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  </a:t>
            </a:r>
            <a:r>
              <a:rPr lang="en-US" alt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b</a:t>
            </a:r>
            <a:r>
              <a:rPr lang="en-US" altLang="en-US" sz="2400" dirty="0">
                <a:solidFill>
                  <a:srgbClr val="FF0000"/>
                </a:solidFill>
              </a:rPr>
              <a:t>A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3	</a:t>
            </a:r>
            <a:br>
              <a:rPr lang="en-US" altLang="en-US" sz="2400" baseline="-25000" dirty="0">
                <a:solidFill>
                  <a:srgbClr val="FF0000"/>
                </a:solidFill>
              </a:rPr>
            </a:br>
            <a:r>
              <a:rPr lang="en-US" altLang="en-US" sz="2400" baseline="-25000" dirty="0">
                <a:solidFill>
                  <a:srgbClr val="FF0000"/>
                </a:solidFill>
              </a:rPr>
              <a:t>			  </a:t>
            </a:r>
            <a:r>
              <a:rPr lang="en-US" altLang="en-US" sz="2400" dirty="0">
                <a:solidFill>
                  <a:srgbClr val="FF0000"/>
                </a:solidFill>
              </a:rPr>
              <a:t> A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3 </a:t>
            </a:r>
            <a:r>
              <a:rPr lang="en-US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 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en-US" sz="2400" dirty="0"/>
              <a:t>CFG is more powerful than Regular Grammar (no restrictions on RHS of rule)</a:t>
            </a:r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en-US" sz="2400" dirty="0"/>
              <a:t>So everything that can be represented by a Regular Grammar/ Finite Automata can also be represented by a CFG, but not vice versa.</a:t>
            </a:r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en-US" sz="2400" dirty="0"/>
              <a:t>The language L = {</a:t>
            </a:r>
            <a:r>
              <a:rPr lang="en-US" altLang="en-US" sz="2400" b="1" dirty="0" err="1">
                <a:solidFill>
                  <a:srgbClr val="FF0000"/>
                </a:solidFill>
              </a:rPr>
              <a:t>a</a:t>
            </a:r>
            <a:r>
              <a:rPr lang="en-US" altLang="en-US" sz="2400" b="1" baseline="30000" dirty="0" err="1">
                <a:solidFill>
                  <a:srgbClr val="FF0000"/>
                </a:solidFill>
              </a:rPr>
              <a:t>n</a:t>
            </a:r>
            <a:r>
              <a:rPr lang="en-US" altLang="en-US" sz="2400" b="1" dirty="0" err="1">
                <a:solidFill>
                  <a:srgbClr val="FF0000"/>
                </a:solidFill>
              </a:rPr>
              <a:t>b</a:t>
            </a:r>
            <a:r>
              <a:rPr lang="en-US" altLang="en-US" sz="2400" b="1" baseline="30000" dirty="0" err="1">
                <a:solidFill>
                  <a:srgbClr val="FF0000"/>
                </a:solidFill>
              </a:rPr>
              <a:t>n</a:t>
            </a:r>
            <a:r>
              <a:rPr lang="en-US" altLang="en-US" sz="2400" dirty="0">
                <a:solidFill>
                  <a:srgbClr val="FF0000"/>
                </a:solidFill>
              </a:rPr>
              <a:t> | n&gt;=1</a:t>
            </a:r>
            <a:r>
              <a:rPr lang="en-US" altLang="en-US" sz="2400" dirty="0"/>
              <a:t>} or (</a:t>
            </a:r>
            <a:r>
              <a:rPr lang="en-US" altLang="en-US" sz="2400" b="1" baseline="30000" dirty="0">
                <a:solidFill>
                  <a:srgbClr val="FF0000"/>
                </a:solidFill>
              </a:rPr>
              <a:t>n</a:t>
            </a:r>
            <a:r>
              <a:rPr lang="en-US" altLang="en-US" sz="2400" dirty="0"/>
              <a:t>)</a:t>
            </a:r>
            <a:r>
              <a:rPr lang="en-US" altLang="en-US" sz="2400" b="1" baseline="30000" dirty="0">
                <a:solidFill>
                  <a:srgbClr val="FF0000"/>
                </a:solidFill>
              </a:rPr>
              <a:t> n</a:t>
            </a:r>
            <a:r>
              <a:rPr lang="en-US" altLang="en-US" sz="2400" dirty="0"/>
              <a:t> can be described by a </a:t>
            </a:r>
            <a:r>
              <a:rPr lang="en-US" altLang="en-US" sz="2400" dirty="0">
                <a:solidFill>
                  <a:srgbClr val="FF0000"/>
                </a:solidFill>
              </a:rPr>
              <a:t>CFG (S </a:t>
            </a:r>
            <a:r>
              <a:rPr lang="en-US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aSb</a:t>
            </a:r>
            <a:r>
              <a:rPr lang="en-US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 | ab</a:t>
            </a:r>
            <a:r>
              <a:rPr lang="en-US" altLang="en-US" sz="2400" dirty="0">
                <a:solidFill>
                  <a:srgbClr val="FF0000"/>
                </a:solidFill>
              </a:rPr>
              <a:t>)</a:t>
            </a:r>
            <a:r>
              <a:rPr lang="en-US" altLang="en-US" sz="2400" dirty="0"/>
              <a:t>, but not by a Regular Grammar/ Finite Automata (recall pumping lemma).</a:t>
            </a:r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en-US" sz="2400" dirty="0"/>
              <a:t>Note that a*b* is a regular language with a CFG {</a:t>
            </a:r>
            <a:r>
              <a:rPr lang="en-US" altLang="en-US" sz="2400" dirty="0" err="1"/>
              <a:t>S</a:t>
            </a:r>
            <a:r>
              <a:rPr lang="en-US" altLang="en-US" sz="2400" dirty="0" err="1">
                <a:sym typeface="Wingdings" panose="05000000000000000000" pitchFamily="2" charset="2"/>
              </a:rPr>
              <a:t>aS</a:t>
            </a:r>
            <a:r>
              <a:rPr lang="en-US" altLang="en-US" sz="2400" dirty="0">
                <a:sym typeface="Wingdings" panose="05000000000000000000" pitchFamily="2" charset="2"/>
              </a:rPr>
              <a:t> | C	C  </a:t>
            </a:r>
            <a:r>
              <a:rPr lang="en-US" altLang="en-US" sz="2400" dirty="0" err="1">
                <a:sym typeface="Wingdings" panose="05000000000000000000" pitchFamily="2" charset="2"/>
              </a:rPr>
              <a:t>bC</a:t>
            </a:r>
            <a:r>
              <a:rPr lang="en-US" altLang="en-US" sz="2400" dirty="0">
                <a:sym typeface="Wingdings" panose="05000000000000000000" pitchFamily="2" charset="2"/>
              </a:rPr>
              <a:t> |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}</a:t>
            </a:r>
            <a:r>
              <a:rPr lang="en-US" altLang="en-US" sz="2400" dirty="0"/>
              <a:t>.</a:t>
            </a:r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endParaRPr lang="en-US" altLang="en-US" sz="2400" dirty="0">
              <a:solidFill>
                <a:srgbClr val="FF0000"/>
              </a:solidFill>
            </a:endParaRPr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endParaRPr lang="en-US" alt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F0422B-903E-4290-811B-4CD4E0AB1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04583"/>
            <a:ext cx="6400800" cy="17196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358725-EF6B-4F9F-8A05-72EF7F4DA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95" y="1404582"/>
            <a:ext cx="3309105" cy="171961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3424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3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3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3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3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3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3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3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3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6A66-0E01-4AE3-9E0D-99493EA883FF}" type="slidenum">
              <a:rPr lang="en-US" altLang="en-US"/>
              <a:pPr/>
              <a:t>34</a:t>
            </a:fld>
            <a:endParaRPr lang="en-US" altLang="en-US" dirty="0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753600" cy="685800"/>
          </a:xfrm>
        </p:spPr>
        <p:txBody>
          <a:bodyPr/>
          <a:lstStyle/>
          <a:p>
            <a:r>
              <a:rPr lang="en-US" altLang="en-US" dirty="0"/>
              <a:t>CFG vs Context-Sensitive Grammar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609600"/>
            <a:ext cx="10287000" cy="6248400"/>
          </a:xfrm>
        </p:spPr>
        <p:txBody>
          <a:bodyPr/>
          <a:lstStyle/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en-US" sz="2400" dirty="0"/>
              <a:t>Few syntax of programming languages can’t be described by any CFG even. </a:t>
            </a:r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en-US" sz="2400" dirty="0"/>
              <a:t>How to write a CFG for “</a:t>
            </a:r>
            <a:r>
              <a:rPr lang="en-US" altLang="en-US" sz="2400" dirty="0">
                <a:solidFill>
                  <a:srgbClr val="FF0000"/>
                </a:solidFill>
              </a:rPr>
              <a:t>declare an identifier before its usage” </a:t>
            </a:r>
            <a:r>
              <a:rPr lang="en-US" altLang="en-US" sz="2400" dirty="0"/>
              <a:t>in a program.</a:t>
            </a:r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en-US" sz="2400" dirty="0"/>
              <a:t>Its abstraction can be represented by language L = </a:t>
            </a:r>
            <a:r>
              <a:rPr lang="en-US" altLang="en-US" sz="2400" dirty="0">
                <a:solidFill>
                  <a:srgbClr val="FF0000"/>
                </a:solidFill>
              </a:rPr>
              <a:t>{</a:t>
            </a:r>
            <a:r>
              <a:rPr lang="en-US" altLang="en-US" sz="2400" dirty="0" err="1">
                <a:solidFill>
                  <a:srgbClr val="FF0000"/>
                </a:solidFill>
              </a:rPr>
              <a:t>wcw</a:t>
            </a:r>
            <a:r>
              <a:rPr lang="en-US" altLang="en-US" sz="2400" dirty="0">
                <a:solidFill>
                  <a:srgbClr val="FF0000"/>
                </a:solidFill>
              </a:rPr>
              <a:t>, | w is in (</a:t>
            </a:r>
            <a:r>
              <a:rPr lang="en-US" altLang="en-US" sz="2400" dirty="0" err="1">
                <a:solidFill>
                  <a:srgbClr val="FF0000"/>
                </a:solidFill>
              </a:rPr>
              <a:t>a+b</a:t>
            </a:r>
            <a:r>
              <a:rPr lang="en-US" altLang="en-US" sz="2400" dirty="0">
                <a:solidFill>
                  <a:srgbClr val="FF0000"/>
                </a:solidFill>
              </a:rPr>
              <a:t>)*} </a:t>
            </a:r>
            <a:r>
              <a:rPr lang="en-US" altLang="en-US" sz="2000" dirty="0"/>
              <a:t>where first w represents the declaration of an identifier w, c represents an intervening program fragment, and the second w represents the use of the identifier.</a:t>
            </a:r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endParaRPr lang="en-US" altLang="en-US" dirty="0"/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en-US" sz="2400" dirty="0"/>
              <a:t>e.g. for the input string </a:t>
            </a:r>
            <a:r>
              <a:rPr lang="en-US" altLang="en-US" sz="2400" b="1" dirty="0" err="1">
                <a:solidFill>
                  <a:srgbClr val="FF0000"/>
                </a:solidFill>
              </a:rPr>
              <a:t>aabcaab</a:t>
            </a:r>
            <a:r>
              <a:rPr lang="en-US" altLang="en-US" sz="2400" dirty="0"/>
              <a:t>, </a:t>
            </a:r>
            <a:r>
              <a:rPr lang="en-US" altLang="en-US" sz="2400" b="1" dirty="0">
                <a:solidFill>
                  <a:srgbClr val="FF0000"/>
                </a:solidFill>
              </a:rPr>
              <a:t>w </a:t>
            </a:r>
            <a:r>
              <a:rPr lang="en-US" altLang="en-US" sz="2400" dirty="0"/>
              <a:t>is </a:t>
            </a:r>
            <a:r>
              <a:rPr lang="en-US" altLang="en-US" sz="2400" b="1" dirty="0" err="1">
                <a:solidFill>
                  <a:srgbClr val="FF0000"/>
                </a:solidFill>
              </a:rPr>
              <a:t>aab</a:t>
            </a:r>
            <a:r>
              <a:rPr lang="en-US" altLang="en-US" sz="2400" b="1" dirty="0">
                <a:solidFill>
                  <a:srgbClr val="FF0000"/>
                </a:solidFill>
              </a:rPr>
              <a:t> (</a:t>
            </a:r>
            <a:r>
              <a:rPr lang="en-US" altLang="en-US" sz="2400" b="1" dirty="0" err="1">
                <a:solidFill>
                  <a:srgbClr val="FF0000"/>
                </a:solidFill>
              </a:rPr>
              <a:t>wcw</a:t>
            </a:r>
            <a:r>
              <a:rPr lang="en-US" altLang="en-US" sz="2400" b="1" dirty="0">
                <a:solidFill>
                  <a:srgbClr val="FF0000"/>
                </a:solidFill>
              </a:rPr>
              <a:t> = </a:t>
            </a:r>
            <a:r>
              <a:rPr lang="en-US" altLang="en-US" sz="2400" b="1" dirty="0" err="1">
                <a:solidFill>
                  <a:srgbClr val="FF0000"/>
                </a:solidFill>
              </a:rPr>
              <a:t>aab</a:t>
            </a:r>
            <a:r>
              <a:rPr lang="en-US" altLang="en-US" sz="2400" b="1" dirty="0">
                <a:solidFill>
                  <a:srgbClr val="FF0000"/>
                </a:solidFill>
              </a:rPr>
              <a:t> c </a:t>
            </a:r>
            <a:r>
              <a:rPr lang="en-US" altLang="en-US" sz="2400" b="1" dirty="0" err="1">
                <a:solidFill>
                  <a:srgbClr val="FF0000"/>
                </a:solidFill>
              </a:rPr>
              <a:t>aab</a:t>
            </a:r>
            <a:r>
              <a:rPr lang="en-US" altLang="en-US" sz="2400" b="1" dirty="0">
                <a:solidFill>
                  <a:srgbClr val="FF0000"/>
                </a:solidFill>
              </a:rPr>
              <a:t>)</a:t>
            </a:r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en-US" sz="2400" dirty="0">
                <a:solidFill>
                  <a:srgbClr val="FF0000"/>
                </a:solidFill>
              </a:rPr>
              <a:t>Identify w and c in this code?</a:t>
            </a:r>
            <a:r>
              <a:rPr lang="en-US" altLang="en-US" sz="2400" dirty="0"/>
              <a:t> 	</a:t>
            </a:r>
            <a:r>
              <a:rPr lang="en-US" altLang="en-US" sz="2400" b="1" dirty="0"/>
              <a:t>int rate; </a:t>
            </a:r>
            <a:r>
              <a:rPr lang="en-US" altLang="en-US" sz="2400" b="1" dirty="0" err="1"/>
              <a:t>cout</a:t>
            </a:r>
            <a:r>
              <a:rPr lang="en-US" altLang="en-US" sz="2400" b="1" dirty="0"/>
              <a:t> &lt;&lt; “hi”; rate = 3;</a:t>
            </a:r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endParaRPr lang="en-US" altLang="en-US" b="1" dirty="0"/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en-US" sz="2400" dirty="0">
                <a:solidFill>
                  <a:srgbClr val="FF0000"/>
                </a:solidFill>
              </a:rPr>
              <a:t>If </a:t>
            </a:r>
            <a:r>
              <a:rPr lang="en-US" altLang="en-US" sz="2400" dirty="0" err="1">
                <a:solidFill>
                  <a:srgbClr val="FF0000"/>
                </a:solidFill>
              </a:rPr>
              <a:t>wcw</a:t>
            </a:r>
            <a:r>
              <a:rPr lang="en-US" altLang="en-US" sz="2400" dirty="0">
                <a:solidFill>
                  <a:srgbClr val="FF0000"/>
                </a:solidFill>
              </a:rPr>
              <a:t> can’t have a CFG then why and how </a:t>
            </a:r>
            <a:r>
              <a:rPr lang="en-US" altLang="en-US" sz="2400" dirty="0" err="1">
                <a:solidFill>
                  <a:srgbClr val="FF0000"/>
                </a:solidFill>
              </a:rPr>
              <a:t>wcw</a:t>
            </a:r>
            <a:r>
              <a:rPr lang="en-US" altLang="en-US" sz="2400" baseline="30000" dirty="0" err="1">
                <a:solidFill>
                  <a:srgbClr val="FF0000"/>
                </a:solidFill>
              </a:rPr>
              <a:t>r</a:t>
            </a:r>
            <a:r>
              <a:rPr lang="en-US" altLang="en-US" sz="2400" baseline="300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can be written by a CFG?</a:t>
            </a:r>
          </a:p>
          <a:p>
            <a:pPr marL="857250" lvl="2" indent="-457200">
              <a:spcBef>
                <a:spcPts val="0"/>
              </a:spcBef>
            </a:pPr>
            <a:r>
              <a:rPr lang="en-US" altLang="en-US" sz="2200" dirty="0" err="1">
                <a:solidFill>
                  <a:srgbClr val="FF0000"/>
                </a:solidFill>
              </a:rPr>
              <a:t>wcw</a:t>
            </a:r>
            <a:r>
              <a:rPr lang="en-US" altLang="en-US" sz="2200" baseline="30000" dirty="0" err="1">
                <a:solidFill>
                  <a:srgbClr val="FF0000"/>
                </a:solidFill>
              </a:rPr>
              <a:t>r</a:t>
            </a:r>
            <a:r>
              <a:rPr lang="en-US" altLang="en-US" sz="2200" baseline="30000" dirty="0">
                <a:solidFill>
                  <a:srgbClr val="FF0000"/>
                </a:solidFill>
              </a:rPr>
              <a:t> </a:t>
            </a:r>
            <a:r>
              <a:rPr lang="en-US" altLang="en-US" sz="2200" dirty="0">
                <a:solidFill>
                  <a:srgbClr val="FF0000"/>
                </a:solidFill>
              </a:rPr>
              <a:t>is a</a:t>
            </a:r>
            <a:r>
              <a:rPr lang="en-US" altLang="en-US" sz="2200" baseline="30000" dirty="0">
                <a:solidFill>
                  <a:srgbClr val="FF0000"/>
                </a:solidFill>
              </a:rPr>
              <a:t> </a:t>
            </a:r>
            <a:r>
              <a:rPr lang="en-US" altLang="en-US" sz="2200" dirty="0">
                <a:solidFill>
                  <a:srgbClr val="FF0000"/>
                </a:solidFill>
              </a:rPr>
              <a:t>Palindrome with a CFG {</a:t>
            </a:r>
            <a:r>
              <a:rPr lang="en-US" altLang="en-US" sz="2200" b="1" dirty="0">
                <a:solidFill>
                  <a:srgbClr val="FF0000"/>
                </a:solidFill>
              </a:rPr>
              <a:t>S</a:t>
            </a:r>
            <a:r>
              <a:rPr lang="en-US" altLang="en-US" sz="22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22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aSa</a:t>
            </a:r>
            <a:r>
              <a:rPr lang="en-US" altLang="en-US" sz="2200" b="1" dirty="0">
                <a:solidFill>
                  <a:srgbClr val="FF0000"/>
                </a:solidFill>
                <a:sym typeface="Wingdings" panose="05000000000000000000" pitchFamily="2" charset="2"/>
              </a:rPr>
              <a:t> | </a:t>
            </a:r>
            <a:r>
              <a:rPr lang="en-US" altLang="en-US" sz="22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bSb</a:t>
            </a:r>
            <a:r>
              <a:rPr lang="en-US" altLang="en-US" sz="2200" b="1" dirty="0">
                <a:solidFill>
                  <a:srgbClr val="FF0000"/>
                </a:solidFill>
                <a:sym typeface="Wingdings" panose="05000000000000000000" pitchFamily="2" charset="2"/>
              </a:rPr>
              <a:t> | </a:t>
            </a:r>
            <a:r>
              <a:rPr lang="en-US" altLang="en-US" sz="2200" b="1" dirty="0">
                <a:solidFill>
                  <a:srgbClr val="FF0000"/>
                </a:solidFill>
                <a:sym typeface="Symbol" panose="05050102010706020507" pitchFamily="18" charset="2"/>
              </a:rPr>
              <a:t>C	C </a:t>
            </a:r>
            <a:r>
              <a:rPr lang="en-US" altLang="en-US" sz="22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22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aC</a:t>
            </a:r>
            <a:r>
              <a:rPr lang="en-US" altLang="en-US" sz="2200" b="1" dirty="0">
                <a:solidFill>
                  <a:srgbClr val="FF0000"/>
                </a:solidFill>
                <a:sym typeface="Wingdings" panose="05000000000000000000" pitchFamily="2" charset="2"/>
              </a:rPr>
              <a:t> | </a:t>
            </a:r>
            <a:r>
              <a:rPr lang="en-US" altLang="en-US" sz="22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bC</a:t>
            </a:r>
            <a:r>
              <a:rPr lang="en-US" altLang="en-US" sz="2200" b="1" dirty="0">
                <a:solidFill>
                  <a:srgbClr val="FF0000"/>
                </a:solidFill>
                <a:sym typeface="Wingdings" panose="05000000000000000000" pitchFamily="2" charset="2"/>
              </a:rPr>
              <a:t> | </a:t>
            </a:r>
            <a:r>
              <a:rPr lang="en-US" altLang="en-US" sz="2200" b="1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en-US" altLang="en-US" sz="2200" dirty="0">
                <a:solidFill>
                  <a:srgbClr val="FF0000"/>
                </a:solidFill>
                <a:sym typeface="Symbol" panose="05050102010706020507" pitchFamily="18" charset="2"/>
              </a:rPr>
              <a:t>} </a:t>
            </a:r>
          </a:p>
          <a:p>
            <a:pPr marL="857250" lvl="2" indent="-457200">
              <a:spcBef>
                <a:spcPts val="0"/>
              </a:spcBef>
            </a:pPr>
            <a:r>
              <a:rPr lang="en-PK" altLang="en-PK" sz="1800" dirty="0">
                <a:latin typeface="Consolas" panose="020B0609020204030204" pitchFamily="49" charset="0"/>
              </a:rPr>
              <a:t>int f(void) { return n + 1; </a:t>
            </a:r>
            <a:r>
              <a:rPr lang="en-US" altLang="en-PK" sz="1800" dirty="0">
                <a:latin typeface="Consolas" panose="020B0609020204030204" pitchFamily="49" charset="0"/>
              </a:rPr>
              <a:t>} its syntax is ok but n is not in the scope</a:t>
            </a:r>
            <a:endParaRPr lang="en-US" altLang="en-US" sz="1800" dirty="0">
              <a:solidFill>
                <a:srgbClr val="FF0000"/>
              </a:solidFill>
            </a:endParaRPr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en-US" sz="2400" dirty="0">
                <a:solidFill>
                  <a:srgbClr val="FF0000"/>
                </a:solidFill>
              </a:rPr>
              <a:t>So, C and Java are </a:t>
            </a:r>
            <a:r>
              <a:rPr lang="en-US" altLang="en-US" sz="2400" b="1" dirty="0">
                <a:solidFill>
                  <a:srgbClr val="FF0000"/>
                </a:solidFill>
              </a:rPr>
              <a:t>context-sensitive languages</a:t>
            </a:r>
            <a:r>
              <a:rPr lang="en-US" altLang="en-US" sz="2400" dirty="0"/>
              <a:t>, they require identifier declaration before their usage, and they allow identifiers of any length.</a:t>
            </a:r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en-US" sz="2400" dirty="0"/>
              <a:t>For this reason, C and Java grammars </a:t>
            </a:r>
            <a:r>
              <a:rPr lang="en-US" altLang="en-US" sz="2400" dirty="0">
                <a:solidFill>
                  <a:srgbClr val="FF0000"/>
                </a:solidFill>
              </a:rPr>
              <a:t>doesn’t distinguish among identifiers </a:t>
            </a:r>
            <a:r>
              <a:rPr lang="en-US" altLang="en-US" sz="2400" dirty="0"/>
              <a:t>of different character strings. Instead, same token of </a:t>
            </a:r>
            <a:r>
              <a:rPr lang="en-US" altLang="en-US" sz="2400" b="1" dirty="0">
                <a:solidFill>
                  <a:srgbClr val="FF0000"/>
                </a:solidFill>
              </a:rPr>
              <a:t>id</a:t>
            </a:r>
            <a:r>
              <a:rPr lang="en-US" altLang="en-US" sz="2400" dirty="0">
                <a:solidFill>
                  <a:srgbClr val="FF0000"/>
                </a:solidFill>
              </a:rPr>
              <a:t> is used everywhere</a:t>
            </a:r>
            <a:r>
              <a:rPr lang="en-US" altLang="en-US" sz="2400" dirty="0"/>
              <a:t>. </a:t>
            </a:r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en-US" sz="2400" dirty="0"/>
              <a:t>In their compiler, </a:t>
            </a:r>
            <a:r>
              <a:rPr lang="en-US" altLang="en-US" sz="2400" dirty="0">
                <a:solidFill>
                  <a:srgbClr val="FF0000"/>
                </a:solidFill>
              </a:rPr>
              <a:t>semantic analyzer (with the help of symbol entry) </a:t>
            </a:r>
            <a:r>
              <a:rPr lang="en-US" altLang="en-US" sz="2400" dirty="0"/>
              <a:t>checks the context of identifiers (are they declared before their usage or not).</a:t>
            </a:r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endParaRPr lang="en-US" altLang="en-US" sz="2400" dirty="0"/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endParaRPr lang="en-US" altLang="en-US" sz="2400" dirty="0"/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endParaRPr lang="en-US" alt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49CC3A-FF69-4F41-A5BC-C6C5FF995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11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3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3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3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3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3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3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3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3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3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3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6A66-0E01-4AE3-9E0D-99493EA883FF}" type="slidenum">
              <a:rPr lang="en-US" altLang="en-US"/>
              <a:pPr/>
              <a:t>35</a:t>
            </a:fld>
            <a:endParaRPr lang="en-US" altLang="en-US" dirty="0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753600" cy="685800"/>
          </a:xfrm>
        </p:spPr>
        <p:txBody>
          <a:bodyPr/>
          <a:lstStyle/>
          <a:p>
            <a:r>
              <a:rPr lang="en-US" altLang="en-US" dirty="0"/>
              <a:t>CFG vs Context-Sensitive Grammar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762000"/>
            <a:ext cx="10058400" cy="6172200"/>
          </a:xfrm>
        </p:spPr>
        <p:txBody>
          <a:bodyPr/>
          <a:lstStyle/>
          <a:p>
            <a:pPr marL="457200" lvl="1" indent="-457200" algn="l">
              <a:spcBef>
                <a:spcPts val="0"/>
              </a:spcBef>
              <a:buFont typeface="+mj-lt"/>
              <a:buAutoNum type="arabicParenR"/>
            </a:pPr>
            <a:r>
              <a:rPr lang="en-US" altLang="en-US" sz="2400" dirty="0"/>
              <a:t>“</a:t>
            </a:r>
            <a:r>
              <a:rPr lang="en-US" altLang="en-US" sz="2400" dirty="0">
                <a:solidFill>
                  <a:srgbClr val="FF0000"/>
                </a:solidFill>
              </a:rPr>
              <a:t>Match No. of formal parameters in function declaration with the No. of actual parameters in function usage” </a:t>
            </a:r>
            <a:r>
              <a:rPr lang="en-US" altLang="en-US" sz="2400" dirty="0"/>
              <a:t>is also context-sensitive.</a:t>
            </a:r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en-US" sz="2400" dirty="0"/>
              <a:t>Its abstraction can be represented by language L = {</a:t>
            </a:r>
            <a:r>
              <a:rPr lang="en-US" altLang="en-US" sz="2400" b="1" dirty="0" err="1">
                <a:solidFill>
                  <a:srgbClr val="FF0000"/>
                </a:solidFill>
              </a:rPr>
              <a:t>a</a:t>
            </a:r>
            <a:r>
              <a:rPr lang="en-US" altLang="en-US" sz="2400" b="1" baseline="30000" dirty="0" err="1">
                <a:solidFill>
                  <a:srgbClr val="FF0000"/>
                </a:solidFill>
              </a:rPr>
              <a:t>n</a:t>
            </a:r>
            <a:r>
              <a:rPr lang="en-US" altLang="en-US" sz="2400" b="1" dirty="0" err="1">
                <a:solidFill>
                  <a:srgbClr val="FF0000"/>
                </a:solidFill>
              </a:rPr>
              <a:t>b</a:t>
            </a:r>
            <a:r>
              <a:rPr lang="en-US" altLang="en-US" sz="2400" b="1" baseline="30000" dirty="0" err="1">
                <a:solidFill>
                  <a:srgbClr val="FF0000"/>
                </a:solidFill>
              </a:rPr>
              <a:t>m</a:t>
            </a:r>
            <a:r>
              <a:rPr lang="en-US" altLang="en-US" sz="2400" b="1" dirty="0" err="1">
                <a:solidFill>
                  <a:srgbClr val="FF0000"/>
                </a:solidFill>
              </a:rPr>
              <a:t>c</a:t>
            </a:r>
            <a:r>
              <a:rPr lang="en-US" altLang="en-US" sz="2400" b="1" baseline="30000" dirty="0" err="1">
                <a:solidFill>
                  <a:srgbClr val="FF0000"/>
                </a:solidFill>
              </a:rPr>
              <a:t>n</a:t>
            </a:r>
            <a:r>
              <a:rPr lang="en-US" altLang="en-US" sz="2400" b="1" dirty="0" err="1">
                <a:solidFill>
                  <a:srgbClr val="FF0000"/>
                </a:solidFill>
              </a:rPr>
              <a:t>d</a:t>
            </a:r>
            <a:r>
              <a:rPr lang="en-US" altLang="en-US" sz="2400" b="1" baseline="30000" dirty="0" err="1">
                <a:solidFill>
                  <a:srgbClr val="FF0000"/>
                </a:solidFill>
              </a:rPr>
              <a:t>m</a:t>
            </a:r>
            <a:r>
              <a:rPr lang="en-US" altLang="en-US" sz="2400" b="1" baseline="300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| n, m &gt;= 0</a:t>
            </a:r>
            <a:r>
              <a:rPr lang="en-US" altLang="en-US" sz="2400" dirty="0"/>
              <a:t>}</a:t>
            </a:r>
          </a:p>
          <a:p>
            <a:pPr marL="857250" lvl="2" indent="-457200">
              <a:spcBef>
                <a:spcPts val="0"/>
              </a:spcBef>
            </a:pPr>
            <a:r>
              <a:rPr lang="en-US" altLang="en-US" sz="2000" dirty="0"/>
              <a:t>Here </a:t>
            </a:r>
            <a:r>
              <a:rPr lang="en-US" altLang="en-US" sz="2000" b="1" dirty="0"/>
              <a:t>a</a:t>
            </a:r>
            <a:r>
              <a:rPr lang="en-US" altLang="en-US" sz="2000" b="1" baseline="30000" dirty="0"/>
              <a:t>n</a:t>
            </a:r>
            <a:r>
              <a:rPr lang="en-US" altLang="en-US" sz="2000" dirty="0"/>
              <a:t> and </a:t>
            </a:r>
            <a:r>
              <a:rPr lang="en-US" altLang="en-US" sz="2000" b="1" dirty="0"/>
              <a:t>b</a:t>
            </a:r>
            <a:r>
              <a:rPr lang="en-US" altLang="en-US" sz="2000" b="1" baseline="30000" dirty="0"/>
              <a:t>m</a:t>
            </a:r>
            <a:r>
              <a:rPr lang="en-US" altLang="en-US" sz="2000" dirty="0"/>
              <a:t> could represents the formal parameter lists of two functions declared to have n and m arguments, respectively </a:t>
            </a:r>
            <a:br>
              <a:rPr lang="en-US" altLang="en-US" sz="2000" dirty="0"/>
            </a:br>
            <a:r>
              <a:rPr lang="en-US" altLang="en-US" sz="2000" dirty="0"/>
              <a:t>while </a:t>
            </a:r>
            <a:r>
              <a:rPr lang="en-US" altLang="en-US" sz="2000" b="1" dirty="0" err="1"/>
              <a:t>c</a:t>
            </a:r>
            <a:r>
              <a:rPr lang="en-US" altLang="en-US" sz="2000" b="1" baseline="30000" dirty="0" err="1"/>
              <a:t>n</a:t>
            </a:r>
            <a:r>
              <a:rPr lang="en-US" altLang="en-US" sz="2000" b="1" dirty="0"/>
              <a:t> </a:t>
            </a:r>
            <a:r>
              <a:rPr lang="en-US" altLang="en-US" sz="2000" dirty="0"/>
              <a:t>and </a:t>
            </a:r>
            <a:r>
              <a:rPr lang="en-US" altLang="en-US" sz="2000" b="1" dirty="0"/>
              <a:t>d</a:t>
            </a:r>
            <a:r>
              <a:rPr lang="en-US" altLang="en-US" sz="2000" b="1" baseline="30000" dirty="0"/>
              <a:t>m</a:t>
            </a:r>
            <a:r>
              <a:rPr lang="en-US" altLang="en-US" sz="2000" dirty="0"/>
              <a:t> represents the actual parameter lists in calls to these two functions.</a:t>
            </a:r>
          </a:p>
          <a:p>
            <a:pPr marL="857250" lvl="2" indent="-457200">
              <a:spcBef>
                <a:spcPts val="0"/>
              </a:spcBef>
            </a:pPr>
            <a:endParaRPr lang="en-US" altLang="en-US" sz="2000" dirty="0"/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en-US" sz="2400" dirty="0">
                <a:solidFill>
                  <a:srgbClr val="FF0000"/>
                </a:solidFill>
              </a:rPr>
              <a:t>Identify </a:t>
            </a:r>
            <a:r>
              <a:rPr lang="en-US" altLang="en-US" sz="2400" b="1" dirty="0">
                <a:solidFill>
                  <a:srgbClr val="FF0000"/>
                </a:solidFill>
              </a:rPr>
              <a:t>a</a:t>
            </a:r>
            <a:r>
              <a:rPr lang="en-US" altLang="en-US" sz="2400" b="1" baseline="30000" dirty="0">
                <a:solidFill>
                  <a:srgbClr val="FF0000"/>
                </a:solidFill>
              </a:rPr>
              <a:t>n</a:t>
            </a:r>
            <a:r>
              <a:rPr lang="en-US" altLang="en-US" sz="2400" dirty="0">
                <a:solidFill>
                  <a:srgbClr val="FF0000"/>
                </a:solidFill>
              </a:rPr>
              <a:t>, </a:t>
            </a:r>
            <a:r>
              <a:rPr lang="en-US" altLang="en-US" sz="2400" b="1" dirty="0">
                <a:solidFill>
                  <a:srgbClr val="FF0000"/>
                </a:solidFill>
              </a:rPr>
              <a:t>b</a:t>
            </a:r>
            <a:r>
              <a:rPr lang="en-US" altLang="en-US" sz="2400" b="1" baseline="30000" dirty="0">
                <a:solidFill>
                  <a:srgbClr val="FF0000"/>
                </a:solidFill>
              </a:rPr>
              <a:t>m</a:t>
            </a:r>
            <a:r>
              <a:rPr lang="en-US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, </a:t>
            </a:r>
            <a:r>
              <a:rPr lang="en-US" altLang="en-US" sz="2400" b="1" dirty="0" err="1">
                <a:solidFill>
                  <a:srgbClr val="FF0000"/>
                </a:solidFill>
              </a:rPr>
              <a:t>c</a:t>
            </a:r>
            <a:r>
              <a:rPr lang="en-US" altLang="en-US" sz="2400" b="1" baseline="30000" dirty="0" err="1">
                <a:solidFill>
                  <a:srgbClr val="FF0000"/>
                </a:solidFill>
              </a:rPr>
              <a:t>n</a:t>
            </a:r>
            <a:r>
              <a:rPr lang="en-US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and </a:t>
            </a:r>
            <a:r>
              <a:rPr lang="en-US" altLang="en-US" sz="2400" b="1" dirty="0">
                <a:solidFill>
                  <a:srgbClr val="FF0000"/>
                </a:solidFill>
              </a:rPr>
              <a:t>d</a:t>
            </a:r>
            <a:r>
              <a:rPr lang="en-US" altLang="en-US" sz="2400" b="1" baseline="30000" dirty="0">
                <a:solidFill>
                  <a:srgbClr val="FF0000"/>
                </a:solidFill>
              </a:rPr>
              <a:t>m</a:t>
            </a:r>
            <a:r>
              <a:rPr lang="en-US" altLang="en-US" sz="2400" dirty="0">
                <a:solidFill>
                  <a:srgbClr val="FF0000"/>
                </a:solidFill>
              </a:rPr>
              <a:t> in? </a:t>
            </a:r>
            <a:r>
              <a:rPr lang="en-US" altLang="en-US" sz="2400" dirty="0"/>
              <a:t>f1(int a); f2(char b, char c); … f1(5); f2(d, e);</a:t>
            </a:r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en-US" sz="2400" b="1" dirty="0" err="1">
                <a:solidFill>
                  <a:srgbClr val="FF0000"/>
                </a:solidFill>
              </a:rPr>
              <a:t>a</a:t>
            </a:r>
            <a:r>
              <a:rPr lang="en-US" altLang="en-US" sz="2400" b="1" baseline="30000" dirty="0" err="1">
                <a:solidFill>
                  <a:srgbClr val="FF0000"/>
                </a:solidFill>
              </a:rPr>
              <a:t>n</a:t>
            </a:r>
            <a:r>
              <a:rPr lang="en-US" altLang="en-US" sz="2400" b="1" dirty="0" err="1">
                <a:solidFill>
                  <a:srgbClr val="FF0000"/>
                </a:solidFill>
              </a:rPr>
              <a:t>b</a:t>
            </a:r>
            <a:r>
              <a:rPr lang="en-US" altLang="en-US" sz="2400" b="1" baseline="30000" dirty="0" err="1">
                <a:solidFill>
                  <a:srgbClr val="FF0000"/>
                </a:solidFill>
              </a:rPr>
              <a:t>m</a:t>
            </a:r>
            <a:r>
              <a:rPr lang="en-US" altLang="en-US" sz="2400" b="1" dirty="0" err="1">
                <a:solidFill>
                  <a:srgbClr val="FF0000"/>
                </a:solidFill>
              </a:rPr>
              <a:t>c</a:t>
            </a:r>
            <a:r>
              <a:rPr lang="en-US" altLang="en-US" sz="2400" b="1" baseline="30000" dirty="0" err="1">
                <a:solidFill>
                  <a:srgbClr val="FF0000"/>
                </a:solidFill>
              </a:rPr>
              <a:t>n</a:t>
            </a:r>
            <a:r>
              <a:rPr lang="en-US" altLang="en-US" sz="2400" b="1" dirty="0" err="1">
                <a:solidFill>
                  <a:srgbClr val="FF0000"/>
                </a:solidFill>
              </a:rPr>
              <a:t>d</a:t>
            </a:r>
            <a:r>
              <a:rPr lang="en-US" altLang="en-US" sz="2400" b="1" baseline="30000" dirty="0" err="1">
                <a:solidFill>
                  <a:srgbClr val="FF0000"/>
                </a:solidFill>
              </a:rPr>
              <a:t>m</a:t>
            </a:r>
            <a:r>
              <a:rPr lang="en-US" altLang="en-US" sz="2400" b="1" baseline="300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can’t be written by a CFG but in a different order </a:t>
            </a:r>
            <a:r>
              <a:rPr lang="en-US" altLang="en-US" sz="2400" b="1" dirty="0" err="1">
                <a:solidFill>
                  <a:srgbClr val="FF0000"/>
                </a:solidFill>
              </a:rPr>
              <a:t>b</a:t>
            </a:r>
            <a:r>
              <a:rPr lang="en-US" altLang="en-US" sz="2400" b="1" baseline="30000" dirty="0" err="1">
                <a:solidFill>
                  <a:srgbClr val="FF0000"/>
                </a:solidFill>
              </a:rPr>
              <a:t>m</a:t>
            </a:r>
            <a:r>
              <a:rPr lang="en-US" altLang="en-US" sz="2400" b="1" dirty="0" err="1">
                <a:solidFill>
                  <a:srgbClr val="FF0000"/>
                </a:solidFill>
              </a:rPr>
              <a:t>a</a:t>
            </a:r>
            <a:r>
              <a:rPr lang="en-US" altLang="en-US" sz="2400" b="1" baseline="30000" dirty="0" err="1">
                <a:solidFill>
                  <a:srgbClr val="FF0000"/>
                </a:solidFill>
              </a:rPr>
              <a:t>n</a:t>
            </a:r>
            <a:r>
              <a:rPr lang="en-US" altLang="en-US" sz="2400" b="1" dirty="0" err="1">
                <a:solidFill>
                  <a:srgbClr val="FF0000"/>
                </a:solidFill>
              </a:rPr>
              <a:t>c</a:t>
            </a:r>
            <a:r>
              <a:rPr lang="en-US" altLang="en-US" sz="2400" b="1" baseline="30000" dirty="0" err="1">
                <a:solidFill>
                  <a:srgbClr val="FF0000"/>
                </a:solidFill>
              </a:rPr>
              <a:t>n</a:t>
            </a:r>
            <a:r>
              <a:rPr lang="en-US" altLang="en-US" sz="2400" b="1" dirty="0" err="1">
                <a:solidFill>
                  <a:srgbClr val="FF0000"/>
                </a:solidFill>
              </a:rPr>
              <a:t>d</a:t>
            </a:r>
            <a:r>
              <a:rPr lang="en-US" altLang="en-US" sz="2400" b="1" baseline="30000" dirty="0" err="1">
                <a:solidFill>
                  <a:srgbClr val="FF0000"/>
                </a:solidFill>
              </a:rPr>
              <a:t>m</a:t>
            </a:r>
            <a:r>
              <a:rPr lang="en-US" altLang="en-US" sz="2400" b="1" baseline="300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have a CFG (</a:t>
            </a:r>
            <a:r>
              <a:rPr lang="en-US" altLang="en-US" sz="2000" dirty="0">
                <a:solidFill>
                  <a:srgbClr val="FF0000"/>
                </a:solidFill>
              </a:rPr>
              <a:t>S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bSd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| A	A  </a:t>
            </a:r>
            <a:r>
              <a:rPr lang="en-US" alt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aAc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|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)</a:t>
            </a:r>
          </a:p>
          <a:p>
            <a:pPr marL="742950" lvl="2" indent="-342900">
              <a:spcBef>
                <a:spcPts val="0"/>
              </a:spcBef>
            </a:pPr>
            <a:endParaRPr lang="en-US" altLang="en-US" sz="2000" dirty="0">
              <a:solidFill>
                <a:srgbClr val="FF0000"/>
              </a:solidFill>
            </a:endParaRPr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en-US" sz="2400" dirty="0"/>
              <a:t>In the </a:t>
            </a:r>
            <a:r>
              <a:rPr lang="en-US" altLang="en-US" sz="2400"/>
              <a:t>following a C-language </a:t>
            </a:r>
            <a:r>
              <a:rPr lang="en-US" altLang="en-US" sz="2400" dirty="0"/>
              <a:t>like rule for function call, function declaration and its usage does not count the number of parameters. </a:t>
            </a:r>
          </a:p>
          <a:p>
            <a:pPr marL="742950" lvl="2" indent="-342900">
              <a:spcBef>
                <a:spcPts val="0"/>
              </a:spcBef>
            </a:pPr>
            <a:r>
              <a:rPr lang="en-US" altLang="en-US" sz="2000" i="1" dirty="0" err="1">
                <a:solidFill>
                  <a:srgbClr val="FF0000"/>
                </a:solidFill>
              </a:rPr>
              <a:t>stmt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2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fun_id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(</a:t>
            </a:r>
            <a:r>
              <a:rPr lang="en-US" altLang="en-US" sz="2000" i="1" dirty="0" err="1">
                <a:solidFill>
                  <a:srgbClr val="FF0000"/>
                </a:solidFill>
                <a:sym typeface="Wingdings" panose="05000000000000000000" pitchFamily="2" charset="2"/>
              </a:rPr>
              <a:t>exprList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)	</a:t>
            </a:r>
            <a:r>
              <a:rPr lang="en-US" altLang="en-US" sz="2000" i="1" dirty="0" err="1">
                <a:solidFill>
                  <a:srgbClr val="FF0000"/>
                </a:solidFill>
                <a:sym typeface="Wingdings" panose="05000000000000000000" pitchFamily="2" charset="2"/>
              </a:rPr>
              <a:t>exprList</a:t>
            </a:r>
            <a:r>
              <a:rPr lang="en-US" altLang="en-US" sz="2000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2000" i="1" dirty="0" err="1">
                <a:solidFill>
                  <a:srgbClr val="FF0000"/>
                </a:solidFill>
                <a:sym typeface="Wingdings" panose="05000000000000000000" pitchFamily="2" charset="2"/>
              </a:rPr>
              <a:t>exprList</a:t>
            </a:r>
            <a:r>
              <a:rPr lang="en-US" alt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i="1" dirty="0">
                <a:solidFill>
                  <a:srgbClr val="FF0000"/>
                </a:solidFill>
                <a:sym typeface="Wingdings" panose="05000000000000000000" pitchFamily="2" charset="2"/>
              </a:rPr>
              <a:t>expr 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| </a:t>
            </a:r>
            <a:r>
              <a:rPr lang="en-US" altLang="en-US" sz="2000" i="1" dirty="0">
                <a:solidFill>
                  <a:srgbClr val="FF0000"/>
                </a:solidFill>
                <a:sym typeface="Wingdings" panose="05000000000000000000" pitchFamily="2" charset="2"/>
              </a:rPr>
              <a:t>expr</a:t>
            </a:r>
            <a:b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altLang="en-US" sz="2000" i="1" dirty="0" err="1">
                <a:sym typeface="Wingdings" panose="05000000000000000000" pitchFamily="2" charset="2"/>
              </a:rPr>
              <a:t>expr</a:t>
            </a:r>
            <a:r>
              <a:rPr lang="en-US" altLang="en-US" sz="2000" i="1" dirty="0">
                <a:sym typeface="Wingdings" panose="05000000000000000000" pitchFamily="2" charset="2"/>
              </a:rPr>
              <a:t> </a:t>
            </a:r>
            <a:r>
              <a:rPr lang="en-US" altLang="en-US" sz="2000" dirty="0">
                <a:sym typeface="Wingdings" panose="05000000000000000000" pitchFamily="2" charset="2"/>
              </a:rPr>
              <a:t> </a:t>
            </a:r>
            <a:r>
              <a:rPr lang="en-US" altLang="en-US" sz="2000" i="1" dirty="0">
                <a:sym typeface="Wingdings" panose="05000000000000000000" pitchFamily="2" charset="2"/>
              </a:rPr>
              <a:t>expr </a:t>
            </a:r>
            <a:r>
              <a:rPr lang="en-US" altLang="en-US" sz="2000" b="1" dirty="0">
                <a:sym typeface="Wingdings" panose="05000000000000000000" pitchFamily="2" charset="2"/>
              </a:rPr>
              <a:t>+</a:t>
            </a:r>
            <a:r>
              <a:rPr lang="en-US" altLang="en-US" sz="2000" i="1" dirty="0">
                <a:sym typeface="Wingdings" panose="05000000000000000000" pitchFamily="2" charset="2"/>
              </a:rPr>
              <a:t> expr </a:t>
            </a:r>
            <a:r>
              <a:rPr lang="en-US" altLang="en-US" sz="2000" dirty="0">
                <a:sym typeface="Wingdings" panose="05000000000000000000" pitchFamily="2" charset="2"/>
              </a:rPr>
              <a:t>| </a:t>
            </a:r>
            <a:r>
              <a:rPr lang="en-US" altLang="en-US" sz="2000" i="1" dirty="0">
                <a:sym typeface="Wingdings" panose="05000000000000000000" pitchFamily="2" charset="2"/>
              </a:rPr>
              <a:t>expr </a:t>
            </a:r>
            <a:r>
              <a:rPr lang="en-US" altLang="en-US" sz="2000" b="1" dirty="0">
                <a:sym typeface="Wingdings" panose="05000000000000000000" pitchFamily="2" charset="2"/>
              </a:rPr>
              <a:t>-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i="1" dirty="0">
                <a:sym typeface="Wingdings" panose="05000000000000000000" pitchFamily="2" charset="2"/>
              </a:rPr>
              <a:t>expr </a:t>
            </a:r>
            <a:r>
              <a:rPr lang="en-US" altLang="en-US" sz="2000" dirty="0">
                <a:sym typeface="Wingdings" panose="05000000000000000000" pitchFamily="2" charset="2"/>
              </a:rPr>
              <a:t>| </a:t>
            </a:r>
            <a:r>
              <a:rPr lang="en-US" altLang="en-US" sz="2000" b="1" dirty="0">
                <a:sym typeface="Wingdings" panose="05000000000000000000" pitchFamily="2" charset="2"/>
              </a:rPr>
              <a:t>(</a:t>
            </a:r>
            <a:r>
              <a:rPr lang="en-US" altLang="en-US" sz="2000" i="1" dirty="0">
                <a:sym typeface="Wingdings" panose="05000000000000000000" pitchFamily="2" charset="2"/>
              </a:rPr>
              <a:t>expr</a:t>
            </a:r>
            <a:r>
              <a:rPr lang="en-US" altLang="en-US" sz="2000" b="1" dirty="0">
                <a:sym typeface="Wingdings" panose="05000000000000000000" pitchFamily="2" charset="2"/>
              </a:rPr>
              <a:t>)</a:t>
            </a:r>
            <a:r>
              <a:rPr lang="en-US" altLang="en-US" sz="2000" dirty="0">
                <a:sym typeface="Wingdings" panose="05000000000000000000" pitchFamily="2" charset="2"/>
              </a:rPr>
              <a:t> | </a:t>
            </a:r>
            <a:r>
              <a:rPr lang="en-US" altLang="en-US" sz="2000" b="1" dirty="0">
                <a:sym typeface="Wingdings" panose="05000000000000000000" pitchFamily="2" charset="2"/>
              </a:rPr>
              <a:t>id</a:t>
            </a:r>
            <a:r>
              <a:rPr lang="en-US" altLang="en-US" sz="2000" dirty="0">
                <a:sym typeface="Wingdings" panose="05000000000000000000" pitchFamily="2" charset="2"/>
              </a:rPr>
              <a:t> | </a:t>
            </a:r>
            <a:r>
              <a:rPr lang="en-US" altLang="en-US" sz="2000" b="1" dirty="0">
                <a:sym typeface="Wingdings" panose="05000000000000000000" pitchFamily="2" charset="2"/>
              </a:rPr>
              <a:t>digit</a:t>
            </a:r>
            <a:r>
              <a:rPr lang="en-US" altLang="en-US" sz="2200" b="1" dirty="0">
                <a:sym typeface="Wingdings" panose="05000000000000000000" pitchFamily="2" charset="2"/>
              </a:rPr>
              <a:t> </a:t>
            </a:r>
            <a:endParaRPr lang="en-US" altLang="en-US" sz="2200" b="1" dirty="0"/>
          </a:p>
          <a:p>
            <a:pPr marL="457200" lvl="1" indent="-457200">
              <a:spcBef>
                <a:spcPts val="0"/>
              </a:spcBef>
              <a:buFont typeface="+mj-lt"/>
              <a:buAutoNum type="arabicParenR"/>
            </a:pPr>
            <a:r>
              <a:rPr lang="en-US" altLang="en-US" sz="2400" dirty="0"/>
              <a:t>So matching the No. of parameters in a function call with its declaration is done in semantic analysis (mild context-sensitivity added with the help of its symbol table entry). </a:t>
            </a:r>
          </a:p>
        </p:txBody>
      </p:sp>
    </p:spTree>
    <p:extLst>
      <p:ext uri="{BB962C8B-B14F-4D97-AF65-F5344CB8AC3E}">
        <p14:creationId xmlns:p14="http://schemas.microsoft.com/office/powerpoint/2010/main" val="149055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3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3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3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3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C96-20B3-4768-8CCC-C2C349584E48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CFG - Terminology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9677400" cy="54102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rgbClr val="FF0000"/>
                </a:solidFill>
              </a:rPr>
              <a:t>sentence </a:t>
            </a:r>
            <a:r>
              <a:rPr lang="en-US" altLang="en-US" dirty="0"/>
              <a:t>of L(G) is a string of terminal symbols of G.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L(G) is the </a:t>
            </a:r>
            <a:r>
              <a:rPr lang="en-US" altLang="en-US" dirty="0">
                <a:solidFill>
                  <a:srgbClr val="FF0000"/>
                </a:solidFill>
              </a:rPr>
              <a:t>language</a:t>
            </a:r>
            <a:r>
              <a:rPr lang="en-US" altLang="en-US" dirty="0"/>
              <a:t> of G (the set of sentences generated by Grammar G).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If  S is the start symbol of G then</a:t>
            </a:r>
          </a:p>
          <a:p>
            <a:pPr lvl="1">
              <a:lnSpc>
                <a:spcPct val="200000"/>
              </a:lnSpc>
              <a:buFont typeface="Symbol" panose="05050102010706020507" pitchFamily="18" charset="2"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 is  a sentence of L(G) </a:t>
            </a:r>
            <a:r>
              <a:rPr lang="en-US" altLang="en-US" sz="2000" dirty="0" err="1">
                <a:sym typeface="Symbol" panose="05050102010706020507" pitchFamily="18" charset="2"/>
              </a:rPr>
              <a:t>iff</a:t>
            </a:r>
            <a:r>
              <a:rPr lang="en-US" altLang="en-US" sz="2000" dirty="0">
                <a:sym typeface="Symbol" panose="05050102010706020507" pitchFamily="18" charset="2"/>
              </a:rPr>
              <a:t>  S      (where  is a string of terminals of G).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If G is a context-free grammar (CFG), L(G) is a </a:t>
            </a:r>
            <a:r>
              <a:rPr lang="en-US" altLang="en-US" i="1" dirty="0">
                <a:solidFill>
                  <a:srgbClr val="FF0000"/>
                </a:solidFill>
              </a:rPr>
              <a:t>context-free language</a:t>
            </a:r>
            <a:r>
              <a:rPr lang="en-US" altLang="en-US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Two grammars are </a:t>
            </a:r>
            <a:r>
              <a:rPr lang="en-US" altLang="en-US" i="1" dirty="0">
                <a:solidFill>
                  <a:srgbClr val="FF0000"/>
                </a:solidFill>
              </a:rPr>
              <a:t>equivalent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if they produce the same language.</a:t>
            </a:r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3602037" y="3505200"/>
            <a:ext cx="284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/>
              <a:t>+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6A66-0E01-4AE3-9E0D-99493EA883FF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914400"/>
          </a:xfrm>
        </p:spPr>
        <p:txBody>
          <a:bodyPr/>
          <a:lstStyle/>
          <a:p>
            <a:r>
              <a:rPr lang="en-US" altLang="en-US" dirty="0"/>
              <a:t>Example – A CFG for Arithmetic Expression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906000" cy="5867400"/>
          </a:xfrm>
        </p:spPr>
        <p:txBody>
          <a:bodyPr/>
          <a:lstStyle/>
          <a:p>
            <a:pPr marL="0" lvl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Grammar:</a:t>
            </a:r>
          </a:p>
          <a:p>
            <a:pPr marL="0" lvl="1">
              <a:lnSpc>
                <a:spcPct val="90000"/>
              </a:lnSpc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highlight>
                  <a:srgbClr val="C0C0C0"/>
                </a:highlight>
              </a:rPr>
              <a:t>E </a:t>
            </a:r>
            <a:r>
              <a:rPr lang="en-US" altLang="en-US" sz="2400" dirty="0">
                <a:highlight>
                  <a:srgbClr val="C0C0C0"/>
                </a:highlight>
                <a:sym typeface="Symbol" panose="05050102010706020507" pitchFamily="18" charset="2"/>
              </a:rPr>
              <a:t> E + E | E – E | E * E | E / E | - E | ( E ) | id | digit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Input string: 		</a:t>
            </a:r>
            <a:r>
              <a:rPr lang="en-US" altLang="en-US" dirty="0">
                <a:solidFill>
                  <a:srgbClr val="FF0000"/>
                </a:solidFill>
              </a:rPr>
              <a:t>id + digit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Derivation: 	E </a:t>
            </a:r>
            <a:r>
              <a:rPr lang="en-US" altLang="en-US" dirty="0">
                <a:sym typeface="Symbol" panose="05050102010706020507" pitchFamily="18" charset="2"/>
              </a:rPr>
              <a:t> </a:t>
            </a:r>
            <a:r>
              <a:rPr lang="en-US" altLang="en-US" u="sng" dirty="0">
                <a:sym typeface="Symbol" panose="05050102010706020507" pitchFamily="18" charset="2"/>
              </a:rPr>
              <a:t>E </a:t>
            </a:r>
            <a:r>
              <a:rPr lang="en-US" altLang="en-US" dirty="0">
                <a:sym typeface="Symbol" panose="05050102010706020507" pitchFamily="18" charset="2"/>
              </a:rPr>
              <a:t>+ E  id + </a:t>
            </a:r>
            <a:r>
              <a:rPr lang="en-US" altLang="en-US" u="sng" dirty="0">
                <a:sym typeface="Symbol" panose="05050102010706020507" pitchFamily="18" charset="2"/>
              </a:rPr>
              <a:t>E</a:t>
            </a:r>
            <a:r>
              <a:rPr lang="en-US" altLang="en-US" dirty="0">
                <a:sym typeface="Symbol" panose="05050102010706020507" pitchFamily="18" charset="2"/>
              </a:rPr>
              <a:t>  id + digit</a:t>
            </a:r>
          </a:p>
          <a:p>
            <a:pPr algn="l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Step-by-step replacements </a:t>
            </a:r>
            <a:r>
              <a:rPr lang="en-US" altLang="en-US" dirty="0">
                <a:sym typeface="Symbol" panose="05050102010706020507" pitchFamily="18" charset="2"/>
              </a:rPr>
              <a:t>of non-terminals with their rules is called a derivation of input </a:t>
            </a:r>
            <a:r>
              <a:rPr lang="en-US" altLang="en-US" dirty="0" err="1">
                <a:sym typeface="Symbol" panose="05050102010706020507" pitchFamily="18" charset="2"/>
              </a:rPr>
              <a:t>id+id</a:t>
            </a:r>
            <a:r>
              <a:rPr lang="en-US" altLang="en-US" dirty="0">
                <a:sym typeface="Symbol" panose="05050102010706020507" pitchFamily="18" charset="2"/>
              </a:rPr>
              <a:t> from start symbol E.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Symbol" panose="05050102010706020507" pitchFamily="18" charset="2"/>
              </a:rPr>
              <a:t>1 </a:t>
            </a:r>
            <a:r>
              <a:rPr lang="en-US" altLang="en-US" dirty="0">
                <a:sym typeface="Symbol" panose="05050102010706020507" pitchFamily="18" charset="2"/>
              </a:rPr>
              <a:t> 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 ...  </a:t>
            </a:r>
            <a:r>
              <a:rPr lang="en-US" altLang="en-US" baseline="-25000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(</a:t>
            </a:r>
            <a:r>
              <a:rPr lang="en-US" altLang="en-US" baseline="-25000" dirty="0">
                <a:sym typeface="Symbol" panose="05050102010706020507" pitchFamily="18" charset="2"/>
              </a:rPr>
              <a:t>n  </a:t>
            </a:r>
            <a:r>
              <a:rPr lang="en-US" altLang="en-US" dirty="0">
                <a:sym typeface="Symbol" panose="05050102010706020507" pitchFamily="18" charset="2"/>
              </a:rPr>
              <a:t>derives from </a:t>
            </a:r>
            <a:r>
              <a:rPr lang="en-US" altLang="en-US" baseline="-25000" dirty="0">
                <a:sym typeface="Symbol" panose="05050102010706020507" pitchFamily="18" charset="2"/>
              </a:rPr>
              <a:t>1  </a:t>
            </a:r>
            <a:r>
              <a:rPr lang="en-US" altLang="en-US" dirty="0">
                <a:sym typeface="Symbol" panose="05050102010706020507" pitchFamily="18" charset="2"/>
              </a:rPr>
              <a:t> or   </a:t>
            </a:r>
            <a:r>
              <a:rPr lang="en-US" altLang="en-US" baseline="-25000" dirty="0">
                <a:sym typeface="Symbol" panose="05050102010706020507" pitchFamily="18" charset="2"/>
              </a:rPr>
              <a:t>1 </a:t>
            </a:r>
            <a:r>
              <a:rPr lang="en-US" altLang="en-US" dirty="0">
                <a:sym typeface="Symbol" panose="05050102010706020507" pitchFamily="18" charset="2"/>
              </a:rPr>
              <a:t>derives </a:t>
            </a:r>
            <a:r>
              <a:rPr lang="en-US" altLang="en-US" baseline="-25000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   : derives in one step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	: derives in zero or more steps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	: derives in one or more steps</a:t>
            </a:r>
          </a:p>
          <a:p>
            <a:pPr>
              <a:lnSpc>
                <a:spcPct val="90000"/>
              </a:lnSpc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In general a derivation step is 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  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Symbol" panose="05050102010706020507" pitchFamily="18" charset="2"/>
              </a:rPr>
              <a:t>      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(if there is a production rule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A</a:t>
            </a:r>
            <a:r>
              <a:rPr lang="en-US" altLang="en-US" sz="2400" dirty="0">
                <a:sym typeface="Symbol" panose="05050102010706020507" pitchFamily="18" charset="2"/>
              </a:rPr>
              <a:t> in our grammar 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	where  and  are arbitrary strings of terminal and non-terminal)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FF983B00-3701-4289-AF55-AEC894FB6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962400"/>
            <a:ext cx="3587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*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F7D0F84D-47A5-482C-B334-FCDDB7212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338935"/>
            <a:ext cx="3587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370696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94C96-20B3-4768-8CCC-C2C349584E48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CFG – Terminology – </a:t>
            </a:r>
            <a:r>
              <a:rPr lang="en-US" altLang="en-US" dirty="0" err="1"/>
              <a:t>Sentinal</a:t>
            </a:r>
            <a:r>
              <a:rPr lang="en-US" altLang="en-US" dirty="0"/>
              <a:t> Form vs Sentences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600" dirty="0"/>
              <a:t>S </a:t>
            </a:r>
            <a:r>
              <a:rPr lang="en-US" altLang="en-US" sz="3600" dirty="0">
                <a:sym typeface="Symbol" panose="05050102010706020507" pitchFamily="18" charset="2"/>
              </a:rPr>
              <a:t> </a:t>
            </a:r>
            <a:r>
              <a:rPr lang="en-US" altLang="en-US" sz="4000" dirty="0">
                <a:sym typeface="Symbol" panose="05050102010706020507" pitchFamily="18" charset="2"/>
              </a:rPr>
              <a:t>	</a:t>
            </a:r>
          </a:p>
          <a:p>
            <a:pPr lvl="1">
              <a:lnSpc>
                <a:spcPct val="150000"/>
              </a:lnSpc>
            </a:pPr>
            <a:r>
              <a:rPr lang="en-US" altLang="en-US" sz="3200" dirty="0">
                <a:sym typeface="Symbol" panose="05050102010706020507" pitchFamily="18" charset="2"/>
              </a:rPr>
              <a:t>If  contains non-terminals, it is called as a </a:t>
            </a:r>
            <a:r>
              <a:rPr lang="en-US" altLang="en-US" sz="3200" i="1" dirty="0">
                <a:solidFill>
                  <a:srgbClr val="FF0000"/>
                </a:solidFill>
                <a:sym typeface="Symbol" panose="05050102010706020507" pitchFamily="18" charset="2"/>
              </a:rPr>
              <a:t>sentential</a:t>
            </a:r>
            <a:r>
              <a:rPr lang="en-US" altLang="en-US" sz="3200" dirty="0">
                <a:sym typeface="Symbol" panose="05050102010706020507" pitchFamily="18" charset="2"/>
              </a:rPr>
              <a:t> form of G (intermediate form).</a:t>
            </a:r>
          </a:p>
          <a:p>
            <a:pPr lvl="1">
              <a:lnSpc>
                <a:spcPct val="150000"/>
              </a:lnSpc>
            </a:pPr>
            <a:r>
              <a:rPr lang="en-US" altLang="en-US" sz="3200" dirty="0">
                <a:sym typeface="Symbol" panose="05050102010706020507" pitchFamily="18" charset="2"/>
              </a:rPr>
              <a:t>If  does not contain non-terminals, it is called as a </a:t>
            </a:r>
            <a:r>
              <a:rPr lang="en-US" altLang="en-US" sz="3200" i="1" dirty="0">
                <a:solidFill>
                  <a:srgbClr val="FF0000"/>
                </a:solidFill>
                <a:sym typeface="Symbol" panose="05050102010706020507" pitchFamily="18" charset="2"/>
              </a:rPr>
              <a:t>sentence</a:t>
            </a:r>
            <a:r>
              <a:rPr lang="en-US" altLang="en-US" sz="3200" dirty="0">
                <a:sym typeface="Symbol" panose="05050102010706020507" pitchFamily="18" charset="2"/>
              </a:rPr>
              <a:t> of G (final form). </a:t>
            </a:r>
          </a:p>
        </p:txBody>
      </p:sp>
      <p:sp>
        <p:nvSpPr>
          <p:cNvPr id="265221" name="Text Box 5"/>
          <p:cNvSpPr txBox="1">
            <a:spLocks noChangeArrowheads="1"/>
          </p:cNvSpPr>
          <p:nvPr/>
        </p:nvSpPr>
        <p:spPr bwMode="auto">
          <a:xfrm>
            <a:off x="1159798" y="1153180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5891537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99392-F733-4047-8CEB-62D97BAA84EF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Derivation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9372600" cy="4876800"/>
          </a:xfrm>
        </p:spPr>
        <p:txBody>
          <a:bodyPr/>
          <a:lstStyle/>
          <a:p>
            <a:r>
              <a:rPr lang="en-US" altLang="en-US" sz="2800" dirty="0">
                <a:sym typeface="Symbol" panose="05050102010706020507" pitchFamily="18" charset="2"/>
              </a:rPr>
              <a:t>At each derivation step, we can choose any of the non-terminal in the sentential form of G for the replacement.</a:t>
            </a:r>
          </a:p>
          <a:p>
            <a:endParaRPr lang="en-US" altLang="en-US" sz="2800" dirty="0">
              <a:sym typeface="Symbol" panose="05050102010706020507" pitchFamily="18" charset="2"/>
            </a:endParaRPr>
          </a:p>
          <a:p>
            <a:r>
              <a:rPr lang="en-US" altLang="en-US" sz="2800" dirty="0">
                <a:sym typeface="Symbol" panose="05050102010706020507" pitchFamily="18" charset="2"/>
              </a:rPr>
              <a:t>If we always choose the left-most non-terminal in each derivation step, this derivation is called as </a:t>
            </a:r>
            <a:r>
              <a:rPr lang="en-US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left-most derivation</a:t>
            </a:r>
            <a:r>
              <a:rPr lang="en-US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.</a:t>
            </a:r>
          </a:p>
          <a:p>
            <a:endParaRPr lang="en-US" altLang="en-US" sz="2800" dirty="0">
              <a:sym typeface="Symbol" panose="05050102010706020507" pitchFamily="18" charset="2"/>
            </a:endParaRPr>
          </a:p>
          <a:p>
            <a:r>
              <a:rPr lang="en-US" altLang="en-US" sz="2800" dirty="0">
                <a:sym typeface="Symbol" panose="05050102010706020507" pitchFamily="18" charset="2"/>
              </a:rPr>
              <a:t>If we always choose the right-most non-terminal in each derivation step, this derivation is called as </a:t>
            </a:r>
            <a:r>
              <a:rPr lang="en-US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right-most derivation</a:t>
            </a:r>
            <a:r>
              <a:rPr lang="en-US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sz="28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37941" y="88232"/>
            <a:ext cx="9371012" cy="609600"/>
          </a:xfrm>
        </p:spPr>
        <p:txBody>
          <a:bodyPr/>
          <a:lstStyle/>
          <a:p>
            <a:r>
              <a:rPr lang="en-US" altLang="en-US" dirty="0"/>
              <a:t>Quick Review 2/3 - Phases of Compilation</a:t>
            </a:r>
          </a:p>
        </p:txBody>
      </p:sp>
      <p:sp>
        <p:nvSpPr>
          <p:cNvPr id="263171" name="Rectangle 3"/>
          <p:cNvSpPr>
            <a:spLocks noChangeArrowheads="1"/>
          </p:cNvSpPr>
          <p:nvPr/>
        </p:nvSpPr>
        <p:spPr bwMode="auto">
          <a:xfrm>
            <a:off x="4044950" y="1295400"/>
            <a:ext cx="189865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72" name="Rectangle 4"/>
          <p:cNvSpPr>
            <a:spLocks noChangeArrowheads="1"/>
          </p:cNvSpPr>
          <p:nvPr/>
        </p:nvSpPr>
        <p:spPr bwMode="auto">
          <a:xfrm>
            <a:off x="3962400" y="1981200"/>
            <a:ext cx="206375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3962400" y="2667000"/>
            <a:ext cx="206375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74" name="Rectangle 6"/>
          <p:cNvSpPr>
            <a:spLocks noChangeArrowheads="1"/>
          </p:cNvSpPr>
          <p:nvPr/>
        </p:nvSpPr>
        <p:spPr bwMode="auto">
          <a:xfrm>
            <a:off x="3962400" y="3276600"/>
            <a:ext cx="2063750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3962400" y="4038600"/>
            <a:ext cx="206375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3962400" y="4724400"/>
            <a:ext cx="206375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79" name="Text Box 11"/>
          <p:cNvSpPr txBox="1">
            <a:spLocks noChangeArrowheads="1"/>
          </p:cNvSpPr>
          <p:nvPr/>
        </p:nvSpPr>
        <p:spPr bwMode="auto">
          <a:xfrm>
            <a:off x="4020283" y="1371600"/>
            <a:ext cx="19495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dirty="0">
                <a:solidFill>
                  <a:srgbClr val="FF0000"/>
                </a:solidFill>
                <a:latin typeface="Book Antiqua" panose="02040602050305030304" pitchFamily="18" charset="0"/>
              </a:rPr>
              <a:t>lexical analyzer</a:t>
            </a:r>
          </a:p>
        </p:txBody>
      </p:sp>
      <p:sp>
        <p:nvSpPr>
          <p:cNvPr id="263180" name="Text Box 12"/>
          <p:cNvSpPr txBox="1">
            <a:spLocks noChangeArrowheads="1"/>
          </p:cNvSpPr>
          <p:nvPr/>
        </p:nvSpPr>
        <p:spPr bwMode="auto">
          <a:xfrm>
            <a:off x="4010657" y="2057400"/>
            <a:ext cx="19704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dirty="0">
                <a:solidFill>
                  <a:srgbClr val="FF0000"/>
                </a:solidFill>
                <a:latin typeface="Book Antiqua" panose="02040602050305030304" pitchFamily="18" charset="0"/>
              </a:rPr>
              <a:t>syntax analyzer</a:t>
            </a:r>
          </a:p>
        </p:txBody>
      </p:sp>
      <p:sp>
        <p:nvSpPr>
          <p:cNvPr id="263181" name="Text Box 13"/>
          <p:cNvSpPr txBox="1">
            <a:spLocks noChangeArrowheads="1"/>
          </p:cNvSpPr>
          <p:nvPr/>
        </p:nvSpPr>
        <p:spPr bwMode="auto">
          <a:xfrm>
            <a:off x="3890324" y="2743200"/>
            <a:ext cx="22333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dirty="0">
                <a:latin typeface="Book Antiqua" panose="02040602050305030304" pitchFamily="18" charset="0"/>
              </a:rPr>
              <a:t>semantic analyzer</a:t>
            </a:r>
          </a:p>
        </p:txBody>
      </p:sp>
      <p:sp>
        <p:nvSpPr>
          <p:cNvPr id="263182" name="Text Box 14"/>
          <p:cNvSpPr txBox="1">
            <a:spLocks noChangeArrowheads="1"/>
          </p:cNvSpPr>
          <p:nvPr/>
        </p:nvSpPr>
        <p:spPr bwMode="auto">
          <a:xfrm>
            <a:off x="4068996" y="4114800"/>
            <a:ext cx="18886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dirty="0">
                <a:latin typeface="Book Antiqua" panose="02040602050305030304" pitchFamily="18" charset="0"/>
              </a:rPr>
              <a:t>code optimizer</a:t>
            </a:r>
          </a:p>
        </p:txBody>
      </p:sp>
      <p:sp>
        <p:nvSpPr>
          <p:cNvPr id="263183" name="Text Box 15"/>
          <p:cNvSpPr txBox="1">
            <a:spLocks noChangeArrowheads="1"/>
          </p:cNvSpPr>
          <p:nvPr/>
        </p:nvSpPr>
        <p:spPr bwMode="auto">
          <a:xfrm>
            <a:off x="4030172" y="4800600"/>
            <a:ext cx="18742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dirty="0">
                <a:latin typeface="Book Antiqua" panose="02040602050305030304" pitchFamily="18" charset="0"/>
              </a:rPr>
              <a:t>code generator</a:t>
            </a:r>
          </a:p>
        </p:txBody>
      </p:sp>
      <p:sp>
        <p:nvSpPr>
          <p:cNvPr id="263184" name="Text Box 16"/>
          <p:cNvSpPr txBox="1">
            <a:spLocks noChangeArrowheads="1"/>
          </p:cNvSpPr>
          <p:nvPr/>
        </p:nvSpPr>
        <p:spPr bwMode="auto">
          <a:xfrm>
            <a:off x="4038600" y="3216275"/>
            <a:ext cx="1905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dirty="0">
                <a:latin typeface="Book Antiqua" panose="02040602050305030304" pitchFamily="18" charset="0"/>
              </a:rPr>
              <a:t>intermediate </a:t>
            </a:r>
          </a:p>
          <a:p>
            <a:pPr algn="ctr"/>
            <a:r>
              <a:rPr lang="en-US" altLang="en-US" sz="2000" dirty="0">
                <a:latin typeface="Book Antiqua" panose="02040602050305030304" pitchFamily="18" charset="0"/>
              </a:rPr>
              <a:t>code generator</a:t>
            </a:r>
          </a:p>
        </p:txBody>
      </p:sp>
      <p:sp>
        <p:nvSpPr>
          <p:cNvPr id="263187" name="Line 19"/>
          <p:cNvSpPr>
            <a:spLocks noChangeShapeType="1"/>
          </p:cNvSpPr>
          <p:nvPr/>
        </p:nvSpPr>
        <p:spPr bwMode="auto">
          <a:xfrm>
            <a:off x="5035550" y="1066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88" name="Line 20"/>
          <p:cNvSpPr>
            <a:spLocks noChangeShapeType="1"/>
          </p:cNvSpPr>
          <p:nvPr/>
        </p:nvSpPr>
        <p:spPr bwMode="auto">
          <a:xfrm>
            <a:off x="5035550" y="1752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89" name="Line 21"/>
          <p:cNvSpPr>
            <a:spLocks noChangeShapeType="1"/>
          </p:cNvSpPr>
          <p:nvPr/>
        </p:nvSpPr>
        <p:spPr bwMode="auto">
          <a:xfrm>
            <a:off x="5035550" y="2438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90" name="Line 22"/>
          <p:cNvSpPr>
            <a:spLocks noChangeShapeType="1"/>
          </p:cNvSpPr>
          <p:nvPr/>
        </p:nvSpPr>
        <p:spPr bwMode="auto">
          <a:xfrm>
            <a:off x="5035550" y="3124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91" name="Line 23"/>
          <p:cNvSpPr>
            <a:spLocks noChangeShapeType="1"/>
          </p:cNvSpPr>
          <p:nvPr/>
        </p:nvSpPr>
        <p:spPr bwMode="auto">
          <a:xfrm>
            <a:off x="5035550" y="3810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192" name="Line 24"/>
          <p:cNvSpPr>
            <a:spLocks noChangeShapeType="1"/>
          </p:cNvSpPr>
          <p:nvPr/>
        </p:nvSpPr>
        <p:spPr bwMode="auto">
          <a:xfrm>
            <a:off x="5035550" y="4495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3216" name="Group 48"/>
          <p:cNvGrpSpPr>
            <a:grpSpLocks/>
          </p:cNvGrpSpPr>
          <p:nvPr/>
        </p:nvGrpSpPr>
        <p:grpSpPr bwMode="auto">
          <a:xfrm>
            <a:off x="1241425" y="1524000"/>
            <a:ext cx="7616825" cy="3429000"/>
            <a:chOff x="782" y="1200"/>
            <a:chExt cx="4798" cy="2160"/>
          </a:xfrm>
        </p:grpSpPr>
        <p:sp>
          <p:nvSpPr>
            <p:cNvPr id="263177" name="Rectangle 9"/>
            <p:cNvSpPr>
              <a:spLocks noChangeArrowheads="1"/>
            </p:cNvSpPr>
            <p:nvPr/>
          </p:nvSpPr>
          <p:spPr bwMode="auto">
            <a:xfrm>
              <a:off x="782" y="2112"/>
              <a:ext cx="1196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78" name="Rectangle 10"/>
            <p:cNvSpPr>
              <a:spLocks noChangeArrowheads="1"/>
            </p:cNvSpPr>
            <p:nvPr/>
          </p:nvSpPr>
          <p:spPr bwMode="auto">
            <a:xfrm>
              <a:off x="4384" y="2208"/>
              <a:ext cx="119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85" name="Text Box 17"/>
            <p:cNvSpPr txBox="1">
              <a:spLocks noChangeArrowheads="1"/>
            </p:cNvSpPr>
            <p:nvPr/>
          </p:nvSpPr>
          <p:spPr bwMode="auto">
            <a:xfrm>
              <a:off x="873" y="2160"/>
              <a:ext cx="1031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dirty="0">
                  <a:latin typeface="Book Antiqua" panose="02040602050305030304" pitchFamily="18" charset="0"/>
                </a:rPr>
                <a:t>symbol table</a:t>
              </a:r>
            </a:p>
            <a:p>
              <a:pPr algn="ctr"/>
              <a:r>
                <a:rPr lang="en-US" altLang="en-US" sz="2000" dirty="0">
                  <a:latin typeface="Book Antiqua" panose="02040602050305030304" pitchFamily="18" charset="0"/>
                </a:rPr>
                <a:t>manager</a:t>
              </a:r>
            </a:p>
          </p:txBody>
        </p:sp>
        <p:sp>
          <p:nvSpPr>
            <p:cNvPr id="263186" name="Text Box 18"/>
            <p:cNvSpPr txBox="1">
              <a:spLocks noChangeArrowheads="1"/>
            </p:cNvSpPr>
            <p:nvPr/>
          </p:nvSpPr>
          <p:spPr bwMode="auto">
            <a:xfrm>
              <a:off x="4461" y="2208"/>
              <a:ext cx="10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dirty="0">
                  <a:latin typeface="Book Antiqua" panose="02040602050305030304" pitchFamily="18" charset="0"/>
                </a:rPr>
                <a:t>error handler</a:t>
              </a:r>
            </a:p>
          </p:txBody>
        </p:sp>
        <p:sp>
          <p:nvSpPr>
            <p:cNvPr id="263193" name="Line 25"/>
            <p:cNvSpPr>
              <a:spLocks noChangeShapeType="1"/>
            </p:cNvSpPr>
            <p:nvPr/>
          </p:nvSpPr>
          <p:spPr bwMode="auto">
            <a:xfrm flipV="1">
              <a:off x="1352" y="1200"/>
              <a:ext cx="1196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94" name="Line 26"/>
            <p:cNvSpPr>
              <a:spLocks noChangeShapeType="1"/>
            </p:cNvSpPr>
            <p:nvPr/>
          </p:nvSpPr>
          <p:spPr bwMode="auto">
            <a:xfrm flipV="1">
              <a:off x="1352" y="1632"/>
              <a:ext cx="114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95" name="Line 27"/>
            <p:cNvSpPr>
              <a:spLocks noChangeShapeType="1"/>
            </p:cNvSpPr>
            <p:nvPr/>
          </p:nvSpPr>
          <p:spPr bwMode="auto">
            <a:xfrm flipV="1">
              <a:off x="1352" y="2064"/>
              <a:ext cx="114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96" name="Line 28"/>
            <p:cNvSpPr>
              <a:spLocks noChangeShapeType="1"/>
            </p:cNvSpPr>
            <p:nvPr/>
          </p:nvSpPr>
          <p:spPr bwMode="auto">
            <a:xfrm>
              <a:off x="1352" y="2592"/>
              <a:ext cx="114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97" name="Line 29"/>
            <p:cNvSpPr>
              <a:spLocks noChangeShapeType="1"/>
            </p:cNvSpPr>
            <p:nvPr/>
          </p:nvSpPr>
          <p:spPr bwMode="auto">
            <a:xfrm>
              <a:off x="1352" y="2592"/>
              <a:ext cx="1144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98" name="Line 30"/>
            <p:cNvSpPr>
              <a:spLocks noChangeShapeType="1"/>
            </p:cNvSpPr>
            <p:nvPr/>
          </p:nvSpPr>
          <p:spPr bwMode="auto">
            <a:xfrm>
              <a:off x="1976" y="2400"/>
              <a:ext cx="52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99" name="Line 31"/>
            <p:cNvSpPr>
              <a:spLocks noChangeShapeType="1"/>
            </p:cNvSpPr>
            <p:nvPr/>
          </p:nvSpPr>
          <p:spPr bwMode="auto">
            <a:xfrm flipH="1" flipV="1">
              <a:off x="3744" y="1200"/>
              <a:ext cx="1196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00" name="Line 32"/>
            <p:cNvSpPr>
              <a:spLocks noChangeShapeType="1"/>
            </p:cNvSpPr>
            <p:nvPr/>
          </p:nvSpPr>
          <p:spPr bwMode="auto">
            <a:xfrm flipH="1" flipV="1">
              <a:off x="3796" y="1632"/>
              <a:ext cx="1144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01" name="Line 33"/>
            <p:cNvSpPr>
              <a:spLocks noChangeShapeType="1"/>
            </p:cNvSpPr>
            <p:nvPr/>
          </p:nvSpPr>
          <p:spPr bwMode="auto">
            <a:xfrm flipH="1" flipV="1">
              <a:off x="3796" y="2064"/>
              <a:ext cx="114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02" name="Line 34"/>
            <p:cNvSpPr>
              <a:spLocks noChangeShapeType="1"/>
            </p:cNvSpPr>
            <p:nvPr/>
          </p:nvSpPr>
          <p:spPr bwMode="auto">
            <a:xfrm flipH="1">
              <a:off x="3796" y="2496"/>
              <a:ext cx="1196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03" name="Line 35"/>
            <p:cNvSpPr>
              <a:spLocks noChangeShapeType="1"/>
            </p:cNvSpPr>
            <p:nvPr/>
          </p:nvSpPr>
          <p:spPr bwMode="auto">
            <a:xfrm flipH="1">
              <a:off x="3796" y="2496"/>
              <a:ext cx="119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04" name="Line 36"/>
            <p:cNvSpPr>
              <a:spLocks noChangeShapeType="1"/>
            </p:cNvSpPr>
            <p:nvPr/>
          </p:nvSpPr>
          <p:spPr bwMode="auto">
            <a:xfrm flipH="1">
              <a:off x="3796" y="2496"/>
              <a:ext cx="1196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3205" name="Line 37"/>
          <p:cNvSpPr>
            <a:spLocks noChangeShapeType="1"/>
          </p:cNvSpPr>
          <p:nvPr/>
        </p:nvSpPr>
        <p:spPr bwMode="auto">
          <a:xfrm>
            <a:off x="5035550" y="5181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206" name="Text Box 38"/>
          <p:cNvSpPr txBox="1">
            <a:spLocks noChangeArrowheads="1"/>
          </p:cNvSpPr>
          <p:nvPr/>
        </p:nvSpPr>
        <p:spPr bwMode="auto">
          <a:xfrm>
            <a:off x="4024477" y="5410200"/>
            <a:ext cx="19030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dirty="0">
                <a:latin typeface="Book Antiqua" panose="02040602050305030304" pitchFamily="18" charset="0"/>
              </a:rPr>
              <a:t>target program</a:t>
            </a:r>
          </a:p>
        </p:txBody>
      </p:sp>
      <p:sp>
        <p:nvSpPr>
          <p:cNvPr id="263207" name="Text Box 39"/>
          <p:cNvSpPr txBox="1">
            <a:spLocks noChangeArrowheads="1"/>
          </p:cNvSpPr>
          <p:nvPr/>
        </p:nvSpPr>
        <p:spPr bwMode="auto">
          <a:xfrm>
            <a:off x="3976470" y="665473"/>
            <a:ext cx="19816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>
                <a:latin typeface="Book Antiqua" panose="02040602050305030304" pitchFamily="18" charset="0"/>
              </a:rPr>
              <a:t>source program</a:t>
            </a:r>
          </a:p>
        </p:txBody>
      </p:sp>
      <p:grpSp>
        <p:nvGrpSpPr>
          <p:cNvPr id="263217" name="Group 49"/>
          <p:cNvGrpSpPr>
            <a:grpSpLocks/>
          </p:cNvGrpSpPr>
          <p:nvPr/>
        </p:nvGrpSpPr>
        <p:grpSpPr bwMode="auto">
          <a:xfrm>
            <a:off x="3384550" y="883258"/>
            <a:ext cx="5129415" cy="4553753"/>
            <a:chOff x="2132" y="894"/>
            <a:chExt cx="3220" cy="2771"/>
          </a:xfrm>
        </p:grpSpPr>
        <p:sp>
          <p:nvSpPr>
            <p:cNvPr id="263208" name="Rectangle 40"/>
            <p:cNvSpPr>
              <a:spLocks noChangeArrowheads="1"/>
            </p:cNvSpPr>
            <p:nvPr/>
          </p:nvSpPr>
          <p:spPr bwMode="auto">
            <a:xfrm>
              <a:off x="2132" y="960"/>
              <a:ext cx="1976" cy="17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09" name="Rectangle 41"/>
            <p:cNvSpPr>
              <a:spLocks noChangeArrowheads="1"/>
            </p:cNvSpPr>
            <p:nvPr/>
          </p:nvSpPr>
          <p:spPr bwMode="auto">
            <a:xfrm>
              <a:off x="2132" y="2736"/>
              <a:ext cx="1976" cy="9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10" name="Text Box 42"/>
            <p:cNvSpPr txBox="1">
              <a:spLocks noChangeArrowheads="1"/>
            </p:cNvSpPr>
            <p:nvPr/>
          </p:nvSpPr>
          <p:spPr bwMode="auto">
            <a:xfrm>
              <a:off x="4513" y="894"/>
              <a:ext cx="839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000" dirty="0">
                  <a:latin typeface="Book Antiqua" panose="02040602050305030304" pitchFamily="18" charset="0"/>
                </a:rPr>
                <a:t>front end</a:t>
              </a:r>
            </a:p>
            <a:p>
              <a:pPr algn="ctr"/>
              <a:r>
                <a:rPr lang="en-US" altLang="en-US" sz="2000" dirty="0">
                  <a:latin typeface="Book Antiqua" panose="02040602050305030304" pitchFamily="18" charset="0"/>
                </a:rPr>
                <a:t>(source)</a:t>
              </a:r>
            </a:p>
          </p:txBody>
        </p:sp>
        <p:sp>
          <p:nvSpPr>
            <p:cNvPr id="263211" name="Text Box 43"/>
            <p:cNvSpPr txBox="1">
              <a:spLocks noChangeArrowheads="1"/>
            </p:cNvSpPr>
            <p:nvPr/>
          </p:nvSpPr>
          <p:spPr bwMode="auto">
            <a:xfrm>
              <a:off x="4593" y="3216"/>
              <a:ext cx="757" cy="4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dirty="0">
                  <a:latin typeface="Book Antiqua" panose="02040602050305030304" pitchFamily="18" charset="0"/>
                </a:rPr>
                <a:t>back end</a:t>
              </a:r>
            </a:p>
            <a:p>
              <a:pPr algn="ctr"/>
              <a:r>
                <a:rPr lang="en-US" altLang="en-US" sz="2000" dirty="0">
                  <a:latin typeface="Book Antiqua" panose="02040602050305030304" pitchFamily="18" charset="0"/>
                </a:rPr>
                <a:t>(target)</a:t>
              </a:r>
            </a:p>
          </p:txBody>
        </p:sp>
        <p:sp>
          <p:nvSpPr>
            <p:cNvPr id="263212" name="Line 44"/>
            <p:cNvSpPr>
              <a:spLocks noChangeShapeType="1"/>
            </p:cNvSpPr>
            <p:nvPr/>
          </p:nvSpPr>
          <p:spPr bwMode="auto">
            <a:xfrm flipH="1">
              <a:off x="4108" y="1104"/>
              <a:ext cx="41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13" name="Line 45"/>
            <p:cNvSpPr>
              <a:spLocks noChangeShapeType="1"/>
            </p:cNvSpPr>
            <p:nvPr/>
          </p:nvSpPr>
          <p:spPr bwMode="auto">
            <a:xfrm flipH="1">
              <a:off x="4108" y="3312"/>
              <a:ext cx="4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3218" name="Text Box 50"/>
          <p:cNvSpPr txBox="1">
            <a:spLocks noChangeArrowheads="1"/>
          </p:cNvSpPr>
          <p:nvPr/>
        </p:nvSpPr>
        <p:spPr bwMode="auto">
          <a:xfrm>
            <a:off x="0" y="5931568"/>
            <a:ext cx="982900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solidFill>
                  <a:srgbClr val="FF0000"/>
                </a:solidFill>
              </a:rPr>
              <a:t>Each phase transforms the source program from one representation</a:t>
            </a:r>
          </a:p>
          <a:p>
            <a:pPr algn="ctr"/>
            <a:r>
              <a:rPr lang="en-US" altLang="en-US" sz="2800" dirty="0">
                <a:solidFill>
                  <a:srgbClr val="FF0000"/>
                </a:solidFill>
              </a:rPr>
              <a:t>into another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425928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36"/>
    </mc:Choice>
    <mc:Fallback xmlns="">
      <p:transition spd="slow" advTm="22436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6A66-0E01-4AE3-9E0D-99493EA883FF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685800"/>
          </a:xfrm>
        </p:spPr>
        <p:txBody>
          <a:bodyPr/>
          <a:lstStyle/>
          <a:p>
            <a:r>
              <a:rPr lang="en-US" altLang="en-US" dirty="0"/>
              <a:t>Left-most vs Right-most Derivation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906000" cy="60960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/>
              <a:t>Context Free Grammar for Arithmetic Expression: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Prod No:        (1)            (2)            (3)           (4)      (5)         (6)      (7)       (8)</a:t>
            </a:r>
            <a:endParaRPr lang="en-US" altLang="en-US" sz="2800" dirty="0"/>
          </a:p>
          <a:p>
            <a:pPr lvl="1">
              <a:lnSpc>
                <a:spcPct val="90000"/>
              </a:lnSpc>
              <a:buNone/>
            </a:pPr>
            <a:r>
              <a:rPr lang="en-US" altLang="en-US" sz="2800" dirty="0">
                <a:highlight>
                  <a:srgbClr val="C0C0C0"/>
                </a:highlight>
              </a:rPr>
              <a:t>E </a:t>
            </a:r>
            <a:r>
              <a:rPr lang="en-US" altLang="en-US" sz="2800" dirty="0">
                <a:highlight>
                  <a:srgbClr val="C0C0C0"/>
                </a:highlight>
                <a:sym typeface="Symbol" panose="05050102010706020507" pitchFamily="18" charset="2"/>
              </a:rPr>
              <a:t> E + E | E – E | E * E | E / E | - E | ( E ) | id | digit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Input String:</a:t>
            </a:r>
            <a:r>
              <a:rPr lang="en-US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 -(id</a:t>
            </a:r>
            <a:r>
              <a:rPr lang="en-US" altLang="en-US" sz="28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 + digit * id</a:t>
            </a:r>
            <a:r>
              <a:rPr lang="en-US" altLang="en-US" sz="28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</a:p>
          <a:p>
            <a:pPr algn="ctr">
              <a:buFontTx/>
              <a:buNone/>
            </a:pPr>
            <a:r>
              <a:rPr lang="en-US" altLang="en-US" sz="2800" dirty="0"/>
              <a:t>Left-Most Derivation</a:t>
            </a:r>
          </a:p>
          <a:p>
            <a:pPr>
              <a:buFontTx/>
              <a:buNone/>
            </a:pPr>
            <a:r>
              <a:rPr lang="en-US" altLang="en-US" sz="2000" dirty="0"/>
              <a:t>Prod No: 5        6           1                 7                   3                          8                              7</a:t>
            </a:r>
          </a:p>
          <a:p>
            <a:pPr algn="ctr">
              <a:buFontTx/>
              <a:buNone/>
            </a:pPr>
            <a:r>
              <a:rPr lang="en-US" altLang="en-US" sz="2000" dirty="0"/>
              <a:t>E </a:t>
            </a:r>
            <a:r>
              <a:rPr lang="en-US" altLang="en-US" sz="2000" dirty="0">
                <a:sym typeface="Symbol" panose="05050102010706020507" pitchFamily="18" charset="2"/>
              </a:rPr>
              <a:t>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-</a:t>
            </a:r>
            <a:r>
              <a:rPr lang="en-US" altLang="en-US" sz="2000" u="sng" dirty="0">
                <a:solidFill>
                  <a:srgbClr val="0070C0"/>
                </a:solidFill>
                <a:sym typeface="Symbol" panose="05050102010706020507" pitchFamily="18" charset="2"/>
              </a:rPr>
              <a:t>E</a:t>
            </a:r>
            <a:r>
              <a:rPr lang="en-US" altLang="en-US" sz="2000" dirty="0">
                <a:sym typeface="Symbol" panose="05050102010706020507" pitchFamily="18" charset="2"/>
              </a:rPr>
              <a:t> 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-(</a:t>
            </a:r>
            <a:r>
              <a:rPr lang="en-US" altLang="en-US" sz="2000" u="sng" dirty="0">
                <a:solidFill>
                  <a:srgbClr val="0070C0"/>
                </a:solidFill>
                <a:sym typeface="Symbol" panose="05050102010706020507" pitchFamily="18" charset="2"/>
              </a:rPr>
              <a:t>E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en-US" sz="2000" dirty="0">
                <a:sym typeface="Symbol" panose="05050102010706020507" pitchFamily="18" charset="2"/>
              </a:rPr>
              <a:t> 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-(</a:t>
            </a:r>
            <a:r>
              <a:rPr lang="en-US" altLang="en-US" sz="2000" u="sng" dirty="0">
                <a:solidFill>
                  <a:srgbClr val="0070C0"/>
                </a:solidFill>
                <a:sym typeface="Symbol" panose="05050102010706020507" pitchFamily="18" charset="2"/>
              </a:rPr>
              <a:t>E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+ </a:t>
            </a:r>
            <a:r>
              <a:rPr lang="en-US" altLang="en-US" sz="2000" dirty="0">
                <a:sym typeface="Symbol" panose="05050102010706020507" pitchFamily="18" charset="2"/>
              </a:rPr>
              <a:t>E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en-US" sz="2000" dirty="0">
                <a:sym typeface="Symbol" panose="05050102010706020507" pitchFamily="18" charset="2"/>
              </a:rPr>
              <a:t> 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-(id</a:t>
            </a:r>
            <a:r>
              <a:rPr lang="en-US" altLang="en-US" sz="2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 +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u="sng" dirty="0">
                <a:solidFill>
                  <a:srgbClr val="0070C0"/>
                </a:solidFill>
                <a:sym typeface="Symbol" panose="05050102010706020507" pitchFamily="18" charset="2"/>
              </a:rPr>
              <a:t>E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en-US" sz="2000" dirty="0">
                <a:sym typeface="Symbol" panose="05050102010706020507" pitchFamily="18" charset="2"/>
              </a:rPr>
              <a:t> 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-(id</a:t>
            </a:r>
            <a:r>
              <a:rPr lang="en-US" altLang="en-US" sz="2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 +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u="sng" dirty="0">
                <a:solidFill>
                  <a:srgbClr val="0070C0"/>
                </a:solidFill>
                <a:sym typeface="Symbol" panose="05050102010706020507" pitchFamily="18" charset="2"/>
              </a:rPr>
              <a:t>E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* </a:t>
            </a:r>
            <a:r>
              <a:rPr lang="en-US" altLang="en-US" sz="2000" dirty="0">
                <a:sym typeface="Symbol" panose="05050102010706020507" pitchFamily="18" charset="2"/>
              </a:rPr>
              <a:t>E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en-US" sz="2000" dirty="0">
                <a:sym typeface="Symbol" panose="05050102010706020507" pitchFamily="18" charset="2"/>
              </a:rPr>
              <a:t> 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-(id</a:t>
            </a:r>
            <a:r>
              <a:rPr lang="en-US" altLang="en-US" sz="2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 + digit * </a:t>
            </a:r>
            <a:r>
              <a:rPr lang="en-US" altLang="en-US" sz="2000" u="sng" dirty="0">
                <a:solidFill>
                  <a:srgbClr val="0070C0"/>
                </a:solidFill>
                <a:sym typeface="Symbol" panose="05050102010706020507" pitchFamily="18" charset="2"/>
              </a:rPr>
              <a:t>E</a:t>
            </a:r>
            <a:r>
              <a:rPr lang="en-US" altLang="en-US" sz="2000" dirty="0">
                <a:sym typeface="Symbol" panose="05050102010706020507" pitchFamily="18" charset="2"/>
              </a:rPr>
              <a:t>)  </a:t>
            </a:r>
            <a:br>
              <a:rPr lang="en-US" altLang="en-US" sz="2000" dirty="0">
                <a:sym typeface="Symbol" panose="05050102010706020507" pitchFamily="18" charset="2"/>
              </a:rPr>
            </a:b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-(id</a:t>
            </a:r>
            <a:r>
              <a:rPr lang="en-US" altLang="en-US" sz="2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 + digit * id</a:t>
            </a:r>
            <a:r>
              <a:rPr lang="en-US" altLang="en-US" sz="2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</a:p>
          <a:p>
            <a:pPr algn="ctr">
              <a:buFontTx/>
              <a:buNone/>
            </a:pPr>
            <a:r>
              <a:rPr lang="en-US" altLang="en-US" sz="2800" dirty="0">
                <a:sym typeface="Symbol" panose="05050102010706020507" pitchFamily="18" charset="2"/>
              </a:rPr>
              <a:t>Right-Most Derivation</a:t>
            </a:r>
          </a:p>
          <a:p>
            <a:pPr>
              <a:buFontTx/>
              <a:buNone/>
            </a:pPr>
            <a:r>
              <a:rPr lang="en-US" altLang="en-US" sz="2000" dirty="0"/>
              <a:t>Prod No: 5        6           1                 3                       7                         8                              7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algn="ctr">
              <a:buFontTx/>
              <a:buNone/>
            </a:pPr>
            <a:r>
              <a:rPr lang="en-US" altLang="en-US" sz="2000" dirty="0"/>
              <a:t>     E </a:t>
            </a:r>
            <a:r>
              <a:rPr lang="en-US" altLang="en-US" sz="2000" dirty="0">
                <a:sym typeface="Symbol" panose="05050102010706020507" pitchFamily="18" charset="2"/>
              </a:rPr>
              <a:t>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-</a:t>
            </a:r>
            <a:r>
              <a:rPr lang="en-US" altLang="en-US" sz="2000" u="sng" dirty="0">
                <a:solidFill>
                  <a:srgbClr val="0070C0"/>
                </a:solidFill>
                <a:sym typeface="Symbol" panose="05050102010706020507" pitchFamily="18" charset="2"/>
              </a:rPr>
              <a:t>E</a:t>
            </a:r>
            <a:r>
              <a:rPr lang="en-US" altLang="en-US" sz="2000" dirty="0">
                <a:sym typeface="Symbol" panose="05050102010706020507" pitchFamily="18" charset="2"/>
              </a:rPr>
              <a:t> 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-(</a:t>
            </a:r>
            <a:r>
              <a:rPr lang="en-US" altLang="en-US" sz="2000" u="sng" dirty="0">
                <a:solidFill>
                  <a:srgbClr val="0070C0"/>
                </a:solidFill>
                <a:sym typeface="Symbol" panose="05050102010706020507" pitchFamily="18" charset="2"/>
              </a:rPr>
              <a:t>E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en-US" sz="2000" dirty="0">
                <a:sym typeface="Symbol" panose="05050102010706020507" pitchFamily="18" charset="2"/>
              </a:rPr>
              <a:t> 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-(</a:t>
            </a:r>
            <a:r>
              <a:rPr lang="en-US" altLang="en-US" sz="2000" dirty="0">
                <a:sym typeface="Symbol" panose="05050102010706020507" pitchFamily="18" charset="2"/>
              </a:rPr>
              <a:t>E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u="sng" dirty="0">
                <a:solidFill>
                  <a:srgbClr val="0070C0"/>
                </a:solidFill>
                <a:sym typeface="Symbol" panose="05050102010706020507" pitchFamily="18" charset="2"/>
              </a:rPr>
              <a:t>E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en-US" sz="2000" dirty="0">
                <a:sym typeface="Symbol" panose="05050102010706020507" pitchFamily="18" charset="2"/>
              </a:rPr>
              <a:t> 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-(</a:t>
            </a:r>
            <a:r>
              <a:rPr lang="en-US" altLang="en-US" sz="2000" dirty="0">
                <a:sym typeface="Symbol" panose="05050102010706020507" pitchFamily="18" charset="2"/>
              </a:rPr>
              <a:t>E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altLang="en-US" sz="2000" dirty="0">
                <a:sym typeface="Symbol" panose="05050102010706020507" pitchFamily="18" charset="2"/>
              </a:rPr>
              <a:t> E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*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u="sng" dirty="0">
                <a:solidFill>
                  <a:srgbClr val="0070C0"/>
                </a:solidFill>
                <a:sym typeface="Symbol" panose="05050102010706020507" pitchFamily="18" charset="2"/>
              </a:rPr>
              <a:t>E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en-US" sz="2000" dirty="0">
                <a:sym typeface="Symbol" panose="05050102010706020507" pitchFamily="18" charset="2"/>
              </a:rPr>
              <a:t> 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-(</a:t>
            </a:r>
            <a:r>
              <a:rPr lang="en-US" altLang="en-US" sz="2000" dirty="0">
                <a:sym typeface="Symbol" panose="05050102010706020507" pitchFamily="18" charset="2"/>
              </a:rPr>
              <a:t>E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+ </a:t>
            </a:r>
            <a:r>
              <a:rPr lang="en-US" altLang="en-US" sz="2000" u="sng" dirty="0">
                <a:solidFill>
                  <a:srgbClr val="0070C0"/>
                </a:solidFill>
                <a:sym typeface="Symbol" panose="05050102010706020507" pitchFamily="18" charset="2"/>
              </a:rPr>
              <a:t>E</a:t>
            </a:r>
            <a:r>
              <a:rPr lang="en-US" alt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* id</a:t>
            </a:r>
            <a:r>
              <a:rPr lang="en-US" altLang="en-US" sz="2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en-US" sz="2000" dirty="0">
                <a:sym typeface="Symbol" panose="05050102010706020507" pitchFamily="18" charset="2"/>
              </a:rPr>
              <a:t> 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-(</a:t>
            </a:r>
            <a:r>
              <a:rPr lang="en-US" altLang="en-US" sz="2000" u="sng" dirty="0">
                <a:solidFill>
                  <a:srgbClr val="0070C0"/>
                </a:solidFill>
                <a:sym typeface="Symbol" panose="05050102010706020507" pitchFamily="18" charset="2"/>
              </a:rPr>
              <a:t>E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+ digit</a:t>
            </a:r>
            <a:r>
              <a:rPr lang="en-US" altLang="en-US" sz="2000" dirty="0">
                <a:solidFill>
                  <a:srgbClr val="0070C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* id</a:t>
            </a:r>
            <a:r>
              <a:rPr lang="en-US" altLang="en-US" sz="2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en-US" sz="2000" dirty="0">
                <a:sym typeface="Symbol" panose="05050102010706020507" pitchFamily="18" charset="2"/>
              </a:rPr>
              <a:t>  </a:t>
            </a:r>
            <a:br>
              <a:rPr lang="en-US" altLang="en-US" sz="2000" dirty="0">
                <a:sym typeface="Symbol" panose="05050102010706020507" pitchFamily="18" charset="2"/>
              </a:rPr>
            </a:b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-(id</a:t>
            </a:r>
            <a:r>
              <a:rPr lang="en-US" altLang="en-US" sz="2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 + digit * id</a:t>
            </a:r>
            <a:r>
              <a:rPr lang="en-US" altLang="en-US" sz="20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</a:p>
          <a:p>
            <a:pPr algn="ctr">
              <a:buFontTx/>
              <a:buNone/>
            </a:pPr>
            <a:endParaRPr lang="en-US" altLang="en-US" sz="20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 algn="ctr">
              <a:lnSpc>
                <a:spcPct val="90000"/>
              </a:lnSpc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(Note: Start and End are same, intermediate path is different)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36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181553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4A23C-44E2-4A31-860B-B9003437EC5E}" type="slidenum">
              <a:rPr lang="en-US" altLang="en-US"/>
              <a:pPr/>
              <a:t>41</a:t>
            </a:fld>
            <a:endParaRPr lang="en-US" altLang="en-US" dirty="0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678964"/>
          </a:xfrm>
        </p:spPr>
        <p:txBody>
          <a:bodyPr/>
          <a:lstStyle/>
          <a:p>
            <a:r>
              <a:rPr lang="en-US" altLang="en-US" dirty="0"/>
              <a:t>Parse Tree vs Derivations</a:t>
            </a:r>
          </a:p>
        </p:txBody>
      </p:sp>
      <p:sp>
        <p:nvSpPr>
          <p:cNvPr id="268291" name="Text Box 3"/>
          <p:cNvSpPr txBox="1">
            <a:spLocks noChangeArrowheads="1"/>
          </p:cNvSpPr>
          <p:nvPr/>
        </p:nvSpPr>
        <p:spPr bwMode="auto">
          <a:xfrm>
            <a:off x="-28125" y="609600"/>
            <a:ext cx="985792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en-US" dirty="0"/>
              <a:t>  </a:t>
            </a:r>
            <a:r>
              <a:rPr lang="en-US" altLang="en-US" dirty="0">
                <a:solidFill>
                  <a:srgbClr val="FF0000"/>
                </a:solidFill>
              </a:rPr>
              <a:t>Inner nodes </a:t>
            </a:r>
            <a:r>
              <a:rPr lang="en-US" altLang="en-US" dirty="0"/>
              <a:t>of a parse tree are </a:t>
            </a:r>
            <a:r>
              <a:rPr lang="en-US" altLang="en-US" dirty="0">
                <a:solidFill>
                  <a:srgbClr val="FF0000"/>
                </a:solidFill>
              </a:rPr>
              <a:t>non-terminal </a:t>
            </a:r>
            <a:r>
              <a:rPr lang="en-US" altLang="en-US" dirty="0"/>
              <a:t>symbols.</a:t>
            </a:r>
          </a:p>
          <a:p>
            <a:pPr>
              <a:buFontTx/>
              <a:buChar char="•"/>
            </a:pPr>
            <a:r>
              <a:rPr lang="en-US" altLang="en-US" dirty="0"/>
              <a:t>  The </a:t>
            </a:r>
            <a:r>
              <a:rPr lang="en-US" altLang="en-US" dirty="0">
                <a:solidFill>
                  <a:srgbClr val="FF0000"/>
                </a:solidFill>
              </a:rPr>
              <a:t>leaves </a:t>
            </a:r>
            <a:r>
              <a:rPr lang="en-US" altLang="en-US" dirty="0"/>
              <a:t>of a parse tree are </a:t>
            </a:r>
            <a:r>
              <a:rPr lang="en-US" altLang="en-US" dirty="0">
                <a:solidFill>
                  <a:srgbClr val="FF0000"/>
                </a:solidFill>
              </a:rPr>
              <a:t>terminal </a:t>
            </a:r>
            <a:r>
              <a:rPr lang="en-US" altLang="en-US" dirty="0"/>
              <a:t>symbols.</a:t>
            </a:r>
          </a:p>
          <a:p>
            <a:pPr>
              <a:buFontTx/>
              <a:buChar char="•"/>
            </a:pPr>
            <a:r>
              <a:rPr lang="en-US" altLang="en-US" dirty="0"/>
              <a:t>  A parse tree can be seen as a </a:t>
            </a:r>
            <a:r>
              <a:rPr lang="en-US" altLang="en-US" dirty="0">
                <a:solidFill>
                  <a:srgbClr val="FF0000"/>
                </a:solidFill>
              </a:rPr>
              <a:t>hierarchical </a:t>
            </a:r>
            <a:r>
              <a:rPr lang="en-US" altLang="en-US" dirty="0"/>
              <a:t>representation of a derivation.  whereas derivation provides a </a:t>
            </a:r>
            <a:r>
              <a:rPr lang="en-US" altLang="en-US" dirty="0">
                <a:solidFill>
                  <a:srgbClr val="FF0000"/>
                </a:solidFill>
              </a:rPr>
              <a:t>linear order </a:t>
            </a:r>
            <a:r>
              <a:rPr lang="en-US" altLang="en-US" dirty="0"/>
              <a:t>of replacement.</a:t>
            </a:r>
          </a:p>
          <a:p>
            <a:pPr>
              <a:buFontTx/>
              <a:buChar char="•"/>
            </a:pPr>
            <a:r>
              <a:rPr lang="en-US" altLang="en-US" dirty="0"/>
              <a:t>e.g. a step-by-step expansion of left-most derivation parse-tree for -(id + digit)</a:t>
            </a:r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0" y="2651125"/>
            <a:ext cx="10583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000" b="1" dirty="0"/>
              <a:t>E </a:t>
            </a:r>
            <a:r>
              <a:rPr lang="en-US" altLang="en-US" sz="2000" b="1" dirty="0">
                <a:sym typeface="Symbol" panose="05050102010706020507" pitchFamily="18" charset="2"/>
              </a:rPr>
              <a:t> </a:t>
            </a:r>
            <a:r>
              <a:rPr lang="en-US" alt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-</a:t>
            </a:r>
            <a:r>
              <a:rPr lang="en-US" altLang="en-US" sz="2000" b="1" u="sng" dirty="0">
                <a:solidFill>
                  <a:srgbClr val="0070C0"/>
                </a:solidFill>
                <a:sym typeface="Symbol" panose="05050102010706020507" pitchFamily="18" charset="2"/>
              </a:rPr>
              <a:t>E</a:t>
            </a:r>
            <a:r>
              <a:rPr lang="en-US" altLang="en-US" sz="2000" b="1" dirty="0">
                <a:sym typeface="Symbol" panose="05050102010706020507" pitchFamily="18" charset="2"/>
              </a:rPr>
              <a:t> </a:t>
            </a:r>
            <a:endParaRPr lang="en-US" altLang="en-US" b="1" dirty="0"/>
          </a:p>
        </p:txBody>
      </p:sp>
      <p:grpSp>
        <p:nvGrpSpPr>
          <p:cNvPr id="268391" name="Group 103"/>
          <p:cNvGrpSpPr>
            <a:grpSpLocks/>
          </p:cNvGrpSpPr>
          <p:nvPr/>
        </p:nvGrpSpPr>
        <p:grpSpPr bwMode="auto">
          <a:xfrm>
            <a:off x="-3173" y="3092454"/>
            <a:ext cx="1041401" cy="1174746"/>
            <a:chOff x="1392" y="1632"/>
            <a:chExt cx="656" cy="492"/>
          </a:xfrm>
        </p:grpSpPr>
        <p:grpSp>
          <p:nvGrpSpPr>
            <p:cNvPr id="268301" name="Group 13"/>
            <p:cNvGrpSpPr>
              <a:grpSpLocks/>
            </p:cNvGrpSpPr>
            <p:nvPr/>
          </p:nvGrpSpPr>
          <p:grpSpPr bwMode="auto">
            <a:xfrm>
              <a:off x="1488" y="1776"/>
              <a:ext cx="432" cy="144"/>
              <a:chOff x="1776" y="1680"/>
              <a:chExt cx="432" cy="144"/>
            </a:xfrm>
          </p:grpSpPr>
          <p:sp>
            <p:nvSpPr>
              <p:cNvPr id="268293" name="Line 5"/>
              <p:cNvSpPr>
                <a:spLocks noChangeShapeType="1"/>
              </p:cNvSpPr>
              <p:nvPr/>
            </p:nvSpPr>
            <p:spPr bwMode="auto">
              <a:xfrm flipH="1">
                <a:off x="1776" y="1680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94" name="Line 6"/>
              <p:cNvSpPr>
                <a:spLocks noChangeShapeType="1"/>
              </p:cNvSpPr>
              <p:nvPr/>
            </p:nvSpPr>
            <p:spPr bwMode="auto">
              <a:xfrm>
                <a:off x="2016" y="1680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8349" name="Text Box 61"/>
            <p:cNvSpPr txBox="1">
              <a:spLocks noChangeArrowheads="1"/>
            </p:cNvSpPr>
            <p:nvPr/>
          </p:nvSpPr>
          <p:spPr bwMode="auto">
            <a:xfrm>
              <a:off x="1632" y="1632"/>
              <a:ext cx="2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/>
                <a:t>E</a:t>
              </a:r>
            </a:p>
          </p:txBody>
        </p:sp>
        <p:sp>
          <p:nvSpPr>
            <p:cNvPr id="268351" name="Text Box 63"/>
            <p:cNvSpPr txBox="1">
              <a:spLocks noChangeArrowheads="1"/>
            </p:cNvSpPr>
            <p:nvPr/>
          </p:nvSpPr>
          <p:spPr bwMode="auto">
            <a:xfrm>
              <a:off x="1824" y="1872"/>
              <a:ext cx="2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u="sng" dirty="0">
                  <a:solidFill>
                    <a:srgbClr val="0070C0"/>
                  </a:solidFill>
                </a:rPr>
                <a:t>E</a:t>
              </a:r>
            </a:p>
          </p:txBody>
        </p:sp>
        <p:sp>
          <p:nvSpPr>
            <p:cNvPr id="268371" name="Text Box 83"/>
            <p:cNvSpPr txBox="1">
              <a:spLocks noChangeArrowheads="1"/>
            </p:cNvSpPr>
            <p:nvPr/>
          </p:nvSpPr>
          <p:spPr bwMode="auto">
            <a:xfrm>
              <a:off x="1392" y="1872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>
                  <a:solidFill>
                    <a:srgbClr val="FF0000"/>
                  </a:solidFill>
                </a:rPr>
                <a:t>-</a:t>
              </a:r>
            </a:p>
          </p:txBody>
        </p:sp>
      </p:grpSp>
      <p:grpSp>
        <p:nvGrpSpPr>
          <p:cNvPr id="268398" name="Group 110"/>
          <p:cNvGrpSpPr>
            <a:grpSpLocks/>
          </p:cNvGrpSpPr>
          <p:nvPr/>
        </p:nvGrpSpPr>
        <p:grpSpPr bwMode="auto">
          <a:xfrm>
            <a:off x="3633790" y="3168652"/>
            <a:ext cx="1498601" cy="2393948"/>
            <a:chOff x="4752" y="1440"/>
            <a:chExt cx="944" cy="1068"/>
          </a:xfrm>
        </p:grpSpPr>
        <p:grpSp>
          <p:nvGrpSpPr>
            <p:cNvPr id="268318" name="Group 30"/>
            <p:cNvGrpSpPr>
              <a:grpSpLocks/>
            </p:cNvGrpSpPr>
            <p:nvPr/>
          </p:nvGrpSpPr>
          <p:grpSpPr bwMode="auto">
            <a:xfrm>
              <a:off x="4848" y="1584"/>
              <a:ext cx="720" cy="720"/>
              <a:chOff x="1776" y="2256"/>
              <a:chExt cx="720" cy="720"/>
            </a:xfrm>
          </p:grpSpPr>
          <p:grpSp>
            <p:nvGrpSpPr>
              <p:cNvPr id="268313" name="Group 25"/>
              <p:cNvGrpSpPr>
                <a:grpSpLocks/>
              </p:cNvGrpSpPr>
              <p:nvPr/>
            </p:nvGrpSpPr>
            <p:grpSpPr bwMode="auto">
              <a:xfrm>
                <a:off x="1776" y="2256"/>
                <a:ext cx="720" cy="432"/>
                <a:chOff x="1776" y="2256"/>
                <a:chExt cx="720" cy="432"/>
              </a:xfrm>
            </p:grpSpPr>
            <p:sp>
              <p:nvSpPr>
                <p:cNvPr id="268296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1776" y="2256"/>
                  <a:ext cx="19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297" name="Line 9"/>
                <p:cNvSpPr>
                  <a:spLocks noChangeShapeType="1"/>
                </p:cNvSpPr>
                <p:nvPr/>
              </p:nvSpPr>
              <p:spPr bwMode="auto">
                <a:xfrm>
                  <a:off x="2016" y="2256"/>
                  <a:ext cx="19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68308" name="Group 20"/>
                <p:cNvGrpSpPr>
                  <a:grpSpLocks/>
                </p:cNvGrpSpPr>
                <p:nvPr/>
              </p:nvGrpSpPr>
              <p:grpSpPr bwMode="auto">
                <a:xfrm>
                  <a:off x="1920" y="2544"/>
                  <a:ext cx="576" cy="144"/>
                  <a:chOff x="1920" y="2544"/>
                  <a:chExt cx="576" cy="144"/>
                </a:xfrm>
              </p:grpSpPr>
              <p:sp>
                <p:nvSpPr>
                  <p:cNvPr id="268295" name="Line 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20" y="2544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8298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544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8299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2544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68309" name="Group 21"/>
              <p:cNvGrpSpPr>
                <a:grpSpLocks/>
              </p:cNvGrpSpPr>
              <p:nvPr/>
            </p:nvGrpSpPr>
            <p:grpSpPr bwMode="auto">
              <a:xfrm>
                <a:off x="1920" y="2832"/>
                <a:ext cx="576" cy="144"/>
                <a:chOff x="1920" y="2544"/>
                <a:chExt cx="576" cy="144"/>
              </a:xfrm>
            </p:grpSpPr>
            <p:sp>
              <p:nvSpPr>
                <p:cNvPr id="268310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1920" y="2544"/>
                  <a:ext cx="19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311" name="Line 23"/>
                <p:cNvSpPr>
                  <a:spLocks noChangeShapeType="1"/>
                </p:cNvSpPr>
                <p:nvPr/>
              </p:nvSpPr>
              <p:spPr bwMode="auto">
                <a:xfrm>
                  <a:off x="2304" y="2544"/>
                  <a:ext cx="19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312" name="Line 24"/>
                <p:cNvSpPr>
                  <a:spLocks noChangeShapeType="1"/>
                </p:cNvSpPr>
                <p:nvPr/>
              </p:nvSpPr>
              <p:spPr bwMode="auto">
                <a:xfrm>
                  <a:off x="2208" y="254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68354" name="Text Box 66"/>
            <p:cNvSpPr txBox="1">
              <a:spLocks noChangeArrowheads="1"/>
            </p:cNvSpPr>
            <p:nvPr/>
          </p:nvSpPr>
          <p:spPr bwMode="auto">
            <a:xfrm>
              <a:off x="5184" y="1968"/>
              <a:ext cx="2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/>
                <a:t>E</a:t>
              </a:r>
              <a:endParaRPr lang="en-US" altLang="en-US" sz="1600" b="1" dirty="0"/>
            </a:p>
          </p:txBody>
        </p:sp>
        <p:sp>
          <p:nvSpPr>
            <p:cNvPr id="268355" name="Text Box 67"/>
            <p:cNvSpPr txBox="1">
              <a:spLocks noChangeArrowheads="1"/>
            </p:cNvSpPr>
            <p:nvPr/>
          </p:nvSpPr>
          <p:spPr bwMode="auto">
            <a:xfrm>
              <a:off x="4992" y="1440"/>
              <a:ext cx="2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/>
                <a:t>E</a:t>
              </a:r>
              <a:endParaRPr lang="en-US" altLang="en-US" sz="1600" b="1" dirty="0"/>
            </a:p>
          </p:txBody>
        </p:sp>
        <p:sp>
          <p:nvSpPr>
            <p:cNvPr id="268356" name="Text Box 68"/>
            <p:cNvSpPr txBox="1">
              <a:spLocks noChangeArrowheads="1"/>
            </p:cNvSpPr>
            <p:nvPr/>
          </p:nvSpPr>
          <p:spPr bwMode="auto">
            <a:xfrm>
              <a:off x="5472" y="2256"/>
              <a:ext cx="2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/>
                <a:t>E</a:t>
              </a:r>
            </a:p>
          </p:txBody>
        </p:sp>
        <p:sp>
          <p:nvSpPr>
            <p:cNvPr id="268357" name="Text Box 69"/>
            <p:cNvSpPr txBox="1">
              <a:spLocks noChangeArrowheads="1"/>
            </p:cNvSpPr>
            <p:nvPr/>
          </p:nvSpPr>
          <p:spPr bwMode="auto">
            <a:xfrm>
              <a:off x="4896" y="2256"/>
              <a:ext cx="2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u="sng" dirty="0">
                  <a:solidFill>
                    <a:srgbClr val="0070C0"/>
                  </a:solidFill>
                </a:rPr>
                <a:t>E</a:t>
              </a:r>
              <a:endParaRPr lang="en-US" altLang="en-US" sz="1600" b="1" u="sng" dirty="0">
                <a:solidFill>
                  <a:srgbClr val="0070C0"/>
                </a:solidFill>
              </a:endParaRPr>
            </a:p>
          </p:txBody>
        </p:sp>
        <p:sp>
          <p:nvSpPr>
            <p:cNvPr id="268360" name="Text Box 72"/>
            <p:cNvSpPr txBox="1">
              <a:spLocks noChangeArrowheads="1"/>
            </p:cNvSpPr>
            <p:nvPr/>
          </p:nvSpPr>
          <p:spPr bwMode="auto">
            <a:xfrm>
              <a:off x="5184" y="1680"/>
              <a:ext cx="2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/>
                <a:t>E</a:t>
              </a:r>
              <a:endParaRPr lang="en-US" altLang="en-US" sz="1600" b="1" dirty="0"/>
            </a:p>
          </p:txBody>
        </p:sp>
        <p:sp>
          <p:nvSpPr>
            <p:cNvPr id="268372" name="Text Box 84"/>
            <p:cNvSpPr txBox="1">
              <a:spLocks noChangeArrowheads="1"/>
            </p:cNvSpPr>
            <p:nvPr/>
          </p:nvSpPr>
          <p:spPr bwMode="auto">
            <a:xfrm>
              <a:off x="5184" y="2256"/>
              <a:ext cx="20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268376" name="Text Box 88"/>
            <p:cNvSpPr txBox="1">
              <a:spLocks noChangeArrowheads="1"/>
            </p:cNvSpPr>
            <p:nvPr/>
          </p:nvSpPr>
          <p:spPr bwMode="auto">
            <a:xfrm>
              <a:off x="4752" y="1680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268381" name="Text Box 93"/>
            <p:cNvSpPr txBox="1">
              <a:spLocks noChangeArrowheads="1"/>
            </p:cNvSpPr>
            <p:nvPr/>
          </p:nvSpPr>
          <p:spPr bwMode="auto">
            <a:xfrm>
              <a:off x="4896" y="1968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>
                  <a:solidFill>
                    <a:srgbClr val="FF0000"/>
                  </a:solidFill>
                </a:rPr>
                <a:t>(</a:t>
              </a:r>
            </a:p>
          </p:txBody>
        </p:sp>
        <p:sp>
          <p:nvSpPr>
            <p:cNvPr id="268386" name="Text Box 98"/>
            <p:cNvSpPr txBox="1">
              <a:spLocks noChangeArrowheads="1"/>
            </p:cNvSpPr>
            <p:nvPr/>
          </p:nvSpPr>
          <p:spPr bwMode="auto">
            <a:xfrm>
              <a:off x="5520" y="1968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>
                  <a:solidFill>
                    <a:srgbClr val="FF0000"/>
                  </a:solidFill>
                </a:rPr>
                <a:t>)</a:t>
              </a:r>
            </a:p>
          </p:txBody>
        </p:sp>
      </p:grpSp>
      <p:grpSp>
        <p:nvGrpSpPr>
          <p:cNvPr id="268397" name="Group 109"/>
          <p:cNvGrpSpPr>
            <a:grpSpLocks/>
          </p:cNvGrpSpPr>
          <p:nvPr/>
        </p:nvGrpSpPr>
        <p:grpSpPr bwMode="auto">
          <a:xfrm>
            <a:off x="1524002" y="3168652"/>
            <a:ext cx="1412876" cy="1770062"/>
            <a:chOff x="2880" y="1584"/>
            <a:chExt cx="890" cy="780"/>
          </a:xfrm>
        </p:grpSpPr>
        <p:grpSp>
          <p:nvGrpSpPr>
            <p:cNvPr id="268302" name="Group 14"/>
            <p:cNvGrpSpPr>
              <a:grpSpLocks/>
            </p:cNvGrpSpPr>
            <p:nvPr/>
          </p:nvGrpSpPr>
          <p:grpSpPr bwMode="auto">
            <a:xfrm>
              <a:off x="2976" y="1728"/>
              <a:ext cx="720" cy="432"/>
              <a:chOff x="2880" y="1680"/>
              <a:chExt cx="720" cy="432"/>
            </a:xfrm>
          </p:grpSpPr>
          <p:sp>
            <p:nvSpPr>
              <p:cNvPr id="268303" name="Line 15"/>
              <p:cNvSpPr>
                <a:spLocks noChangeShapeType="1"/>
              </p:cNvSpPr>
              <p:nvPr/>
            </p:nvSpPr>
            <p:spPr bwMode="auto">
              <a:xfrm flipH="1">
                <a:off x="3024" y="1968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04" name="Line 16"/>
              <p:cNvSpPr>
                <a:spLocks noChangeShapeType="1"/>
              </p:cNvSpPr>
              <p:nvPr/>
            </p:nvSpPr>
            <p:spPr bwMode="auto">
              <a:xfrm flipH="1">
                <a:off x="2880" y="1680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05" name="Line 17"/>
              <p:cNvSpPr>
                <a:spLocks noChangeShapeType="1"/>
              </p:cNvSpPr>
              <p:nvPr/>
            </p:nvSpPr>
            <p:spPr bwMode="auto">
              <a:xfrm>
                <a:off x="3120" y="1680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06" name="Line 18"/>
              <p:cNvSpPr>
                <a:spLocks noChangeShapeType="1"/>
              </p:cNvSpPr>
              <p:nvPr/>
            </p:nvSpPr>
            <p:spPr bwMode="auto">
              <a:xfrm>
                <a:off x="3408" y="1968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307" name="Line 19"/>
              <p:cNvSpPr>
                <a:spLocks noChangeShapeType="1"/>
              </p:cNvSpPr>
              <p:nvPr/>
            </p:nvSpPr>
            <p:spPr bwMode="auto">
              <a:xfrm>
                <a:off x="3312" y="196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8350" name="Text Box 62"/>
            <p:cNvSpPr txBox="1">
              <a:spLocks noChangeArrowheads="1"/>
            </p:cNvSpPr>
            <p:nvPr/>
          </p:nvSpPr>
          <p:spPr bwMode="auto">
            <a:xfrm>
              <a:off x="3120" y="1584"/>
              <a:ext cx="2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/>
                <a:t>E</a:t>
              </a:r>
            </a:p>
          </p:txBody>
        </p:sp>
        <p:sp>
          <p:nvSpPr>
            <p:cNvPr id="268352" name="Text Box 64"/>
            <p:cNvSpPr txBox="1">
              <a:spLocks noChangeArrowheads="1"/>
            </p:cNvSpPr>
            <p:nvPr/>
          </p:nvSpPr>
          <p:spPr bwMode="auto">
            <a:xfrm>
              <a:off x="3312" y="2112"/>
              <a:ext cx="2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u="sng" dirty="0">
                  <a:solidFill>
                    <a:srgbClr val="0070C0"/>
                  </a:solidFill>
                </a:rPr>
                <a:t>E</a:t>
              </a:r>
            </a:p>
          </p:txBody>
        </p:sp>
        <p:sp>
          <p:nvSpPr>
            <p:cNvPr id="268353" name="Text Box 65"/>
            <p:cNvSpPr txBox="1">
              <a:spLocks noChangeArrowheads="1"/>
            </p:cNvSpPr>
            <p:nvPr/>
          </p:nvSpPr>
          <p:spPr bwMode="auto">
            <a:xfrm>
              <a:off x="3312" y="1824"/>
              <a:ext cx="2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/>
                <a:t>E</a:t>
              </a:r>
            </a:p>
          </p:txBody>
        </p:sp>
        <p:sp>
          <p:nvSpPr>
            <p:cNvPr id="268377" name="Text Box 89"/>
            <p:cNvSpPr txBox="1">
              <a:spLocks noChangeArrowheads="1"/>
            </p:cNvSpPr>
            <p:nvPr/>
          </p:nvSpPr>
          <p:spPr bwMode="auto">
            <a:xfrm>
              <a:off x="2880" y="1824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268382" name="Text Box 94"/>
            <p:cNvSpPr txBox="1">
              <a:spLocks noChangeArrowheads="1"/>
            </p:cNvSpPr>
            <p:nvPr/>
          </p:nvSpPr>
          <p:spPr bwMode="auto">
            <a:xfrm>
              <a:off x="3024" y="2112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>
                  <a:solidFill>
                    <a:srgbClr val="FF0000"/>
                  </a:solidFill>
                </a:rPr>
                <a:t>(</a:t>
              </a:r>
            </a:p>
          </p:txBody>
        </p:sp>
        <p:sp>
          <p:nvSpPr>
            <p:cNvPr id="268387" name="Text Box 99"/>
            <p:cNvSpPr txBox="1">
              <a:spLocks noChangeArrowheads="1"/>
            </p:cNvSpPr>
            <p:nvPr/>
          </p:nvSpPr>
          <p:spPr bwMode="auto">
            <a:xfrm>
              <a:off x="3600" y="2112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>
                  <a:solidFill>
                    <a:srgbClr val="FF0000"/>
                  </a:solidFill>
                </a:rPr>
                <a:t>)</a:t>
              </a:r>
            </a:p>
          </p:txBody>
        </p:sp>
      </p:grpSp>
      <p:grpSp>
        <p:nvGrpSpPr>
          <p:cNvPr id="268401" name="Group 113"/>
          <p:cNvGrpSpPr>
            <a:grpSpLocks/>
          </p:cNvGrpSpPr>
          <p:nvPr/>
        </p:nvGrpSpPr>
        <p:grpSpPr bwMode="auto">
          <a:xfrm>
            <a:off x="7970836" y="3243263"/>
            <a:ext cx="1824039" cy="3081337"/>
            <a:chOff x="3648" y="2400"/>
            <a:chExt cx="1149" cy="1356"/>
          </a:xfrm>
        </p:grpSpPr>
        <p:sp>
          <p:nvSpPr>
            <p:cNvPr id="268365" name="Text Box 77"/>
            <p:cNvSpPr txBox="1">
              <a:spLocks noChangeArrowheads="1"/>
            </p:cNvSpPr>
            <p:nvPr/>
          </p:nvSpPr>
          <p:spPr bwMode="auto">
            <a:xfrm>
              <a:off x="3888" y="2400"/>
              <a:ext cx="2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/>
                <a:t>E</a:t>
              </a:r>
            </a:p>
          </p:txBody>
        </p:sp>
        <p:sp>
          <p:nvSpPr>
            <p:cNvPr id="268369" name="Text Box 81"/>
            <p:cNvSpPr txBox="1">
              <a:spLocks noChangeArrowheads="1"/>
            </p:cNvSpPr>
            <p:nvPr/>
          </p:nvSpPr>
          <p:spPr bwMode="auto">
            <a:xfrm>
              <a:off x="4368" y="3216"/>
              <a:ext cx="2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/>
                <a:t>E</a:t>
              </a:r>
              <a:endParaRPr lang="en-US" altLang="en-US" sz="1600" b="1" dirty="0"/>
            </a:p>
          </p:txBody>
        </p:sp>
        <p:sp>
          <p:nvSpPr>
            <p:cNvPr id="268388" name="Text Box 100"/>
            <p:cNvSpPr txBox="1">
              <a:spLocks noChangeArrowheads="1"/>
            </p:cNvSpPr>
            <p:nvPr/>
          </p:nvSpPr>
          <p:spPr bwMode="auto">
            <a:xfrm>
              <a:off x="4368" y="3504"/>
              <a:ext cx="4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>
                  <a:solidFill>
                    <a:srgbClr val="FF0000"/>
                  </a:solidFill>
                </a:rPr>
                <a:t>digit</a:t>
              </a:r>
              <a:endParaRPr lang="en-US" altLang="en-US" sz="16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268400" name="Group 112"/>
            <p:cNvGrpSpPr>
              <a:grpSpLocks/>
            </p:cNvGrpSpPr>
            <p:nvPr/>
          </p:nvGrpSpPr>
          <p:grpSpPr bwMode="auto">
            <a:xfrm>
              <a:off x="3648" y="2544"/>
              <a:ext cx="890" cy="1212"/>
              <a:chOff x="3984" y="2544"/>
              <a:chExt cx="890" cy="1212"/>
            </a:xfrm>
          </p:grpSpPr>
          <p:grpSp>
            <p:nvGrpSpPr>
              <p:cNvPr id="268348" name="Group 60"/>
              <p:cNvGrpSpPr>
                <a:grpSpLocks/>
              </p:cNvGrpSpPr>
              <p:nvPr/>
            </p:nvGrpSpPr>
            <p:grpSpPr bwMode="auto">
              <a:xfrm>
                <a:off x="4080" y="2544"/>
                <a:ext cx="720" cy="1008"/>
                <a:chOff x="4752" y="2448"/>
                <a:chExt cx="720" cy="1008"/>
              </a:xfrm>
            </p:grpSpPr>
            <p:sp>
              <p:nvSpPr>
                <p:cNvPr id="268332" name="Line 44"/>
                <p:cNvSpPr>
                  <a:spLocks noChangeShapeType="1"/>
                </p:cNvSpPr>
                <p:nvPr/>
              </p:nvSpPr>
              <p:spPr bwMode="auto">
                <a:xfrm>
                  <a:off x="5472" y="331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68334" name="Group 46"/>
                <p:cNvGrpSpPr>
                  <a:grpSpLocks/>
                </p:cNvGrpSpPr>
                <p:nvPr/>
              </p:nvGrpSpPr>
              <p:grpSpPr bwMode="auto">
                <a:xfrm>
                  <a:off x="4752" y="2448"/>
                  <a:ext cx="720" cy="1008"/>
                  <a:chOff x="3072" y="2304"/>
                  <a:chExt cx="720" cy="1008"/>
                </a:xfrm>
              </p:grpSpPr>
              <p:grpSp>
                <p:nvGrpSpPr>
                  <p:cNvPr id="268335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3072" y="2304"/>
                    <a:ext cx="720" cy="720"/>
                    <a:chOff x="1776" y="2256"/>
                    <a:chExt cx="720" cy="720"/>
                  </a:xfrm>
                </p:grpSpPr>
                <p:grpSp>
                  <p:nvGrpSpPr>
                    <p:cNvPr id="268336" name="Group 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76" y="2256"/>
                      <a:ext cx="720" cy="432"/>
                      <a:chOff x="1776" y="2256"/>
                      <a:chExt cx="720" cy="432"/>
                    </a:xfrm>
                  </p:grpSpPr>
                  <p:sp>
                    <p:nvSpPr>
                      <p:cNvPr id="268337" name="Line 4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776" y="2256"/>
                        <a:ext cx="192" cy="1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68338" name="Line 5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016" y="2256"/>
                        <a:ext cx="192" cy="1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268339" name="Group 5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920" y="2544"/>
                        <a:ext cx="576" cy="144"/>
                        <a:chOff x="1920" y="2544"/>
                        <a:chExt cx="576" cy="144"/>
                      </a:xfrm>
                    </p:grpSpPr>
                    <p:sp>
                      <p:nvSpPr>
                        <p:cNvPr id="268340" name="Line 5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920" y="2544"/>
                          <a:ext cx="192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68341" name="Line 5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304" y="2544"/>
                          <a:ext cx="192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68342" name="Line 5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208" y="2544"/>
                          <a:ext cx="0" cy="14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268343" name="Group 5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20" y="2832"/>
                      <a:ext cx="576" cy="144"/>
                      <a:chOff x="1920" y="2544"/>
                      <a:chExt cx="576" cy="144"/>
                    </a:xfrm>
                  </p:grpSpPr>
                  <p:sp>
                    <p:nvSpPr>
                      <p:cNvPr id="268344" name="Line 56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920" y="2544"/>
                        <a:ext cx="192" cy="1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68345" name="Line 5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04" y="2544"/>
                        <a:ext cx="192" cy="1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68346" name="Line 5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208" y="2544"/>
                        <a:ext cx="0" cy="144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268347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3168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68366" name="Text Box 78"/>
              <p:cNvSpPr txBox="1">
                <a:spLocks noChangeArrowheads="1"/>
              </p:cNvSpPr>
              <p:nvPr/>
            </p:nvSpPr>
            <p:spPr bwMode="auto">
              <a:xfrm>
                <a:off x="4416" y="2640"/>
                <a:ext cx="1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2000" b="1" dirty="0"/>
                  <a:t>E</a:t>
                </a:r>
                <a:endParaRPr lang="en-US" altLang="en-US" sz="1600" b="1" dirty="0"/>
              </a:p>
            </p:txBody>
          </p:sp>
          <p:sp>
            <p:nvSpPr>
              <p:cNvPr id="268367" name="Text Box 79"/>
              <p:cNvSpPr txBox="1">
                <a:spLocks noChangeArrowheads="1"/>
              </p:cNvSpPr>
              <p:nvPr/>
            </p:nvSpPr>
            <p:spPr bwMode="auto">
              <a:xfrm>
                <a:off x="4416" y="2928"/>
                <a:ext cx="22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1" dirty="0"/>
                  <a:t>E</a:t>
                </a:r>
              </a:p>
            </p:txBody>
          </p:sp>
          <p:sp>
            <p:nvSpPr>
              <p:cNvPr id="268368" name="Text Box 80"/>
              <p:cNvSpPr txBox="1">
                <a:spLocks noChangeArrowheads="1"/>
              </p:cNvSpPr>
              <p:nvPr/>
            </p:nvSpPr>
            <p:spPr bwMode="auto">
              <a:xfrm>
                <a:off x="4128" y="3216"/>
                <a:ext cx="22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1" dirty="0"/>
                  <a:t>E</a:t>
                </a:r>
                <a:endParaRPr lang="en-US" altLang="en-US" sz="1600" b="1" dirty="0"/>
              </a:p>
            </p:txBody>
          </p:sp>
          <p:sp>
            <p:nvSpPr>
              <p:cNvPr id="268373" name="Text Box 85"/>
              <p:cNvSpPr txBox="1">
                <a:spLocks noChangeArrowheads="1"/>
              </p:cNvSpPr>
              <p:nvPr/>
            </p:nvSpPr>
            <p:spPr bwMode="auto">
              <a:xfrm>
                <a:off x="4416" y="3216"/>
                <a:ext cx="20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1" dirty="0">
                    <a:solidFill>
                      <a:srgbClr val="FF0000"/>
                    </a:solidFill>
                  </a:rPr>
                  <a:t>+</a:t>
                </a:r>
                <a:endParaRPr lang="en-US" alt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8378" name="Text Box 90"/>
              <p:cNvSpPr txBox="1">
                <a:spLocks noChangeArrowheads="1"/>
              </p:cNvSpPr>
              <p:nvPr/>
            </p:nvSpPr>
            <p:spPr bwMode="auto">
              <a:xfrm>
                <a:off x="3984" y="2592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1" dirty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268379" name="Text Box 91"/>
              <p:cNvSpPr txBox="1">
                <a:spLocks noChangeArrowheads="1"/>
              </p:cNvSpPr>
              <p:nvPr/>
            </p:nvSpPr>
            <p:spPr bwMode="auto">
              <a:xfrm>
                <a:off x="4128" y="2928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1" dirty="0">
                    <a:solidFill>
                      <a:srgbClr val="FF0000"/>
                    </a:solidFill>
                  </a:rPr>
                  <a:t>(</a:t>
                </a:r>
              </a:p>
            </p:txBody>
          </p:sp>
          <p:sp>
            <p:nvSpPr>
              <p:cNvPr id="268384" name="Text Box 96"/>
              <p:cNvSpPr txBox="1">
                <a:spLocks noChangeArrowheads="1"/>
              </p:cNvSpPr>
              <p:nvPr/>
            </p:nvSpPr>
            <p:spPr bwMode="auto">
              <a:xfrm>
                <a:off x="4704" y="2928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  <p:sp>
            <p:nvSpPr>
              <p:cNvPr id="268389" name="Text Box 101"/>
              <p:cNvSpPr txBox="1">
                <a:spLocks noChangeArrowheads="1"/>
              </p:cNvSpPr>
              <p:nvPr/>
            </p:nvSpPr>
            <p:spPr bwMode="auto">
              <a:xfrm>
                <a:off x="4128" y="3504"/>
                <a:ext cx="25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1" dirty="0">
                    <a:solidFill>
                      <a:srgbClr val="FF0000"/>
                    </a:solidFill>
                  </a:rPr>
                  <a:t>id</a:t>
                </a:r>
                <a:endParaRPr lang="en-US" altLang="en-US" sz="1600" b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68399" name="Group 111"/>
          <p:cNvGrpSpPr>
            <a:grpSpLocks/>
          </p:cNvGrpSpPr>
          <p:nvPr/>
        </p:nvGrpSpPr>
        <p:grpSpPr bwMode="auto">
          <a:xfrm>
            <a:off x="5843588" y="3200402"/>
            <a:ext cx="1422401" cy="2971798"/>
            <a:chOff x="2064" y="2544"/>
            <a:chExt cx="896" cy="1356"/>
          </a:xfrm>
        </p:grpSpPr>
        <p:grpSp>
          <p:nvGrpSpPr>
            <p:cNvPr id="268333" name="Group 45"/>
            <p:cNvGrpSpPr>
              <a:grpSpLocks/>
            </p:cNvGrpSpPr>
            <p:nvPr/>
          </p:nvGrpSpPr>
          <p:grpSpPr bwMode="auto">
            <a:xfrm>
              <a:off x="2160" y="2688"/>
              <a:ext cx="720" cy="1008"/>
              <a:chOff x="3072" y="2304"/>
              <a:chExt cx="720" cy="1008"/>
            </a:xfrm>
          </p:grpSpPr>
          <p:grpSp>
            <p:nvGrpSpPr>
              <p:cNvPr id="268319" name="Group 31"/>
              <p:cNvGrpSpPr>
                <a:grpSpLocks/>
              </p:cNvGrpSpPr>
              <p:nvPr/>
            </p:nvGrpSpPr>
            <p:grpSpPr bwMode="auto">
              <a:xfrm>
                <a:off x="3072" y="2304"/>
                <a:ext cx="720" cy="720"/>
                <a:chOff x="1776" y="2256"/>
                <a:chExt cx="720" cy="720"/>
              </a:xfrm>
            </p:grpSpPr>
            <p:grpSp>
              <p:nvGrpSpPr>
                <p:cNvPr id="268320" name="Group 32"/>
                <p:cNvGrpSpPr>
                  <a:grpSpLocks/>
                </p:cNvGrpSpPr>
                <p:nvPr/>
              </p:nvGrpSpPr>
              <p:grpSpPr bwMode="auto">
                <a:xfrm>
                  <a:off x="1776" y="2256"/>
                  <a:ext cx="720" cy="432"/>
                  <a:chOff x="1776" y="2256"/>
                  <a:chExt cx="720" cy="432"/>
                </a:xfrm>
              </p:grpSpPr>
              <p:sp>
                <p:nvSpPr>
                  <p:cNvPr id="268321" name="Line 3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76" y="2256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8322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2016" y="2256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68323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1920" y="2544"/>
                    <a:ext cx="576" cy="144"/>
                    <a:chOff x="1920" y="2544"/>
                    <a:chExt cx="576" cy="144"/>
                  </a:xfrm>
                </p:grpSpPr>
                <p:sp>
                  <p:nvSpPr>
                    <p:cNvPr id="268324" name="Line 3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2544"/>
                      <a:ext cx="192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8325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2544"/>
                      <a:ext cx="192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8326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08" y="2544"/>
                      <a:ext cx="0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68327" name="Group 39"/>
                <p:cNvGrpSpPr>
                  <a:grpSpLocks/>
                </p:cNvGrpSpPr>
                <p:nvPr/>
              </p:nvGrpSpPr>
              <p:grpSpPr bwMode="auto">
                <a:xfrm>
                  <a:off x="1920" y="2832"/>
                  <a:ext cx="576" cy="144"/>
                  <a:chOff x="1920" y="2544"/>
                  <a:chExt cx="576" cy="144"/>
                </a:xfrm>
              </p:grpSpPr>
              <p:sp>
                <p:nvSpPr>
                  <p:cNvPr id="268328" name="Line 4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20" y="2544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8329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2544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8330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2544"/>
                    <a:ext cx="0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68331" name="Line 43"/>
              <p:cNvSpPr>
                <a:spLocks noChangeShapeType="1"/>
              </p:cNvSpPr>
              <p:nvPr/>
            </p:nvSpPr>
            <p:spPr bwMode="auto">
              <a:xfrm>
                <a:off x="3216" y="316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8359" name="Text Box 71"/>
            <p:cNvSpPr txBox="1">
              <a:spLocks noChangeArrowheads="1"/>
            </p:cNvSpPr>
            <p:nvPr/>
          </p:nvSpPr>
          <p:spPr bwMode="auto">
            <a:xfrm>
              <a:off x="2304" y="2544"/>
              <a:ext cx="2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/>
                <a:t>E</a:t>
              </a:r>
            </a:p>
          </p:txBody>
        </p:sp>
        <p:sp>
          <p:nvSpPr>
            <p:cNvPr id="268361" name="Text Box 73"/>
            <p:cNvSpPr txBox="1">
              <a:spLocks noChangeArrowheads="1"/>
            </p:cNvSpPr>
            <p:nvPr/>
          </p:nvSpPr>
          <p:spPr bwMode="auto">
            <a:xfrm>
              <a:off x="2496" y="2784"/>
              <a:ext cx="2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/>
                <a:t>E</a:t>
              </a:r>
              <a:endParaRPr lang="en-US" altLang="en-US" sz="1600" b="1" dirty="0"/>
            </a:p>
          </p:txBody>
        </p:sp>
        <p:sp>
          <p:nvSpPr>
            <p:cNvPr id="268362" name="Text Box 74"/>
            <p:cNvSpPr txBox="1">
              <a:spLocks noChangeArrowheads="1"/>
            </p:cNvSpPr>
            <p:nvPr/>
          </p:nvSpPr>
          <p:spPr bwMode="auto">
            <a:xfrm>
              <a:off x="2496" y="3072"/>
              <a:ext cx="2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/>
                <a:t>E</a:t>
              </a:r>
              <a:endParaRPr lang="en-US" altLang="en-US" sz="1600" b="1" dirty="0"/>
            </a:p>
          </p:txBody>
        </p:sp>
        <p:sp>
          <p:nvSpPr>
            <p:cNvPr id="268363" name="Text Box 75"/>
            <p:cNvSpPr txBox="1">
              <a:spLocks noChangeArrowheads="1"/>
            </p:cNvSpPr>
            <p:nvPr/>
          </p:nvSpPr>
          <p:spPr bwMode="auto">
            <a:xfrm>
              <a:off x="2736" y="3360"/>
              <a:ext cx="224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u="sng" dirty="0">
                  <a:solidFill>
                    <a:srgbClr val="0070C0"/>
                  </a:solidFill>
                </a:rPr>
                <a:t>E</a:t>
              </a:r>
            </a:p>
          </p:txBody>
        </p:sp>
        <p:sp>
          <p:nvSpPr>
            <p:cNvPr id="268364" name="Text Box 76"/>
            <p:cNvSpPr txBox="1">
              <a:spLocks noChangeArrowheads="1"/>
            </p:cNvSpPr>
            <p:nvPr/>
          </p:nvSpPr>
          <p:spPr bwMode="auto">
            <a:xfrm>
              <a:off x="2208" y="3360"/>
              <a:ext cx="2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/>
                <a:t>E</a:t>
              </a:r>
              <a:endParaRPr lang="en-US" altLang="en-US" sz="1600" b="1" dirty="0"/>
            </a:p>
          </p:txBody>
        </p:sp>
        <p:sp>
          <p:nvSpPr>
            <p:cNvPr id="268370" name="Text Box 82"/>
            <p:cNvSpPr txBox="1">
              <a:spLocks noChangeArrowheads="1"/>
            </p:cNvSpPr>
            <p:nvPr/>
          </p:nvSpPr>
          <p:spPr bwMode="auto">
            <a:xfrm>
              <a:off x="2496" y="3360"/>
              <a:ext cx="2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268375" name="Text Box 87"/>
            <p:cNvSpPr txBox="1">
              <a:spLocks noChangeArrowheads="1"/>
            </p:cNvSpPr>
            <p:nvPr/>
          </p:nvSpPr>
          <p:spPr bwMode="auto">
            <a:xfrm>
              <a:off x="2064" y="2736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268380" name="Text Box 92"/>
            <p:cNvSpPr txBox="1">
              <a:spLocks noChangeArrowheads="1"/>
            </p:cNvSpPr>
            <p:nvPr/>
          </p:nvSpPr>
          <p:spPr bwMode="auto">
            <a:xfrm>
              <a:off x="2208" y="3072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solidFill>
                    <a:srgbClr val="FF0000"/>
                  </a:solidFill>
                </a:rPr>
                <a:t>(</a:t>
              </a:r>
            </a:p>
          </p:txBody>
        </p:sp>
        <p:sp>
          <p:nvSpPr>
            <p:cNvPr id="268385" name="Text Box 97"/>
            <p:cNvSpPr txBox="1">
              <a:spLocks noChangeArrowheads="1"/>
            </p:cNvSpPr>
            <p:nvPr/>
          </p:nvSpPr>
          <p:spPr bwMode="auto">
            <a:xfrm>
              <a:off x="2784" y="3072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268390" name="Text Box 102"/>
            <p:cNvSpPr txBox="1">
              <a:spLocks noChangeArrowheads="1"/>
            </p:cNvSpPr>
            <p:nvPr/>
          </p:nvSpPr>
          <p:spPr bwMode="auto">
            <a:xfrm>
              <a:off x="2208" y="3648"/>
              <a:ext cx="25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1" dirty="0">
                  <a:solidFill>
                    <a:srgbClr val="FF0000"/>
                  </a:solidFill>
                </a:rPr>
                <a:t>id</a:t>
              </a:r>
            </a:p>
          </p:txBody>
        </p:sp>
      </p:grpSp>
      <p:sp>
        <p:nvSpPr>
          <p:cNvPr id="268393" name="Text Box 105"/>
          <p:cNvSpPr txBox="1">
            <a:spLocks noChangeArrowheads="1"/>
          </p:cNvSpPr>
          <p:nvPr/>
        </p:nvSpPr>
        <p:spPr bwMode="auto">
          <a:xfrm>
            <a:off x="1684337" y="2667000"/>
            <a:ext cx="9284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>
                <a:sym typeface="Symbol" panose="05050102010706020507" pitchFamily="18" charset="2"/>
              </a:rPr>
              <a:t> </a:t>
            </a:r>
            <a:r>
              <a:rPr lang="en-US" alt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-(</a:t>
            </a:r>
            <a:r>
              <a:rPr lang="en-US" altLang="en-US" sz="2000" b="1" u="sng" dirty="0">
                <a:solidFill>
                  <a:srgbClr val="0070C0"/>
                </a:solidFill>
                <a:sym typeface="Symbol" panose="05050102010706020507" pitchFamily="18" charset="2"/>
              </a:rPr>
              <a:t>E</a:t>
            </a:r>
            <a:r>
              <a:rPr lang="en-US" alt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</a:p>
        </p:txBody>
      </p:sp>
      <p:sp>
        <p:nvSpPr>
          <p:cNvPr id="268394" name="Text Box 106"/>
          <p:cNvSpPr txBox="1">
            <a:spLocks noChangeArrowheads="1"/>
          </p:cNvSpPr>
          <p:nvPr/>
        </p:nvSpPr>
        <p:spPr bwMode="auto">
          <a:xfrm>
            <a:off x="3456962" y="2647890"/>
            <a:ext cx="13740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>
                <a:sym typeface="Symbol" panose="05050102010706020507" pitchFamily="18" charset="2"/>
              </a:rPr>
              <a:t> </a:t>
            </a:r>
            <a:r>
              <a:rPr lang="en-US" alt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-(</a:t>
            </a:r>
            <a:r>
              <a:rPr lang="en-US" altLang="en-US" sz="2000" b="1" u="sng" dirty="0">
                <a:solidFill>
                  <a:srgbClr val="0070C0"/>
                </a:solidFill>
                <a:sym typeface="Symbol" panose="05050102010706020507" pitchFamily="18" charset="2"/>
              </a:rPr>
              <a:t>E</a:t>
            </a:r>
            <a:r>
              <a:rPr lang="en-US" altLang="en-US" sz="2000" b="1" dirty="0">
                <a:sym typeface="Symbol" panose="05050102010706020507" pitchFamily="18" charset="2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altLang="en-US" sz="2000" b="1" dirty="0">
                <a:sym typeface="Symbol" panose="05050102010706020507" pitchFamily="18" charset="2"/>
              </a:rPr>
              <a:t> E</a:t>
            </a:r>
            <a:r>
              <a:rPr lang="en-US" alt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</a:p>
        </p:txBody>
      </p:sp>
      <p:sp>
        <p:nvSpPr>
          <p:cNvPr id="268395" name="Text Box 107"/>
          <p:cNvSpPr txBox="1">
            <a:spLocks noChangeArrowheads="1"/>
          </p:cNvSpPr>
          <p:nvPr/>
        </p:nvSpPr>
        <p:spPr bwMode="auto">
          <a:xfrm>
            <a:off x="5625084" y="2667000"/>
            <a:ext cx="14157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>
                <a:sym typeface="Symbol" panose="05050102010706020507" pitchFamily="18" charset="2"/>
              </a:rPr>
              <a:t> </a:t>
            </a:r>
            <a:r>
              <a:rPr lang="en-US" alt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-(id +</a:t>
            </a:r>
            <a:r>
              <a:rPr lang="en-US" altLang="en-US" sz="2000" b="1" dirty="0">
                <a:sym typeface="Symbol" panose="05050102010706020507" pitchFamily="18" charset="2"/>
              </a:rPr>
              <a:t> </a:t>
            </a:r>
            <a:r>
              <a:rPr lang="en-US" altLang="en-US" sz="2000" b="1" u="sng" dirty="0">
                <a:solidFill>
                  <a:srgbClr val="0070C0"/>
                </a:solidFill>
                <a:sym typeface="Symbol" panose="05050102010706020507" pitchFamily="18" charset="2"/>
              </a:rPr>
              <a:t>E</a:t>
            </a:r>
            <a:r>
              <a:rPr lang="en-US" alt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</a:p>
        </p:txBody>
      </p:sp>
      <p:sp>
        <p:nvSpPr>
          <p:cNvPr id="268396" name="Text Box 108"/>
          <p:cNvSpPr txBox="1">
            <a:spLocks noChangeArrowheads="1"/>
          </p:cNvSpPr>
          <p:nvPr/>
        </p:nvSpPr>
        <p:spPr bwMode="auto">
          <a:xfrm>
            <a:off x="7752502" y="2667000"/>
            <a:ext cx="17411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>
                <a:sym typeface="Symbol" panose="05050102010706020507" pitchFamily="18" charset="2"/>
              </a:rPr>
              <a:t> </a:t>
            </a:r>
            <a:r>
              <a:rPr lang="en-US" alt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-(id + digit)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D82F-45A2-48E4-B543-8D9C9E42B79A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Parsing and Left-Most and Right-Most Derivations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9372600" cy="4191000"/>
          </a:xfrm>
        </p:spPr>
        <p:txBody>
          <a:bodyPr/>
          <a:lstStyle/>
          <a:p>
            <a:r>
              <a:rPr lang="en-US" altLang="en-US" sz="2800" dirty="0">
                <a:sym typeface="Symbol" panose="05050102010706020507" pitchFamily="18" charset="2"/>
              </a:rPr>
              <a:t>We will see that the </a:t>
            </a:r>
            <a:r>
              <a:rPr lang="en-US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top-down parsers</a:t>
            </a:r>
            <a:r>
              <a:rPr lang="en-US" altLang="en-US" sz="2800" dirty="0">
                <a:sym typeface="Symbol" panose="05050102010706020507" pitchFamily="18" charset="2"/>
              </a:rPr>
              <a:t> try to find the left-most derivation of the given source program.</a:t>
            </a:r>
          </a:p>
          <a:p>
            <a:endParaRPr lang="en-US" altLang="en-US" sz="2800" dirty="0">
              <a:sym typeface="Symbol" panose="05050102010706020507" pitchFamily="18" charset="2"/>
            </a:endParaRPr>
          </a:p>
          <a:p>
            <a:r>
              <a:rPr lang="en-US" altLang="en-US" sz="2800" dirty="0">
                <a:sym typeface="Symbol" panose="05050102010706020507" pitchFamily="18" charset="2"/>
              </a:rPr>
              <a:t>We will see that the </a:t>
            </a:r>
            <a:r>
              <a:rPr lang="en-US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bottom-up parsers </a:t>
            </a:r>
            <a:r>
              <a:rPr lang="en-US" altLang="en-US" sz="2800" dirty="0">
                <a:sym typeface="Symbol" panose="05050102010706020507" pitchFamily="18" charset="2"/>
              </a:rPr>
              <a:t>try to find the right-most derivation of the given source program in the reverse order.</a:t>
            </a:r>
          </a:p>
          <a:p>
            <a:pPr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15339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558A6-3BBD-4240-A31C-89FCC0133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Problems in Grammar</a:t>
            </a:r>
            <a:endParaRPr lang="en-PK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1F3EA-ADC9-48F6-A1F1-2E5262E6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3443-DA34-4281-B5D8-DB34C4CE236B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68536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FEADE-FC11-46DB-ABAC-6A2D7A37A5BD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75821" y="9525"/>
            <a:ext cx="9372600" cy="600075"/>
          </a:xfrm>
        </p:spPr>
        <p:txBody>
          <a:bodyPr/>
          <a:lstStyle/>
          <a:p>
            <a:r>
              <a:rPr lang="en-US" altLang="en-US" dirty="0"/>
              <a:t>Ambiguity</a:t>
            </a:r>
          </a:p>
        </p:txBody>
      </p:sp>
      <p:sp>
        <p:nvSpPr>
          <p:cNvPr id="269315" name="Text Box 3"/>
          <p:cNvSpPr txBox="1">
            <a:spLocks noChangeArrowheads="1"/>
          </p:cNvSpPr>
          <p:nvPr/>
        </p:nvSpPr>
        <p:spPr bwMode="auto">
          <a:xfrm>
            <a:off x="76205" y="533400"/>
            <a:ext cx="9677395" cy="180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dirty="0"/>
              <a:t>  A grammar is ambiguous if it produces </a:t>
            </a:r>
            <a:r>
              <a:rPr lang="en-US" altLang="en-US" dirty="0">
                <a:solidFill>
                  <a:srgbClr val="FF0000"/>
                </a:solidFill>
              </a:rPr>
              <a:t>more than one parse tree / more than one left-most derivation/ more than one right-most derivation </a:t>
            </a:r>
            <a:r>
              <a:rPr lang="en-US" altLang="en-US" dirty="0"/>
              <a:t>for a sentence.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Prod No:                          (1)          (2)         (3)         (4)      (5)     (6)      (7)     (8)</a:t>
            </a:r>
            <a:endParaRPr lang="en-US" altLang="en-US" sz="2800" dirty="0"/>
          </a:p>
          <a:p>
            <a:pPr lvl="1" algn="ctr">
              <a:lnSpc>
                <a:spcPct val="90000"/>
              </a:lnSpc>
              <a:buNone/>
            </a:pPr>
            <a:r>
              <a:rPr lang="en-US" altLang="en-US" dirty="0">
                <a:highlight>
                  <a:srgbClr val="C0C0C0"/>
                </a:highlight>
              </a:rPr>
              <a:t>E </a:t>
            </a:r>
            <a:r>
              <a:rPr lang="en-US" altLang="en-US" dirty="0">
                <a:highlight>
                  <a:srgbClr val="C0C0C0"/>
                </a:highlight>
                <a:sym typeface="Symbol" panose="05050102010706020507" pitchFamily="18" charset="2"/>
              </a:rPr>
              <a:t> E + E | E – E | E * E | E / E | - E | ( E ) | id | digit</a:t>
            </a:r>
          </a:p>
          <a:p>
            <a:pPr algn="ctr"/>
            <a:endParaRPr lang="en-US" altLang="en-US" dirty="0"/>
          </a:p>
        </p:txBody>
      </p:sp>
      <p:sp>
        <p:nvSpPr>
          <p:cNvPr id="269316" name="Text Box 4"/>
          <p:cNvSpPr txBox="1">
            <a:spLocks noChangeArrowheads="1"/>
          </p:cNvSpPr>
          <p:nvPr/>
        </p:nvSpPr>
        <p:spPr bwMode="auto">
          <a:xfrm>
            <a:off x="152399" y="1865055"/>
            <a:ext cx="929322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000" b="1" dirty="0"/>
              <a:t>Leftmost derivation 1</a:t>
            </a:r>
          </a:p>
          <a:p>
            <a:r>
              <a:rPr lang="en-US" altLang="en-US" sz="2000" dirty="0"/>
              <a:t>    1	    8                   3                        8                              8   </a:t>
            </a:r>
          </a:p>
          <a:p>
            <a:r>
              <a:rPr lang="en-US" altLang="en-US" sz="2000" dirty="0"/>
              <a:t>E </a:t>
            </a:r>
            <a:r>
              <a:rPr lang="en-US" altLang="en-US" sz="2000" dirty="0">
                <a:sym typeface="Symbol" panose="05050102010706020507" pitchFamily="18" charset="2"/>
              </a:rPr>
              <a:t> </a:t>
            </a:r>
            <a:r>
              <a:rPr lang="en-US" altLang="en-US" sz="2000" u="sng" dirty="0">
                <a:solidFill>
                  <a:srgbClr val="0070C0"/>
                </a:solidFill>
                <a:sym typeface="Symbol" panose="05050102010706020507" pitchFamily="18" charset="2"/>
              </a:rPr>
              <a:t>E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altLang="en-US" sz="2000" dirty="0">
                <a:sym typeface="Symbol" panose="05050102010706020507" pitchFamily="18" charset="2"/>
              </a:rPr>
              <a:t> E 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digit + </a:t>
            </a:r>
            <a:r>
              <a:rPr lang="en-US" altLang="en-US" sz="2000" u="sng" dirty="0">
                <a:solidFill>
                  <a:srgbClr val="0070C0"/>
                </a:solidFill>
                <a:sym typeface="Symbol" panose="05050102010706020507" pitchFamily="18" charset="2"/>
              </a:rPr>
              <a:t>E</a:t>
            </a:r>
            <a:r>
              <a:rPr lang="en-US" altLang="en-US" sz="2000" dirty="0">
                <a:sym typeface="Symbol" panose="05050102010706020507" pitchFamily="18" charset="2"/>
              </a:rPr>
              <a:t> 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digit + </a:t>
            </a:r>
            <a:r>
              <a:rPr lang="en-US" altLang="en-US" sz="2000" u="sng" dirty="0">
                <a:solidFill>
                  <a:srgbClr val="0070C0"/>
                </a:solidFill>
                <a:sym typeface="Symbol" panose="05050102010706020507" pitchFamily="18" charset="2"/>
              </a:rPr>
              <a:t>E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* </a:t>
            </a:r>
            <a:r>
              <a:rPr lang="en-US" altLang="en-US" sz="2000" dirty="0">
                <a:sym typeface="Symbol" panose="05050102010706020507" pitchFamily="18" charset="2"/>
              </a:rPr>
              <a:t>E 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digit + digit * </a:t>
            </a:r>
            <a:r>
              <a:rPr lang="en-US" altLang="en-US" sz="2000" u="sng" dirty="0">
                <a:solidFill>
                  <a:srgbClr val="0070C0"/>
                </a:solidFill>
                <a:sym typeface="Symbol" panose="05050102010706020507" pitchFamily="18" charset="2"/>
              </a:rPr>
              <a:t>E</a:t>
            </a:r>
            <a:r>
              <a:rPr lang="en-US" altLang="en-US" sz="2000" dirty="0">
                <a:sym typeface="Symbol" panose="05050102010706020507" pitchFamily="18" charset="2"/>
              </a:rPr>
              <a:t> 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digit + digit * digit</a:t>
            </a:r>
          </a:p>
          <a:p>
            <a:r>
              <a:rPr lang="en-US" altLang="en-US" sz="2000" dirty="0">
                <a:sym typeface="Symbol" panose="05050102010706020507" pitchFamily="18" charset="2"/>
              </a:rPr>
              <a:t>e.g. </a:t>
            </a:r>
            <a:r>
              <a:rPr lang="en-US" altLang="en-US" sz="2000" dirty="0">
                <a:solidFill>
                  <a:schemeClr val="accent1"/>
                </a:solidFill>
                <a:sym typeface="Symbol" panose="05050102010706020507" pitchFamily="18" charset="2"/>
              </a:rPr>
              <a:t>3 + 5 * 2 = 13 (here * is applied first)</a:t>
            </a:r>
          </a:p>
          <a:p>
            <a:pPr algn="ctr"/>
            <a:r>
              <a:rPr lang="en-US" altLang="en-US" sz="2000" b="1" dirty="0">
                <a:sym typeface="Symbol" panose="05050102010706020507" pitchFamily="18" charset="2"/>
              </a:rPr>
              <a:t>Leftmost derivation 2</a:t>
            </a:r>
          </a:p>
          <a:p>
            <a:r>
              <a:rPr lang="en-US" altLang="en-US" sz="2000" dirty="0"/>
              <a:t>   3	    1                   8                        8                              8   </a:t>
            </a:r>
          </a:p>
          <a:p>
            <a:r>
              <a:rPr lang="en-US" altLang="en-US" sz="2000" dirty="0">
                <a:sym typeface="Symbol" panose="05050102010706020507" pitchFamily="18" charset="2"/>
              </a:rPr>
              <a:t>E  </a:t>
            </a:r>
            <a:r>
              <a:rPr lang="en-US" altLang="en-US" sz="2000" u="sng" dirty="0">
                <a:solidFill>
                  <a:srgbClr val="0070C0"/>
                </a:solidFill>
                <a:sym typeface="Symbol" panose="05050102010706020507" pitchFamily="18" charset="2"/>
              </a:rPr>
              <a:t>E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*</a:t>
            </a:r>
            <a:r>
              <a:rPr lang="en-US" altLang="en-US" sz="2000" dirty="0">
                <a:sym typeface="Symbol" panose="05050102010706020507" pitchFamily="18" charset="2"/>
              </a:rPr>
              <a:t> E  </a:t>
            </a:r>
            <a:r>
              <a:rPr lang="en-US" altLang="en-US" sz="2000" u="sng" dirty="0">
                <a:solidFill>
                  <a:srgbClr val="0070C0"/>
                </a:solidFill>
                <a:sym typeface="Symbol" panose="05050102010706020507" pitchFamily="18" charset="2"/>
              </a:rPr>
              <a:t>E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altLang="en-US" sz="2000" dirty="0">
                <a:sym typeface="Symbol" panose="05050102010706020507" pitchFamily="18" charset="2"/>
              </a:rPr>
              <a:t> E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*</a:t>
            </a:r>
            <a:r>
              <a:rPr lang="en-US" altLang="en-US" sz="2000" dirty="0">
                <a:sym typeface="Symbol" panose="05050102010706020507" pitchFamily="18" charset="2"/>
              </a:rPr>
              <a:t> E 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digit + </a:t>
            </a:r>
            <a:r>
              <a:rPr lang="en-US" altLang="en-US" sz="2000" u="sng" dirty="0">
                <a:solidFill>
                  <a:srgbClr val="0070C0"/>
                </a:solidFill>
                <a:sym typeface="Symbol" panose="05050102010706020507" pitchFamily="18" charset="2"/>
              </a:rPr>
              <a:t>E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*</a:t>
            </a:r>
            <a:r>
              <a:rPr lang="en-US" altLang="en-US" sz="2000" dirty="0">
                <a:sym typeface="Symbol" panose="05050102010706020507" pitchFamily="18" charset="2"/>
              </a:rPr>
              <a:t> E 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digit + digit *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u="sng" dirty="0">
                <a:solidFill>
                  <a:srgbClr val="0070C0"/>
                </a:solidFill>
                <a:sym typeface="Symbol" panose="05050102010706020507" pitchFamily="18" charset="2"/>
              </a:rPr>
              <a:t>E</a:t>
            </a:r>
            <a:r>
              <a:rPr lang="en-US" altLang="en-US" sz="2000" dirty="0">
                <a:sym typeface="Symbol" panose="05050102010706020507" pitchFamily="18" charset="2"/>
              </a:rPr>
              <a:t> 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digit + digit * digit</a:t>
            </a:r>
          </a:p>
          <a:p>
            <a:r>
              <a:rPr lang="en-US" altLang="en-US" sz="2000" dirty="0">
                <a:sym typeface="Symbol" panose="05050102010706020507" pitchFamily="18" charset="2"/>
              </a:rPr>
              <a:t>e.g. </a:t>
            </a:r>
            <a:r>
              <a:rPr lang="en-US" altLang="en-US" sz="2000" dirty="0">
                <a:solidFill>
                  <a:schemeClr val="accent1"/>
                </a:solidFill>
                <a:sym typeface="Symbol" panose="05050102010706020507" pitchFamily="18" charset="2"/>
              </a:rPr>
              <a:t>3 + 5 * 2 = 16 (here + is applied first)</a:t>
            </a:r>
            <a:endParaRPr lang="en-US" altLang="en-US" dirty="0">
              <a:solidFill>
                <a:schemeClr val="accent1"/>
              </a:solidFill>
              <a:sym typeface="Symbol" panose="05050102010706020507" pitchFamily="18" charset="2"/>
            </a:endParaRPr>
          </a:p>
        </p:txBody>
      </p:sp>
      <p:grpSp>
        <p:nvGrpSpPr>
          <p:cNvPr id="269381" name="Group 69"/>
          <p:cNvGrpSpPr>
            <a:grpSpLocks/>
          </p:cNvGrpSpPr>
          <p:nvPr/>
        </p:nvGrpSpPr>
        <p:grpSpPr bwMode="auto">
          <a:xfrm>
            <a:off x="5843586" y="4233861"/>
            <a:ext cx="2105026" cy="1817689"/>
            <a:chOff x="4017" y="2640"/>
            <a:chExt cx="1326" cy="1145"/>
          </a:xfrm>
        </p:grpSpPr>
        <p:sp>
          <p:nvSpPr>
            <p:cNvPr id="269349" name="Text Box 37"/>
            <p:cNvSpPr txBox="1">
              <a:spLocks noChangeArrowheads="1"/>
            </p:cNvSpPr>
            <p:nvPr/>
          </p:nvSpPr>
          <p:spPr bwMode="auto">
            <a:xfrm>
              <a:off x="4704" y="3264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9350" name="Text Box 38"/>
            <p:cNvSpPr txBox="1">
              <a:spLocks noChangeArrowheads="1"/>
            </p:cNvSpPr>
            <p:nvPr/>
          </p:nvSpPr>
          <p:spPr bwMode="auto">
            <a:xfrm>
              <a:off x="4608" y="3504"/>
              <a:ext cx="43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800" b="1" dirty="0">
                  <a:solidFill>
                    <a:srgbClr val="FF0000"/>
                  </a:solidFill>
                </a:rPr>
                <a:t>digit</a:t>
              </a:r>
              <a:endParaRPr lang="en-US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69351" name="Line 39"/>
            <p:cNvSpPr>
              <a:spLocks noChangeShapeType="1"/>
            </p:cNvSpPr>
            <p:nvPr/>
          </p:nvSpPr>
          <p:spPr bwMode="auto">
            <a:xfrm>
              <a:off x="4800" y="34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55" name="Line 43"/>
            <p:cNvSpPr>
              <a:spLocks noChangeShapeType="1"/>
            </p:cNvSpPr>
            <p:nvPr/>
          </p:nvSpPr>
          <p:spPr bwMode="auto">
            <a:xfrm>
              <a:off x="4224" y="34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57" name="Text Box 45"/>
            <p:cNvSpPr txBox="1">
              <a:spLocks noChangeArrowheads="1"/>
            </p:cNvSpPr>
            <p:nvPr/>
          </p:nvSpPr>
          <p:spPr bwMode="auto">
            <a:xfrm>
              <a:off x="4128" y="3264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9358" name="Text Box 46"/>
            <p:cNvSpPr txBox="1">
              <a:spLocks noChangeArrowheads="1"/>
            </p:cNvSpPr>
            <p:nvPr/>
          </p:nvSpPr>
          <p:spPr bwMode="auto">
            <a:xfrm>
              <a:off x="4416" y="3264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 dirty="0">
                  <a:solidFill>
                    <a:srgbClr val="FF0000"/>
                  </a:solidFill>
                </a:rPr>
                <a:t>+</a:t>
              </a:r>
              <a:endParaRPr lang="en-US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69359" name="Text Box 47"/>
            <p:cNvSpPr txBox="1">
              <a:spLocks noChangeArrowheads="1"/>
            </p:cNvSpPr>
            <p:nvPr/>
          </p:nvSpPr>
          <p:spPr bwMode="auto">
            <a:xfrm>
              <a:off x="4017" y="3552"/>
              <a:ext cx="3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 dirty="0">
                  <a:solidFill>
                    <a:srgbClr val="FF0000"/>
                  </a:solidFill>
                </a:rPr>
                <a:t>digit</a:t>
              </a:r>
              <a:endParaRPr lang="en-US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69367" name="Text Box 55"/>
            <p:cNvSpPr txBox="1">
              <a:spLocks noChangeArrowheads="1"/>
            </p:cNvSpPr>
            <p:nvPr/>
          </p:nvSpPr>
          <p:spPr bwMode="auto">
            <a:xfrm>
              <a:off x="4944" y="3264"/>
              <a:ext cx="3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 dirty="0">
                  <a:solidFill>
                    <a:srgbClr val="FF0000"/>
                  </a:solidFill>
                </a:rPr>
                <a:t>digit</a:t>
              </a:r>
              <a:endParaRPr lang="en-US" altLang="en-US" sz="16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269369" name="Group 57"/>
            <p:cNvGrpSpPr>
              <a:grpSpLocks/>
            </p:cNvGrpSpPr>
            <p:nvPr/>
          </p:nvGrpSpPr>
          <p:grpSpPr bwMode="auto">
            <a:xfrm>
              <a:off x="4224" y="2640"/>
              <a:ext cx="914" cy="672"/>
              <a:chOff x="4128" y="2544"/>
              <a:chExt cx="914" cy="672"/>
            </a:xfrm>
          </p:grpSpPr>
          <p:sp>
            <p:nvSpPr>
              <p:cNvPr id="269370" name="Line 58"/>
              <p:cNvSpPr>
                <a:spLocks noChangeShapeType="1"/>
              </p:cNvSpPr>
              <p:nvPr/>
            </p:nvSpPr>
            <p:spPr bwMode="auto">
              <a:xfrm flipH="1">
                <a:off x="4128" y="3072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71" name="Line 59"/>
              <p:cNvSpPr>
                <a:spLocks noChangeShapeType="1"/>
              </p:cNvSpPr>
              <p:nvPr/>
            </p:nvSpPr>
            <p:spPr bwMode="auto">
              <a:xfrm>
                <a:off x="4512" y="3072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72" name="Line 60"/>
              <p:cNvSpPr>
                <a:spLocks noChangeShapeType="1"/>
              </p:cNvSpPr>
              <p:nvPr/>
            </p:nvSpPr>
            <p:spPr bwMode="auto">
              <a:xfrm>
                <a:off x="4416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73" name="Text Box 61"/>
              <p:cNvSpPr txBox="1">
                <a:spLocks noChangeArrowheads="1"/>
              </p:cNvSpPr>
              <p:nvPr/>
            </p:nvSpPr>
            <p:spPr bwMode="auto">
              <a:xfrm>
                <a:off x="4320" y="2880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E</a:t>
                </a:r>
              </a:p>
            </p:txBody>
          </p:sp>
          <p:sp>
            <p:nvSpPr>
              <p:cNvPr id="269374" name="Line 62"/>
              <p:cNvSpPr>
                <a:spLocks noChangeShapeType="1"/>
              </p:cNvSpPr>
              <p:nvPr/>
            </p:nvSpPr>
            <p:spPr bwMode="auto">
              <a:xfrm>
                <a:off x="470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75" name="Text Box 63"/>
              <p:cNvSpPr txBox="1">
                <a:spLocks noChangeArrowheads="1"/>
              </p:cNvSpPr>
              <p:nvPr/>
            </p:nvSpPr>
            <p:spPr bwMode="auto">
              <a:xfrm>
                <a:off x="4560" y="2544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E</a:t>
                </a:r>
              </a:p>
            </p:txBody>
          </p:sp>
          <p:sp>
            <p:nvSpPr>
              <p:cNvPr id="269376" name="Line 64"/>
              <p:cNvSpPr>
                <a:spLocks noChangeShapeType="1"/>
              </p:cNvSpPr>
              <p:nvPr/>
            </p:nvSpPr>
            <p:spPr bwMode="auto">
              <a:xfrm flipH="1">
                <a:off x="441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9377" name="Line 65"/>
              <p:cNvSpPr>
                <a:spLocks noChangeShapeType="1"/>
              </p:cNvSpPr>
              <p:nvPr/>
            </p:nvSpPr>
            <p:spPr bwMode="auto">
              <a:xfrm>
                <a:off x="4656" y="273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78" name="Text Box 66"/>
              <p:cNvSpPr txBox="1">
                <a:spLocks noChangeArrowheads="1"/>
              </p:cNvSpPr>
              <p:nvPr/>
            </p:nvSpPr>
            <p:spPr bwMode="auto">
              <a:xfrm>
                <a:off x="4560" y="2832"/>
                <a:ext cx="18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b="1" dirty="0">
                    <a:solidFill>
                      <a:srgbClr val="FF0000"/>
                    </a:solidFill>
                  </a:rPr>
                  <a:t>*</a:t>
                </a:r>
              </a:p>
            </p:txBody>
          </p:sp>
          <p:sp>
            <p:nvSpPr>
              <p:cNvPr id="269379" name="Text Box 67"/>
              <p:cNvSpPr txBox="1">
                <a:spLocks noChangeArrowheads="1"/>
              </p:cNvSpPr>
              <p:nvPr/>
            </p:nvSpPr>
            <p:spPr bwMode="auto">
              <a:xfrm>
                <a:off x="4848" y="2880"/>
                <a:ext cx="1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E</a:t>
                </a:r>
              </a:p>
            </p:txBody>
          </p:sp>
          <p:sp>
            <p:nvSpPr>
              <p:cNvPr id="269380" name="Line 68"/>
              <p:cNvSpPr>
                <a:spLocks noChangeShapeType="1"/>
              </p:cNvSpPr>
              <p:nvPr/>
            </p:nvSpPr>
            <p:spPr bwMode="auto">
              <a:xfrm>
                <a:off x="4992" y="307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9384" name="Group 72"/>
          <p:cNvGrpSpPr>
            <a:grpSpLocks/>
          </p:cNvGrpSpPr>
          <p:nvPr/>
        </p:nvGrpSpPr>
        <p:grpSpPr bwMode="auto">
          <a:xfrm>
            <a:off x="1371599" y="4310062"/>
            <a:ext cx="1957389" cy="1785938"/>
            <a:chOff x="3475" y="1104"/>
            <a:chExt cx="1233" cy="1125"/>
          </a:xfrm>
        </p:grpSpPr>
        <p:sp>
          <p:nvSpPr>
            <p:cNvPr id="269321" name="Text Box 9"/>
            <p:cNvSpPr txBox="1">
              <a:spLocks noChangeArrowheads="1"/>
            </p:cNvSpPr>
            <p:nvPr/>
          </p:nvSpPr>
          <p:spPr bwMode="auto">
            <a:xfrm>
              <a:off x="4128" y="1680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sz="1600"/>
            </a:p>
          </p:txBody>
        </p:sp>
        <p:sp>
          <p:nvSpPr>
            <p:cNvPr id="269335" name="Line 23"/>
            <p:cNvSpPr>
              <a:spLocks noChangeShapeType="1"/>
            </p:cNvSpPr>
            <p:nvPr/>
          </p:nvSpPr>
          <p:spPr bwMode="auto">
            <a:xfrm flipH="1">
              <a:off x="3648" y="129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36" name="Line 24"/>
            <p:cNvSpPr>
              <a:spLocks noChangeShapeType="1"/>
            </p:cNvSpPr>
            <p:nvPr/>
          </p:nvSpPr>
          <p:spPr bwMode="auto">
            <a:xfrm>
              <a:off x="4032" y="129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37" name="Line 25"/>
            <p:cNvSpPr>
              <a:spLocks noChangeShapeType="1"/>
            </p:cNvSpPr>
            <p:nvPr/>
          </p:nvSpPr>
          <p:spPr bwMode="auto">
            <a:xfrm>
              <a:off x="3936" y="12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38" name="Line 26"/>
            <p:cNvSpPr>
              <a:spLocks noChangeShapeType="1"/>
            </p:cNvSpPr>
            <p:nvPr/>
          </p:nvSpPr>
          <p:spPr bwMode="auto">
            <a:xfrm>
              <a:off x="3648" y="15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40" name="Text Box 28"/>
            <p:cNvSpPr txBox="1">
              <a:spLocks noChangeArrowheads="1"/>
            </p:cNvSpPr>
            <p:nvPr/>
          </p:nvSpPr>
          <p:spPr bwMode="auto">
            <a:xfrm>
              <a:off x="3840" y="1104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9341" name="Text Box 29"/>
            <p:cNvSpPr txBox="1">
              <a:spLocks noChangeArrowheads="1"/>
            </p:cNvSpPr>
            <p:nvPr/>
          </p:nvSpPr>
          <p:spPr bwMode="auto">
            <a:xfrm>
              <a:off x="3552" y="139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E</a:t>
              </a:r>
            </a:p>
          </p:txBody>
        </p:sp>
        <p:sp>
          <p:nvSpPr>
            <p:cNvPr id="269342" name="Text Box 30"/>
            <p:cNvSpPr txBox="1">
              <a:spLocks noChangeArrowheads="1"/>
            </p:cNvSpPr>
            <p:nvPr/>
          </p:nvSpPr>
          <p:spPr bwMode="auto">
            <a:xfrm>
              <a:off x="3840" y="1392"/>
              <a:ext cx="1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 dirty="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269346" name="Text Box 34"/>
            <p:cNvSpPr txBox="1">
              <a:spLocks noChangeArrowheads="1"/>
            </p:cNvSpPr>
            <p:nvPr/>
          </p:nvSpPr>
          <p:spPr bwMode="auto">
            <a:xfrm>
              <a:off x="3475" y="1680"/>
              <a:ext cx="36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dirty="0">
                  <a:solidFill>
                    <a:srgbClr val="FF0000"/>
                  </a:solidFill>
                </a:rPr>
                <a:t>digit</a:t>
              </a:r>
            </a:p>
          </p:txBody>
        </p:sp>
        <p:sp>
          <p:nvSpPr>
            <p:cNvPr id="269354" name="Line 42"/>
            <p:cNvSpPr>
              <a:spLocks noChangeShapeType="1"/>
            </p:cNvSpPr>
            <p:nvPr/>
          </p:nvSpPr>
          <p:spPr bwMode="auto">
            <a:xfrm>
              <a:off x="3984" y="19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56" name="Text Box 44"/>
            <p:cNvSpPr txBox="1">
              <a:spLocks noChangeArrowheads="1"/>
            </p:cNvSpPr>
            <p:nvPr/>
          </p:nvSpPr>
          <p:spPr bwMode="auto">
            <a:xfrm>
              <a:off x="3888" y="1728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9360" name="Line 48"/>
            <p:cNvSpPr>
              <a:spLocks noChangeShapeType="1"/>
            </p:cNvSpPr>
            <p:nvPr/>
          </p:nvSpPr>
          <p:spPr bwMode="auto">
            <a:xfrm>
              <a:off x="4272" y="158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61" name="Text Box 49"/>
            <p:cNvSpPr txBox="1">
              <a:spLocks noChangeArrowheads="1"/>
            </p:cNvSpPr>
            <p:nvPr/>
          </p:nvSpPr>
          <p:spPr bwMode="auto">
            <a:xfrm>
              <a:off x="4128" y="1392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9362" name="Line 50"/>
            <p:cNvSpPr>
              <a:spLocks noChangeShapeType="1"/>
            </p:cNvSpPr>
            <p:nvPr/>
          </p:nvSpPr>
          <p:spPr bwMode="auto">
            <a:xfrm flipH="1">
              <a:off x="3984" y="158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63" name="Line 51"/>
            <p:cNvSpPr>
              <a:spLocks noChangeShapeType="1"/>
            </p:cNvSpPr>
            <p:nvPr/>
          </p:nvSpPr>
          <p:spPr bwMode="auto">
            <a:xfrm>
              <a:off x="4224" y="15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64" name="Text Box 52"/>
            <p:cNvSpPr txBox="1">
              <a:spLocks noChangeArrowheads="1"/>
            </p:cNvSpPr>
            <p:nvPr/>
          </p:nvSpPr>
          <p:spPr bwMode="auto">
            <a:xfrm>
              <a:off x="4128" y="1680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269365" name="Text Box 53"/>
            <p:cNvSpPr txBox="1">
              <a:spLocks noChangeArrowheads="1"/>
            </p:cNvSpPr>
            <p:nvPr/>
          </p:nvSpPr>
          <p:spPr bwMode="auto">
            <a:xfrm>
              <a:off x="4416" y="1728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E</a:t>
              </a:r>
            </a:p>
          </p:txBody>
        </p:sp>
        <p:sp>
          <p:nvSpPr>
            <p:cNvPr id="269366" name="Line 54"/>
            <p:cNvSpPr>
              <a:spLocks noChangeShapeType="1"/>
            </p:cNvSpPr>
            <p:nvPr/>
          </p:nvSpPr>
          <p:spPr bwMode="auto">
            <a:xfrm>
              <a:off x="4512" y="19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9382" name="Text Box 70"/>
            <p:cNvSpPr txBox="1">
              <a:spLocks noChangeArrowheads="1"/>
            </p:cNvSpPr>
            <p:nvPr/>
          </p:nvSpPr>
          <p:spPr bwMode="auto">
            <a:xfrm>
              <a:off x="3811" y="2016"/>
              <a:ext cx="36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dirty="0">
                  <a:solidFill>
                    <a:srgbClr val="FF0000"/>
                  </a:solidFill>
                </a:rPr>
                <a:t>digit</a:t>
              </a:r>
            </a:p>
          </p:txBody>
        </p:sp>
        <p:sp>
          <p:nvSpPr>
            <p:cNvPr id="269383" name="Text Box 71"/>
            <p:cNvSpPr txBox="1">
              <a:spLocks noChangeArrowheads="1"/>
            </p:cNvSpPr>
            <p:nvPr/>
          </p:nvSpPr>
          <p:spPr bwMode="auto">
            <a:xfrm>
              <a:off x="4339" y="2016"/>
              <a:ext cx="36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dirty="0">
                  <a:solidFill>
                    <a:srgbClr val="FF0000"/>
                  </a:solidFill>
                </a:rPr>
                <a:t>digit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29FF33D-3822-4E3D-8A26-43B4BA18A5F2}"/>
              </a:ext>
            </a:extLst>
          </p:cNvPr>
          <p:cNvSpPr txBox="1"/>
          <p:nvPr/>
        </p:nvSpPr>
        <p:spPr>
          <a:xfrm>
            <a:off x="381000" y="6477000"/>
            <a:ext cx="3962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dirty="0"/>
              <a:t>Parse Tree for Leftmost derivation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F3DC04-15E1-4348-89E9-8AE0AC5758FC}"/>
              </a:ext>
            </a:extLst>
          </p:cNvPr>
          <p:cNvSpPr txBox="1"/>
          <p:nvPr/>
        </p:nvSpPr>
        <p:spPr>
          <a:xfrm>
            <a:off x="5181600" y="6534090"/>
            <a:ext cx="3962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dirty="0"/>
              <a:t>Parse Tree for Leftmost derivation 2</a:t>
            </a:r>
          </a:p>
        </p:txBody>
      </p:sp>
      <p:sp>
        <p:nvSpPr>
          <p:cNvPr id="53" name="Line 26">
            <a:extLst>
              <a:ext uri="{FF2B5EF4-FFF2-40B4-BE49-F238E27FC236}">
                <a16:creationId xmlns:a16="http://schemas.microsoft.com/office/drawing/2014/main" id="{61180FEA-F44B-4A16-BACD-86B99E4DC2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562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Text Box 34">
            <a:extLst>
              <a:ext uri="{FF2B5EF4-FFF2-40B4-BE49-F238E27FC236}">
                <a16:creationId xmlns:a16="http://schemas.microsoft.com/office/drawing/2014/main" id="{16D0ED76-A17F-44BE-92EB-7591986FA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542" y="5791200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55" name="Line 26">
            <a:extLst>
              <a:ext uri="{FF2B5EF4-FFF2-40B4-BE49-F238E27FC236}">
                <a16:creationId xmlns:a16="http://schemas.microsoft.com/office/drawing/2014/main" id="{44C7E5FA-94E1-4F6F-8FBB-A8C42F5CBA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2258" y="603146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Text Box 34">
            <a:extLst>
              <a:ext uri="{FF2B5EF4-FFF2-40B4-BE49-F238E27FC236}">
                <a16:creationId xmlns:a16="http://schemas.microsoft.com/office/drawing/2014/main" id="{D1961B3C-39A2-4060-AEF1-FE5B02B07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260068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57" name="Line 26">
            <a:extLst>
              <a:ext uri="{FF2B5EF4-FFF2-40B4-BE49-F238E27FC236}">
                <a16:creationId xmlns:a16="http://schemas.microsoft.com/office/drawing/2014/main" id="{C6672822-8BB2-435D-87FB-720FEDA230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1376" y="6019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Text Box 34">
            <a:extLst>
              <a:ext uri="{FF2B5EF4-FFF2-40B4-BE49-F238E27FC236}">
                <a16:creationId xmlns:a16="http://schemas.microsoft.com/office/drawing/2014/main" id="{8A241A70-9E7A-4DC6-AF19-B24F37D74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6518" y="6248400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59" name="Line 26">
            <a:extLst>
              <a:ext uri="{FF2B5EF4-FFF2-40B4-BE49-F238E27FC236}">
                <a16:creationId xmlns:a16="http://schemas.microsoft.com/office/drawing/2014/main" id="{E7DAB24F-955A-417A-A4B7-F618F8A7C4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4658" y="603146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Text Box 34">
            <a:extLst>
              <a:ext uri="{FF2B5EF4-FFF2-40B4-BE49-F238E27FC236}">
                <a16:creationId xmlns:a16="http://schemas.microsoft.com/office/drawing/2014/main" id="{F3E609A9-C9A8-40C9-9374-FBA231346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260068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61" name="Line 26">
            <a:extLst>
              <a:ext uri="{FF2B5EF4-FFF2-40B4-BE49-F238E27FC236}">
                <a16:creationId xmlns:a16="http://schemas.microsoft.com/office/drawing/2014/main" id="{3CE0584C-571A-4073-ADB7-29FE3808A6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9058" y="6019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Text Box 34">
            <a:extLst>
              <a:ext uri="{FF2B5EF4-FFF2-40B4-BE49-F238E27FC236}">
                <a16:creationId xmlns:a16="http://schemas.microsoft.com/office/drawing/2014/main" id="{148F77E6-F4B2-4212-B2BB-DF55449E3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6248400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63" name="Line 26">
            <a:extLst>
              <a:ext uri="{FF2B5EF4-FFF2-40B4-BE49-F238E27FC236}">
                <a16:creationId xmlns:a16="http://schemas.microsoft.com/office/drawing/2014/main" id="{0E58B441-1F3A-4A77-AB36-47C858BB597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7176" y="5638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Text Box 34">
            <a:extLst>
              <a:ext uri="{FF2B5EF4-FFF2-40B4-BE49-F238E27FC236}">
                <a16:creationId xmlns:a16="http://schemas.microsoft.com/office/drawing/2014/main" id="{A3A9FC7D-C85B-45E8-87AD-0CB2B1DC4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867400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dirty="0">
                <a:solidFill>
                  <a:schemeClr val="accent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743265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3633-C1ED-4557-BA00-5320893E000D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9372600" cy="914400"/>
          </a:xfrm>
        </p:spPr>
        <p:txBody>
          <a:bodyPr/>
          <a:lstStyle/>
          <a:p>
            <a:r>
              <a:rPr lang="en-US" altLang="en-US" dirty="0"/>
              <a:t>Ambiguity in Grammars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753600" cy="6019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For the most parsers, unambiguous grammar is required.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So we must eliminate the ambiguity in the grammar during the design phase of the compiler.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An unambiguous grammar provides </a:t>
            </a:r>
            <a:r>
              <a:rPr lang="en-US" altLang="en-US" dirty="0">
                <a:sym typeface="Wingdings" panose="05000000000000000000" pitchFamily="2" charset="2"/>
              </a:rPr>
              <a:t>  unique selection of the parse tree for any sentence.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en-US" dirty="0"/>
              <a:t>Either we have to </a:t>
            </a:r>
            <a:r>
              <a:rPr lang="en-US" altLang="en-US" dirty="0">
                <a:solidFill>
                  <a:srgbClr val="FF0000"/>
                </a:solidFill>
              </a:rPr>
              <a:t>prefer </a:t>
            </a:r>
            <a:r>
              <a:rPr lang="en-US" altLang="en-US" dirty="0"/>
              <a:t>one of the parse trees of a sentence (generated by an ambiguous grammar) to disambiguate that grammar to restrict to this choice.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en-US" dirty="0"/>
              <a:t>Or an ambiguous </a:t>
            </a:r>
            <a:r>
              <a:rPr lang="en-US" altLang="en-US" dirty="0">
                <a:solidFill>
                  <a:srgbClr val="FF0000"/>
                </a:solidFill>
              </a:rPr>
              <a:t>grammar </a:t>
            </a:r>
            <a:r>
              <a:rPr lang="en-US" altLang="en-US" dirty="0"/>
              <a:t>should be </a:t>
            </a:r>
            <a:r>
              <a:rPr lang="en-US" altLang="en-US" dirty="0">
                <a:solidFill>
                  <a:srgbClr val="FF0000"/>
                </a:solidFill>
              </a:rPr>
              <a:t>rewritten </a:t>
            </a:r>
            <a:r>
              <a:rPr lang="en-US" altLang="en-US" dirty="0"/>
              <a:t>to eliminate the ambiguity.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675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D6114-7070-4D41-999C-006FF65C4CA2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Ambiguity – Operator Precedence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9906000" cy="5715000"/>
          </a:xfrm>
        </p:spPr>
        <p:txBody>
          <a:bodyPr/>
          <a:lstStyle/>
          <a:p>
            <a:r>
              <a:rPr lang="en-US" altLang="en-US" dirty="0"/>
              <a:t>Ambiguous grammars (because of ambiguous operators) can be disambiguated according to the </a:t>
            </a:r>
            <a:r>
              <a:rPr lang="en-US" altLang="en-US" dirty="0">
                <a:solidFill>
                  <a:srgbClr val="FF0000"/>
                </a:solidFill>
              </a:rPr>
              <a:t>precedence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FF0000"/>
                </a:solidFill>
              </a:rPr>
              <a:t>associativity </a:t>
            </a:r>
            <a:r>
              <a:rPr lang="en-US" altLang="en-US" dirty="0"/>
              <a:t>rules.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E.g. for the given grammar:</a:t>
            </a:r>
          </a:p>
          <a:p>
            <a:pPr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highlight>
                  <a:srgbClr val="C0C0C0"/>
                </a:highlight>
              </a:rPr>
              <a:t>E </a:t>
            </a:r>
            <a:r>
              <a:rPr lang="en-US" altLang="en-US" dirty="0">
                <a:highlight>
                  <a:srgbClr val="C0C0C0"/>
                </a:highlight>
                <a:sym typeface="Symbol" panose="05050102010706020507" pitchFamily="18" charset="2"/>
              </a:rPr>
              <a:t> E + E  |  E * E  |  E ^ E  |  id  |  (E)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disambiguate it according to following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precedence (associativity in brackets)</a:t>
            </a:r>
          </a:p>
          <a:p>
            <a:pPr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	</a:t>
            </a:r>
            <a:r>
              <a:rPr lang="en-US" altLang="en-US" dirty="0">
                <a:sym typeface="Symbol" panose="05050102010706020507" pitchFamily="18" charset="2"/>
              </a:rPr>
              <a:t>	  	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^ </a:t>
            </a:r>
            <a:r>
              <a:rPr lang="en-US" altLang="en-US" dirty="0">
                <a:sym typeface="Symbol" panose="05050102010706020507" pitchFamily="18" charset="2"/>
              </a:rPr>
              <a:t>  (right to left)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		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*</a:t>
            </a:r>
            <a:r>
              <a:rPr lang="en-US" altLang="en-US" dirty="0">
                <a:sym typeface="Symbol" panose="05050102010706020507" pitchFamily="18" charset="2"/>
              </a:rPr>
              <a:t>   (left to right)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		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   (left to right)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 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Revised grammar</a:t>
            </a:r>
          </a:p>
          <a:p>
            <a:pPr>
              <a:buFontTx/>
              <a:buNone/>
            </a:pPr>
            <a:r>
              <a:rPr lang="en-US" altLang="en-US" dirty="0">
                <a:highlight>
                  <a:srgbClr val="C0C0C0"/>
                </a:highlight>
                <a:sym typeface="Symbol" panose="05050102010706020507" pitchFamily="18" charset="2"/>
              </a:rPr>
              <a:t>			E  E + T  |  T</a:t>
            </a:r>
          </a:p>
          <a:p>
            <a:pPr>
              <a:buFontTx/>
              <a:buNone/>
            </a:pPr>
            <a:r>
              <a:rPr lang="en-US" altLang="en-US" dirty="0">
                <a:highlight>
                  <a:srgbClr val="C0C0C0"/>
                </a:highlight>
                <a:sym typeface="Symbol" panose="05050102010706020507" pitchFamily="18" charset="2"/>
              </a:rPr>
              <a:t>			T  T * F  |  F</a:t>
            </a:r>
          </a:p>
          <a:p>
            <a:pPr>
              <a:buFontTx/>
              <a:buNone/>
            </a:pPr>
            <a:r>
              <a:rPr lang="en-US" altLang="en-US" dirty="0">
                <a:highlight>
                  <a:srgbClr val="C0C0C0"/>
                </a:highlight>
                <a:sym typeface="Symbol" panose="05050102010706020507" pitchFamily="18" charset="2"/>
              </a:rPr>
              <a:t>			F  G ^ F  |  G</a:t>
            </a:r>
          </a:p>
          <a:p>
            <a:pPr>
              <a:buFontTx/>
              <a:buNone/>
            </a:pPr>
            <a:r>
              <a:rPr lang="en-US" altLang="en-US" dirty="0">
                <a:highlight>
                  <a:srgbClr val="C0C0C0"/>
                </a:highlight>
                <a:sym typeface="Symbol" panose="05050102010706020507" pitchFamily="18" charset="2"/>
              </a:rPr>
              <a:t>			G  id  |  (E)</a:t>
            </a:r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1066800" y="3200400"/>
            <a:ext cx="587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dirty="0">
                <a:sym typeface="Symbol" panose="05050102010706020507" pitchFamily="18" charset="2"/>
              </a:rPr>
              <a:t>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668983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0C50E-45C1-41B1-A153-D2AFF1EDA185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271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Ambiguity in If-else Statement 1/2</a:t>
            </a:r>
          </a:p>
        </p:txBody>
      </p:sp>
      <p:sp>
        <p:nvSpPr>
          <p:cNvPr id="271363" name="Text Box 1027"/>
          <p:cNvSpPr txBox="1">
            <a:spLocks noChangeArrowheads="1"/>
          </p:cNvSpPr>
          <p:nvPr/>
        </p:nvSpPr>
        <p:spPr bwMode="auto">
          <a:xfrm>
            <a:off x="-1" y="990600"/>
            <a:ext cx="1018625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>
                <a:latin typeface="+mn-lt"/>
              </a:rPr>
              <a:t>Grammar: </a:t>
            </a:r>
          </a:p>
          <a:p>
            <a:r>
              <a:rPr lang="en-US" altLang="en-US" i="1" dirty="0">
                <a:latin typeface="+mn-lt"/>
              </a:rPr>
              <a:t>	</a:t>
            </a:r>
            <a:r>
              <a:rPr lang="en-US" altLang="en-US" i="1" dirty="0" err="1">
                <a:highlight>
                  <a:srgbClr val="C0C0C0"/>
                </a:highlight>
                <a:latin typeface="+mn-lt"/>
              </a:rPr>
              <a:t>stmt</a:t>
            </a:r>
            <a:r>
              <a:rPr lang="en-US" altLang="en-US" dirty="0">
                <a:highlight>
                  <a:srgbClr val="C0C0C0"/>
                </a:highlight>
                <a:latin typeface="+mn-lt"/>
              </a:rPr>
              <a:t> </a:t>
            </a:r>
            <a:r>
              <a:rPr lang="en-US" altLang="en-US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  </a:t>
            </a:r>
            <a:r>
              <a:rPr lang="en-US" altLang="en-US" b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if</a:t>
            </a:r>
            <a:r>
              <a:rPr lang="en-US" altLang="en-US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  </a:t>
            </a:r>
            <a:r>
              <a:rPr lang="en-US" altLang="en-US" i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expr</a:t>
            </a:r>
            <a:r>
              <a:rPr lang="en-US" altLang="en-US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  </a:t>
            </a:r>
            <a:r>
              <a:rPr lang="en-US" altLang="en-US" b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then  </a:t>
            </a:r>
            <a:r>
              <a:rPr lang="en-US" altLang="en-US" i="1" dirty="0" err="1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stmt</a:t>
            </a:r>
            <a:r>
              <a:rPr lang="en-US" altLang="en-US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   | </a:t>
            </a:r>
            <a:r>
              <a:rPr lang="en-US" altLang="en-US" b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if</a:t>
            </a:r>
            <a:r>
              <a:rPr lang="en-US" altLang="en-US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  </a:t>
            </a:r>
            <a:r>
              <a:rPr lang="en-US" altLang="en-US" i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expr</a:t>
            </a:r>
            <a:r>
              <a:rPr lang="en-US" altLang="en-US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  </a:t>
            </a:r>
            <a:r>
              <a:rPr lang="en-US" altLang="en-US" b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then  </a:t>
            </a:r>
            <a:r>
              <a:rPr lang="en-US" altLang="en-US" i="1" dirty="0" err="1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stmt</a:t>
            </a:r>
            <a:r>
              <a:rPr lang="en-US" altLang="en-US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  </a:t>
            </a:r>
            <a:r>
              <a:rPr lang="en-US" altLang="en-US" b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else  </a:t>
            </a:r>
            <a:r>
              <a:rPr lang="en-US" altLang="en-US" i="1" dirty="0" err="1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stmt</a:t>
            </a:r>
            <a:r>
              <a:rPr lang="en-US" altLang="en-US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  |  </a:t>
            </a:r>
            <a:r>
              <a:rPr lang="en-US" altLang="en-US" i="1" dirty="0" err="1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otherstmts</a:t>
            </a:r>
            <a:endParaRPr lang="en-US" altLang="en-US" i="1" dirty="0">
              <a:highlight>
                <a:srgbClr val="C0C0C0"/>
              </a:highlight>
              <a:latin typeface="+mn-lt"/>
              <a:sym typeface="Symbol" panose="05050102010706020507" pitchFamily="18" charset="2"/>
            </a:endParaRPr>
          </a:p>
          <a:p>
            <a:r>
              <a:rPr lang="en-US" altLang="en-US" dirty="0">
                <a:latin typeface="+mn-lt"/>
              </a:rPr>
              <a:t>Input:</a:t>
            </a:r>
          </a:p>
          <a:p>
            <a:r>
              <a:rPr lang="en-US" altLang="en-US" dirty="0">
                <a:latin typeface="+mn-lt"/>
              </a:rPr>
              <a:t>	</a:t>
            </a:r>
            <a:r>
              <a:rPr lang="en-US" altLang="en-US" b="1" dirty="0">
                <a:latin typeface="+mn-lt"/>
              </a:rPr>
              <a:t>if</a:t>
            </a:r>
            <a:r>
              <a:rPr lang="en-US" altLang="en-US" dirty="0">
                <a:latin typeface="+mn-lt"/>
              </a:rPr>
              <a:t>  E</a:t>
            </a:r>
            <a:r>
              <a:rPr lang="en-US" altLang="en-US" baseline="-25000" dirty="0">
                <a:latin typeface="+mn-lt"/>
              </a:rPr>
              <a:t>1</a:t>
            </a:r>
            <a:r>
              <a:rPr lang="en-US" altLang="en-US" dirty="0">
                <a:latin typeface="+mn-lt"/>
              </a:rPr>
              <a:t>  </a:t>
            </a:r>
            <a:r>
              <a:rPr lang="en-US" altLang="en-US" b="1" dirty="0">
                <a:latin typeface="+mn-lt"/>
              </a:rPr>
              <a:t>then  if</a:t>
            </a:r>
            <a:r>
              <a:rPr lang="en-US" altLang="en-US" dirty="0">
                <a:latin typeface="+mn-lt"/>
              </a:rPr>
              <a:t>  E</a:t>
            </a:r>
            <a:r>
              <a:rPr lang="en-US" altLang="en-US" baseline="-25000" dirty="0">
                <a:latin typeface="+mn-lt"/>
              </a:rPr>
              <a:t>2</a:t>
            </a:r>
            <a:r>
              <a:rPr lang="en-US" altLang="en-US" dirty="0">
                <a:latin typeface="+mn-lt"/>
              </a:rPr>
              <a:t>  </a:t>
            </a:r>
            <a:r>
              <a:rPr lang="en-US" altLang="en-US" b="1" dirty="0">
                <a:latin typeface="+mn-lt"/>
              </a:rPr>
              <a:t>then  </a:t>
            </a:r>
            <a:r>
              <a:rPr lang="en-US" altLang="en-US" dirty="0">
                <a:latin typeface="+mn-lt"/>
              </a:rPr>
              <a:t>S</a:t>
            </a:r>
            <a:r>
              <a:rPr lang="en-US" altLang="en-US" baseline="-25000" dirty="0">
                <a:latin typeface="+mn-lt"/>
              </a:rPr>
              <a:t>1</a:t>
            </a:r>
            <a:r>
              <a:rPr lang="en-US" altLang="en-US" dirty="0">
                <a:latin typeface="+mn-lt"/>
              </a:rPr>
              <a:t>  </a:t>
            </a:r>
            <a:r>
              <a:rPr lang="en-US" altLang="en-US" b="1" dirty="0">
                <a:latin typeface="+mn-lt"/>
              </a:rPr>
              <a:t>else  </a:t>
            </a:r>
            <a:r>
              <a:rPr lang="en-US" altLang="en-US" dirty="0">
                <a:latin typeface="+mn-lt"/>
              </a:rPr>
              <a:t>S</a:t>
            </a:r>
            <a:r>
              <a:rPr lang="en-US" altLang="en-US" baseline="-25000" dirty="0">
                <a:latin typeface="+mn-lt"/>
              </a:rPr>
              <a:t>2</a:t>
            </a:r>
          </a:p>
          <a:p>
            <a:r>
              <a:rPr lang="en-US" altLang="en-US" dirty="0">
                <a:latin typeface="+mn-lt"/>
              </a:rPr>
              <a:t>What does it mean?</a:t>
            </a:r>
            <a:r>
              <a:rPr lang="en-US" altLang="en-US" baseline="-25000" dirty="0">
                <a:latin typeface="+mn-lt"/>
              </a:rPr>
              <a:t> </a:t>
            </a:r>
            <a:endParaRPr lang="en-US" altLang="en-US" dirty="0">
              <a:latin typeface="+mn-lt"/>
            </a:endParaRPr>
          </a:p>
          <a:p>
            <a:pPr lvl="1"/>
            <a:r>
              <a:rPr kumimoji="0" lang="en-US" altLang="en-PK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Case 1:  </a:t>
            </a:r>
            <a:r>
              <a:rPr kumimoji="0" lang="en-PK" altLang="en-PK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if</a:t>
            </a: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PK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E</a:t>
            </a:r>
            <a:r>
              <a:rPr lang="en-US" altLang="en-US" sz="2000" baseline="-25000" dirty="0">
                <a:latin typeface="+mn-lt"/>
              </a:rPr>
              <a:t>1</a:t>
            </a: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PK" altLang="en-PK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then </a:t>
            </a:r>
            <a:r>
              <a:rPr kumimoji="0" lang="en-US" altLang="en-PK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{</a:t>
            </a:r>
            <a:r>
              <a:rPr kumimoji="0" lang="en-PK" altLang="en-PK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if</a:t>
            </a: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PK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E</a:t>
            </a:r>
            <a:r>
              <a:rPr lang="en-US" altLang="en-US" sz="2000" baseline="-25000" dirty="0">
                <a:latin typeface="+mn-lt"/>
              </a:rPr>
              <a:t>2</a:t>
            </a: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PK" altLang="en-PK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then </a:t>
            </a:r>
            <a:r>
              <a:rPr kumimoji="0" lang="en-US" altLang="en-PK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</a:t>
            </a:r>
            <a:r>
              <a:rPr lang="en-US" altLang="en-US" sz="2000" baseline="-25000" dirty="0">
                <a:latin typeface="+mn-lt"/>
              </a:rPr>
              <a:t>1</a:t>
            </a:r>
            <a:r>
              <a:rPr kumimoji="0" lang="en-US" altLang="en-PK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}</a:t>
            </a: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PK" altLang="en-PK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else </a:t>
            </a:r>
            <a:r>
              <a:rPr kumimoji="0" lang="en-US" altLang="en-PK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</a:t>
            </a:r>
            <a:r>
              <a:rPr lang="en-US" altLang="en-US" sz="2000" baseline="-25000" dirty="0">
                <a:latin typeface="+mn-lt"/>
              </a:rPr>
              <a:t>2</a:t>
            </a:r>
            <a:r>
              <a:rPr lang="en-US" altLang="en-US" sz="2000" dirty="0">
                <a:latin typeface="+mn-lt"/>
              </a:rPr>
              <a:t>  (else associated with farthest if)</a:t>
            </a:r>
          </a:p>
          <a:p>
            <a:pPr lvl="1"/>
            <a:r>
              <a:rPr lang="en-US" altLang="en-US" sz="2000" dirty="0">
                <a:latin typeface="+mn-lt"/>
              </a:rPr>
              <a:t>Case 2:  </a:t>
            </a:r>
            <a:r>
              <a:rPr kumimoji="0" lang="en-PK" altLang="en-PK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if</a:t>
            </a: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altLang="en-PK" sz="2000" dirty="0">
                <a:solidFill>
                  <a:srgbClr val="000000"/>
                </a:solidFill>
                <a:latin typeface="+mn-lt"/>
              </a:rPr>
              <a:t>E</a:t>
            </a:r>
            <a:r>
              <a:rPr lang="en-US" altLang="en-US" sz="2000" baseline="-25000" dirty="0">
                <a:latin typeface="+mn-lt"/>
              </a:rPr>
              <a:t>1</a:t>
            </a: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PK" altLang="en-PK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then </a:t>
            </a:r>
            <a:r>
              <a:rPr kumimoji="0" lang="en-US" altLang="en-PK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{</a:t>
            </a:r>
            <a:r>
              <a:rPr kumimoji="0" lang="en-PK" altLang="en-PK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if</a:t>
            </a: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PK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E</a:t>
            </a:r>
            <a:r>
              <a:rPr lang="en-US" altLang="en-US" sz="2000" baseline="-25000" dirty="0">
                <a:latin typeface="+mn-lt"/>
              </a:rPr>
              <a:t>2</a:t>
            </a: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PK" altLang="en-PK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then </a:t>
            </a:r>
            <a:r>
              <a:rPr kumimoji="0" lang="en-US" altLang="en-PK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</a:t>
            </a:r>
            <a:r>
              <a:rPr lang="en-US" altLang="en-US" sz="2000" baseline="-25000" dirty="0">
                <a:latin typeface="+mn-lt"/>
              </a:rPr>
              <a:t>1</a:t>
            </a: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PK" altLang="en-PK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else </a:t>
            </a:r>
            <a:r>
              <a:rPr kumimoji="0" lang="en-US" altLang="en-PK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</a:t>
            </a:r>
            <a:r>
              <a:rPr lang="en-US" altLang="en-US" sz="2000" baseline="-25000" dirty="0">
                <a:latin typeface="+mn-lt"/>
              </a:rPr>
              <a:t>2</a:t>
            </a:r>
            <a:r>
              <a:rPr kumimoji="0" lang="en-US" altLang="en-PK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}  </a:t>
            </a:r>
            <a:r>
              <a:rPr lang="en-US" altLang="en-US" sz="2000" dirty="0">
                <a:latin typeface="+mn-lt"/>
              </a:rPr>
              <a:t>(else associated </a:t>
            </a:r>
            <a:r>
              <a:rPr lang="en-US" altLang="en-US" sz="2000">
                <a:latin typeface="+mn-lt"/>
              </a:rPr>
              <a:t>with closest </a:t>
            </a:r>
            <a:r>
              <a:rPr lang="en-US" altLang="en-US" sz="2000" dirty="0">
                <a:latin typeface="+mn-lt"/>
              </a:rPr>
              <a:t>if)</a:t>
            </a:r>
            <a:endParaRPr kumimoji="0" lang="en-PK" altLang="en-PK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endParaRPr lang="en-US" altLang="en-US" sz="2000" dirty="0">
              <a:sym typeface="Symbol" panose="05050102010706020507" pitchFamily="18" charset="2"/>
            </a:endParaRPr>
          </a:p>
        </p:txBody>
      </p:sp>
      <p:sp>
        <p:nvSpPr>
          <p:cNvPr id="271365" name="Text Box 1029"/>
          <p:cNvSpPr txBox="1">
            <a:spLocks noChangeArrowheads="1"/>
          </p:cNvSpPr>
          <p:nvPr/>
        </p:nvSpPr>
        <p:spPr bwMode="auto">
          <a:xfrm>
            <a:off x="152400" y="3535362"/>
            <a:ext cx="4472699" cy="2205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	</a:t>
            </a:r>
            <a:r>
              <a:rPr lang="en-US" altLang="en-US" sz="2000" dirty="0" err="1"/>
              <a:t>stmt</a:t>
            </a:r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b="1" dirty="0">
                <a:latin typeface="+mn-lt"/>
              </a:rPr>
              <a:t>if</a:t>
            </a:r>
            <a:r>
              <a:rPr lang="en-US" altLang="en-US" sz="2000" dirty="0"/>
              <a:t>   expr        </a:t>
            </a:r>
            <a:r>
              <a:rPr lang="en-US" altLang="en-US" sz="2000" b="1" dirty="0">
                <a:latin typeface="+mn-lt"/>
              </a:rPr>
              <a:t>then</a:t>
            </a:r>
            <a:r>
              <a:rPr lang="en-US" altLang="en-US" sz="2000" b="1" dirty="0"/>
              <a:t>     </a:t>
            </a:r>
            <a:r>
              <a:rPr lang="en-US" altLang="en-US" sz="2000" dirty="0" err="1"/>
              <a:t>stmt</a:t>
            </a:r>
            <a:r>
              <a:rPr lang="en-US" altLang="en-US" sz="2000" dirty="0"/>
              <a:t>      </a:t>
            </a:r>
            <a:r>
              <a:rPr lang="en-US" altLang="en-US" sz="2000" b="1" dirty="0">
                <a:latin typeface="+mn-lt"/>
              </a:rPr>
              <a:t>else</a:t>
            </a:r>
            <a:r>
              <a:rPr lang="en-US" altLang="en-US" sz="2000" b="1" dirty="0"/>
              <a:t>       </a:t>
            </a:r>
            <a:r>
              <a:rPr lang="en-US" altLang="en-US" sz="2000" dirty="0" err="1"/>
              <a:t>stmt</a:t>
            </a:r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/>
              <a:t>         E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	   </a:t>
            </a:r>
            <a:r>
              <a:rPr lang="en-US" altLang="en-US" sz="2000" b="1" dirty="0">
                <a:latin typeface="+mn-lt"/>
              </a:rPr>
              <a:t>if</a:t>
            </a:r>
            <a:r>
              <a:rPr lang="en-US" altLang="en-US" sz="2000" b="1" dirty="0"/>
              <a:t>    </a:t>
            </a:r>
            <a:r>
              <a:rPr lang="en-US" altLang="en-US" sz="2000" dirty="0"/>
              <a:t>expr   </a:t>
            </a:r>
            <a:r>
              <a:rPr lang="en-US" altLang="en-US" sz="2000" b="1" dirty="0">
                <a:latin typeface="+mn-lt"/>
              </a:rPr>
              <a:t>then</a:t>
            </a:r>
            <a:r>
              <a:rPr lang="en-US" altLang="en-US" sz="2000" b="1" dirty="0"/>
              <a:t>     </a:t>
            </a:r>
            <a:r>
              <a:rPr lang="en-US" altLang="en-US" sz="2000" dirty="0" err="1"/>
              <a:t>stmt</a:t>
            </a:r>
            <a:r>
              <a:rPr lang="en-US" altLang="en-US" sz="2000" dirty="0"/>
              <a:t>         S</a:t>
            </a:r>
            <a:r>
              <a:rPr lang="en-US" altLang="en-US" sz="2000" baseline="-25000" dirty="0"/>
              <a:t>2</a:t>
            </a:r>
          </a:p>
          <a:p>
            <a:endParaRPr lang="en-US" altLang="en-US" sz="2000" baseline="-25000" dirty="0"/>
          </a:p>
          <a:p>
            <a:r>
              <a:rPr lang="en-US" altLang="en-US" sz="2000" dirty="0"/>
              <a:t> 	            E</a:t>
            </a:r>
            <a:r>
              <a:rPr lang="en-US" altLang="en-US" sz="2000" baseline="-25000" dirty="0"/>
              <a:t>2 	           </a:t>
            </a:r>
            <a:r>
              <a:rPr lang="en-US" altLang="en-US" sz="2000" dirty="0"/>
              <a:t>S</a:t>
            </a:r>
            <a:r>
              <a:rPr lang="en-US" altLang="en-US" sz="2000" baseline="-25000" dirty="0"/>
              <a:t>1</a:t>
            </a:r>
          </a:p>
        </p:txBody>
      </p:sp>
      <p:sp>
        <p:nvSpPr>
          <p:cNvPr id="271366" name="Text Box 1030"/>
          <p:cNvSpPr txBox="1">
            <a:spLocks noChangeArrowheads="1"/>
          </p:cNvSpPr>
          <p:nvPr/>
        </p:nvSpPr>
        <p:spPr bwMode="auto">
          <a:xfrm>
            <a:off x="4953000" y="3581400"/>
            <a:ext cx="4966424" cy="2821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	</a:t>
            </a:r>
            <a:r>
              <a:rPr lang="en-US" altLang="en-US" sz="2000" dirty="0" err="1"/>
              <a:t>stmt</a:t>
            </a:r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b="1" dirty="0">
                <a:latin typeface="+mn-lt"/>
              </a:rPr>
              <a:t>if</a:t>
            </a:r>
            <a:r>
              <a:rPr lang="en-US" altLang="en-US" sz="2000" dirty="0"/>
              <a:t>     expr    </a:t>
            </a:r>
            <a:r>
              <a:rPr lang="en-US" altLang="en-US" sz="2000" b="1" dirty="0">
                <a:latin typeface="+mn-lt"/>
              </a:rPr>
              <a:t>then</a:t>
            </a:r>
            <a:r>
              <a:rPr lang="en-US" altLang="en-US" sz="2000" b="1" dirty="0"/>
              <a:t>   </a:t>
            </a:r>
            <a:r>
              <a:rPr lang="en-US" altLang="en-US" sz="2000" dirty="0" err="1"/>
              <a:t>stmt</a:t>
            </a:r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/>
              <a:t>         E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    </a:t>
            </a:r>
            <a:r>
              <a:rPr lang="en-US" altLang="en-US" sz="2000" b="1" dirty="0">
                <a:latin typeface="+mn-lt"/>
              </a:rPr>
              <a:t>if</a:t>
            </a:r>
            <a:r>
              <a:rPr lang="en-US" altLang="en-US" sz="2000" b="1" dirty="0"/>
              <a:t>    </a:t>
            </a:r>
            <a:r>
              <a:rPr lang="en-US" altLang="en-US" sz="2000" dirty="0"/>
              <a:t>expr     </a:t>
            </a:r>
            <a:r>
              <a:rPr lang="en-US" altLang="en-US" sz="2000" b="1" dirty="0">
                <a:latin typeface="+mn-lt"/>
              </a:rPr>
              <a:t>then</a:t>
            </a:r>
            <a:r>
              <a:rPr lang="en-US" altLang="en-US" sz="2000" b="1" dirty="0"/>
              <a:t>   </a:t>
            </a:r>
            <a:r>
              <a:rPr lang="en-US" altLang="en-US" sz="2000" dirty="0" err="1"/>
              <a:t>stmt</a:t>
            </a:r>
            <a:r>
              <a:rPr lang="en-US" altLang="en-US" sz="2000" dirty="0"/>
              <a:t>  </a:t>
            </a:r>
            <a:r>
              <a:rPr lang="en-US" altLang="en-US" sz="2000" b="1" dirty="0">
                <a:latin typeface="+mn-lt"/>
              </a:rPr>
              <a:t>else</a:t>
            </a:r>
            <a:r>
              <a:rPr lang="en-US" altLang="en-US" sz="2000" b="1" dirty="0"/>
              <a:t>  </a:t>
            </a:r>
            <a:r>
              <a:rPr lang="en-US" altLang="en-US" sz="2000" dirty="0" err="1"/>
              <a:t>stmt</a:t>
            </a:r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/>
              <a:t>	           E</a:t>
            </a:r>
            <a:r>
              <a:rPr lang="en-US" altLang="en-US" sz="2000" baseline="-25000" dirty="0"/>
              <a:t>2 	          </a:t>
            </a:r>
            <a:r>
              <a:rPr lang="en-US" altLang="en-US" sz="2000" dirty="0"/>
              <a:t>S</a:t>
            </a:r>
            <a:r>
              <a:rPr lang="en-US" altLang="en-US" sz="2000" baseline="-25000" dirty="0"/>
              <a:t>1 	                  </a:t>
            </a:r>
            <a:r>
              <a:rPr lang="en-US" altLang="en-US" sz="2000" dirty="0"/>
              <a:t>S</a:t>
            </a:r>
            <a:r>
              <a:rPr lang="en-US" altLang="en-US" sz="2000" baseline="-25000" dirty="0"/>
              <a:t>2</a:t>
            </a:r>
          </a:p>
          <a:p>
            <a:endParaRPr lang="en-US" altLang="en-US" sz="2000" baseline="-25000" dirty="0"/>
          </a:p>
          <a:p>
            <a:endParaRPr lang="en-US" altLang="en-US" sz="2000" dirty="0"/>
          </a:p>
        </p:txBody>
      </p:sp>
      <p:sp>
        <p:nvSpPr>
          <p:cNvPr id="271367" name="Line 1031"/>
          <p:cNvSpPr>
            <a:spLocks noChangeShapeType="1"/>
          </p:cNvSpPr>
          <p:nvPr/>
        </p:nvSpPr>
        <p:spPr bwMode="auto">
          <a:xfrm flipH="1">
            <a:off x="457200" y="39624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68" name="Line 1032"/>
          <p:cNvSpPr>
            <a:spLocks noChangeShapeType="1"/>
          </p:cNvSpPr>
          <p:nvPr/>
        </p:nvSpPr>
        <p:spPr bwMode="auto">
          <a:xfrm flipH="1">
            <a:off x="990600" y="3962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69" name="Line 1033"/>
          <p:cNvSpPr>
            <a:spLocks noChangeShapeType="1"/>
          </p:cNvSpPr>
          <p:nvPr/>
        </p:nvSpPr>
        <p:spPr bwMode="auto">
          <a:xfrm>
            <a:off x="1295400" y="3962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70" name="Line 1034"/>
          <p:cNvSpPr>
            <a:spLocks noChangeShapeType="1"/>
          </p:cNvSpPr>
          <p:nvPr/>
        </p:nvSpPr>
        <p:spPr bwMode="auto">
          <a:xfrm>
            <a:off x="1295400" y="3962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71" name="Line 1035"/>
          <p:cNvSpPr>
            <a:spLocks noChangeShapeType="1"/>
          </p:cNvSpPr>
          <p:nvPr/>
        </p:nvSpPr>
        <p:spPr bwMode="auto">
          <a:xfrm>
            <a:off x="1295400" y="3962400"/>
            <a:ext cx="2057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72" name="Line 1036"/>
          <p:cNvSpPr>
            <a:spLocks noChangeShapeType="1"/>
          </p:cNvSpPr>
          <p:nvPr/>
        </p:nvSpPr>
        <p:spPr bwMode="auto">
          <a:xfrm>
            <a:off x="1295400" y="3962400"/>
            <a:ext cx="2971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73" name="Line 1037"/>
          <p:cNvSpPr>
            <a:spLocks noChangeShapeType="1"/>
          </p:cNvSpPr>
          <p:nvPr/>
        </p:nvSpPr>
        <p:spPr bwMode="auto">
          <a:xfrm flipH="1">
            <a:off x="1524000" y="45720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74" name="Line 1038"/>
          <p:cNvSpPr>
            <a:spLocks noChangeShapeType="1"/>
          </p:cNvSpPr>
          <p:nvPr/>
        </p:nvSpPr>
        <p:spPr bwMode="auto">
          <a:xfrm flipH="1">
            <a:off x="2057400" y="4572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75" name="Line 1039"/>
          <p:cNvSpPr>
            <a:spLocks noChangeShapeType="1"/>
          </p:cNvSpPr>
          <p:nvPr/>
        </p:nvSpPr>
        <p:spPr bwMode="auto">
          <a:xfrm>
            <a:off x="2438400" y="4572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76" name="Line 1040"/>
          <p:cNvSpPr>
            <a:spLocks noChangeShapeType="1"/>
          </p:cNvSpPr>
          <p:nvPr/>
        </p:nvSpPr>
        <p:spPr bwMode="auto">
          <a:xfrm>
            <a:off x="2438400" y="45720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77" name="Line 1041"/>
          <p:cNvSpPr>
            <a:spLocks noChangeShapeType="1"/>
          </p:cNvSpPr>
          <p:nvPr/>
        </p:nvSpPr>
        <p:spPr bwMode="auto">
          <a:xfrm flipH="1">
            <a:off x="5257800" y="39624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78" name="Line 1042"/>
          <p:cNvSpPr>
            <a:spLocks noChangeShapeType="1"/>
          </p:cNvSpPr>
          <p:nvPr/>
        </p:nvSpPr>
        <p:spPr bwMode="auto">
          <a:xfrm flipH="1">
            <a:off x="5791200" y="3962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79" name="Line 1043"/>
          <p:cNvSpPr>
            <a:spLocks noChangeShapeType="1"/>
          </p:cNvSpPr>
          <p:nvPr/>
        </p:nvSpPr>
        <p:spPr bwMode="auto">
          <a:xfrm>
            <a:off x="6096000" y="3962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80" name="Line 1044"/>
          <p:cNvSpPr>
            <a:spLocks noChangeShapeType="1"/>
          </p:cNvSpPr>
          <p:nvPr/>
        </p:nvSpPr>
        <p:spPr bwMode="auto">
          <a:xfrm>
            <a:off x="6096000" y="39624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81" name="Line 1045"/>
          <p:cNvSpPr>
            <a:spLocks noChangeShapeType="1"/>
          </p:cNvSpPr>
          <p:nvPr/>
        </p:nvSpPr>
        <p:spPr bwMode="auto">
          <a:xfrm flipH="1">
            <a:off x="6324600" y="4572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82" name="Line 1046"/>
          <p:cNvSpPr>
            <a:spLocks noChangeShapeType="1"/>
          </p:cNvSpPr>
          <p:nvPr/>
        </p:nvSpPr>
        <p:spPr bwMode="auto">
          <a:xfrm flipH="1">
            <a:off x="6858000" y="4572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83" name="Line 1047"/>
          <p:cNvSpPr>
            <a:spLocks noChangeShapeType="1"/>
          </p:cNvSpPr>
          <p:nvPr/>
        </p:nvSpPr>
        <p:spPr bwMode="auto">
          <a:xfrm>
            <a:off x="7086600" y="4572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84" name="Line 1048"/>
          <p:cNvSpPr>
            <a:spLocks noChangeShapeType="1"/>
          </p:cNvSpPr>
          <p:nvPr/>
        </p:nvSpPr>
        <p:spPr bwMode="auto">
          <a:xfrm>
            <a:off x="7086600" y="45720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85" name="Line 1049"/>
          <p:cNvSpPr>
            <a:spLocks noChangeShapeType="1"/>
          </p:cNvSpPr>
          <p:nvPr/>
        </p:nvSpPr>
        <p:spPr bwMode="auto">
          <a:xfrm>
            <a:off x="70866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86" name="Line 1050"/>
          <p:cNvSpPr>
            <a:spLocks noChangeShapeType="1"/>
          </p:cNvSpPr>
          <p:nvPr/>
        </p:nvSpPr>
        <p:spPr bwMode="auto">
          <a:xfrm>
            <a:off x="7086600" y="4572000"/>
            <a:ext cx="2438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87" name="AutoShape 1051"/>
          <p:cNvSpPr>
            <a:spLocks noChangeArrowheads="1"/>
          </p:cNvSpPr>
          <p:nvPr/>
        </p:nvSpPr>
        <p:spPr bwMode="auto">
          <a:xfrm>
            <a:off x="762000" y="4572000"/>
            <a:ext cx="3048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388" name="AutoShape 1052"/>
          <p:cNvSpPr>
            <a:spLocks noChangeArrowheads="1"/>
          </p:cNvSpPr>
          <p:nvPr/>
        </p:nvSpPr>
        <p:spPr bwMode="auto">
          <a:xfrm>
            <a:off x="1828800" y="5105400"/>
            <a:ext cx="3048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389" name="AutoShape 1053"/>
          <p:cNvSpPr>
            <a:spLocks noChangeArrowheads="1"/>
          </p:cNvSpPr>
          <p:nvPr/>
        </p:nvSpPr>
        <p:spPr bwMode="auto">
          <a:xfrm>
            <a:off x="3352800" y="5105400"/>
            <a:ext cx="3048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390" name="AutoShape 1054"/>
          <p:cNvSpPr>
            <a:spLocks noChangeArrowheads="1"/>
          </p:cNvSpPr>
          <p:nvPr/>
        </p:nvSpPr>
        <p:spPr bwMode="auto">
          <a:xfrm>
            <a:off x="4114800" y="4495800"/>
            <a:ext cx="3048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391" name="AutoShape 1055"/>
          <p:cNvSpPr>
            <a:spLocks noChangeArrowheads="1"/>
          </p:cNvSpPr>
          <p:nvPr/>
        </p:nvSpPr>
        <p:spPr bwMode="auto">
          <a:xfrm>
            <a:off x="9296400" y="5257800"/>
            <a:ext cx="3048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392" name="AutoShape 1056"/>
          <p:cNvSpPr>
            <a:spLocks noChangeArrowheads="1"/>
          </p:cNvSpPr>
          <p:nvPr/>
        </p:nvSpPr>
        <p:spPr bwMode="auto">
          <a:xfrm>
            <a:off x="8153400" y="5257800"/>
            <a:ext cx="3048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393" name="AutoShape 1057"/>
          <p:cNvSpPr>
            <a:spLocks noChangeArrowheads="1"/>
          </p:cNvSpPr>
          <p:nvPr/>
        </p:nvSpPr>
        <p:spPr bwMode="auto">
          <a:xfrm>
            <a:off x="6629400" y="5257800"/>
            <a:ext cx="3048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394" name="AutoShape 1058"/>
          <p:cNvSpPr>
            <a:spLocks noChangeArrowheads="1"/>
          </p:cNvSpPr>
          <p:nvPr/>
        </p:nvSpPr>
        <p:spPr bwMode="auto">
          <a:xfrm>
            <a:off x="5562600" y="4648200"/>
            <a:ext cx="3048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1395" name="Line 1059"/>
          <p:cNvSpPr>
            <a:spLocks noChangeShapeType="1"/>
          </p:cNvSpPr>
          <p:nvPr/>
        </p:nvSpPr>
        <p:spPr bwMode="auto">
          <a:xfrm flipH="1">
            <a:off x="4852253" y="3657600"/>
            <a:ext cx="24547" cy="297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1396" name="Text Box 1060"/>
          <p:cNvSpPr txBox="1">
            <a:spLocks noChangeArrowheads="1"/>
          </p:cNvSpPr>
          <p:nvPr/>
        </p:nvSpPr>
        <p:spPr bwMode="auto">
          <a:xfrm>
            <a:off x="-76200" y="6028492"/>
            <a:ext cx="495520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000" b="1" dirty="0"/>
              <a:t> Case 1: </a:t>
            </a:r>
            <a:br>
              <a:rPr lang="en-US" altLang="en-US" sz="2000" b="1" dirty="0"/>
            </a:br>
            <a:endParaRPr lang="en-US" altLang="en-US" sz="2000" b="1" dirty="0"/>
          </a:p>
        </p:txBody>
      </p:sp>
      <p:sp>
        <p:nvSpPr>
          <p:cNvPr id="271397" name="Text Box 1061"/>
          <p:cNvSpPr txBox="1">
            <a:spLocks noChangeArrowheads="1"/>
          </p:cNvSpPr>
          <p:nvPr/>
        </p:nvSpPr>
        <p:spPr bwMode="auto">
          <a:xfrm>
            <a:off x="6856350" y="6028492"/>
            <a:ext cx="10534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/>
              <a:t>Case 2: </a:t>
            </a:r>
            <a:endParaRPr kumimoji="0" lang="en-PK" altLang="en-PK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5976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B8226-D1CA-4793-A3D9-280A016EE11C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Ambiguity in If-else Statement 2/2</a:t>
            </a:r>
          </a:p>
        </p:txBody>
      </p:sp>
      <p:sp>
        <p:nvSpPr>
          <p:cNvPr id="272387" name="Text Box 3"/>
          <p:cNvSpPr txBox="1">
            <a:spLocks noChangeArrowheads="1"/>
          </p:cNvSpPr>
          <p:nvPr/>
        </p:nvSpPr>
        <p:spPr bwMode="auto">
          <a:xfrm>
            <a:off x="0" y="1143000"/>
            <a:ext cx="990599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altLang="en-US" dirty="0"/>
              <a:t> Either we </a:t>
            </a:r>
            <a:r>
              <a:rPr lang="en-US" altLang="en-US" dirty="0">
                <a:solidFill>
                  <a:srgbClr val="FF0000"/>
                </a:solidFill>
              </a:rPr>
              <a:t>prefer </a:t>
            </a:r>
            <a:r>
              <a:rPr lang="en-US" altLang="en-US" dirty="0"/>
              <a:t>the second parse tree (where </a:t>
            </a:r>
            <a:r>
              <a:rPr lang="en-US" altLang="en-US" b="1" dirty="0"/>
              <a:t>else </a:t>
            </a:r>
            <a:r>
              <a:rPr lang="en-US" altLang="en-US" dirty="0"/>
              <a:t>matches with closest </a:t>
            </a:r>
            <a:r>
              <a:rPr lang="en-US" altLang="en-US" b="1" dirty="0"/>
              <a:t>if</a:t>
            </a:r>
            <a:r>
              <a:rPr lang="en-US" altLang="en-US" dirty="0"/>
              <a:t>).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en-US" dirty="0"/>
              <a:t> Or, we have to </a:t>
            </a:r>
            <a:r>
              <a:rPr lang="en-US" altLang="en-US" dirty="0">
                <a:solidFill>
                  <a:srgbClr val="FF0000"/>
                </a:solidFill>
              </a:rPr>
              <a:t>rewrite </a:t>
            </a:r>
            <a:r>
              <a:rPr lang="en-US" altLang="en-US" dirty="0"/>
              <a:t>following </a:t>
            </a:r>
            <a:r>
              <a:rPr lang="en-US" altLang="en-US" dirty="0">
                <a:solidFill>
                  <a:srgbClr val="FF0000"/>
                </a:solidFill>
              </a:rPr>
              <a:t>grammar </a:t>
            </a:r>
            <a:r>
              <a:rPr lang="en-US" altLang="en-US" dirty="0"/>
              <a:t>to reflect this choice.</a:t>
            </a:r>
          </a:p>
          <a:p>
            <a:pPr algn="ctr"/>
            <a:r>
              <a:rPr lang="en-US" altLang="en-US" i="1" dirty="0" err="1">
                <a:highlight>
                  <a:srgbClr val="C0C0C0"/>
                </a:highlight>
                <a:latin typeface="+mn-lt"/>
              </a:rPr>
              <a:t>stmt</a:t>
            </a:r>
            <a:r>
              <a:rPr lang="en-US" altLang="en-US" dirty="0">
                <a:highlight>
                  <a:srgbClr val="C0C0C0"/>
                </a:highlight>
                <a:latin typeface="+mn-lt"/>
              </a:rPr>
              <a:t> </a:t>
            </a:r>
            <a:r>
              <a:rPr lang="en-US" altLang="en-US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  </a:t>
            </a:r>
            <a:r>
              <a:rPr lang="en-US" altLang="en-US" b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if</a:t>
            </a:r>
            <a:r>
              <a:rPr lang="en-US" altLang="en-US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  </a:t>
            </a:r>
            <a:r>
              <a:rPr lang="en-US" altLang="en-US" i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expr</a:t>
            </a:r>
            <a:r>
              <a:rPr lang="en-US" altLang="en-US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  </a:t>
            </a:r>
            <a:r>
              <a:rPr lang="en-US" altLang="en-US" b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then  </a:t>
            </a:r>
            <a:r>
              <a:rPr lang="en-US" altLang="en-US" i="1" dirty="0" err="1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stmt</a:t>
            </a:r>
            <a:r>
              <a:rPr lang="en-US" altLang="en-US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   | </a:t>
            </a:r>
            <a:r>
              <a:rPr lang="en-US" altLang="en-US" b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if</a:t>
            </a:r>
            <a:r>
              <a:rPr lang="en-US" altLang="en-US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  </a:t>
            </a:r>
            <a:r>
              <a:rPr lang="en-US" altLang="en-US" i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expr</a:t>
            </a:r>
            <a:r>
              <a:rPr lang="en-US" altLang="en-US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  </a:t>
            </a:r>
            <a:r>
              <a:rPr lang="en-US" altLang="en-US" b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then  </a:t>
            </a:r>
            <a:r>
              <a:rPr lang="en-US" altLang="en-US" i="1" dirty="0" err="1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stmt</a:t>
            </a:r>
            <a:r>
              <a:rPr lang="en-US" altLang="en-US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  </a:t>
            </a:r>
            <a:r>
              <a:rPr lang="en-US" altLang="en-US" b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else  </a:t>
            </a:r>
            <a:r>
              <a:rPr lang="en-US" altLang="en-US" i="1" dirty="0" err="1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stmt</a:t>
            </a:r>
            <a:r>
              <a:rPr lang="en-US" altLang="en-US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  |  </a:t>
            </a:r>
            <a:r>
              <a:rPr lang="en-US" altLang="en-US" i="1" dirty="0" err="1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otherstmts</a:t>
            </a:r>
            <a:endParaRPr lang="en-US" altLang="en-US" i="1" dirty="0">
              <a:highlight>
                <a:srgbClr val="C0C0C0"/>
              </a:highlight>
              <a:latin typeface="+mn-lt"/>
              <a:sym typeface="Symbol" panose="05050102010706020507" pitchFamily="18" charset="2"/>
            </a:endParaRPr>
          </a:p>
          <a:p>
            <a:endParaRPr lang="en-US" altLang="en-US" dirty="0"/>
          </a:p>
          <a:p>
            <a:pPr algn="ctr"/>
            <a:r>
              <a:rPr lang="en-US" altLang="en-US" dirty="0"/>
              <a:t>The unambiguous grammar for this is:</a:t>
            </a:r>
          </a:p>
          <a:p>
            <a:endParaRPr lang="en-US" altLang="en-US" sz="2400" dirty="0">
              <a:latin typeface="+mn-lt"/>
            </a:endParaRPr>
          </a:p>
          <a:p>
            <a:r>
              <a:rPr lang="en-US" altLang="en-US" sz="2400" i="1" dirty="0" err="1">
                <a:highlight>
                  <a:srgbClr val="C0C0C0"/>
                </a:highlight>
                <a:latin typeface="+mn-lt"/>
              </a:rPr>
              <a:t>stmt</a:t>
            </a:r>
            <a:r>
              <a:rPr lang="en-US" altLang="en-US" sz="2400" i="1" dirty="0">
                <a:highlight>
                  <a:srgbClr val="C0C0C0"/>
                </a:highlight>
                <a:latin typeface="+mn-lt"/>
              </a:rPr>
              <a:t> </a:t>
            </a:r>
            <a:r>
              <a:rPr lang="en-US" altLang="en-US" sz="2400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  </a:t>
            </a:r>
            <a:r>
              <a:rPr lang="en-US" altLang="en-US" sz="2400" i="1" dirty="0" err="1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matchedstmt</a:t>
            </a:r>
            <a:r>
              <a:rPr lang="en-US" altLang="en-US" sz="2400" i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  </a:t>
            </a:r>
            <a:r>
              <a:rPr lang="en-US" altLang="en-US" sz="2400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|  </a:t>
            </a:r>
            <a:r>
              <a:rPr lang="en-US" altLang="en-US" sz="2400" i="1" dirty="0" err="1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unmatchedstmt</a:t>
            </a:r>
            <a:endParaRPr lang="en-US" altLang="en-US" sz="2400" i="1" dirty="0">
              <a:highlight>
                <a:srgbClr val="C0C0C0"/>
              </a:highlight>
              <a:latin typeface="+mn-lt"/>
              <a:sym typeface="Symbol" panose="05050102010706020507" pitchFamily="18" charset="2"/>
            </a:endParaRPr>
          </a:p>
          <a:p>
            <a:endParaRPr lang="en-US" altLang="en-US" sz="2400" dirty="0">
              <a:highlight>
                <a:srgbClr val="C0C0C0"/>
              </a:highlight>
              <a:latin typeface="+mn-lt"/>
              <a:sym typeface="Symbol" panose="05050102010706020507" pitchFamily="18" charset="2"/>
            </a:endParaRPr>
          </a:p>
          <a:p>
            <a:r>
              <a:rPr lang="en-US" altLang="en-US" sz="2400" i="1" dirty="0" err="1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matchedstmt</a:t>
            </a:r>
            <a:r>
              <a:rPr lang="en-US" altLang="en-US" sz="2400" i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  </a:t>
            </a:r>
            <a:r>
              <a:rPr lang="en-US" altLang="en-US" sz="2400" b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if</a:t>
            </a:r>
            <a:r>
              <a:rPr lang="en-US" altLang="en-US" sz="2400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  </a:t>
            </a:r>
            <a:r>
              <a:rPr lang="en-US" altLang="en-US" sz="2400" i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expr  </a:t>
            </a:r>
            <a:r>
              <a:rPr lang="en-US" altLang="en-US" sz="2400" b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then  </a:t>
            </a:r>
            <a:r>
              <a:rPr lang="en-US" altLang="en-US" sz="2400" i="1" dirty="0" err="1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matchedstmt</a:t>
            </a:r>
            <a:r>
              <a:rPr lang="en-US" altLang="en-US" sz="2400" i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  </a:t>
            </a:r>
            <a:r>
              <a:rPr lang="en-US" altLang="en-US" sz="2400" b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else  </a:t>
            </a:r>
            <a:r>
              <a:rPr lang="en-US" altLang="en-US" sz="2400" i="1" dirty="0" err="1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matchedstmt</a:t>
            </a:r>
            <a:r>
              <a:rPr lang="en-US" altLang="en-US" sz="2400" i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    </a:t>
            </a:r>
            <a:r>
              <a:rPr lang="en-US" altLang="en-US" sz="2400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|   </a:t>
            </a:r>
            <a:r>
              <a:rPr lang="en-US" altLang="en-US" sz="2400" i="1" dirty="0" err="1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otherstmts</a:t>
            </a:r>
            <a:endParaRPr lang="en-US" altLang="en-US" sz="2400" i="1" dirty="0">
              <a:highlight>
                <a:srgbClr val="C0C0C0"/>
              </a:highlight>
              <a:latin typeface="+mn-lt"/>
              <a:sym typeface="Symbol" panose="05050102010706020507" pitchFamily="18" charset="2"/>
            </a:endParaRPr>
          </a:p>
          <a:p>
            <a:endParaRPr lang="en-US" altLang="en-US" sz="2400" dirty="0">
              <a:highlight>
                <a:srgbClr val="C0C0C0"/>
              </a:highlight>
              <a:latin typeface="+mn-lt"/>
              <a:sym typeface="Symbol" panose="05050102010706020507" pitchFamily="18" charset="2"/>
            </a:endParaRPr>
          </a:p>
          <a:p>
            <a:r>
              <a:rPr lang="en-US" altLang="en-US" sz="2400" i="1" dirty="0" err="1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unmatchedstmt</a:t>
            </a:r>
            <a:r>
              <a:rPr lang="en-US" altLang="en-US" sz="2400" i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 </a:t>
            </a:r>
            <a:r>
              <a:rPr lang="en-US" altLang="en-US" sz="2400" b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if  </a:t>
            </a:r>
            <a:r>
              <a:rPr lang="en-US" altLang="en-US" sz="2400" i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expr  </a:t>
            </a:r>
            <a:r>
              <a:rPr lang="en-US" altLang="en-US" sz="2400" b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then  </a:t>
            </a:r>
            <a:r>
              <a:rPr lang="en-US" altLang="en-US" sz="2400" i="1" dirty="0" err="1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stmt</a:t>
            </a:r>
            <a:r>
              <a:rPr lang="en-US" altLang="en-US" sz="2400" i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    </a:t>
            </a:r>
            <a:r>
              <a:rPr lang="en-US" altLang="en-US" sz="2400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|</a:t>
            </a:r>
          </a:p>
          <a:p>
            <a:r>
              <a:rPr lang="en-US" altLang="en-US" sz="2400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                              </a:t>
            </a:r>
            <a:r>
              <a:rPr lang="en-US" altLang="en-US" sz="2400" b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if  </a:t>
            </a:r>
            <a:r>
              <a:rPr lang="en-US" altLang="en-US" sz="2400" i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expr  </a:t>
            </a:r>
            <a:r>
              <a:rPr lang="en-US" altLang="en-US" sz="2400" b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then  </a:t>
            </a:r>
            <a:r>
              <a:rPr lang="en-US" altLang="en-US" sz="2400" i="1" dirty="0" err="1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matchedstmt</a:t>
            </a:r>
            <a:r>
              <a:rPr lang="en-US" altLang="en-US" sz="2400" i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  </a:t>
            </a:r>
            <a:r>
              <a:rPr lang="en-US" altLang="en-US" sz="2400" b="1" dirty="0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else  </a:t>
            </a:r>
            <a:r>
              <a:rPr lang="en-US" altLang="en-US" sz="2400" i="1" dirty="0" err="1">
                <a:highlight>
                  <a:srgbClr val="C0C0C0"/>
                </a:highlight>
                <a:latin typeface="+mn-lt"/>
                <a:sym typeface="Symbol" panose="05050102010706020507" pitchFamily="18" charset="2"/>
              </a:rPr>
              <a:t>unmatchedstmt</a:t>
            </a:r>
            <a:endParaRPr lang="en-US" altLang="en-US" sz="2400" i="1" dirty="0">
              <a:highlight>
                <a:srgbClr val="C0C0C0"/>
              </a:highlight>
              <a:latin typeface="+mn-lt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613280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Eliminating Ambiguity from a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By Introducing Some </a:t>
            </a:r>
            <a:r>
              <a:rPr lang="en-US" dirty="0">
                <a:solidFill>
                  <a:srgbClr val="FF0000"/>
                </a:solidFill>
              </a:rPr>
              <a:t>Precedence/ Convention / Rule </a:t>
            </a:r>
            <a:r>
              <a:rPr lang="en-US" dirty="0"/>
              <a:t>(like which else to consider with closest if or farthest if)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By modifying </a:t>
            </a:r>
            <a:r>
              <a:rPr lang="en-US" dirty="0">
                <a:solidFill>
                  <a:srgbClr val="FF0000"/>
                </a:solidFill>
              </a:rPr>
              <a:t>Grammar</a:t>
            </a:r>
            <a:r>
              <a:rPr lang="en-US" dirty="0"/>
              <a:t> (No universal algorithm exist)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By introducing </a:t>
            </a:r>
            <a:r>
              <a:rPr lang="en-US" dirty="0">
                <a:solidFill>
                  <a:srgbClr val="FF0000"/>
                </a:solidFill>
              </a:rPr>
              <a:t>Brackets</a:t>
            </a:r>
            <a:r>
              <a:rPr lang="en-US" dirty="0"/>
              <a:t>, punctuation marks (as we did in if-else)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By introducing different </a:t>
            </a:r>
            <a:r>
              <a:rPr lang="en-US" dirty="0">
                <a:solidFill>
                  <a:srgbClr val="FF0000"/>
                </a:solidFill>
              </a:rPr>
              <a:t>Keywords</a:t>
            </a:r>
            <a:r>
              <a:rPr lang="en-US" dirty="0"/>
              <a:t>. (like </a:t>
            </a:r>
            <a:r>
              <a:rPr lang="en-US" dirty="0" err="1"/>
              <a:t>elsif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Note: Usually ambiguity is property of grammar, but sometimes language constructs itself are ambiguous. In that case we only can specify some rule.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85FB-7CE5-43C3-9362-EDDC4C7F4553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99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17872" y="6452603"/>
            <a:ext cx="2063750" cy="228600"/>
          </a:xfrm>
        </p:spPr>
        <p:txBody>
          <a:bodyPr/>
          <a:lstStyle/>
          <a:p>
            <a:fld id="{2D46CC65-208C-45C1-AEC5-8F24BD0125B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5850"/>
            <a:ext cx="9372600" cy="914400"/>
          </a:xfrm>
        </p:spPr>
        <p:txBody>
          <a:bodyPr/>
          <a:lstStyle/>
          <a:p>
            <a:r>
              <a:rPr lang="en-US" altLang="en-US" dirty="0"/>
              <a:t>Quick Review 3/3 - Lexical Analyzer</a:t>
            </a:r>
          </a:p>
        </p:txBody>
      </p:sp>
      <p:sp>
        <p:nvSpPr>
          <p:cNvPr id="324624" name="Line 16"/>
          <p:cNvSpPr>
            <a:spLocks noChangeShapeType="1"/>
          </p:cNvSpPr>
          <p:nvPr/>
        </p:nvSpPr>
        <p:spPr bwMode="auto">
          <a:xfrm>
            <a:off x="5190622" y="3588378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625" name="Line 17"/>
          <p:cNvSpPr>
            <a:spLocks noChangeShapeType="1"/>
          </p:cNvSpPr>
          <p:nvPr/>
        </p:nvSpPr>
        <p:spPr bwMode="auto">
          <a:xfrm flipH="1">
            <a:off x="5190622" y="3893178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627" name="Text Box 19"/>
          <p:cNvSpPr txBox="1">
            <a:spLocks noChangeArrowheads="1"/>
          </p:cNvSpPr>
          <p:nvPr/>
        </p:nvSpPr>
        <p:spPr bwMode="auto">
          <a:xfrm>
            <a:off x="181452" y="2969300"/>
            <a:ext cx="17335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/>
              <a:t>source </a:t>
            </a:r>
          </a:p>
          <a:p>
            <a:r>
              <a:rPr lang="en-US" altLang="en-US" sz="3600" dirty="0"/>
              <a:t>program</a:t>
            </a:r>
          </a:p>
        </p:txBody>
      </p:sp>
      <p:sp>
        <p:nvSpPr>
          <p:cNvPr id="324628" name="Line 20"/>
          <p:cNvSpPr>
            <a:spLocks noChangeShapeType="1"/>
          </p:cNvSpPr>
          <p:nvPr/>
        </p:nvSpPr>
        <p:spPr bwMode="auto">
          <a:xfrm>
            <a:off x="1187617" y="366457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629" name="Text Box 21"/>
          <p:cNvSpPr txBox="1">
            <a:spLocks noChangeArrowheads="1"/>
          </p:cNvSpPr>
          <p:nvPr/>
        </p:nvSpPr>
        <p:spPr bwMode="auto">
          <a:xfrm>
            <a:off x="5666872" y="3023228"/>
            <a:ext cx="1428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/>
              <a:t>  token</a:t>
            </a:r>
          </a:p>
        </p:txBody>
      </p:sp>
      <p:sp>
        <p:nvSpPr>
          <p:cNvPr id="324630" name="Text Box 22"/>
          <p:cNvSpPr txBox="1">
            <a:spLocks noChangeArrowheads="1"/>
          </p:cNvSpPr>
          <p:nvPr/>
        </p:nvSpPr>
        <p:spPr bwMode="auto">
          <a:xfrm>
            <a:off x="5357309" y="3816978"/>
            <a:ext cx="25320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 err="1"/>
              <a:t>GetNextToken</a:t>
            </a:r>
            <a:r>
              <a:rPr lang="en-US" altLang="en-US" sz="2800" dirty="0"/>
              <a:t>()</a:t>
            </a:r>
          </a:p>
        </p:txBody>
      </p:sp>
      <p:sp>
        <p:nvSpPr>
          <p:cNvPr id="324637" name="Line 29"/>
          <p:cNvSpPr>
            <a:spLocks noChangeShapeType="1"/>
          </p:cNvSpPr>
          <p:nvPr/>
        </p:nvSpPr>
        <p:spPr bwMode="auto">
          <a:xfrm flipH="1">
            <a:off x="7148594" y="4566529"/>
            <a:ext cx="1547565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4640" name="Rectangle 32"/>
          <p:cNvSpPr>
            <a:spLocks noChangeArrowheads="1"/>
          </p:cNvSpPr>
          <p:nvPr/>
        </p:nvSpPr>
        <p:spPr bwMode="auto">
          <a:xfrm>
            <a:off x="2025817" y="3054978"/>
            <a:ext cx="158115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200" dirty="0"/>
          </a:p>
        </p:txBody>
      </p:sp>
      <p:sp>
        <p:nvSpPr>
          <p:cNvPr id="324641" name="Rectangle 33"/>
          <p:cNvSpPr>
            <a:spLocks noChangeArrowheads="1"/>
          </p:cNvSpPr>
          <p:nvPr/>
        </p:nvSpPr>
        <p:spPr bwMode="auto">
          <a:xfrm>
            <a:off x="7775072" y="3054978"/>
            <a:ext cx="1752600" cy="1447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dirty="0">
                <a:solidFill>
                  <a:schemeClr val="bg1"/>
                </a:solidFill>
              </a:rPr>
              <a:t>Parser</a:t>
            </a:r>
          </a:p>
        </p:txBody>
      </p:sp>
      <p:sp>
        <p:nvSpPr>
          <p:cNvPr id="324642" name="Rectangle 34"/>
          <p:cNvSpPr>
            <a:spLocks noChangeArrowheads="1"/>
          </p:cNvSpPr>
          <p:nvPr/>
        </p:nvSpPr>
        <p:spPr bwMode="auto">
          <a:xfrm>
            <a:off x="5350959" y="5233403"/>
            <a:ext cx="1752600" cy="1447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dirty="0">
                <a:solidFill>
                  <a:srgbClr val="FFFFFF"/>
                </a:solidFill>
              </a:rPr>
              <a:t>Symbol</a:t>
            </a:r>
          </a:p>
          <a:p>
            <a:pPr algn="ctr"/>
            <a:r>
              <a:rPr lang="en-US" altLang="en-US" sz="3200" dirty="0">
                <a:solidFill>
                  <a:srgbClr val="FFFFFF"/>
                </a:solidFill>
              </a:rPr>
              <a:t>Table</a:t>
            </a:r>
          </a:p>
        </p:txBody>
      </p:sp>
      <p:sp>
        <p:nvSpPr>
          <p:cNvPr id="324643" name="Line 35"/>
          <p:cNvSpPr>
            <a:spLocks noChangeShapeType="1"/>
          </p:cNvSpPr>
          <p:nvPr/>
        </p:nvSpPr>
        <p:spPr bwMode="auto">
          <a:xfrm>
            <a:off x="3640388" y="4538612"/>
            <a:ext cx="1665536" cy="12248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le 32"/>
          <p:cNvSpPr>
            <a:spLocks noChangeArrowheads="1"/>
          </p:cNvSpPr>
          <p:nvPr/>
        </p:nvSpPr>
        <p:spPr bwMode="auto">
          <a:xfrm>
            <a:off x="3583404" y="3059657"/>
            <a:ext cx="158115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3640388" y="3279706"/>
            <a:ext cx="15122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/>
              <a:t>Lexical Analyzer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2161672" y="3132838"/>
            <a:ext cx="1466849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/>
              <a:t>Scanner </a:t>
            </a:r>
            <a:r>
              <a:rPr lang="en-US" altLang="en-US" dirty="0"/>
              <a:t>(Double Buffering)</a:t>
            </a:r>
            <a:endParaRPr lang="en-US" dirty="0"/>
          </a:p>
        </p:txBody>
      </p:sp>
      <p:sp>
        <p:nvSpPr>
          <p:cNvPr id="20" name="Rectangle 34"/>
          <p:cNvSpPr>
            <a:spLocks noChangeArrowheads="1"/>
          </p:cNvSpPr>
          <p:nvPr/>
        </p:nvSpPr>
        <p:spPr bwMode="auto">
          <a:xfrm>
            <a:off x="5504947" y="1166728"/>
            <a:ext cx="1752600" cy="1447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3200" dirty="0">
                <a:solidFill>
                  <a:srgbClr val="FFFFFF"/>
                </a:solidFill>
              </a:rPr>
              <a:t>Error</a:t>
            </a:r>
            <a:br>
              <a:rPr lang="en-US" altLang="en-US" sz="3200" dirty="0">
                <a:solidFill>
                  <a:srgbClr val="FFFFFF"/>
                </a:solidFill>
              </a:rPr>
            </a:br>
            <a:r>
              <a:rPr lang="en-US" altLang="en-US" sz="3200" dirty="0">
                <a:solidFill>
                  <a:srgbClr val="FFFFFF"/>
                </a:solidFill>
              </a:rPr>
              <a:t>Handler</a:t>
            </a:r>
          </a:p>
        </p:txBody>
      </p:sp>
      <p:sp>
        <p:nvSpPr>
          <p:cNvPr id="21" name="Line 29"/>
          <p:cNvSpPr>
            <a:spLocks noChangeShapeType="1"/>
          </p:cNvSpPr>
          <p:nvPr/>
        </p:nvSpPr>
        <p:spPr bwMode="auto">
          <a:xfrm flipH="1">
            <a:off x="3936244" y="1750100"/>
            <a:ext cx="1547565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35"/>
          <p:cNvSpPr>
            <a:spLocks noChangeShapeType="1"/>
          </p:cNvSpPr>
          <p:nvPr/>
        </p:nvSpPr>
        <p:spPr bwMode="auto">
          <a:xfrm>
            <a:off x="7278685" y="1683378"/>
            <a:ext cx="1714499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2025817" y="5725328"/>
            <a:ext cx="2975645" cy="89615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dirty="0"/>
              <a:t>Keyword Handler (Hash based)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3513639" y="4585317"/>
            <a:ext cx="69765" cy="11400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6178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622"/>
    </mc:Choice>
    <mc:Fallback xmlns="">
      <p:transition spd="slow" advTm="119622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0139-52E2-4EF1-8D50-A6215401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Left Factoring</a:t>
            </a:r>
            <a:endParaRPr lang="en-PK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44F114-BA99-49A9-80F9-9553AF9D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3443-DA34-4281-B5D8-DB34C4CE236B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73948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BD8C0B-1138-4E6F-915E-1B8E54F6FBA3}" type="slidenum"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9753600" cy="5562600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sym typeface="Wingdings" panose="05000000000000000000" pitchFamily="2" charset="2"/>
              </a:rPr>
              <a:t>Recall Algebraic Factoring of Secondary School (</a:t>
            </a:r>
            <a:r>
              <a:rPr lang="en-US" altLang="en-US" dirty="0" err="1">
                <a:sym typeface="Wingdings" panose="05000000000000000000" pitchFamily="2" charset="2"/>
              </a:rPr>
              <a:t>xa</a:t>
            </a:r>
            <a:r>
              <a:rPr lang="en-US" altLang="en-US" dirty="0">
                <a:sym typeface="Wingdings" panose="05000000000000000000" pitchFamily="2" charset="2"/>
              </a:rPr>
              <a:t> + </a:t>
            </a:r>
            <a:r>
              <a:rPr lang="en-US" altLang="en-US" dirty="0" err="1">
                <a:sym typeface="Wingdings" panose="05000000000000000000" pitchFamily="2" charset="2"/>
              </a:rPr>
              <a:t>xb</a:t>
            </a:r>
            <a:r>
              <a:rPr lang="en-US" altLang="en-US" dirty="0">
                <a:sym typeface="Wingdings" panose="05000000000000000000" pitchFamily="2" charset="2"/>
              </a:rPr>
              <a:t>)  x (a + b)</a:t>
            </a:r>
          </a:p>
          <a:p>
            <a:pPr algn="ctr">
              <a:buNone/>
            </a:pPr>
            <a:r>
              <a:rPr lang="en-US" altLang="en-US" b="1" dirty="0">
                <a:sym typeface="Wingdings" panose="05000000000000000000" pitchFamily="2" charset="2"/>
              </a:rPr>
              <a:t>Example 1</a:t>
            </a:r>
          </a:p>
          <a:p>
            <a:pPr>
              <a:buNone/>
            </a:pPr>
            <a:r>
              <a:rPr lang="en-US" altLang="en-US" dirty="0">
                <a:sym typeface="Wingdings" panose="05000000000000000000" pitchFamily="2" charset="2"/>
              </a:rPr>
              <a:t>A  </a:t>
            </a:r>
            <a:r>
              <a:rPr lang="en-US" altLang="en-US" dirty="0">
                <a:sym typeface="Symbol" panose="05050102010706020507" pitchFamily="18" charset="2"/>
              </a:rPr>
              <a:t>  </a:t>
            </a:r>
            <a:r>
              <a:rPr lang="en-US" alt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 err="1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 err="1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	 	X  b		Y  c | d</a:t>
            </a:r>
          </a:p>
          <a:p>
            <a:pPr>
              <a:buNone/>
            </a:pPr>
            <a:r>
              <a:rPr lang="en-US" altLang="en-US" dirty="0">
                <a:sym typeface="Symbol" panose="05050102010706020507" pitchFamily="18" charset="2"/>
              </a:rPr>
              <a:t>Input string: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ac</a:t>
            </a:r>
            <a:r>
              <a:rPr lang="en-US" altLang="en-US" dirty="0">
                <a:sym typeface="Symbol" panose="05050102010706020507" pitchFamily="18" charset="2"/>
              </a:rPr>
              <a:t> (current symbol is a)</a:t>
            </a:r>
          </a:p>
          <a:p>
            <a:pPr lvl="1">
              <a:buFontTx/>
              <a:buNone/>
            </a:pPr>
            <a:r>
              <a:rPr lang="en-US" altLang="en-US" sz="2400" dirty="0">
                <a:sym typeface="Wingdings" panose="05000000000000000000" pitchFamily="2" charset="2"/>
              </a:rPr>
              <a:t>On the righthand side of both productions of A, a is common</a:t>
            </a:r>
          </a:p>
          <a:p>
            <a:pPr>
              <a:buFontTx/>
              <a:buNone/>
            </a:pPr>
            <a:r>
              <a:rPr lang="en-US" altLang="en-US" dirty="0">
                <a:sym typeface="Wingdings" panose="05000000000000000000" pitchFamily="2" charset="2"/>
              </a:rPr>
              <a:t>Grammar after doing left Factoring:</a:t>
            </a:r>
          </a:p>
          <a:p>
            <a:pPr lvl="1">
              <a:buNone/>
            </a:pPr>
            <a:r>
              <a:rPr lang="en-US" altLang="en-US" sz="2400" dirty="0">
                <a:sym typeface="Wingdings" panose="05000000000000000000" pitchFamily="2" charset="2"/>
              </a:rPr>
              <a:t>A  </a:t>
            </a:r>
            <a:r>
              <a:rPr lang="en-US" altLang="en-US" sz="2400" dirty="0">
                <a:sym typeface="Symbol" panose="05050102010706020507" pitchFamily="18" charset="2"/>
              </a:rPr>
              <a:t>  </a:t>
            </a:r>
            <a:r>
              <a:rPr lang="en-US" altLang="en-US" sz="2400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2400" dirty="0" err="1">
                <a:solidFill>
                  <a:srgbClr val="0070C0"/>
                </a:solidFill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’</a:t>
            </a:r>
            <a:r>
              <a:rPr lang="en-US" altLang="en-US" sz="2400" dirty="0">
                <a:sym typeface="Symbol" panose="05050102010706020507" pitchFamily="18" charset="2"/>
              </a:rPr>
              <a:t> 		</a:t>
            </a:r>
            <a:r>
              <a:rPr lang="en-US" alt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A’</a:t>
            </a:r>
            <a:r>
              <a:rPr lang="en-US" altLang="en-US" sz="2400" dirty="0">
                <a:sym typeface="Symbol" panose="05050102010706020507" pitchFamily="18" charset="2"/>
              </a:rPr>
              <a:t>  X | Y		 X  b		Y  c | d</a:t>
            </a:r>
          </a:p>
          <a:p>
            <a:pPr algn="ctr">
              <a:buFontTx/>
              <a:buNone/>
            </a:pPr>
            <a:r>
              <a:rPr lang="en-US" altLang="en-US" b="1" dirty="0">
                <a:sym typeface="Wingdings" panose="05000000000000000000" pitchFamily="2" charset="2"/>
              </a:rPr>
              <a:t>Example 2</a:t>
            </a:r>
          </a:p>
          <a:p>
            <a:pPr>
              <a:buFontTx/>
              <a:buNone/>
            </a:pPr>
            <a:r>
              <a:rPr lang="en-US" altLang="en-US" i="1" dirty="0" err="1">
                <a:sym typeface="Wingdings" panose="05000000000000000000" pitchFamily="2" charset="2"/>
              </a:rPr>
              <a:t>stmt</a:t>
            </a:r>
            <a:r>
              <a:rPr lang="en-US" altLang="en-US" i="1" dirty="0">
                <a:sym typeface="Wingdings" panose="05000000000000000000" pitchFamily="2" charset="2"/>
              </a:rPr>
              <a:t> 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if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 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expr  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then  </a:t>
            </a:r>
            <a:r>
              <a:rPr lang="en-US" altLang="en-US" i="1" dirty="0" err="1">
                <a:solidFill>
                  <a:srgbClr val="FF0000"/>
                </a:solidFill>
                <a:sym typeface="Symbol" panose="05050102010706020507" pitchFamily="18" charset="2"/>
              </a:rPr>
              <a:t>stmt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  </a:t>
            </a:r>
            <a:r>
              <a:rPr lang="en-US" altLang="en-US" b="1" dirty="0">
                <a:sym typeface="Symbol" panose="05050102010706020507" pitchFamily="18" charset="2"/>
              </a:rPr>
              <a:t>else  </a:t>
            </a:r>
            <a:r>
              <a:rPr lang="en-US" altLang="en-US" i="1" dirty="0" err="1">
                <a:sym typeface="Symbol" panose="05050102010706020507" pitchFamily="18" charset="2"/>
              </a:rPr>
              <a:t>stmt</a:t>
            </a:r>
            <a:r>
              <a:rPr lang="en-US" altLang="en-US" i="1" dirty="0">
                <a:sym typeface="Symbol" panose="05050102010706020507" pitchFamily="18" charset="2"/>
              </a:rPr>
              <a:t>  </a:t>
            </a:r>
            <a:r>
              <a:rPr lang="en-US" altLang="en-US" dirty="0">
                <a:sym typeface="Symbol" panose="05050102010706020507" pitchFamily="18" charset="2"/>
              </a:rPr>
              <a:t>| 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if  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expr  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then  </a:t>
            </a:r>
            <a:r>
              <a:rPr lang="en-US" altLang="en-US" i="1" dirty="0" err="1">
                <a:solidFill>
                  <a:srgbClr val="FF0000"/>
                </a:solidFill>
                <a:sym typeface="Symbol" panose="05050102010706020507" pitchFamily="18" charset="2"/>
              </a:rPr>
              <a:t>stmt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</a:p>
          <a:p>
            <a:pPr marL="742950" lvl="2" indent="-342900">
              <a:buNone/>
            </a:pPr>
            <a:r>
              <a:rPr lang="en-US" altLang="en-US" sz="2400" dirty="0">
                <a:sym typeface="Wingdings" panose="05000000000000000000" pitchFamily="2" charset="2"/>
              </a:rPr>
              <a:t>On the righthand side of both productions, </a:t>
            </a:r>
            <a:r>
              <a:rPr lang="en-US" alt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if</a:t>
            </a:r>
            <a:r>
              <a:rPr lang="en-US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400" i="1" dirty="0">
                <a:solidFill>
                  <a:srgbClr val="FF0000"/>
                </a:solidFill>
                <a:sym typeface="Wingdings" panose="05000000000000000000" pitchFamily="2" charset="2"/>
              </a:rPr>
              <a:t>expr </a:t>
            </a:r>
            <a:r>
              <a:rPr lang="en-US" alt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then </a:t>
            </a:r>
            <a:r>
              <a:rPr lang="en-US" altLang="en-US" sz="2400" i="1" dirty="0" err="1">
                <a:solidFill>
                  <a:srgbClr val="FF0000"/>
                </a:solidFill>
                <a:sym typeface="Wingdings" panose="05000000000000000000" pitchFamily="2" charset="2"/>
              </a:rPr>
              <a:t>stmt</a:t>
            </a:r>
            <a:r>
              <a:rPr lang="en-US" altLang="en-US" sz="2400" i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400" dirty="0">
                <a:sym typeface="Wingdings" panose="05000000000000000000" pitchFamily="2" charset="2"/>
              </a:rPr>
              <a:t>is common.</a:t>
            </a:r>
          </a:p>
          <a:p>
            <a:pPr marL="342900" lvl="1" indent="-342900">
              <a:buNone/>
            </a:pPr>
            <a:r>
              <a:rPr lang="en-US" altLang="en-US" sz="2600" dirty="0">
                <a:sym typeface="Wingdings" panose="05000000000000000000" pitchFamily="2" charset="2"/>
              </a:rPr>
              <a:t>Grammar after doing left Factoring:</a:t>
            </a:r>
          </a:p>
          <a:p>
            <a:pPr>
              <a:buFontTx/>
              <a:buNone/>
            </a:pPr>
            <a:r>
              <a:rPr lang="en-US" altLang="en-US" i="1" dirty="0" err="1">
                <a:sym typeface="Wingdings" panose="05000000000000000000" pitchFamily="2" charset="2"/>
              </a:rPr>
              <a:t>stmt</a:t>
            </a:r>
            <a:r>
              <a:rPr lang="en-US" altLang="en-US" i="1" dirty="0">
                <a:sym typeface="Wingdings" panose="05000000000000000000" pitchFamily="2" charset="2"/>
              </a:rPr>
              <a:t>  </a:t>
            </a:r>
            <a:r>
              <a:rPr lang="en-US" altLang="en-US" dirty="0">
                <a:sym typeface="Symbol" panose="05050102010706020507" pitchFamily="18" charset="2"/>
              </a:rPr>
              <a:t> 	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if  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expr  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then  </a:t>
            </a:r>
            <a:r>
              <a:rPr lang="en-US" altLang="en-US" i="1" dirty="0" err="1">
                <a:solidFill>
                  <a:srgbClr val="FF0000"/>
                </a:solidFill>
                <a:sym typeface="Symbol" panose="05050102010706020507" pitchFamily="18" charset="2"/>
              </a:rPr>
              <a:t>stmt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olidFill>
                  <a:srgbClr val="0070C0"/>
                </a:solidFill>
                <a:sym typeface="Symbol" panose="05050102010706020507" pitchFamily="18" charset="2"/>
              </a:rPr>
              <a:t>stmt</a:t>
            </a:r>
            <a:r>
              <a:rPr lang="en-US" altLang="en-US" i="1" dirty="0">
                <a:solidFill>
                  <a:srgbClr val="0070C0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    	</a:t>
            </a:r>
            <a:r>
              <a:rPr lang="en-US" altLang="en-US" i="1" dirty="0" err="1">
                <a:solidFill>
                  <a:srgbClr val="0070C0"/>
                </a:solidFill>
                <a:sym typeface="Symbol" panose="05050102010706020507" pitchFamily="18" charset="2"/>
              </a:rPr>
              <a:t>stmt</a:t>
            </a:r>
            <a:r>
              <a:rPr lang="en-US" altLang="en-US" i="1" dirty="0">
                <a:solidFill>
                  <a:srgbClr val="0070C0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   </a:t>
            </a:r>
            <a:r>
              <a:rPr lang="en-US" altLang="en-US" b="1" dirty="0">
                <a:sym typeface="Symbol" panose="05050102010706020507" pitchFamily="18" charset="2"/>
              </a:rPr>
              <a:t>else </a:t>
            </a:r>
            <a:r>
              <a:rPr lang="en-US" altLang="en-US" i="1" dirty="0" err="1">
                <a:sym typeface="Symbol" panose="05050102010706020507" pitchFamily="18" charset="2"/>
              </a:rPr>
              <a:t>stmt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| </a:t>
            </a:r>
          </a:p>
          <a:p>
            <a:pPr>
              <a:buFontTx/>
              <a:buNone/>
            </a:pPr>
            <a:endParaRPr lang="en-US" altLang="en-US" sz="3600" dirty="0">
              <a:sym typeface="Symbol" panose="05050102010706020507" pitchFamily="18" charset="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914400"/>
          </a:xfrm>
        </p:spPr>
        <p:txBody>
          <a:bodyPr/>
          <a:lstStyle/>
          <a:p>
            <a:r>
              <a:rPr lang="en-US" altLang="en-US" sz="3600" dirty="0"/>
              <a:t>Left Factoring</a:t>
            </a:r>
          </a:p>
        </p:txBody>
      </p:sp>
    </p:spTree>
    <p:extLst>
      <p:ext uri="{BB962C8B-B14F-4D97-AF65-F5344CB8AC3E}">
        <p14:creationId xmlns:p14="http://schemas.microsoft.com/office/powerpoint/2010/main" val="246567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BD8C0B-1138-4E6F-915E-1B8E54F6FBA3}" type="slidenum"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Left-Factoring and Parsing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en-US" sz="3600" dirty="0"/>
              <a:t>A top-down predictive parser (without backtracking) insists that the grammar must be </a:t>
            </a:r>
            <a:r>
              <a:rPr lang="en-US" altLang="en-US" sz="3600" i="1" dirty="0"/>
              <a:t>left-factored</a:t>
            </a:r>
            <a:r>
              <a:rPr lang="en-US" altLang="en-US" sz="3600" dirty="0"/>
              <a:t>.</a:t>
            </a:r>
          </a:p>
          <a:p>
            <a:pPr marL="0" indent="0" algn="ctr">
              <a:buNone/>
            </a:pPr>
            <a:endParaRPr lang="en-US" altLang="en-US" sz="3600" dirty="0"/>
          </a:p>
          <a:p>
            <a:pPr marL="0" indent="0" algn="ctr">
              <a:buNone/>
            </a:pPr>
            <a:r>
              <a:rPr lang="en-US" altLang="en-US" sz="3600" dirty="0"/>
              <a:t>Solution</a:t>
            </a:r>
          </a:p>
          <a:p>
            <a:pPr algn="ctr">
              <a:buFontTx/>
              <a:buNone/>
            </a:pPr>
            <a:r>
              <a:rPr lang="en-US" altLang="en-US" sz="3600" dirty="0"/>
              <a:t>	</a:t>
            </a:r>
            <a:r>
              <a:rPr lang="en-US" altLang="en-US" sz="3600" dirty="0">
                <a:solidFill>
                  <a:srgbClr val="FF0000"/>
                </a:solidFill>
              </a:rPr>
              <a:t>Write </a:t>
            </a:r>
            <a:r>
              <a:rPr lang="en-US" altLang="en-US" sz="3600" dirty="0">
                <a:solidFill>
                  <a:srgbClr val="FF0000"/>
                </a:solidFill>
                <a:sym typeface="Wingdings" panose="05000000000000000000" pitchFamily="2" charset="2"/>
              </a:rPr>
              <a:t>a new equivalent grammar without left factoring that is suitable for predictive parsing</a:t>
            </a:r>
          </a:p>
          <a:p>
            <a:pPr>
              <a:buFontTx/>
              <a:buNone/>
            </a:pPr>
            <a:endParaRPr lang="en-US" altLang="en-US" sz="3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993113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F690CB-E967-4B62-A14E-C53B2934471D}" type="slidenum"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533400"/>
          </a:xfrm>
        </p:spPr>
        <p:txBody>
          <a:bodyPr/>
          <a:lstStyle/>
          <a:p>
            <a:r>
              <a:rPr lang="en-US" altLang="en-US" dirty="0"/>
              <a:t>Left-Factoring Algorithm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609600"/>
            <a:ext cx="9906000" cy="6019800"/>
          </a:xfrm>
        </p:spPr>
        <p:txBody>
          <a:bodyPr/>
          <a:lstStyle/>
          <a:p>
            <a:r>
              <a:rPr lang="en-US" altLang="en-US" dirty="0"/>
              <a:t>If, 	A </a:t>
            </a:r>
            <a:r>
              <a:rPr lang="en-US" altLang="en-US" dirty="0">
                <a:sym typeface="Symbol" panose="05050102010706020507" pitchFamily="18" charset="2"/>
              </a:rPr>
              <a:t> 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 |  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		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(where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Symbol" panose="05050102010706020507" pitchFamily="18" charset="2"/>
              </a:rPr>
              <a:t> is non-empty prefix and the first symbols of 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and 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(if they have one) are different)</a:t>
            </a:r>
          </a:p>
          <a:p>
            <a:pPr>
              <a:buFontTx/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when processing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Symbol" panose="05050102010706020507" pitchFamily="18" charset="2"/>
              </a:rPr>
              <a:t> we don’t know whether to choose production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		</a:t>
            </a:r>
            <a:r>
              <a:rPr lang="en-US" altLang="en-US" dirty="0"/>
              <a:t>A </a:t>
            </a:r>
            <a:r>
              <a:rPr lang="en-US" altLang="en-US" dirty="0">
                <a:sym typeface="Symbol" panose="05050102010706020507" pitchFamily="18" charset="2"/>
              </a:rPr>
              <a:t> 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   or     </a:t>
            </a:r>
            <a:r>
              <a:rPr lang="en-US" altLang="en-US" dirty="0"/>
              <a:t>A </a:t>
            </a:r>
            <a:r>
              <a:rPr lang="en-US" altLang="en-US" dirty="0">
                <a:sym typeface="Symbol" panose="05050102010706020507" pitchFamily="18" charset="2"/>
              </a:rPr>
              <a:t> 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But, if we re-write the grammar as follows by factoring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 </a:t>
            </a:r>
            <a:b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</a:b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(taking it common in both productions, like in elementary algebra)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dirty="0"/>
              <a:t>A </a:t>
            </a:r>
            <a:r>
              <a:rPr lang="en-US" altLang="en-US" dirty="0">
                <a:sym typeface="Symbol" panose="05050102010706020507" pitchFamily="18" charset="2"/>
              </a:rPr>
              <a:t>  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	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A’ </a:t>
            </a:r>
            <a:r>
              <a:rPr lang="en-US" altLang="en-US" dirty="0">
                <a:sym typeface="Symbol" panose="05050102010706020507" pitchFamily="18" charset="2"/>
              </a:rPr>
              <a:t> 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 |   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	we can immediately expand A to A</a:t>
            </a:r>
            <a:r>
              <a:rPr lang="en-US" altLang="en-US" baseline="30000" dirty="0">
                <a:sym typeface="Symbol" panose="05050102010706020507" pitchFamily="18" charset="2"/>
              </a:rPr>
              <a:t>’</a:t>
            </a:r>
          </a:p>
          <a:p>
            <a:pPr>
              <a:buFontTx/>
              <a:buNone/>
            </a:pPr>
            <a:endParaRPr lang="en-US" altLang="en-US" baseline="30000" dirty="0">
              <a:sym typeface="Symbol" panose="05050102010706020507" pitchFamily="18" charset="2"/>
            </a:endParaRPr>
          </a:p>
          <a:p>
            <a:r>
              <a:rPr lang="en-US" altLang="en-US" b="1" dirty="0"/>
              <a:t>General Algorithm: </a:t>
            </a:r>
            <a:r>
              <a:rPr lang="en-US" altLang="en-US" dirty="0"/>
              <a:t>For each non-terminal A with two or more production rules with a common non-empty prefix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en-US" dirty="0"/>
              <a:t>, let say</a:t>
            </a:r>
          </a:p>
          <a:p>
            <a:pPr>
              <a:buFontTx/>
              <a:buNone/>
            </a:pPr>
            <a:r>
              <a:rPr lang="en-US" altLang="en-US" dirty="0"/>
              <a:t>		 A </a:t>
            </a:r>
            <a:r>
              <a:rPr lang="en-US" altLang="en-US" dirty="0">
                <a:sym typeface="Symbol" panose="05050102010706020507" pitchFamily="18" charset="2"/>
              </a:rPr>
              <a:t> 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| ... |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 |  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| ... | </a:t>
            </a:r>
            <a:r>
              <a:rPr lang="en-US" altLang="en-US" baseline="-25000" dirty="0">
                <a:sym typeface="Symbol" panose="05050102010706020507" pitchFamily="18" charset="2"/>
              </a:rPr>
              <a:t>m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convert it into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dirty="0"/>
              <a:t>A </a:t>
            </a:r>
            <a:r>
              <a:rPr lang="en-US" altLang="en-US" dirty="0">
                <a:sym typeface="Symbol" panose="05050102010706020507" pitchFamily="18" charset="2"/>
              </a:rPr>
              <a:t> 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0070C0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 |  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| ... | </a:t>
            </a:r>
            <a:r>
              <a:rPr lang="en-US" altLang="en-US" baseline="-25000" dirty="0">
                <a:sym typeface="Symbol" panose="05050102010706020507" pitchFamily="18" charset="2"/>
              </a:rPr>
              <a:t>m</a:t>
            </a:r>
            <a:r>
              <a:rPr lang="en-US" altLang="en-US" dirty="0">
                <a:sym typeface="Symbol" panose="05050102010706020507" pitchFamily="18" charset="2"/>
              </a:rPr>
              <a:t> 			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0070C0"/>
                </a:solidFill>
                <a:sym typeface="Symbol" panose="05050102010706020507" pitchFamily="18" charset="2"/>
              </a:rPr>
              <a:t>’</a:t>
            </a:r>
            <a:r>
              <a:rPr lang="en-US" altLang="en-US" baseline="30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 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| ... | </a:t>
            </a:r>
            <a:r>
              <a:rPr lang="en-US" altLang="en-US" baseline="-25000" dirty="0">
                <a:sym typeface="Symbol" panose="05050102010706020507" pitchFamily="18" charset="2"/>
              </a:rPr>
              <a:t>n 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baseline="30000" dirty="0">
              <a:sym typeface="Symbol" panose="05050102010706020507" pitchFamily="18" charset="2"/>
            </a:endParaRPr>
          </a:p>
          <a:p>
            <a:endParaRPr lang="en-US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714672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683BD2-FB36-422E-92FB-508F7A6D8BA8}" type="slidenum"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Left-Factoring – Example1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u="sng" dirty="0" err="1">
                <a:sym typeface="Symbol" panose="05050102010706020507" pitchFamily="18" charset="2"/>
              </a:rPr>
              <a:t>a</a:t>
            </a:r>
            <a:r>
              <a:rPr lang="en-US" alt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bB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u="sng" dirty="0" err="1">
                <a:sym typeface="Symbol" panose="05050102010706020507" pitchFamily="18" charset="2"/>
              </a:rPr>
              <a:t>a</a:t>
            </a:r>
            <a:r>
              <a:rPr lang="en-US" alt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dirty="0" err="1">
                <a:sym typeface="Symbol" panose="05050102010706020507" pitchFamily="18" charset="2"/>
              </a:rPr>
              <a:t>cd</a:t>
            </a:r>
            <a:r>
              <a:rPr lang="en-US" altLang="en-US" dirty="0" err="1">
                <a:solidFill>
                  <a:srgbClr val="0070C0"/>
                </a:solidFill>
                <a:sym typeface="Symbol" panose="05050102010706020507" pitchFamily="18" charset="2"/>
              </a:rPr>
              <a:t>g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dirty="0" err="1">
                <a:sym typeface="Symbol" panose="05050102010706020507" pitchFamily="18" charset="2"/>
              </a:rPr>
              <a:t>cd</a:t>
            </a:r>
            <a:r>
              <a:rPr lang="en-US" altLang="en-US" dirty="0" err="1">
                <a:solidFill>
                  <a:srgbClr val="0070C0"/>
                </a:solidFill>
                <a:sym typeface="Symbol" panose="05050102010706020507" pitchFamily="18" charset="2"/>
              </a:rPr>
              <a:t>eB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dirty="0" err="1">
                <a:sym typeface="Symbol" panose="05050102010706020507" pitchFamily="18" charset="2"/>
              </a:rPr>
              <a:t>cd</a:t>
            </a:r>
            <a:r>
              <a:rPr lang="en-US" altLang="en-US" dirty="0" err="1">
                <a:solidFill>
                  <a:srgbClr val="0070C0"/>
                </a:solidFill>
                <a:sym typeface="Symbol" panose="05050102010706020507" pitchFamily="18" charset="2"/>
              </a:rPr>
              <a:t>fB</a:t>
            </a:r>
            <a:endParaRPr lang="en-US" altLang="en-US" dirty="0">
              <a:solidFill>
                <a:srgbClr val="0070C0"/>
              </a:solidFill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sz="3600" dirty="0">
                <a:sym typeface="Symbol" panose="05050102010706020507" pitchFamily="18" charset="2"/>
              </a:rPr>
              <a:t> </a:t>
            </a:r>
            <a:r>
              <a:rPr lang="en-US" altLang="en-US" dirty="0">
                <a:sym typeface="Symbol" panose="05050102010706020507" pitchFamily="18" charset="2"/>
              </a:rPr>
              <a:t>(Remove First Left Factoring)</a:t>
            </a:r>
          </a:p>
          <a:p>
            <a:pPr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A  </a:t>
            </a:r>
            <a:r>
              <a:rPr lang="en-US" altLang="en-US" dirty="0" err="1">
                <a:sym typeface="Symbol" panose="05050102010706020507" pitchFamily="18" charset="2"/>
              </a:rPr>
              <a:t>aA</a:t>
            </a:r>
            <a:r>
              <a:rPr lang="en-US" altLang="en-US" baseline="30000" dirty="0"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u="sng" dirty="0" err="1">
                <a:sym typeface="Symbol" panose="05050102010706020507" pitchFamily="18" charset="2"/>
              </a:rPr>
              <a:t>cd</a:t>
            </a:r>
            <a:r>
              <a:rPr lang="en-US" altLang="en-US" dirty="0" err="1">
                <a:sym typeface="Symbol" panose="05050102010706020507" pitchFamily="18" charset="2"/>
              </a:rPr>
              <a:t>g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u="sng" dirty="0" err="1">
                <a:sym typeface="Symbol" panose="05050102010706020507" pitchFamily="18" charset="2"/>
              </a:rPr>
              <a:t>cd</a:t>
            </a:r>
            <a:r>
              <a:rPr lang="en-US" altLang="en-US" dirty="0" err="1">
                <a:sym typeface="Symbol" panose="05050102010706020507" pitchFamily="18" charset="2"/>
              </a:rPr>
              <a:t>eB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u="sng" dirty="0" err="1">
                <a:sym typeface="Symbol" panose="05050102010706020507" pitchFamily="18" charset="2"/>
              </a:rPr>
              <a:t>cd</a:t>
            </a:r>
            <a:r>
              <a:rPr lang="en-US" altLang="en-US" dirty="0" err="1">
                <a:sym typeface="Symbol" panose="05050102010706020507" pitchFamily="18" charset="2"/>
              </a:rPr>
              <a:t>fB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  </a:t>
            </a:r>
            <a:r>
              <a:rPr lang="en-US" alt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bB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| B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sz="3600" dirty="0">
                <a:sym typeface="Symbol" panose="05050102010706020507" pitchFamily="18" charset="2"/>
              </a:rPr>
              <a:t> </a:t>
            </a:r>
            <a:r>
              <a:rPr lang="en-US" altLang="en-US" dirty="0">
                <a:sym typeface="Symbol" panose="05050102010706020507" pitchFamily="18" charset="2"/>
              </a:rPr>
              <a:t>(Remove Second Left Factoring)</a:t>
            </a:r>
          </a:p>
          <a:p>
            <a:pPr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A  </a:t>
            </a:r>
            <a:r>
              <a:rPr lang="en-US" altLang="en-US" dirty="0" err="1">
                <a:sym typeface="Symbol" panose="05050102010706020507" pitchFamily="18" charset="2"/>
              </a:rPr>
              <a:t>aA</a:t>
            </a:r>
            <a:r>
              <a:rPr lang="en-US" altLang="en-US" baseline="30000" dirty="0"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dirty="0" err="1">
                <a:sym typeface="Symbol" panose="05050102010706020507" pitchFamily="18" charset="2"/>
              </a:rPr>
              <a:t>cd</a:t>
            </a:r>
            <a:r>
              <a:rPr lang="en-US" altLang="en-US" dirty="0" err="1">
                <a:solidFill>
                  <a:srgbClr val="0070C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0070C0"/>
                </a:solidFill>
                <a:sym typeface="Symbol" panose="05050102010706020507" pitchFamily="18" charset="2"/>
              </a:rPr>
              <a:t>’’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  </a:t>
            </a:r>
            <a:r>
              <a:rPr lang="en-US" altLang="en-US" dirty="0" err="1">
                <a:sym typeface="Symbol" panose="05050102010706020507" pitchFamily="18" charset="2"/>
              </a:rPr>
              <a:t>bB</a:t>
            </a:r>
            <a:r>
              <a:rPr lang="en-US" altLang="en-US" dirty="0">
                <a:sym typeface="Symbol" panose="05050102010706020507" pitchFamily="18" charset="2"/>
              </a:rPr>
              <a:t> | B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0070C0"/>
                </a:solidFill>
                <a:sym typeface="Symbol" panose="05050102010706020507" pitchFamily="18" charset="2"/>
              </a:rPr>
              <a:t>’’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g | </a:t>
            </a:r>
            <a:r>
              <a:rPr lang="en-US" altLang="en-US" dirty="0" err="1">
                <a:solidFill>
                  <a:srgbClr val="0070C0"/>
                </a:solidFill>
                <a:sym typeface="Symbol" panose="05050102010706020507" pitchFamily="18" charset="2"/>
              </a:rPr>
              <a:t>eB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 | </a:t>
            </a:r>
            <a:r>
              <a:rPr lang="en-US" altLang="en-US" dirty="0" err="1">
                <a:solidFill>
                  <a:srgbClr val="0070C0"/>
                </a:solidFill>
                <a:sym typeface="Symbol" panose="05050102010706020507" pitchFamily="18" charset="2"/>
              </a:rPr>
              <a:t>fB</a:t>
            </a:r>
            <a:endParaRPr lang="en-US" altLang="en-US" dirty="0">
              <a:solidFill>
                <a:srgbClr val="0070C0"/>
              </a:solidFill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896968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6165F5-8979-4403-9F28-F761F1CA2A69}" type="slidenum"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Left-Factoring – Example2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A </a:t>
            </a:r>
            <a:r>
              <a:rPr lang="en-US" altLang="en-US" dirty="0">
                <a:sym typeface="Symbol" panose="05050102010706020507" pitchFamily="18" charset="2"/>
              </a:rPr>
              <a:t> a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altLang="en-US" dirty="0">
                <a:sym typeface="Symbol" panose="05050102010706020507" pitchFamily="18" charset="2"/>
              </a:rPr>
              <a:t> | a | a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dirty="0" err="1">
                <a:sym typeface="Symbol" panose="05050102010706020507" pitchFamily="18" charset="2"/>
              </a:rPr>
              <a:t>a</a:t>
            </a:r>
            <a:r>
              <a:rPr lang="en-US" alt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bc</a:t>
            </a:r>
            <a:r>
              <a:rPr lang="en-US" altLang="en-US" dirty="0">
                <a:sym typeface="Symbol" panose="05050102010706020507" pitchFamily="18" charset="2"/>
              </a:rPr>
              <a:t> | b			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 </a:t>
            </a:r>
            <a:r>
              <a:rPr lang="en-US" altLang="en-US" sz="3600" dirty="0">
                <a:sym typeface="Symbol" panose="05050102010706020507" pitchFamily="18" charset="2"/>
              </a:rPr>
              <a:t> </a:t>
            </a:r>
            <a:r>
              <a:rPr lang="en-US" altLang="en-US" dirty="0">
                <a:sym typeface="Symbol" panose="05050102010706020507" pitchFamily="18" charset="2"/>
              </a:rPr>
              <a:t>(Remove First Left Factoring)</a:t>
            </a:r>
          </a:p>
          <a:p>
            <a:pPr>
              <a:buFontTx/>
              <a:buNone/>
            </a:pPr>
            <a:r>
              <a:rPr lang="en-US" altLang="en-US" dirty="0"/>
              <a:t>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 err="1">
                <a:sym typeface="Symbol" panose="05050102010706020507" pitchFamily="18" charset="2"/>
              </a:rPr>
              <a:t>a</a:t>
            </a:r>
            <a:r>
              <a:rPr lang="en-US" alt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’ </a:t>
            </a:r>
            <a:r>
              <a:rPr lang="en-US" altLang="en-US" dirty="0">
                <a:sym typeface="Symbol" panose="05050102010706020507" pitchFamily="18" charset="2"/>
              </a:rPr>
              <a:t>| b					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A’  d |   | b | </a:t>
            </a:r>
            <a:r>
              <a:rPr lang="en-US" alt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bc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				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 </a:t>
            </a:r>
            <a:r>
              <a:rPr lang="en-US" altLang="en-US" sz="3600" dirty="0">
                <a:sym typeface="Symbol" panose="05050102010706020507" pitchFamily="18" charset="2"/>
              </a:rPr>
              <a:t> </a:t>
            </a:r>
            <a:r>
              <a:rPr lang="en-US" altLang="en-US" dirty="0">
                <a:sym typeface="Symbol" panose="05050102010706020507" pitchFamily="18" charset="2"/>
              </a:rPr>
              <a:t>(Remove Second Left Factoring)</a:t>
            </a:r>
          </a:p>
          <a:p>
            <a:pPr>
              <a:buFontTx/>
              <a:buNone/>
            </a:pPr>
            <a:r>
              <a:rPr lang="en-US" altLang="en-US" dirty="0"/>
              <a:t>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 err="1">
                <a:sym typeface="Symbol" panose="05050102010706020507" pitchFamily="18" charset="2"/>
              </a:rPr>
              <a:t>aA</a:t>
            </a:r>
            <a:r>
              <a:rPr lang="en-US" altLang="en-US" dirty="0">
                <a:sym typeface="Symbol" panose="05050102010706020507" pitchFamily="18" charset="2"/>
              </a:rPr>
              <a:t>’ | b					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A’  d |   | </a:t>
            </a:r>
            <a:r>
              <a:rPr lang="en-US" altLang="en-US" dirty="0" err="1">
                <a:sym typeface="Symbol" panose="05050102010706020507" pitchFamily="18" charset="2"/>
              </a:rPr>
              <a:t>b</a:t>
            </a:r>
            <a:r>
              <a:rPr lang="en-US" altLang="en-US" dirty="0" err="1">
                <a:solidFill>
                  <a:srgbClr val="0070C0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’’</a:t>
            </a:r>
            <a:r>
              <a:rPr lang="en-US" altLang="en-US" dirty="0">
                <a:sym typeface="Symbol" panose="05050102010706020507" pitchFamily="18" charset="2"/>
              </a:rPr>
              <a:t>				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A’’    | c</a:t>
            </a:r>
            <a:r>
              <a:rPr lang="en-US" altLang="en-US" dirty="0">
                <a:sym typeface="Symbol" panose="05050102010706020507" pitchFamily="18" charset="2"/>
              </a:rPr>
              <a:t>					</a:t>
            </a:r>
          </a:p>
          <a:p>
            <a:pPr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783520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32B5-59B5-46F8-BB6D-EC38558D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Recursion</a:t>
            </a:r>
            <a:endParaRPr 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EC109-66A8-492A-B1AD-3C96F908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3443-DA34-4281-B5D8-DB34C4CE236B}" type="slidenum">
              <a:rPr lang="en-US" altLang="en-US" smtClean="0"/>
              <a:pPr/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5020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8A7E-C5DA-4190-9B63-FBCF084D6255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9372600" cy="914400"/>
          </a:xfrm>
        </p:spPr>
        <p:txBody>
          <a:bodyPr/>
          <a:lstStyle/>
          <a:p>
            <a:r>
              <a:rPr lang="en-US" altLang="en-US" dirty="0"/>
              <a:t>Left Recursion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381000"/>
            <a:ext cx="9982200" cy="6019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A grammar is  </a:t>
            </a:r>
            <a:r>
              <a:rPr lang="en-US" altLang="en-US" b="1" i="1" dirty="0">
                <a:solidFill>
                  <a:srgbClr val="FF0000"/>
                </a:solidFill>
              </a:rPr>
              <a:t>left recursive</a:t>
            </a:r>
            <a:r>
              <a:rPr lang="en-US" altLang="en-US" dirty="0">
                <a:solidFill>
                  <a:srgbClr val="FF0000"/>
                </a:solidFill>
              </a:rPr>
              <a:t>  </a:t>
            </a:r>
            <a:r>
              <a:rPr lang="en-US" altLang="en-US" dirty="0"/>
              <a:t>if it has </a:t>
            </a:r>
            <a:br>
              <a:rPr lang="en-US" altLang="en-US" dirty="0"/>
            </a:br>
            <a:r>
              <a:rPr lang="en-US" altLang="en-US" dirty="0"/>
              <a:t>a production of the form </a:t>
            </a:r>
            <a:r>
              <a:rPr lang="en-US" altLang="en-US" dirty="0">
                <a:solidFill>
                  <a:srgbClr val="FF0000"/>
                </a:solidFill>
              </a:rPr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(where A is a non-terminal)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or that causes a derivation </a:t>
            </a:r>
            <a:r>
              <a:rPr lang="en-US" altLang="en-US" dirty="0">
                <a:solidFill>
                  <a:srgbClr val="FF0000"/>
                </a:solidFill>
              </a:rPr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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 for some string 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ym typeface="Symbol" panose="05050102010706020507" pitchFamily="18" charset="2"/>
              </a:rPr>
              <a:t>The left-recursion may appear in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a single step of the derivation like in above case (</a:t>
            </a:r>
            <a:r>
              <a:rPr lang="en-US" altLang="en-US" sz="2000" i="1" dirty="0">
                <a:solidFill>
                  <a:srgbClr val="FF0000"/>
                </a:solidFill>
                <a:sym typeface="Symbol" panose="05050102010706020507" pitchFamily="18" charset="2"/>
              </a:rPr>
              <a:t>direct left-recursion</a:t>
            </a:r>
            <a:r>
              <a:rPr lang="en-US" altLang="en-US" sz="2000" dirty="0">
                <a:sym typeface="Symbol" panose="05050102010706020507" pitchFamily="18" charset="2"/>
              </a:rPr>
              <a:t>) or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in more than one steps of the derivation (</a:t>
            </a:r>
            <a:r>
              <a:rPr lang="en-US" altLang="en-US" sz="2000" i="1" dirty="0">
                <a:solidFill>
                  <a:srgbClr val="FF0000"/>
                </a:solidFill>
                <a:sym typeface="Symbol" panose="05050102010706020507" pitchFamily="18" charset="2"/>
              </a:rPr>
              <a:t>in-direct left-recursion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e.g. in 2 steps</a:t>
            </a:r>
            <a:r>
              <a:rPr lang="en-US" altLang="en-US" sz="2000" dirty="0">
                <a:sym typeface="Symbol" panose="05050102010706020507" pitchFamily="18" charset="2"/>
              </a:rPr>
              <a:t>).</a:t>
            </a:r>
          </a:p>
          <a:p>
            <a:pPr>
              <a:lnSpc>
                <a:spcPct val="150000"/>
              </a:lnSpc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Top-down parsing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cannot</a:t>
            </a:r>
            <a:r>
              <a:rPr lang="en-US" altLang="en-US" dirty="0">
                <a:sym typeface="Symbol" panose="05050102010706020507" pitchFamily="18" charset="2"/>
              </a:rPr>
              <a:t> handle left-recursive grammars.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E.g. if we replace A at stack top with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, it will cause infinite recursion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ym typeface="Symbol" panose="05050102010706020507" pitchFamily="18" charset="2"/>
              </a:rPr>
              <a:t>So, grammar needs to be converted to equivalent non-left-recursive grammar.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sz="2000" dirty="0">
              <a:sym typeface="Symbol" panose="05050102010706020507" pitchFamily="18" charset="2"/>
            </a:endParaRPr>
          </a:p>
        </p:txBody>
      </p:sp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3962400" y="1600200"/>
            <a:ext cx="284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170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4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4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9D11C-9A15-4912-A012-DB2D86BB0037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914400"/>
          </a:xfrm>
        </p:spPr>
        <p:txBody>
          <a:bodyPr/>
          <a:lstStyle/>
          <a:p>
            <a:r>
              <a:rPr lang="en-US" altLang="en-US" sz="2800" dirty="0"/>
              <a:t>Direct Left-Recursion in 1 Rule - Algorithm</a:t>
            </a:r>
          </a:p>
        </p:txBody>
      </p:sp>
      <p:sp>
        <p:nvSpPr>
          <p:cNvPr id="275459" name="Text Box 3"/>
          <p:cNvSpPr txBox="1">
            <a:spLocks noChangeArrowheads="1"/>
          </p:cNvSpPr>
          <p:nvPr/>
        </p:nvSpPr>
        <p:spPr bwMode="auto">
          <a:xfrm>
            <a:off x="1886426" y="1066800"/>
            <a:ext cx="6647974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>
                <a:sym typeface="Symbol" panose="05050102010706020507" pitchFamily="18" charset="2"/>
              </a:rPr>
              <a:t>A  A 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Symbol" panose="05050102010706020507" pitchFamily="18" charset="2"/>
              </a:rPr>
              <a:t> |  </a:t>
            </a:r>
            <a:r>
              <a:rPr lang="en-US" altLang="en-US" dirty="0">
                <a:solidFill>
                  <a:schemeClr val="accent1"/>
                </a:solidFill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Symbol" panose="05050102010706020507" pitchFamily="18" charset="2"/>
              </a:rPr>
              <a:t>     	where </a:t>
            </a:r>
            <a:r>
              <a:rPr lang="en-US" altLang="en-US" dirty="0">
                <a:solidFill>
                  <a:schemeClr val="accent1"/>
                </a:solidFill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Symbol" panose="05050102010706020507" pitchFamily="18" charset="2"/>
              </a:rPr>
              <a:t> does not start with A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sz="3200" dirty="0">
                <a:sym typeface="Symbol" panose="05050102010706020507" pitchFamily="18" charset="2"/>
              </a:rPr>
              <a:t></a:t>
            </a:r>
            <a:r>
              <a:rPr lang="en-US" altLang="en-US" dirty="0">
                <a:sym typeface="Symbol" panose="05050102010706020507" pitchFamily="18" charset="2"/>
              </a:rPr>
              <a:t>	eliminate direct left recursion by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sym typeface="Symbol" panose="05050102010706020507" pitchFamily="18" charset="2"/>
              </a:rPr>
              <a:t>A  </a:t>
            </a:r>
            <a:r>
              <a:rPr lang="en-US" altLang="en-US" dirty="0">
                <a:solidFill>
                  <a:schemeClr val="accent1"/>
                </a:solidFill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  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 |   </a:t>
            </a:r>
            <a:r>
              <a:rPr lang="en-US" altLang="en-US" dirty="0">
                <a:sym typeface="Symbol" panose="05050102010706020507" pitchFamily="18" charset="2"/>
              </a:rPr>
              <a:t>	  rearranging an equivalent grammar</a:t>
            </a:r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685800" y="4114800"/>
            <a:ext cx="9127820" cy="275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>
                <a:sym typeface="Symbol" panose="05050102010706020507" pitchFamily="18" charset="2"/>
              </a:rPr>
              <a:t>A  A 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olidFill>
                  <a:srgbClr val="0070C0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| ... | A 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olidFill>
                  <a:srgbClr val="0070C0"/>
                </a:solidFill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dirty="0">
                <a:solidFill>
                  <a:schemeClr val="accent1"/>
                </a:solidFill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olidFill>
                  <a:schemeClr val="accent1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chemeClr val="accent1"/>
                </a:solidFill>
                <a:sym typeface="Symbol" panose="05050102010706020507" pitchFamily="18" charset="2"/>
              </a:rPr>
              <a:t> | ... | </a:t>
            </a:r>
            <a:r>
              <a:rPr lang="en-US" altLang="en-US" baseline="-25000" dirty="0">
                <a:solidFill>
                  <a:schemeClr val="accent1"/>
                </a:solidFill>
                <a:sym typeface="Symbol" panose="05050102010706020507" pitchFamily="18" charset="2"/>
              </a:rPr>
              <a:t>m</a:t>
            </a:r>
            <a:r>
              <a:rPr lang="en-US" altLang="en-US" dirty="0">
                <a:sym typeface="Symbol" panose="05050102010706020507" pitchFamily="18" charset="2"/>
              </a:rPr>
              <a:t> 	where </a:t>
            </a:r>
            <a:r>
              <a:rPr lang="en-US" altLang="en-US" dirty="0">
                <a:solidFill>
                  <a:schemeClr val="accent1"/>
                </a:solidFill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olidFill>
                  <a:schemeClr val="accent1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chemeClr val="accent1"/>
                </a:solidFill>
                <a:sym typeface="Symbol" panose="05050102010706020507" pitchFamily="18" charset="2"/>
              </a:rPr>
              <a:t> ... </a:t>
            </a:r>
            <a:r>
              <a:rPr lang="en-US" altLang="en-US" baseline="-25000" dirty="0">
                <a:solidFill>
                  <a:schemeClr val="accent1"/>
                </a:solidFill>
                <a:sym typeface="Symbol" panose="05050102010706020507" pitchFamily="18" charset="2"/>
              </a:rPr>
              <a:t>m</a:t>
            </a:r>
            <a:r>
              <a:rPr lang="en-US" altLang="en-US" dirty="0">
                <a:sym typeface="Symbol" panose="05050102010706020507" pitchFamily="18" charset="2"/>
              </a:rPr>
              <a:t> do not start with A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sz="3200" dirty="0">
                <a:sym typeface="Symbol" panose="05050102010706020507" pitchFamily="18" charset="2"/>
              </a:rPr>
              <a:t></a:t>
            </a:r>
            <a:r>
              <a:rPr lang="en-US" altLang="en-US" dirty="0">
                <a:sym typeface="Symbol" panose="05050102010706020507" pitchFamily="18" charset="2"/>
              </a:rPr>
              <a:t>	eliminate direct left recursion by 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sym typeface="Symbol" panose="05050102010706020507" pitchFamily="18" charset="2"/>
              </a:rPr>
              <a:t>A  </a:t>
            </a:r>
            <a:r>
              <a:rPr lang="en-US" altLang="en-US" dirty="0">
                <a:solidFill>
                  <a:schemeClr val="accent1"/>
                </a:solidFill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olidFill>
                  <a:schemeClr val="accent1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baseline="30000" dirty="0">
                <a:sym typeface="Symbol" panose="05050102010706020507" pitchFamily="18" charset="2"/>
              </a:rPr>
              <a:t>  </a:t>
            </a:r>
            <a:r>
              <a:rPr lang="en-US" altLang="en-US" dirty="0">
                <a:sym typeface="Symbol" panose="05050102010706020507" pitchFamily="18" charset="2"/>
              </a:rPr>
              <a:t>| ... | </a:t>
            </a:r>
            <a:r>
              <a:rPr lang="en-US" altLang="en-US" dirty="0">
                <a:solidFill>
                  <a:schemeClr val="accent1"/>
                </a:solidFill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olidFill>
                  <a:schemeClr val="accent1"/>
                </a:solidFill>
                <a:sym typeface="Symbol" panose="05050102010706020507" pitchFamily="18" charset="2"/>
              </a:rPr>
              <a:t>m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 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olidFill>
                  <a:srgbClr val="0070C0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 | ... | 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olidFill>
                  <a:srgbClr val="0070C0"/>
                </a:solidFill>
                <a:sym typeface="Symbol" panose="05050102010706020507" pitchFamily="18" charset="2"/>
              </a:rPr>
              <a:t>n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 |  </a:t>
            </a:r>
            <a:r>
              <a:rPr lang="en-US" altLang="en-US" dirty="0">
                <a:sym typeface="Symbol" panose="05050102010706020507" pitchFamily="18" charset="2"/>
              </a:rPr>
              <a:t>	rearranging an equivalent grammar</a:t>
            </a:r>
          </a:p>
          <a:p>
            <a:pPr algn="ctr">
              <a:spcBef>
                <a:spcPct val="20000"/>
              </a:spcBef>
            </a:pPr>
            <a:r>
              <a:rPr lang="en-US" altLang="en-US" dirty="0">
                <a:sym typeface="Symbol" panose="05050102010706020507" pitchFamily="18" charset="2"/>
              </a:rPr>
              <a:t>(Alternatively, we can left-factor all productions of A,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and then can remove left-recursions from resulting Grammar)</a:t>
            </a:r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500517" y="3453825"/>
            <a:ext cx="82686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Direct Left-Recursion in N Rules - General Algorithm</a:t>
            </a:r>
          </a:p>
        </p:txBody>
      </p:sp>
    </p:spTree>
    <p:extLst>
      <p:ext uri="{BB962C8B-B14F-4D97-AF65-F5344CB8AC3E}">
        <p14:creationId xmlns:p14="http://schemas.microsoft.com/office/powerpoint/2010/main" val="35362039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8C8A8-D5CA-45F4-B427-C4D92C08D83F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914400"/>
          </a:xfrm>
        </p:spPr>
        <p:txBody>
          <a:bodyPr/>
          <a:lstStyle/>
          <a:p>
            <a:r>
              <a:rPr lang="en-US" altLang="en-US" dirty="0"/>
              <a:t>Direct Left-Recursion - Example</a:t>
            </a:r>
          </a:p>
        </p:txBody>
      </p:sp>
      <p:sp>
        <p:nvSpPr>
          <p:cNvPr id="276483" name="Text Box 3"/>
          <p:cNvSpPr txBox="1">
            <a:spLocks noChangeArrowheads="1"/>
          </p:cNvSpPr>
          <p:nvPr/>
        </p:nvSpPr>
        <p:spPr bwMode="auto">
          <a:xfrm>
            <a:off x="152400" y="1240050"/>
            <a:ext cx="9677400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>
                <a:sym typeface="Symbol" panose="05050102010706020507" pitchFamily="18" charset="2"/>
              </a:rPr>
              <a:t>Grammar: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arenR"/>
            </a:pPr>
            <a:r>
              <a:rPr lang="en-US" altLang="en-US" dirty="0">
                <a:sym typeface="Symbol" panose="05050102010706020507" pitchFamily="18" charset="2"/>
              </a:rPr>
              <a:t>E  E 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+ T</a:t>
            </a:r>
            <a:r>
              <a:rPr lang="en-US" altLang="en-US" dirty="0">
                <a:sym typeface="Symbol" panose="05050102010706020507" pitchFamily="18" charset="2"/>
              </a:rPr>
              <a:t>  |  </a:t>
            </a:r>
            <a:r>
              <a:rPr lang="en-US" altLang="en-US" dirty="0">
                <a:solidFill>
                  <a:schemeClr val="accent1"/>
                </a:solidFill>
                <a:sym typeface="Symbol" panose="05050102010706020507" pitchFamily="18" charset="2"/>
              </a:rPr>
              <a:t>T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arenR"/>
            </a:pPr>
            <a:r>
              <a:rPr lang="en-US" altLang="en-US" dirty="0">
                <a:sym typeface="Symbol" panose="05050102010706020507" pitchFamily="18" charset="2"/>
              </a:rPr>
              <a:t>T  T 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* F</a:t>
            </a:r>
            <a:r>
              <a:rPr lang="en-US" altLang="en-US" dirty="0">
                <a:sym typeface="Symbol" panose="05050102010706020507" pitchFamily="18" charset="2"/>
              </a:rPr>
              <a:t>  |  </a:t>
            </a:r>
            <a:r>
              <a:rPr lang="en-US" altLang="en-US" dirty="0">
                <a:solidFill>
                  <a:schemeClr val="accent1"/>
                </a:solidFill>
                <a:sym typeface="Symbol" panose="05050102010706020507" pitchFamily="18" charset="2"/>
              </a:rPr>
              <a:t>F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arenR"/>
            </a:pPr>
            <a:r>
              <a:rPr lang="en-US" altLang="en-US" dirty="0">
                <a:sym typeface="Symbol" panose="05050102010706020507" pitchFamily="18" charset="2"/>
              </a:rPr>
              <a:t>F  id  |  (E)</a:t>
            </a:r>
          </a:p>
          <a:p>
            <a:r>
              <a:rPr lang="en-US" altLang="en-US" sz="3200" dirty="0">
                <a:sym typeface="Symbol" panose="05050102010706020507" pitchFamily="18" charset="2"/>
              </a:rPr>
              <a:t></a:t>
            </a:r>
            <a:r>
              <a:rPr lang="en-US" altLang="en-US" dirty="0">
                <a:sym typeface="Symbol" panose="05050102010706020507" pitchFamily="18" charset="2"/>
              </a:rPr>
              <a:t>      eliminate direct left recursion</a:t>
            </a:r>
            <a:endParaRPr lang="en-US" altLang="en-US" dirty="0"/>
          </a:p>
          <a:p>
            <a:pPr>
              <a:spcBef>
                <a:spcPct val="20000"/>
              </a:spcBef>
            </a:pPr>
            <a:r>
              <a:rPr lang="en-US" altLang="en-US" dirty="0">
                <a:sym typeface="Symbol" panose="05050102010706020507" pitchFamily="18" charset="2"/>
              </a:rPr>
              <a:t>1.1) E  </a:t>
            </a:r>
            <a:r>
              <a:rPr lang="en-US" altLang="en-US" dirty="0">
                <a:solidFill>
                  <a:schemeClr val="accent1"/>
                </a:solidFill>
                <a:sym typeface="Symbol" panose="05050102010706020507" pitchFamily="18" charset="2"/>
              </a:rPr>
              <a:t>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E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endParaRPr lang="en-US" altLang="en-US" baseline="-250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lang="en-US" altLang="en-US" dirty="0">
                <a:sym typeface="Symbol" panose="05050102010706020507" pitchFamily="18" charset="2"/>
              </a:rPr>
              <a:t>1.2)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E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+T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E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| 	</a:t>
            </a:r>
            <a:r>
              <a:rPr lang="en-US" altLang="en-US" dirty="0">
                <a:sym typeface="Symbol" panose="05050102010706020507" pitchFamily="18" charset="2"/>
              </a:rPr>
              <a:t>After removing left recursion in above production 1</a:t>
            </a:r>
          </a:p>
          <a:p>
            <a:pPr>
              <a:spcBef>
                <a:spcPct val="20000"/>
              </a:spcBef>
            </a:pPr>
            <a:endParaRPr lang="en-US" altLang="en-US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lang="en-US" altLang="en-US" dirty="0">
                <a:sym typeface="Symbol" panose="05050102010706020507" pitchFamily="18" charset="2"/>
              </a:rPr>
              <a:t>2.1) T  </a:t>
            </a:r>
            <a:r>
              <a:rPr lang="en-US" altLang="en-US" dirty="0">
                <a:solidFill>
                  <a:schemeClr val="accent1"/>
                </a:solidFill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T’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sym typeface="Symbol" panose="05050102010706020507" pitchFamily="18" charset="2"/>
              </a:rPr>
              <a:t>2.2)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T’ 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 *F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T’  | 	</a:t>
            </a:r>
            <a:r>
              <a:rPr lang="en-US" altLang="en-US" dirty="0">
                <a:sym typeface="Symbol" panose="05050102010706020507" pitchFamily="18" charset="2"/>
              </a:rPr>
              <a:t>After removing left recursion in above production 2</a:t>
            </a:r>
          </a:p>
          <a:p>
            <a:pPr>
              <a:spcBef>
                <a:spcPct val="20000"/>
              </a:spcBef>
            </a:pPr>
            <a:endParaRPr lang="en-US" altLang="en-US" dirty="0">
              <a:solidFill>
                <a:srgbClr val="0070C0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lang="en-US" altLang="en-US" dirty="0">
                <a:sym typeface="Symbol" panose="05050102010706020507" pitchFamily="18" charset="2"/>
              </a:rPr>
              <a:t>3) F  id  |  (E) 	No Left Recursion in above production 3</a:t>
            </a:r>
            <a:endParaRPr lang="en-US" altLang="en-US" dirty="0"/>
          </a:p>
        </p:txBody>
      </p:sp>
      <p:sp>
        <p:nvSpPr>
          <p:cNvPr id="276485" name="Text Box 5"/>
          <p:cNvSpPr txBox="1">
            <a:spLocks noChangeArrowheads="1"/>
          </p:cNvSpPr>
          <p:nvPr/>
        </p:nvSpPr>
        <p:spPr bwMode="auto">
          <a:xfrm>
            <a:off x="1889125" y="2784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AE3578E1-0708-4E6A-B70E-D909D9A03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826" y="1032808"/>
            <a:ext cx="6647974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>
                <a:sym typeface="Symbol" panose="05050102010706020507" pitchFamily="18" charset="2"/>
              </a:rPr>
              <a:t>A  A 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Symbol" panose="05050102010706020507" pitchFamily="18" charset="2"/>
              </a:rPr>
              <a:t> |  </a:t>
            </a:r>
            <a:r>
              <a:rPr lang="en-US" altLang="en-US" dirty="0">
                <a:solidFill>
                  <a:schemeClr val="accent1"/>
                </a:solidFill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Symbol" panose="05050102010706020507" pitchFamily="18" charset="2"/>
              </a:rPr>
              <a:t>     	where </a:t>
            </a:r>
            <a:r>
              <a:rPr lang="en-US" altLang="en-US" dirty="0">
                <a:solidFill>
                  <a:schemeClr val="accent1"/>
                </a:solidFill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Symbol" panose="05050102010706020507" pitchFamily="18" charset="2"/>
              </a:rPr>
              <a:t> does not start with A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sz="3200" dirty="0">
                <a:sym typeface="Symbol" panose="05050102010706020507" pitchFamily="18" charset="2"/>
              </a:rPr>
              <a:t></a:t>
            </a:r>
            <a:r>
              <a:rPr lang="en-US" altLang="en-US" dirty="0">
                <a:sym typeface="Symbol" panose="05050102010706020507" pitchFamily="18" charset="2"/>
              </a:rPr>
              <a:t>	eliminate direct left recursion by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sym typeface="Symbol" panose="05050102010706020507" pitchFamily="18" charset="2"/>
              </a:rPr>
              <a:t>A  </a:t>
            </a:r>
            <a:r>
              <a:rPr lang="en-US" altLang="en-US" dirty="0">
                <a:solidFill>
                  <a:schemeClr val="accent1"/>
                </a:solidFill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  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 |   </a:t>
            </a:r>
            <a:r>
              <a:rPr lang="en-US" altLang="en-US" dirty="0">
                <a:sym typeface="Symbol" panose="05050102010706020507" pitchFamily="18" charset="2"/>
              </a:rPr>
              <a:t>	  rearranging an equivalent grammar</a:t>
            </a:r>
          </a:p>
        </p:txBody>
      </p:sp>
    </p:spTree>
    <p:extLst>
      <p:ext uri="{BB962C8B-B14F-4D97-AF65-F5344CB8AC3E}">
        <p14:creationId xmlns:p14="http://schemas.microsoft.com/office/powerpoint/2010/main" val="172153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1AB7-C8E8-4A4B-B2D3-F9275A77D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Parser Introduction</a:t>
            </a:r>
            <a:endParaRPr lang="en-PK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401AB-092B-42F5-9BC3-8BF5B258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3443-DA34-4281-B5D8-DB34C4CE236B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45627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AA8C-5010-4230-8996-9BE796684C91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753600" cy="914400"/>
          </a:xfrm>
        </p:spPr>
        <p:txBody>
          <a:bodyPr/>
          <a:lstStyle/>
          <a:p>
            <a:r>
              <a:rPr lang="en-US" altLang="en-US" dirty="0"/>
              <a:t>Indirect Left-Recursion (in 2 Steps) - Problem</a:t>
            </a:r>
          </a:p>
        </p:txBody>
      </p:sp>
      <p:sp>
        <p:nvSpPr>
          <p:cNvPr id="277507" name="Text Box 3"/>
          <p:cNvSpPr txBox="1">
            <a:spLocks noChangeArrowheads="1"/>
          </p:cNvSpPr>
          <p:nvPr/>
        </p:nvSpPr>
        <p:spPr bwMode="auto">
          <a:xfrm>
            <a:off x="64844" y="838200"/>
            <a:ext cx="9764956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en-US" altLang="en-US" dirty="0"/>
              <a:t> Sometimes even after eliminating the direct left-recursion, we may get a grammar which still has left-recursion.</a:t>
            </a:r>
          </a:p>
          <a:p>
            <a:pPr>
              <a:lnSpc>
                <a:spcPct val="150000"/>
              </a:lnSpc>
              <a:buFontTx/>
              <a:buChar char="•"/>
            </a:pPr>
            <a:endParaRPr lang="en-US" altLang="en-US" dirty="0"/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altLang="en-US" dirty="0"/>
              <a:t> E.g. The given grammar: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altLang="en-US" dirty="0"/>
              <a:t> </a:t>
            </a:r>
          </a:p>
          <a:p>
            <a:pPr algn="ctr"/>
            <a:r>
              <a:rPr lang="en-US" altLang="en-US" dirty="0">
                <a:highlight>
                  <a:srgbClr val="C0C0C0"/>
                </a:highlight>
                <a:sym typeface="Symbol" panose="05050102010706020507" pitchFamily="18" charset="2"/>
              </a:rPr>
              <a:t>S  </a:t>
            </a:r>
            <a:r>
              <a:rPr lang="en-US" altLang="en-US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A</a:t>
            </a:r>
            <a:r>
              <a:rPr lang="en-US" altLang="en-US" dirty="0">
                <a:highlight>
                  <a:srgbClr val="C0C0C0"/>
                </a:highlight>
                <a:sym typeface="Symbol" panose="05050102010706020507" pitchFamily="18" charset="2"/>
              </a:rPr>
              <a:t>a | b		</a:t>
            </a:r>
            <a:r>
              <a:rPr lang="en-US" altLang="en-US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A</a:t>
            </a:r>
            <a:r>
              <a:rPr lang="en-US" altLang="en-US" dirty="0">
                <a:highlight>
                  <a:srgbClr val="C0C0C0"/>
                </a:highlight>
                <a:sym typeface="Symbol" panose="05050102010706020507" pitchFamily="18" charset="2"/>
              </a:rPr>
              <a:t>  Ac | </a:t>
            </a:r>
            <a:r>
              <a:rPr lang="en-US" altLang="en-US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S</a:t>
            </a:r>
            <a:r>
              <a:rPr lang="en-US" altLang="en-US" dirty="0">
                <a:highlight>
                  <a:srgbClr val="C0C0C0"/>
                </a:highlight>
                <a:sym typeface="Symbol" panose="05050102010706020507" pitchFamily="18" charset="2"/>
              </a:rPr>
              <a:t>d | f</a:t>
            </a:r>
          </a:p>
          <a:p>
            <a:pPr algn="ctr"/>
            <a:r>
              <a:rPr lang="en-US" altLang="en-US" dirty="0">
                <a:sym typeface="Symbol" panose="05050102010706020507" pitchFamily="18" charset="2"/>
              </a:rPr>
              <a:t>	</a:t>
            </a:r>
          </a:p>
          <a:p>
            <a:pPr algn="ctr"/>
            <a:r>
              <a:rPr lang="en-US" altLang="en-US" dirty="0">
                <a:sym typeface="Symbol" panose="05050102010706020507" pitchFamily="18" charset="2"/>
              </a:rPr>
              <a:t>is not directly left-recursive, it is indirectly left-recursive (in 2 steps).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The derivation causes to a left-recursion</a:t>
            </a:r>
          </a:p>
          <a:p>
            <a:pPr algn="ctr"/>
            <a:r>
              <a:rPr lang="en-US" altLang="en-US" u="sng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S</a:t>
            </a:r>
            <a:r>
              <a:rPr lang="en-US" altLang="en-US" dirty="0">
                <a:highlight>
                  <a:srgbClr val="C0C0C0"/>
                </a:highlight>
                <a:sym typeface="Symbol" panose="05050102010706020507" pitchFamily="18" charset="2"/>
              </a:rPr>
              <a:t>  </a:t>
            </a:r>
            <a:r>
              <a:rPr lang="en-US" altLang="en-US" u="sng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A</a:t>
            </a:r>
            <a:r>
              <a:rPr lang="en-US" altLang="en-US" dirty="0">
                <a:highlight>
                  <a:srgbClr val="C0C0C0"/>
                </a:highlight>
                <a:sym typeface="Symbol" panose="05050102010706020507" pitchFamily="18" charset="2"/>
              </a:rPr>
              <a:t>a  </a:t>
            </a:r>
            <a:r>
              <a:rPr lang="en-US" altLang="en-US" u="sng" dirty="0" err="1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S</a:t>
            </a:r>
            <a:r>
              <a:rPr lang="en-US" altLang="en-US" dirty="0" err="1">
                <a:highlight>
                  <a:srgbClr val="C0C0C0"/>
                </a:highlight>
                <a:sym typeface="Symbol" panose="05050102010706020507" pitchFamily="18" charset="2"/>
              </a:rPr>
              <a:t>da</a:t>
            </a:r>
            <a:r>
              <a:rPr lang="en-US" altLang="en-US" dirty="0">
                <a:highlight>
                  <a:srgbClr val="C0C0C0"/>
                </a:highlight>
                <a:sym typeface="Symbol" panose="05050102010706020507" pitchFamily="18" charset="2"/>
              </a:rPr>
              <a:t> …  	</a:t>
            </a:r>
          </a:p>
          <a:p>
            <a:endParaRPr lang="en-US" altLang="en-US" dirty="0">
              <a:highlight>
                <a:srgbClr val="C0C0C0"/>
              </a:highlight>
              <a:sym typeface="Symbol" panose="05050102010706020507" pitchFamily="18" charset="2"/>
            </a:endParaRPr>
          </a:p>
          <a:p>
            <a:pPr>
              <a:buFontTx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 All kinds of left-recursions need to be removed from the grammar for </a:t>
            </a:r>
            <a:r>
              <a:rPr lang="en-US" altLang="en-US" dirty="0" err="1">
                <a:sym typeface="Symbol" panose="05050102010706020507" pitchFamily="18" charset="2"/>
              </a:rPr>
              <a:t>topdown</a:t>
            </a:r>
            <a:r>
              <a:rPr lang="en-US" altLang="en-US" dirty="0">
                <a:sym typeface="Symbol" panose="05050102010706020507" pitchFamily="18" charset="2"/>
              </a:rPr>
              <a:t> parsing</a:t>
            </a:r>
            <a:endParaRPr lang="en-US" altLang="en-US" dirty="0"/>
          </a:p>
        </p:txBody>
      </p:sp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746125" y="34702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32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7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7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A3C45-C277-4569-93C4-4DD8C2E2D0D5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753600" cy="914400"/>
          </a:xfrm>
        </p:spPr>
        <p:txBody>
          <a:bodyPr/>
          <a:lstStyle/>
          <a:p>
            <a:r>
              <a:rPr lang="en-US" altLang="en-US" dirty="0"/>
              <a:t>Eliminate Indirect Left-Recursion - Algorithm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982200" cy="44958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b="1" dirty="0"/>
              <a:t>1. Arrange non-terminals in some order:  A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 ... A</a:t>
            </a:r>
            <a:r>
              <a:rPr lang="en-US" altLang="en-US" b="1" baseline="-25000" dirty="0"/>
              <a:t>n</a:t>
            </a:r>
            <a:endParaRPr lang="en-US" altLang="en-US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b="1" dirty="0"/>
              <a:t>2. for  </a:t>
            </a:r>
            <a:r>
              <a:rPr lang="en-US" altLang="en-US" b="1" dirty="0" err="1">
                <a:solidFill>
                  <a:srgbClr val="FF0000"/>
                </a:solidFill>
              </a:rPr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= 1  to  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en-US" b="1" dirty="0">
                <a:sym typeface="Symbol" panose="05050102010706020507" pitchFamily="18" charset="2"/>
              </a:rPr>
              <a:t> //</a:t>
            </a:r>
            <a:r>
              <a:rPr lang="en-US" altLang="en-US" dirty="0"/>
              <a:t>where</a:t>
            </a:r>
            <a:r>
              <a:rPr lang="en-US" altLang="en-US" baseline="-25000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n is number of non-terminals, do for all </a:t>
            </a:r>
            <a:r>
              <a:rPr lang="en-US" altLang="en-US" dirty="0"/>
              <a:t>productions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b="1" dirty="0">
                <a:sym typeface="Symbol" panose="05050102010706020507" pitchFamily="18" charset="2"/>
              </a:rPr>
              <a:t>{	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en-US" b="1" dirty="0"/>
              <a:t>	</a:t>
            </a:r>
            <a:r>
              <a:rPr lang="en-US" altLang="en-US" sz="2000" b="1" dirty="0"/>
              <a:t>for  </a:t>
            </a:r>
            <a:r>
              <a:rPr lang="en-US" altLang="en-US" sz="2000" b="1" dirty="0">
                <a:solidFill>
                  <a:srgbClr val="FFC000"/>
                </a:solidFill>
              </a:rPr>
              <a:t>j</a:t>
            </a:r>
            <a:r>
              <a:rPr lang="en-US" altLang="en-US" sz="2000" b="1" dirty="0"/>
              <a:t> </a:t>
            </a:r>
            <a:r>
              <a:rPr lang="en-US" altLang="en-US" sz="2000" b="1" dirty="0">
                <a:sym typeface="Symbol" panose="05050102010706020507" pitchFamily="18" charset="2"/>
              </a:rPr>
              <a:t>= 1 to </a:t>
            </a:r>
            <a:r>
              <a:rPr lang="en-US" alt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i-1 </a:t>
            </a:r>
            <a:r>
              <a:rPr lang="en-US" altLang="en-US" sz="2000" dirty="0">
                <a:sym typeface="Symbol" panose="05050102010706020507" pitchFamily="18" charset="2"/>
              </a:rPr>
              <a:t>// if there are more than one non-terminals to be replaced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000" b="1" dirty="0">
                <a:sym typeface="Symbol" panose="05050102010706020507" pitchFamily="18" charset="2"/>
              </a:rPr>
              <a:t>	2.1 </a:t>
            </a:r>
            <a:r>
              <a:rPr lang="en-US" altLang="en-US" b="1" dirty="0">
                <a:sym typeface="Symbol" panose="05050102010706020507" pitchFamily="18" charset="2"/>
              </a:rPr>
              <a:t>{	</a:t>
            </a:r>
            <a:r>
              <a:rPr lang="en-US" altLang="en-US" sz="2000" b="1" dirty="0">
                <a:sym typeface="Symbol" panose="05050102010706020507" pitchFamily="18" charset="2"/>
              </a:rPr>
              <a:t>replace </a:t>
            </a:r>
            <a:r>
              <a:rPr lang="en-US" altLang="en-US" sz="2000" b="1" dirty="0" err="1">
                <a:solidFill>
                  <a:srgbClr val="FFC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000" b="1" baseline="-25000" dirty="0" err="1">
                <a:solidFill>
                  <a:srgbClr val="FFC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2000" b="1" baseline="-25000" dirty="0">
                <a:solidFill>
                  <a:srgbClr val="FFC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="1" dirty="0">
                <a:sym typeface="Symbol" panose="05050102010706020507" pitchFamily="18" charset="2"/>
              </a:rPr>
              <a:t>in each production </a:t>
            </a:r>
            <a:r>
              <a:rPr lang="en-US" altLang="en-US" sz="2000" b="1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000" b="1" baseline="-250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000" b="1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 </a:t>
            </a:r>
            <a:r>
              <a:rPr lang="en-US" altLang="en-US" sz="2000" b="1" dirty="0" err="1">
                <a:solidFill>
                  <a:srgbClr val="FFC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000" b="1" baseline="-25000" dirty="0" err="1">
                <a:solidFill>
                  <a:srgbClr val="FFC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2000" b="1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="1" dirty="0">
                <a:solidFill>
                  <a:schemeClr val="accent1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 </a:t>
            </a:r>
            <a:br>
              <a:rPr lang="en-US" altLang="en-US" sz="2000" b="1" dirty="0">
                <a:solidFill>
                  <a:schemeClr val="accent1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</a:br>
            <a:r>
              <a:rPr lang="en-US" altLang="en-US" sz="2000" b="1" dirty="0">
                <a:solidFill>
                  <a:schemeClr val="accent1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		</a:t>
            </a:r>
            <a:r>
              <a:rPr lang="en-US" altLang="en-US" sz="2000" dirty="0"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(with its rules</a:t>
            </a:r>
            <a:r>
              <a:rPr lang="en-US" altLang="en-US" sz="20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dirty="0" err="1">
                <a:solidFill>
                  <a:srgbClr val="FFC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000" baseline="-25000" dirty="0" err="1">
                <a:solidFill>
                  <a:srgbClr val="FFC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20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 </a:t>
            </a:r>
            <a:r>
              <a:rPr lang="en-US" altLang="en-US" sz="2000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2000" baseline="-25000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| ... | </a:t>
            </a:r>
            <a:r>
              <a:rPr lang="en-US" altLang="en-US" sz="2000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2000" baseline="-25000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k  </a:t>
            </a:r>
            <a:r>
              <a:rPr lang="en-US" altLang="en-US" sz="2000" dirty="0">
                <a:sym typeface="Symbol" panose="05050102010706020507" pitchFamily="18" charset="2"/>
              </a:rPr>
              <a:t>so it becomes </a:t>
            </a:r>
            <a:r>
              <a:rPr lang="en-US" altLang="en-US" sz="20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000" baseline="-250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 </a:t>
            </a:r>
            <a:r>
              <a:rPr lang="en-US" altLang="en-US" sz="2000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2000" baseline="-25000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chemeClr val="accent1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</a:t>
            </a:r>
            <a:r>
              <a:rPr lang="en-US" altLang="en-US" sz="20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| ... | </a:t>
            </a:r>
            <a:r>
              <a:rPr lang="en-US" altLang="en-US" sz="2000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2000" baseline="-25000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20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chemeClr val="accent1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</a:t>
            </a:r>
            <a:r>
              <a:rPr lang="en-US" altLang="en-US" sz="2000" dirty="0"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)</a:t>
            </a:r>
            <a:r>
              <a:rPr lang="en-US" altLang="en-US" sz="2000" b="1" dirty="0"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	}</a:t>
            </a:r>
            <a:endParaRPr lang="en-US" altLang="en-US" sz="2000" b="1" dirty="0"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000" b="1" dirty="0">
                <a:sym typeface="Symbol" panose="05050102010706020507" pitchFamily="18" charset="2"/>
              </a:rPr>
              <a:t>	2.2 eliminate direct left-recursions (if any) in </a:t>
            </a:r>
            <a:r>
              <a:rPr lang="en-US" alt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2000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000" b="1" dirty="0">
                <a:sym typeface="Symbol" panose="05050102010706020507" pitchFamily="18" charset="2"/>
              </a:rPr>
              <a:t> productions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b="1" dirty="0">
                <a:sym typeface="Symbol" panose="05050102010706020507" pitchFamily="18" charset="2"/>
              </a:rPr>
              <a:t>}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95763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EEAF-8932-4D0B-A41C-108EFFA51EEF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685800"/>
          </a:xfrm>
        </p:spPr>
        <p:txBody>
          <a:bodyPr/>
          <a:lstStyle/>
          <a:p>
            <a:r>
              <a:rPr lang="en-US" altLang="en-US" dirty="0"/>
              <a:t>Indirect Left-Recursion (in 2 Steps) – Example 1/3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26" y="884816"/>
            <a:ext cx="9829800" cy="2925184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Grammar:		</a:t>
            </a:r>
            <a:r>
              <a:rPr lang="en-US" altLang="en-US" dirty="0">
                <a:highlight>
                  <a:srgbClr val="C0C0C0"/>
                </a:highlight>
                <a:sym typeface="Symbol" panose="05050102010706020507" pitchFamily="18" charset="2"/>
              </a:rPr>
              <a:t>S  Aa | b		A  Ac | Sd | f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9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Algo step 1: Order of non-terminals: S, A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Algo Step 2: for S</a:t>
            </a:r>
          </a:p>
          <a:p>
            <a:pPr marL="457200" lvl="1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457200" lvl="1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Algo step 2.1: we do not enter the inner loop of production A.</a:t>
            </a:r>
          </a:p>
          <a:p>
            <a:pPr marL="457200" lvl="1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457200" lvl="1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Algo step 2.2: there is no direct left recursion in S.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Char char="-"/>
            </a:pPr>
            <a:endParaRPr lang="en-US" altLang="en-US" sz="2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000" dirty="0">
              <a:sym typeface="Symbol" panose="05050102010706020507" pitchFamily="18" charset="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8091473-B0C9-495D-AB58-E1B9389F2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26" y="4343400"/>
            <a:ext cx="99822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en-US" sz="2000" b="1" u="sng" dirty="0"/>
              <a:t>Algo for indirect left recursion removal</a:t>
            </a:r>
          </a:p>
          <a:p>
            <a:pPr marL="0" indent="0">
              <a:buFontTx/>
              <a:buNone/>
            </a:pPr>
            <a:r>
              <a:rPr lang="en-US" altLang="en-US" sz="2000" b="1" dirty="0"/>
              <a:t>1. Arrange non-terminals in some order:  A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 ... A</a:t>
            </a:r>
            <a:r>
              <a:rPr lang="en-US" altLang="en-US" sz="2000" b="1" baseline="-25000" dirty="0"/>
              <a:t>n</a:t>
            </a:r>
            <a:endParaRPr lang="en-US" altLang="en-US" sz="2000" b="1" dirty="0"/>
          </a:p>
          <a:p>
            <a:pPr marL="0" indent="0">
              <a:buFontTx/>
              <a:buNone/>
            </a:pPr>
            <a:r>
              <a:rPr lang="en-US" altLang="en-US" sz="2000" b="1" dirty="0"/>
              <a:t>2. for  </a:t>
            </a:r>
            <a:r>
              <a:rPr lang="en-US" altLang="en-US" sz="2000" b="1" dirty="0" err="1">
                <a:solidFill>
                  <a:srgbClr val="FF0000"/>
                </a:solidFill>
              </a:rPr>
              <a:t>i</a:t>
            </a:r>
            <a:r>
              <a:rPr lang="en-US" altLang="en-US" sz="2000" b="1" dirty="0"/>
              <a:t> </a:t>
            </a:r>
            <a:r>
              <a:rPr lang="en-US" altLang="en-US" sz="2000" b="1" dirty="0">
                <a:sym typeface="Symbol" panose="05050102010706020507" pitchFamily="18" charset="2"/>
              </a:rPr>
              <a:t>= 1  to  </a:t>
            </a:r>
            <a:r>
              <a:rPr lang="en-US" alt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en-US" sz="2000" b="1" dirty="0">
                <a:sym typeface="Symbol" panose="05050102010706020507" pitchFamily="18" charset="2"/>
              </a:rPr>
              <a:t> //</a:t>
            </a:r>
            <a:r>
              <a:rPr lang="en-US" altLang="en-US" sz="2000" dirty="0"/>
              <a:t>where</a:t>
            </a:r>
            <a:r>
              <a:rPr lang="en-US" altLang="en-US" sz="2000" baseline="-25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n is number of non-terminals, do for all </a:t>
            </a:r>
            <a:r>
              <a:rPr lang="en-US" altLang="en-US" sz="2000" dirty="0"/>
              <a:t>productions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</a:p>
          <a:p>
            <a:pPr marL="0" indent="0">
              <a:buFontTx/>
              <a:buNone/>
            </a:pPr>
            <a:r>
              <a:rPr lang="en-US" altLang="en-US" sz="2000" b="1" dirty="0">
                <a:sym typeface="Symbol" panose="05050102010706020507" pitchFamily="18" charset="2"/>
              </a:rPr>
              <a:t>{	</a:t>
            </a:r>
            <a:r>
              <a:rPr lang="en-US" altLang="en-US" sz="1800" b="1" dirty="0"/>
              <a:t>for  </a:t>
            </a:r>
            <a:r>
              <a:rPr lang="en-US" altLang="en-US" sz="1800" b="1" dirty="0">
                <a:solidFill>
                  <a:srgbClr val="FFC000"/>
                </a:solidFill>
              </a:rPr>
              <a:t>j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ym typeface="Symbol" panose="05050102010706020507" pitchFamily="18" charset="2"/>
              </a:rPr>
              <a:t>= 1 to </a:t>
            </a:r>
            <a:r>
              <a:rPr lang="en-US" alt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i-1 </a:t>
            </a:r>
            <a:r>
              <a:rPr lang="en-US" altLang="en-US" sz="1800" dirty="0">
                <a:sym typeface="Symbol" panose="05050102010706020507" pitchFamily="18" charset="2"/>
              </a:rPr>
              <a:t>// if there are more than one non-terminals to be replaced</a:t>
            </a:r>
          </a:p>
          <a:p>
            <a:pPr marL="0" indent="0">
              <a:buFontTx/>
              <a:buNone/>
            </a:pPr>
            <a:r>
              <a:rPr lang="en-US" altLang="en-US" sz="1800" b="1" dirty="0">
                <a:sym typeface="Symbol" panose="05050102010706020507" pitchFamily="18" charset="2"/>
              </a:rPr>
              <a:t>	2.1 </a:t>
            </a:r>
            <a:r>
              <a:rPr lang="en-US" altLang="en-US" sz="2000" b="1" dirty="0">
                <a:sym typeface="Symbol" panose="05050102010706020507" pitchFamily="18" charset="2"/>
              </a:rPr>
              <a:t>{	</a:t>
            </a:r>
            <a:r>
              <a:rPr lang="en-US" altLang="en-US" sz="1800" b="1" dirty="0">
                <a:sym typeface="Symbol" panose="05050102010706020507" pitchFamily="18" charset="2"/>
              </a:rPr>
              <a:t>replace </a:t>
            </a:r>
            <a:r>
              <a:rPr lang="en-US" altLang="en-US" sz="1800" b="1" dirty="0" err="1">
                <a:solidFill>
                  <a:srgbClr val="FFC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1800" b="1" baseline="-25000" dirty="0" err="1">
                <a:solidFill>
                  <a:srgbClr val="FFC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1800" b="1" baseline="-25000" dirty="0">
                <a:solidFill>
                  <a:srgbClr val="FFC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800" b="1" dirty="0">
                <a:sym typeface="Symbol" panose="05050102010706020507" pitchFamily="18" charset="2"/>
              </a:rPr>
              <a:t>in each production </a:t>
            </a:r>
            <a:r>
              <a:rPr lang="en-US" altLang="en-US" sz="1800" b="1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1800" b="1" baseline="-250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1800" b="1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 </a:t>
            </a:r>
            <a:r>
              <a:rPr lang="en-US" altLang="en-US" sz="1800" b="1" dirty="0" err="1">
                <a:solidFill>
                  <a:srgbClr val="FFC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1800" b="1" baseline="-25000" dirty="0" err="1">
                <a:solidFill>
                  <a:srgbClr val="FFC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1800" b="1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800" b="1" dirty="0">
                <a:solidFill>
                  <a:schemeClr val="accent1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 </a:t>
            </a:r>
            <a:br>
              <a:rPr lang="en-US" altLang="en-US" sz="1800" b="1" dirty="0">
                <a:solidFill>
                  <a:schemeClr val="accent1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</a:br>
            <a:r>
              <a:rPr lang="en-US" altLang="en-US" sz="1800" b="1" dirty="0">
                <a:solidFill>
                  <a:schemeClr val="accent1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		</a:t>
            </a:r>
            <a:r>
              <a:rPr lang="en-US" altLang="en-US" sz="1800" dirty="0"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(with its rules</a:t>
            </a:r>
            <a:r>
              <a:rPr lang="en-US" altLang="en-US" sz="18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800" dirty="0" err="1">
                <a:solidFill>
                  <a:srgbClr val="FFC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1800" baseline="-25000" dirty="0" err="1">
                <a:solidFill>
                  <a:srgbClr val="FFC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 </a:t>
            </a:r>
            <a:r>
              <a:rPr lang="en-US" altLang="en-US" sz="1800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1800" baseline="-25000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18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| ... | </a:t>
            </a:r>
            <a:r>
              <a:rPr lang="en-US" altLang="en-US" sz="1800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1800" baseline="-25000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k  </a:t>
            </a:r>
            <a:r>
              <a:rPr lang="en-US" altLang="en-US" sz="1800" dirty="0">
                <a:sym typeface="Symbol" panose="05050102010706020507" pitchFamily="18" charset="2"/>
              </a:rPr>
              <a:t>so it becomes </a:t>
            </a:r>
            <a:r>
              <a:rPr lang="en-US" altLang="en-US" sz="18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1800" baseline="-250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 </a:t>
            </a:r>
            <a:r>
              <a:rPr lang="en-US" altLang="en-US" sz="1800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1800" baseline="-25000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18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solidFill>
                  <a:schemeClr val="accent1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</a:t>
            </a:r>
            <a:r>
              <a:rPr lang="en-US" altLang="en-US" sz="18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| ... | </a:t>
            </a:r>
            <a:r>
              <a:rPr lang="en-US" altLang="en-US" sz="1800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1800" baseline="-25000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18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solidFill>
                  <a:schemeClr val="accent1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</a:t>
            </a:r>
            <a:r>
              <a:rPr lang="en-US" altLang="en-US" sz="1800" dirty="0"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)</a:t>
            </a:r>
            <a:r>
              <a:rPr lang="en-US" altLang="en-US" sz="1800" b="1" dirty="0"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	}</a:t>
            </a:r>
            <a:endParaRPr lang="en-US" altLang="en-US" sz="1800" b="1" dirty="0">
              <a:sym typeface="Symbol" panose="05050102010706020507" pitchFamily="18" charset="2"/>
            </a:endParaRPr>
          </a:p>
          <a:p>
            <a:pPr marL="0" indent="0">
              <a:buFontTx/>
              <a:buNone/>
            </a:pPr>
            <a:r>
              <a:rPr lang="en-US" altLang="en-US" sz="1800" b="1" dirty="0">
                <a:sym typeface="Symbol" panose="05050102010706020507" pitchFamily="18" charset="2"/>
              </a:rPr>
              <a:t>	2.2 eliminate direct left-recursions (if any) in </a:t>
            </a:r>
            <a:r>
              <a:rPr lang="en-US" alt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1800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800" b="1" dirty="0">
                <a:sym typeface="Symbol" panose="05050102010706020507" pitchFamily="18" charset="2"/>
              </a:rPr>
              <a:t> productions			</a:t>
            </a:r>
            <a:r>
              <a:rPr lang="en-US" altLang="en-US" sz="2000" b="1" dirty="0">
                <a:sym typeface="Symbol" panose="05050102010706020507" pitchFamily="18" charset="2"/>
              </a:rPr>
              <a:t>}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386174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EEAF-8932-4D0B-A41C-108EFFA51EEF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609600"/>
          </a:xfrm>
        </p:spPr>
        <p:txBody>
          <a:bodyPr/>
          <a:lstStyle/>
          <a:p>
            <a:r>
              <a:rPr lang="en-US" altLang="en-US" dirty="0"/>
              <a:t>Indirect Left-Recursion (in 2 Steps) – Example 2/3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683750" cy="3886199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Grammar:		</a:t>
            </a:r>
            <a:r>
              <a:rPr lang="en-US" altLang="en-US" dirty="0">
                <a:highlight>
                  <a:srgbClr val="C0C0C0"/>
                </a:highlight>
                <a:sym typeface="Symbol" panose="05050102010706020507" pitchFamily="18" charset="2"/>
              </a:rPr>
              <a:t>S  Aa  | b		A  Ac | Sd | f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0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Algo Step 1: Order of non-terminals: S, A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Algo Step 2: for A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Char char="-"/>
            </a:pPr>
            <a:r>
              <a:rPr lang="en-US" altLang="en-US" dirty="0">
                <a:sym typeface="Symbol" panose="05050102010706020507" pitchFamily="18" charset="2"/>
              </a:rPr>
              <a:t>Algo Step 2.1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Replace S with its productions one by one (like in Gaussian Elimination)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Replace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 Aa </a:t>
            </a:r>
            <a:r>
              <a:rPr lang="en-US" altLang="en-US" sz="2000" dirty="0">
                <a:sym typeface="Wingdings" panose="05000000000000000000" pitchFamily="2" charset="2"/>
              </a:rPr>
              <a:t>in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A 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sym typeface="Symbol" panose="05050102010706020507" pitchFamily="18" charset="2"/>
              </a:rPr>
              <a:t>d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so it </a:t>
            </a:r>
            <a:r>
              <a:rPr lang="en-US" altLang="en-US" sz="2000" dirty="0">
                <a:sym typeface="Wingdings" panose="05000000000000000000" pitchFamily="2" charset="2"/>
              </a:rPr>
              <a:t>becomes 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A </a:t>
            </a:r>
            <a:r>
              <a:rPr lang="en-US" alt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Aa</a:t>
            </a:r>
            <a:r>
              <a:rPr lang="en-US" altLang="en-US" sz="2000" dirty="0" err="1">
                <a:sym typeface="Wingdings" panose="05000000000000000000" pitchFamily="2" charset="2"/>
              </a:rPr>
              <a:t>d</a:t>
            </a:r>
            <a:endParaRPr lang="en-US" sz="2000" dirty="0"/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Then Replace </a:t>
            </a:r>
            <a:r>
              <a:rPr lang="en-US" altLang="en-US" sz="2000" dirty="0" err="1">
                <a:sym typeface="Symbol" panose="05050102010706020507" pitchFamily="18" charset="2"/>
              </a:rPr>
              <a:t>S</a:t>
            </a:r>
            <a:r>
              <a:rPr lang="en-US" altLang="en-US" sz="2000" dirty="0" err="1">
                <a:sym typeface="Wingdings" panose="05000000000000000000" pitchFamily="2" charset="2"/>
              </a:rPr>
              <a:t>b</a:t>
            </a:r>
            <a:r>
              <a:rPr lang="en-US" altLang="en-US" sz="2000" dirty="0">
                <a:sym typeface="Wingdings" panose="05000000000000000000" pitchFamily="2" charset="2"/>
              </a:rPr>
              <a:t> in </a:t>
            </a:r>
            <a:r>
              <a:rPr lang="en-US" altLang="en-US" sz="2000" dirty="0">
                <a:sym typeface="Symbol" panose="05050102010706020507" pitchFamily="18" charset="2"/>
              </a:rPr>
              <a:t>A 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sym typeface="Symbol" panose="05050102010706020507" pitchFamily="18" charset="2"/>
              </a:rPr>
              <a:t>d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so it </a:t>
            </a:r>
            <a:r>
              <a:rPr lang="en-US" altLang="en-US" sz="2000" dirty="0">
                <a:sym typeface="Wingdings" panose="05000000000000000000" pitchFamily="2" charset="2"/>
              </a:rPr>
              <a:t>becomes 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A b</a:t>
            </a:r>
            <a:r>
              <a:rPr lang="en-US" altLang="en-US" sz="2000" dirty="0">
                <a:sym typeface="Wingdings" panose="05000000000000000000" pitchFamily="2" charset="2"/>
              </a:rPr>
              <a:t>d</a:t>
            </a:r>
            <a:endParaRPr lang="en-US" sz="2000" dirty="0"/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Modified grammar:	</a:t>
            </a:r>
            <a:r>
              <a:rPr lang="en-US" altLang="en-US" sz="2400" dirty="0">
                <a:highlight>
                  <a:srgbClr val="C0C0C0"/>
                </a:highlight>
                <a:sym typeface="Symbol" panose="05050102010706020507" pitchFamily="18" charset="2"/>
              </a:rPr>
              <a:t>S  Aa | b	A  Ac | </a:t>
            </a:r>
            <a:r>
              <a:rPr lang="en-US" altLang="en-US" sz="2400" dirty="0" err="1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Aad</a:t>
            </a:r>
            <a:r>
              <a:rPr lang="en-US" altLang="en-US" sz="2400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 | bd</a:t>
            </a:r>
            <a:r>
              <a:rPr lang="en-US" altLang="en-US" sz="2400" dirty="0">
                <a:highlight>
                  <a:srgbClr val="C0C0C0"/>
                </a:highlight>
                <a:sym typeface="Symbol" panose="05050102010706020507" pitchFamily="18" charset="2"/>
              </a:rPr>
              <a:t> | f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900" dirty="0">
              <a:sym typeface="Symbol" panose="05050102010706020507" pitchFamily="18" charset="2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45D9A68F-5864-477F-ABD9-75DAF29CE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26" y="4267200"/>
            <a:ext cx="99822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en-US" sz="2000" b="1" u="sng" dirty="0"/>
              <a:t>Algo for indirect left recursion removal</a:t>
            </a:r>
          </a:p>
          <a:p>
            <a:pPr marL="0" indent="0">
              <a:buFontTx/>
              <a:buNone/>
            </a:pPr>
            <a:r>
              <a:rPr lang="en-US" altLang="en-US" sz="2000" b="1" dirty="0"/>
              <a:t>1. Arrange non-terminals in some order:  A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 ... A</a:t>
            </a:r>
            <a:r>
              <a:rPr lang="en-US" altLang="en-US" sz="2000" b="1" baseline="-25000" dirty="0"/>
              <a:t>n</a:t>
            </a:r>
            <a:endParaRPr lang="en-US" altLang="en-US" sz="2000" b="1" dirty="0"/>
          </a:p>
          <a:p>
            <a:pPr marL="0" indent="0">
              <a:buFontTx/>
              <a:buNone/>
            </a:pPr>
            <a:r>
              <a:rPr lang="en-US" altLang="en-US" sz="2000" b="1" dirty="0"/>
              <a:t>2. for  </a:t>
            </a:r>
            <a:r>
              <a:rPr lang="en-US" altLang="en-US" sz="2000" b="1" dirty="0" err="1">
                <a:solidFill>
                  <a:srgbClr val="FF0000"/>
                </a:solidFill>
              </a:rPr>
              <a:t>i</a:t>
            </a:r>
            <a:r>
              <a:rPr lang="en-US" altLang="en-US" sz="2000" b="1" dirty="0"/>
              <a:t> </a:t>
            </a:r>
            <a:r>
              <a:rPr lang="en-US" altLang="en-US" sz="2000" b="1" dirty="0">
                <a:sym typeface="Symbol" panose="05050102010706020507" pitchFamily="18" charset="2"/>
              </a:rPr>
              <a:t>= 1  to  </a:t>
            </a:r>
            <a:r>
              <a:rPr lang="en-US" alt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en-US" sz="2000" b="1" dirty="0">
                <a:sym typeface="Symbol" panose="05050102010706020507" pitchFamily="18" charset="2"/>
              </a:rPr>
              <a:t> //</a:t>
            </a:r>
            <a:r>
              <a:rPr lang="en-US" altLang="en-US" sz="2000" dirty="0"/>
              <a:t>where</a:t>
            </a:r>
            <a:r>
              <a:rPr lang="en-US" altLang="en-US" sz="2000" baseline="-25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n is number of non-terminals, do for all </a:t>
            </a:r>
            <a:r>
              <a:rPr lang="en-US" altLang="en-US" sz="2000" dirty="0"/>
              <a:t>productions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</a:p>
          <a:p>
            <a:pPr marL="0" indent="0">
              <a:buFontTx/>
              <a:buNone/>
            </a:pPr>
            <a:r>
              <a:rPr lang="en-US" altLang="en-US" sz="2000" b="1" dirty="0">
                <a:sym typeface="Symbol" panose="05050102010706020507" pitchFamily="18" charset="2"/>
              </a:rPr>
              <a:t>{	</a:t>
            </a:r>
            <a:r>
              <a:rPr lang="en-US" altLang="en-US" sz="1800" b="1" dirty="0"/>
              <a:t>for  </a:t>
            </a:r>
            <a:r>
              <a:rPr lang="en-US" altLang="en-US" sz="1800" b="1" dirty="0">
                <a:solidFill>
                  <a:srgbClr val="FFC000"/>
                </a:solidFill>
              </a:rPr>
              <a:t>j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ym typeface="Symbol" panose="05050102010706020507" pitchFamily="18" charset="2"/>
              </a:rPr>
              <a:t>= 1 to </a:t>
            </a:r>
            <a:r>
              <a:rPr lang="en-US" alt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i-1 </a:t>
            </a:r>
            <a:r>
              <a:rPr lang="en-US" altLang="en-US" sz="1800" dirty="0">
                <a:sym typeface="Symbol" panose="05050102010706020507" pitchFamily="18" charset="2"/>
              </a:rPr>
              <a:t>// if there are more than one non-terminals to be replaced</a:t>
            </a:r>
          </a:p>
          <a:p>
            <a:pPr marL="0" indent="0">
              <a:buFontTx/>
              <a:buNone/>
            </a:pPr>
            <a:r>
              <a:rPr lang="en-US" altLang="en-US" sz="1800" b="1" dirty="0">
                <a:sym typeface="Symbol" panose="05050102010706020507" pitchFamily="18" charset="2"/>
              </a:rPr>
              <a:t>	2.1 </a:t>
            </a:r>
            <a:r>
              <a:rPr lang="en-US" altLang="en-US" sz="2000" b="1" dirty="0">
                <a:sym typeface="Symbol" panose="05050102010706020507" pitchFamily="18" charset="2"/>
              </a:rPr>
              <a:t>{	</a:t>
            </a:r>
            <a:r>
              <a:rPr lang="en-US" altLang="en-US" sz="1800" b="1" dirty="0">
                <a:sym typeface="Symbol" panose="05050102010706020507" pitchFamily="18" charset="2"/>
              </a:rPr>
              <a:t>replace </a:t>
            </a:r>
            <a:r>
              <a:rPr lang="en-US" altLang="en-US" sz="1800" b="1" dirty="0" err="1">
                <a:solidFill>
                  <a:srgbClr val="FFC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1800" b="1" baseline="-25000" dirty="0" err="1">
                <a:solidFill>
                  <a:srgbClr val="FFC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1800" b="1" baseline="-25000" dirty="0">
                <a:solidFill>
                  <a:srgbClr val="FFC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800" b="1" dirty="0">
                <a:sym typeface="Symbol" panose="05050102010706020507" pitchFamily="18" charset="2"/>
              </a:rPr>
              <a:t>in each production </a:t>
            </a:r>
            <a:r>
              <a:rPr lang="en-US" altLang="en-US" sz="1800" b="1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1800" b="1" baseline="-250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1800" b="1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 </a:t>
            </a:r>
            <a:r>
              <a:rPr lang="en-US" altLang="en-US" sz="1800" b="1" dirty="0" err="1">
                <a:solidFill>
                  <a:srgbClr val="FFC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1800" b="1" baseline="-25000" dirty="0" err="1">
                <a:solidFill>
                  <a:srgbClr val="FFC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1800" b="1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800" b="1" dirty="0">
                <a:solidFill>
                  <a:schemeClr val="accent1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 </a:t>
            </a:r>
            <a:br>
              <a:rPr lang="en-US" altLang="en-US" sz="1800" b="1" dirty="0">
                <a:solidFill>
                  <a:schemeClr val="accent1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</a:br>
            <a:r>
              <a:rPr lang="en-US" altLang="en-US" sz="1800" b="1" dirty="0">
                <a:solidFill>
                  <a:schemeClr val="accent1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		</a:t>
            </a:r>
            <a:r>
              <a:rPr lang="en-US" altLang="en-US" sz="1800" dirty="0"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(with its rules</a:t>
            </a:r>
            <a:r>
              <a:rPr lang="en-US" altLang="en-US" sz="18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800" dirty="0" err="1">
                <a:solidFill>
                  <a:srgbClr val="FFC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1800" baseline="-25000" dirty="0" err="1">
                <a:solidFill>
                  <a:srgbClr val="FFC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18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 </a:t>
            </a:r>
            <a:r>
              <a:rPr lang="en-US" altLang="en-US" sz="1800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1800" baseline="-25000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18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| ... | </a:t>
            </a:r>
            <a:r>
              <a:rPr lang="en-US" altLang="en-US" sz="1800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1800" baseline="-25000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k  </a:t>
            </a:r>
            <a:r>
              <a:rPr lang="en-US" altLang="en-US" sz="1800" dirty="0">
                <a:sym typeface="Symbol" panose="05050102010706020507" pitchFamily="18" charset="2"/>
              </a:rPr>
              <a:t>so it becomes </a:t>
            </a:r>
            <a:r>
              <a:rPr lang="en-US" altLang="en-US" sz="18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1800" baseline="-250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 </a:t>
            </a:r>
            <a:r>
              <a:rPr lang="en-US" altLang="en-US" sz="1800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1800" baseline="-25000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18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solidFill>
                  <a:schemeClr val="accent1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</a:t>
            </a:r>
            <a:r>
              <a:rPr lang="en-US" altLang="en-US" sz="18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| ... | </a:t>
            </a:r>
            <a:r>
              <a:rPr lang="en-US" altLang="en-US" sz="1800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</a:t>
            </a:r>
            <a:r>
              <a:rPr lang="en-US" altLang="en-US" sz="1800" baseline="-25000" dirty="0">
                <a:solidFill>
                  <a:srgbClr val="0070C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18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solidFill>
                  <a:schemeClr val="accent1"/>
                </a:solidFill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</a:t>
            </a:r>
            <a:r>
              <a:rPr lang="en-US" altLang="en-US" sz="1800" dirty="0"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)</a:t>
            </a:r>
            <a:r>
              <a:rPr lang="en-US" altLang="en-US" sz="1800" b="1" dirty="0"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	}</a:t>
            </a:r>
            <a:endParaRPr lang="en-US" altLang="en-US" sz="1800" b="1" dirty="0">
              <a:sym typeface="Symbol" panose="05050102010706020507" pitchFamily="18" charset="2"/>
            </a:endParaRPr>
          </a:p>
          <a:p>
            <a:pPr marL="0" indent="0">
              <a:buFontTx/>
              <a:buNone/>
            </a:pPr>
            <a:r>
              <a:rPr lang="en-US" altLang="en-US" sz="1800" b="1" dirty="0">
                <a:sym typeface="Symbol" panose="05050102010706020507" pitchFamily="18" charset="2"/>
              </a:rPr>
              <a:t>	2.2 eliminate direct left-recursions (if any) in </a:t>
            </a:r>
            <a:r>
              <a:rPr lang="en-US" alt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1800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en-US" sz="1800" b="1" dirty="0">
                <a:sym typeface="Symbol" panose="05050102010706020507" pitchFamily="18" charset="2"/>
              </a:rPr>
              <a:t> productions			</a:t>
            </a:r>
            <a:r>
              <a:rPr lang="en-US" altLang="en-US" sz="2000" b="1" dirty="0">
                <a:sym typeface="Symbol" panose="05050102010706020507" pitchFamily="18" charset="2"/>
              </a:rPr>
              <a:t>}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677664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FEEAF-8932-4D0B-A41C-108EFFA51EEF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9372600" cy="914400"/>
          </a:xfrm>
        </p:spPr>
        <p:txBody>
          <a:bodyPr/>
          <a:lstStyle/>
          <a:p>
            <a:r>
              <a:rPr lang="en-US" altLang="en-US" sz="3600" dirty="0"/>
              <a:t>Indirect Left-Recursion (in 2 Steps) – Example 3/3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9677400" cy="3276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Grammar After Replacing S with its Productions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S  Aa | b			A  A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dirty="0" err="1">
                <a:sym typeface="Symbol" panose="05050102010706020507" pitchFamily="18" charset="2"/>
              </a:rPr>
              <a:t>A</a:t>
            </a:r>
            <a:r>
              <a:rPr lang="en-US" altLang="en-US" dirty="0" err="1">
                <a:solidFill>
                  <a:srgbClr val="0070C0"/>
                </a:solidFill>
                <a:sym typeface="Symbol" panose="05050102010706020507" pitchFamily="18" charset="2"/>
              </a:rPr>
              <a:t>ad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dirty="0">
                <a:solidFill>
                  <a:schemeClr val="accent1"/>
                </a:solidFill>
                <a:sym typeface="Symbol" panose="05050102010706020507" pitchFamily="18" charset="2"/>
              </a:rPr>
              <a:t>bd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dirty="0">
                <a:solidFill>
                  <a:schemeClr val="accent1"/>
                </a:solidFill>
                <a:sym typeface="Symbol" panose="05050102010706020507" pitchFamily="18" charset="2"/>
              </a:rPr>
              <a:t>f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Algo Step 2.2 eliminate direct left-recursion in A, New Grammar is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highlight>
                  <a:srgbClr val="C0C0C0"/>
                </a:highlight>
                <a:sym typeface="Symbol" panose="05050102010706020507" pitchFamily="18" charset="2"/>
              </a:rPr>
              <a:t>S  Aa | b	A  </a:t>
            </a:r>
            <a:r>
              <a:rPr lang="en-US" altLang="en-US" dirty="0" err="1">
                <a:solidFill>
                  <a:schemeClr val="accent1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bd</a:t>
            </a:r>
            <a:r>
              <a:rPr lang="en-US" altLang="en-US" dirty="0" err="1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 </a:t>
            </a:r>
            <a:r>
              <a:rPr lang="en-US" altLang="en-US" dirty="0">
                <a:highlight>
                  <a:srgbClr val="C0C0C0"/>
                </a:highlight>
                <a:sym typeface="Symbol" panose="05050102010706020507" pitchFamily="18" charset="2"/>
              </a:rPr>
              <a:t>| </a:t>
            </a:r>
            <a:r>
              <a:rPr lang="en-US" altLang="en-US" dirty="0" err="1">
                <a:solidFill>
                  <a:schemeClr val="accent1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f</a:t>
            </a:r>
            <a:r>
              <a:rPr lang="en-US" altLang="en-US" dirty="0" err="1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’	</a:t>
            </a:r>
            <a:r>
              <a:rPr lang="en-US" altLang="en-US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’ </a:t>
            </a:r>
            <a:r>
              <a:rPr lang="en-US" altLang="en-US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 </a:t>
            </a:r>
            <a:r>
              <a:rPr lang="en-US" altLang="en-US" dirty="0" err="1">
                <a:solidFill>
                  <a:srgbClr val="0070C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c</a:t>
            </a:r>
            <a:r>
              <a:rPr lang="en-US" altLang="en-US" dirty="0" err="1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’  </a:t>
            </a:r>
            <a:r>
              <a:rPr lang="en-US" altLang="en-US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|  </a:t>
            </a:r>
            <a:r>
              <a:rPr lang="en-US" altLang="en-US" dirty="0" err="1">
                <a:solidFill>
                  <a:srgbClr val="0070C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ad</a:t>
            </a:r>
            <a:r>
              <a:rPr lang="en-US" altLang="en-US" dirty="0" err="1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’  </a:t>
            </a:r>
            <a:r>
              <a:rPr lang="en-US" altLang="en-US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| 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No left-recursion in Grammar remained.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DBBE2EE6-3DF8-400E-896E-16D388A4C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015" y="4538008"/>
            <a:ext cx="8980985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>
                <a:sym typeface="Symbol" panose="05050102010706020507" pitchFamily="18" charset="2"/>
              </a:rPr>
              <a:t>A  A 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olidFill>
                  <a:srgbClr val="0070C0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| ... | A 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olidFill>
                  <a:srgbClr val="0070C0"/>
                </a:solidFill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dirty="0">
                <a:solidFill>
                  <a:schemeClr val="accent1"/>
                </a:solidFill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olidFill>
                  <a:schemeClr val="accent1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chemeClr val="accent1"/>
                </a:solidFill>
                <a:sym typeface="Symbol" panose="05050102010706020507" pitchFamily="18" charset="2"/>
              </a:rPr>
              <a:t> | ... | </a:t>
            </a:r>
            <a:r>
              <a:rPr lang="en-US" altLang="en-US" baseline="-25000" dirty="0">
                <a:solidFill>
                  <a:schemeClr val="accent1"/>
                </a:solidFill>
                <a:sym typeface="Symbol" panose="05050102010706020507" pitchFamily="18" charset="2"/>
              </a:rPr>
              <a:t>m</a:t>
            </a:r>
            <a:r>
              <a:rPr lang="en-US" altLang="en-US" dirty="0">
                <a:sym typeface="Symbol" panose="05050102010706020507" pitchFamily="18" charset="2"/>
              </a:rPr>
              <a:t> 	where </a:t>
            </a:r>
            <a:r>
              <a:rPr lang="en-US" altLang="en-US" dirty="0">
                <a:solidFill>
                  <a:schemeClr val="accent1"/>
                </a:solidFill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olidFill>
                  <a:schemeClr val="accent1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chemeClr val="accent1"/>
                </a:solidFill>
                <a:sym typeface="Symbol" panose="05050102010706020507" pitchFamily="18" charset="2"/>
              </a:rPr>
              <a:t> ... </a:t>
            </a:r>
            <a:r>
              <a:rPr lang="en-US" altLang="en-US" baseline="-25000" dirty="0">
                <a:solidFill>
                  <a:schemeClr val="accent1"/>
                </a:solidFill>
                <a:sym typeface="Symbol" panose="05050102010706020507" pitchFamily="18" charset="2"/>
              </a:rPr>
              <a:t>m</a:t>
            </a:r>
            <a:r>
              <a:rPr lang="en-US" altLang="en-US" dirty="0">
                <a:sym typeface="Symbol" panose="05050102010706020507" pitchFamily="18" charset="2"/>
              </a:rPr>
              <a:t> do not start with A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sz="3200" dirty="0">
                <a:sym typeface="Symbol" panose="05050102010706020507" pitchFamily="18" charset="2"/>
              </a:rPr>
              <a:t></a:t>
            </a:r>
            <a:r>
              <a:rPr lang="en-US" altLang="en-US" dirty="0">
                <a:sym typeface="Symbol" panose="05050102010706020507" pitchFamily="18" charset="2"/>
              </a:rPr>
              <a:t>	eliminate direct left recursion by 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sym typeface="Symbol" panose="05050102010706020507" pitchFamily="18" charset="2"/>
              </a:rPr>
              <a:t>A  </a:t>
            </a:r>
            <a:r>
              <a:rPr lang="en-US" altLang="en-US" dirty="0">
                <a:solidFill>
                  <a:schemeClr val="accent1"/>
                </a:solidFill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olidFill>
                  <a:schemeClr val="accent1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baseline="30000" dirty="0">
                <a:sym typeface="Symbol" panose="05050102010706020507" pitchFamily="18" charset="2"/>
              </a:rPr>
              <a:t>  </a:t>
            </a:r>
            <a:r>
              <a:rPr lang="en-US" altLang="en-US" dirty="0">
                <a:sym typeface="Symbol" panose="05050102010706020507" pitchFamily="18" charset="2"/>
              </a:rPr>
              <a:t>| ... | </a:t>
            </a:r>
            <a:r>
              <a:rPr lang="en-US" altLang="en-US" dirty="0">
                <a:solidFill>
                  <a:schemeClr val="accent1"/>
                </a:solidFill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olidFill>
                  <a:schemeClr val="accent1"/>
                </a:solidFill>
                <a:sym typeface="Symbol" panose="05050102010706020507" pitchFamily="18" charset="2"/>
              </a:rPr>
              <a:t>m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 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olidFill>
                  <a:srgbClr val="0070C0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 | ... | 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olidFill>
                  <a:srgbClr val="0070C0"/>
                </a:solidFill>
                <a:sym typeface="Symbol" panose="05050102010706020507" pitchFamily="18" charset="2"/>
              </a:rPr>
              <a:t>n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 |  </a:t>
            </a:r>
            <a:r>
              <a:rPr lang="en-US" altLang="en-US" dirty="0">
                <a:sym typeface="Symbol" panose="05050102010706020507" pitchFamily="18" charset="2"/>
              </a:rPr>
              <a:t>	rearranging an equivalent grammar</a:t>
            </a:r>
          </a:p>
        </p:txBody>
      </p:sp>
    </p:spTree>
    <p:extLst>
      <p:ext uri="{BB962C8B-B14F-4D97-AF65-F5344CB8AC3E}">
        <p14:creationId xmlns:p14="http://schemas.microsoft.com/office/powerpoint/2010/main" val="26892178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F60B-85EF-47A5-855E-7637D3BEC350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914400"/>
          </a:xfrm>
        </p:spPr>
        <p:txBody>
          <a:bodyPr/>
          <a:lstStyle/>
          <a:p>
            <a:r>
              <a:rPr lang="en-US" altLang="en-US" dirty="0"/>
              <a:t>Indirect Left-Recursion (in 2 Steps) – Example – </a:t>
            </a:r>
            <a:r>
              <a:rPr lang="en-US" altLang="en-US"/>
              <a:t>If order </a:t>
            </a:r>
            <a:r>
              <a:rPr lang="en-US" altLang="en-US" dirty="0"/>
              <a:t>is reversed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9906000" cy="6019800"/>
          </a:xfrm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highlight>
                  <a:srgbClr val="C0C0C0"/>
                </a:highlight>
                <a:sym typeface="Symbol" panose="05050102010706020507" pitchFamily="18" charset="2"/>
              </a:rPr>
              <a:t>Original Grammar: 	S  Aa | b		A  A</a:t>
            </a:r>
            <a:r>
              <a:rPr lang="en-US" altLang="en-US" dirty="0">
                <a:solidFill>
                  <a:srgbClr val="0070C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c</a:t>
            </a:r>
            <a:r>
              <a:rPr lang="en-US" altLang="en-US" dirty="0">
                <a:highlight>
                  <a:srgbClr val="C0C0C0"/>
                </a:highlight>
                <a:sym typeface="Symbol" panose="05050102010706020507" pitchFamily="18" charset="2"/>
              </a:rPr>
              <a:t> | </a:t>
            </a:r>
            <a:r>
              <a:rPr lang="en-US" altLang="en-US" dirty="0">
                <a:solidFill>
                  <a:schemeClr val="accent1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Sd</a:t>
            </a:r>
            <a:r>
              <a:rPr lang="en-US" altLang="en-US" dirty="0">
                <a:highlight>
                  <a:srgbClr val="C0C0C0"/>
                </a:highlight>
                <a:sym typeface="Symbol" panose="05050102010706020507" pitchFamily="18" charset="2"/>
              </a:rPr>
              <a:t> | </a:t>
            </a:r>
            <a:r>
              <a:rPr lang="en-US" altLang="en-US" dirty="0">
                <a:solidFill>
                  <a:schemeClr val="accent1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f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2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Algo Step 1: Order of non-terminals A, S (Previously Order was S, A)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Algo Step 2: for A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Algo step 2.1: We do not enter the inner loop for S.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Algo step 2.2: Eliminate direct left-recursion in A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 		A  </a:t>
            </a:r>
            <a:r>
              <a:rPr lang="en-US" altLang="en-US" dirty="0" err="1">
                <a:solidFill>
                  <a:schemeClr val="accent1"/>
                </a:solidFill>
                <a:sym typeface="Symbol" panose="05050102010706020507" pitchFamily="18" charset="2"/>
              </a:rPr>
              <a:t>Sd</a:t>
            </a:r>
            <a:r>
              <a:rPr lang="en-US" alt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  </a:t>
            </a:r>
            <a:r>
              <a:rPr lang="en-US" altLang="en-US" dirty="0">
                <a:sym typeface="Symbol" panose="05050102010706020507" pitchFamily="18" charset="2"/>
              </a:rPr>
              <a:t>|   </a:t>
            </a:r>
            <a:r>
              <a:rPr lang="en-US" altLang="en-US" dirty="0" err="1">
                <a:solidFill>
                  <a:schemeClr val="accent1"/>
                </a:solidFill>
                <a:sym typeface="Symbol" panose="05050102010706020507" pitchFamily="18" charset="2"/>
              </a:rPr>
              <a:t>f</a:t>
            </a:r>
            <a:r>
              <a:rPr lang="en-US" alt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		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lang="en-US" altLang="en-US" dirty="0" err="1">
                <a:solidFill>
                  <a:srgbClr val="0070C0"/>
                </a:solidFill>
                <a:sym typeface="Symbol" panose="05050102010706020507" pitchFamily="18" charset="2"/>
              </a:rPr>
              <a:t>c</a:t>
            </a:r>
            <a:r>
              <a:rPr lang="en-US" alt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 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| 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Algo Step 2: for 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Algo Step 2.1: Replace A in S 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a | b   with   A  </a:t>
            </a:r>
            <a:r>
              <a:rPr lang="en-US" altLang="en-US" dirty="0" err="1">
                <a:solidFill>
                  <a:schemeClr val="accent1"/>
                </a:solidFill>
                <a:sym typeface="Symbol" panose="05050102010706020507" pitchFamily="18" charset="2"/>
              </a:rPr>
              <a:t>Sd</a:t>
            </a:r>
            <a:r>
              <a:rPr lang="en-US" alt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  </a:t>
            </a:r>
            <a:r>
              <a:rPr lang="en-US" altLang="en-US" dirty="0">
                <a:sym typeface="Symbol" panose="05050102010706020507" pitchFamily="18" charset="2"/>
              </a:rPr>
              <a:t>|    </a:t>
            </a:r>
            <a:r>
              <a:rPr lang="en-US" altLang="en-US" dirty="0" err="1">
                <a:solidFill>
                  <a:schemeClr val="accent1"/>
                </a:solidFill>
                <a:sym typeface="Symbol" panose="05050102010706020507" pitchFamily="18" charset="2"/>
              </a:rPr>
              <a:t>f</a:t>
            </a:r>
            <a:r>
              <a:rPr lang="en-US" alt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 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                                           So, we will have  S  </a:t>
            </a:r>
            <a:r>
              <a:rPr lang="en-US" altLang="en-US" dirty="0" err="1">
                <a:sym typeface="Symbol" panose="05050102010706020507" pitchFamily="18" charset="2"/>
              </a:rPr>
              <a:t>S</a:t>
            </a:r>
            <a:r>
              <a:rPr lang="en-US" altLang="en-US" dirty="0" err="1">
                <a:solidFill>
                  <a:srgbClr val="0070C0"/>
                </a:solidFill>
                <a:sym typeface="Symbol" panose="05050102010706020507" pitchFamily="18" charset="2"/>
              </a:rPr>
              <a:t>dA</a:t>
            </a:r>
            <a:r>
              <a:rPr lang="en-US" altLang="en-US" baseline="30000" dirty="0">
                <a:solidFill>
                  <a:srgbClr val="0070C0"/>
                </a:solidFill>
                <a:sym typeface="Symbol" panose="05050102010706020507" pitchFamily="18" charset="2"/>
              </a:rPr>
              <a:t>’ </a:t>
            </a:r>
            <a:r>
              <a:rPr lang="en-US" altLang="en-US" dirty="0">
                <a:solidFill>
                  <a:srgbClr val="0070C0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 |  </a:t>
            </a:r>
            <a:r>
              <a:rPr lang="en-US" altLang="en-US" dirty="0" err="1">
                <a:solidFill>
                  <a:schemeClr val="accent1"/>
                </a:solidFill>
                <a:sym typeface="Symbol" panose="05050102010706020507" pitchFamily="18" charset="2"/>
              </a:rPr>
              <a:t>fA</a:t>
            </a:r>
            <a:r>
              <a:rPr lang="en-US" altLang="en-US" baseline="30000" dirty="0">
                <a:solidFill>
                  <a:schemeClr val="accent1"/>
                </a:solidFill>
                <a:sym typeface="Symbol" panose="05050102010706020507" pitchFamily="18" charset="2"/>
              </a:rPr>
              <a:t>’ </a:t>
            </a:r>
            <a:r>
              <a:rPr lang="en-US" altLang="en-US" dirty="0">
                <a:solidFill>
                  <a:schemeClr val="accent1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 | </a:t>
            </a:r>
            <a:r>
              <a:rPr lang="en-US" altLang="en-US" dirty="0">
                <a:solidFill>
                  <a:schemeClr val="accent1"/>
                </a:solidFill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Algo Step 2.2: Eliminate direct left-recursion in S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	S  </a:t>
            </a:r>
            <a:r>
              <a:rPr lang="en-US" altLang="en-US" dirty="0" err="1">
                <a:solidFill>
                  <a:schemeClr val="accent1"/>
                </a:solidFill>
                <a:sym typeface="Symbol" panose="05050102010706020507" pitchFamily="18" charset="2"/>
              </a:rPr>
              <a:t>fA’a</a:t>
            </a:r>
            <a:r>
              <a:rPr lang="en-US" alt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’  </a:t>
            </a:r>
            <a:r>
              <a:rPr lang="en-US" altLang="en-US" dirty="0">
                <a:sym typeface="Symbol" panose="05050102010706020507" pitchFamily="18" charset="2"/>
              </a:rPr>
              <a:t>| </a:t>
            </a:r>
            <a:r>
              <a:rPr lang="en-US" altLang="en-US" dirty="0" err="1">
                <a:solidFill>
                  <a:schemeClr val="accent1"/>
                </a:solidFill>
                <a:sym typeface="Symbol" panose="05050102010706020507" pitchFamily="18" charset="2"/>
              </a:rPr>
              <a:t>b</a:t>
            </a:r>
            <a:r>
              <a:rPr lang="en-US" alt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altLang="en-US" baseline="30000" dirty="0" err="1">
                <a:solidFill>
                  <a:srgbClr val="FF0000"/>
                </a:solidFill>
                <a:sym typeface="Symbol" panose="05050102010706020507" pitchFamily="18" charset="2"/>
              </a:rPr>
              <a:t>’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	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’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lang="en-US" altLang="en-US" dirty="0" err="1">
                <a:solidFill>
                  <a:srgbClr val="0070C0"/>
                </a:solidFill>
                <a:sym typeface="Symbol" panose="05050102010706020507" pitchFamily="18" charset="2"/>
              </a:rPr>
              <a:t>dA</a:t>
            </a:r>
            <a:r>
              <a:rPr lang="en-US" altLang="en-US" baseline="30000" dirty="0" err="1">
                <a:solidFill>
                  <a:srgbClr val="0070C0"/>
                </a:solidFill>
                <a:sym typeface="Symbol" panose="05050102010706020507" pitchFamily="18" charset="2"/>
              </a:rPr>
              <a:t>’</a:t>
            </a:r>
            <a:r>
              <a:rPr lang="en-US" altLang="en-US" dirty="0" err="1">
                <a:solidFill>
                  <a:srgbClr val="0070C0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’  |  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So, the </a:t>
            </a:r>
            <a:r>
              <a:rPr lang="en-US" altLang="en-US" dirty="0">
                <a:highlight>
                  <a:srgbClr val="C0C0C0"/>
                </a:highlight>
                <a:sym typeface="Symbol" panose="05050102010706020507" pitchFamily="18" charset="2"/>
              </a:rPr>
              <a:t>resultant grammar </a:t>
            </a:r>
            <a:r>
              <a:rPr lang="en-US" altLang="en-US" dirty="0">
                <a:sym typeface="Symbol" panose="05050102010706020507" pitchFamily="18" charset="2"/>
              </a:rPr>
              <a:t>without left-recursion is: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highlight>
                  <a:srgbClr val="C0C0C0"/>
                </a:highlight>
                <a:sym typeface="Symbol" panose="05050102010706020507" pitchFamily="18" charset="2"/>
              </a:rPr>
              <a:t>S  </a:t>
            </a:r>
            <a:r>
              <a:rPr lang="en-US" altLang="en-US" dirty="0" err="1">
                <a:solidFill>
                  <a:schemeClr val="accent1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fA’a</a:t>
            </a:r>
            <a:r>
              <a:rPr lang="en-US" altLang="en-US" dirty="0" err="1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S</a:t>
            </a:r>
            <a:r>
              <a:rPr lang="en-US" altLang="en-US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’  </a:t>
            </a:r>
            <a:r>
              <a:rPr lang="en-US" altLang="en-US" dirty="0">
                <a:highlight>
                  <a:srgbClr val="C0C0C0"/>
                </a:highlight>
                <a:sym typeface="Symbol" panose="05050102010706020507" pitchFamily="18" charset="2"/>
              </a:rPr>
              <a:t>| </a:t>
            </a:r>
            <a:r>
              <a:rPr lang="en-US" altLang="en-US" dirty="0" err="1">
                <a:solidFill>
                  <a:schemeClr val="accent1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b</a:t>
            </a:r>
            <a:r>
              <a:rPr lang="en-US" altLang="en-US" dirty="0" err="1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S</a:t>
            </a:r>
            <a:r>
              <a:rPr lang="en-US" altLang="en-US" baseline="30000" dirty="0" err="1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’</a:t>
            </a:r>
            <a:r>
              <a:rPr lang="en-US" altLang="en-US" baseline="30000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	 </a:t>
            </a:r>
            <a:r>
              <a:rPr lang="en-US" altLang="en-US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S</a:t>
            </a:r>
            <a:r>
              <a:rPr lang="en-US" altLang="en-US" baseline="30000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’ </a:t>
            </a:r>
            <a:r>
              <a:rPr lang="en-US" altLang="en-US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 </a:t>
            </a:r>
            <a:r>
              <a:rPr lang="en-US" altLang="en-US" dirty="0" err="1">
                <a:solidFill>
                  <a:srgbClr val="0070C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dA</a:t>
            </a:r>
            <a:r>
              <a:rPr lang="en-US" altLang="en-US" baseline="30000" dirty="0" err="1">
                <a:solidFill>
                  <a:srgbClr val="0070C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’</a:t>
            </a:r>
            <a:r>
              <a:rPr lang="en-US" altLang="en-US" dirty="0" err="1">
                <a:solidFill>
                  <a:srgbClr val="0070C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a</a:t>
            </a:r>
            <a:r>
              <a:rPr lang="en-US" altLang="en-US" dirty="0" err="1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S</a:t>
            </a:r>
            <a:r>
              <a:rPr lang="en-US" altLang="en-US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’  |  	</a:t>
            </a:r>
            <a:r>
              <a:rPr lang="en-US" altLang="en-US" dirty="0">
                <a:highlight>
                  <a:srgbClr val="C0C0C0"/>
                </a:highlight>
                <a:sym typeface="Symbol" panose="05050102010706020507" pitchFamily="18" charset="2"/>
              </a:rPr>
              <a:t>A  </a:t>
            </a:r>
            <a:r>
              <a:rPr lang="en-US" altLang="en-US" dirty="0" err="1">
                <a:solidFill>
                  <a:schemeClr val="accent1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Sd</a:t>
            </a:r>
            <a:r>
              <a:rPr lang="en-US" altLang="en-US" dirty="0" err="1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  </a:t>
            </a:r>
            <a:r>
              <a:rPr lang="en-US" altLang="en-US" dirty="0">
                <a:highlight>
                  <a:srgbClr val="C0C0C0"/>
                </a:highlight>
                <a:sym typeface="Symbol" panose="05050102010706020507" pitchFamily="18" charset="2"/>
              </a:rPr>
              <a:t>|  </a:t>
            </a:r>
            <a:r>
              <a:rPr lang="en-US" altLang="en-US" dirty="0" err="1">
                <a:solidFill>
                  <a:schemeClr val="accent1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f</a:t>
            </a:r>
            <a:r>
              <a:rPr lang="en-US" altLang="en-US" dirty="0" err="1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’</a:t>
            </a:r>
            <a:r>
              <a:rPr lang="en-US" altLang="en-US" baseline="30000" dirty="0">
                <a:highlight>
                  <a:srgbClr val="C0C0C0"/>
                </a:highlight>
                <a:sym typeface="Symbol" panose="05050102010706020507" pitchFamily="18" charset="2"/>
              </a:rPr>
              <a:t>	 </a:t>
            </a:r>
            <a:r>
              <a:rPr lang="en-US" altLang="en-US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’ </a:t>
            </a:r>
            <a:r>
              <a:rPr lang="en-US" altLang="en-US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 </a:t>
            </a:r>
            <a:r>
              <a:rPr lang="en-US" altLang="en-US" dirty="0" err="1">
                <a:solidFill>
                  <a:srgbClr val="0070C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c</a:t>
            </a:r>
            <a:r>
              <a:rPr lang="en-US" altLang="en-US" dirty="0" err="1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A</a:t>
            </a:r>
            <a:r>
              <a:rPr lang="en-US" altLang="en-US" baseline="30000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’  </a:t>
            </a:r>
            <a:r>
              <a:rPr lang="en-US" altLang="en-US" dirty="0">
                <a:solidFill>
                  <a:srgbClr val="FF0000"/>
                </a:solidFill>
                <a:highlight>
                  <a:srgbClr val="C0C0C0"/>
                </a:highlight>
                <a:sym typeface="Symbol" panose="05050102010706020507" pitchFamily="18" charset="2"/>
              </a:rPr>
              <a:t>| </a:t>
            </a:r>
            <a:endParaRPr lang="en-US" altLang="en-US" dirty="0">
              <a:highlight>
                <a:srgbClr val="C0C0C0"/>
              </a:highlight>
              <a:sym typeface="Symbol" panose="05050102010706020507" pitchFamily="18" charset="2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Q: Are both the Grammars / Languages Same? (If Yes) How can we confirm?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652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0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0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0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80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0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0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80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0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0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80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0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80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80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80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0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80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0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0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80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80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0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80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0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0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805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805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805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805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805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8057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9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Grammar Problems Free 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 err="1"/>
              <a:t>Topdown</a:t>
            </a:r>
            <a:r>
              <a:rPr lang="en-US" dirty="0"/>
              <a:t>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Reduce </a:t>
            </a:r>
            <a:r>
              <a:rPr lang="en-US" dirty="0">
                <a:solidFill>
                  <a:srgbClr val="FF0000"/>
                </a:solidFill>
              </a:rPr>
              <a:t>Ambiguity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Eliminate </a:t>
            </a:r>
            <a:r>
              <a:rPr lang="en-US" dirty="0">
                <a:solidFill>
                  <a:srgbClr val="FF0000"/>
                </a:solidFill>
              </a:rPr>
              <a:t>Left Factoring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Remove </a:t>
            </a:r>
            <a:r>
              <a:rPr lang="en-US" dirty="0">
                <a:solidFill>
                  <a:srgbClr val="FF0000"/>
                </a:solidFill>
              </a:rPr>
              <a:t>Left Recursion</a:t>
            </a:r>
          </a:p>
          <a:p>
            <a:pPr>
              <a:lnSpc>
                <a:spcPct val="150000"/>
              </a:lnSpc>
            </a:pPr>
            <a:r>
              <a:rPr lang="en-US" dirty="0"/>
              <a:t>The resulting grammar is called </a:t>
            </a:r>
            <a:r>
              <a:rPr lang="en-US" dirty="0">
                <a:solidFill>
                  <a:srgbClr val="FF0000"/>
                </a:solidFill>
              </a:rPr>
              <a:t>LL(1)</a:t>
            </a:r>
            <a:r>
              <a:rPr lang="en-US" dirty="0"/>
              <a:t>, where 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first L stands for Left to Right scan, 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second L stands for Left most derivation, </a:t>
            </a:r>
          </a:p>
          <a:p>
            <a:pPr lvl="1">
              <a:lnSpc>
                <a:spcPct val="150000"/>
              </a:lnSpc>
            </a:pPr>
            <a:r>
              <a:rPr lang="en-US" altLang="en-US" sz="2000" dirty="0"/>
              <a:t>while looking ahead 1 input symbol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dirty="0"/>
              <a:t>Now Grammar is ready to be used for </a:t>
            </a:r>
            <a:r>
              <a:rPr lang="en-US" dirty="0">
                <a:solidFill>
                  <a:srgbClr val="FF0000"/>
                </a:solidFill>
              </a:rPr>
              <a:t>predictive </a:t>
            </a:r>
            <a:r>
              <a:rPr lang="en-US" dirty="0" err="1">
                <a:solidFill>
                  <a:srgbClr val="FF0000"/>
                </a:solidFill>
              </a:rPr>
              <a:t>topdown</a:t>
            </a:r>
            <a:r>
              <a:rPr lang="en-US" dirty="0">
                <a:solidFill>
                  <a:srgbClr val="FF0000"/>
                </a:solidFill>
              </a:rPr>
              <a:t> parsing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785FB-7CE5-43C3-9362-EDDC4C7F4553}" type="slidenum">
              <a:rPr lang="en-US" altLang="en-US" smtClean="0"/>
              <a:pPr/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938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36A66-0E01-4AE3-9E0D-99493EA883FF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Syntax of Programming Languages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9060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In pascal or C, for example 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a program is made out of blocks, 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a block out of statements, 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a statement out of expressions, 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an expression out of tokens, 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and token out of characters.</a:t>
            </a:r>
          </a:p>
          <a:p>
            <a:pPr>
              <a:lnSpc>
                <a:spcPct val="90000"/>
              </a:lnSpc>
            </a:pPr>
            <a:endParaRPr lang="en-US" altLang="en-US" sz="3200" dirty="0"/>
          </a:p>
          <a:p>
            <a:pPr>
              <a:lnSpc>
                <a:spcPct val="90000"/>
              </a:lnSpc>
            </a:pPr>
            <a:r>
              <a:rPr lang="en-US" altLang="en-US" sz="3200" dirty="0"/>
              <a:t>Inherently recursive structures of a programming language are defined by a </a:t>
            </a:r>
            <a:r>
              <a:rPr lang="en-US" altLang="en-US" sz="3200" dirty="0">
                <a:solidFill>
                  <a:srgbClr val="FF0000"/>
                </a:solidFill>
              </a:rPr>
              <a:t>Context Free Grammar </a:t>
            </a:r>
            <a:r>
              <a:rPr lang="en-US" altLang="en-US" sz="3200" dirty="0"/>
              <a:t>(</a:t>
            </a:r>
            <a:r>
              <a:rPr lang="en-US" altLang="en-US" sz="3200" dirty="0">
                <a:solidFill>
                  <a:srgbClr val="FF0000"/>
                </a:solidFill>
              </a:rPr>
              <a:t>CFG</a:t>
            </a:r>
            <a:r>
              <a:rPr lang="en-US" altLang="en-US" sz="3200" dirty="0"/>
              <a:t>) or in BNF (</a:t>
            </a:r>
            <a:r>
              <a:rPr lang="en-US" altLang="en-US" sz="3200" dirty="0">
                <a:solidFill>
                  <a:srgbClr val="FF0000"/>
                </a:solidFill>
              </a:rPr>
              <a:t>Backus </a:t>
            </a:r>
            <a:r>
              <a:rPr lang="en-US" altLang="en-US" sz="3200" dirty="0" err="1">
                <a:solidFill>
                  <a:srgbClr val="FF0000"/>
                </a:solidFill>
              </a:rPr>
              <a:t>Naur</a:t>
            </a:r>
            <a:r>
              <a:rPr lang="en-US" altLang="en-US" sz="3200" dirty="0">
                <a:solidFill>
                  <a:srgbClr val="FF0000"/>
                </a:solidFill>
              </a:rPr>
              <a:t> Form</a:t>
            </a:r>
            <a:r>
              <a:rPr lang="en-US" altLang="en-US" sz="3200" dirty="0"/>
              <a:t>) notation.</a:t>
            </a:r>
          </a:p>
          <a:p>
            <a:pPr>
              <a:lnSpc>
                <a:spcPct val="90000"/>
              </a:lnSpc>
            </a:pP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18858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EAEEA-3FB4-46E6-B7A7-21FA8D68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Pioneers of Syntax of Programming Languages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3BC7E-60A6-45BB-8FF9-F08E108B8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610100" cy="1066800"/>
          </a:xfrm>
        </p:spPr>
        <p:txBody>
          <a:bodyPr/>
          <a:lstStyle/>
          <a:p>
            <a:r>
              <a:rPr lang="en-US" dirty="0"/>
              <a:t>Peter </a:t>
            </a:r>
            <a:r>
              <a:rPr lang="en-US" dirty="0" err="1"/>
              <a:t>Naur</a:t>
            </a:r>
            <a:r>
              <a:rPr lang="en-US" dirty="0"/>
              <a:t> (1928-2016)</a:t>
            </a:r>
          </a:p>
          <a:p>
            <a:r>
              <a:rPr lang="en-US" dirty="0"/>
              <a:t>Danish Computer Scientist</a:t>
            </a:r>
            <a:endParaRPr lang="en-P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99192-85FC-4EF0-AB71-85A5CB6C4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3500" y="1219200"/>
            <a:ext cx="4610100" cy="1524000"/>
          </a:xfrm>
        </p:spPr>
        <p:txBody>
          <a:bodyPr/>
          <a:lstStyle/>
          <a:p>
            <a:r>
              <a:rPr lang="en-US" dirty="0"/>
              <a:t>John W. Backus (1924-2007)</a:t>
            </a:r>
          </a:p>
          <a:p>
            <a:r>
              <a:rPr lang="en-US" dirty="0"/>
              <a:t>American Computer Scientist</a:t>
            </a:r>
          </a:p>
          <a:p>
            <a:r>
              <a:rPr lang="en-US" dirty="0"/>
              <a:t>Inventor of </a:t>
            </a:r>
            <a:r>
              <a:rPr lang="en-US" dirty="0" err="1"/>
              <a:t>Fortan</a:t>
            </a:r>
            <a:r>
              <a:rPr lang="en-US" dirty="0"/>
              <a:t>, Algol60</a:t>
            </a:r>
            <a:endParaRPr lang="en-PK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774855-2580-4040-BDF0-B5ED47DC6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67000"/>
            <a:ext cx="20955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F99627-5C69-4FC6-B534-8203BE796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2" y="2590800"/>
            <a:ext cx="209550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9E4C32-1531-49C3-8A5F-72F02E5F0C0B}"/>
              </a:ext>
            </a:extLst>
          </p:cNvPr>
          <p:cNvSpPr txBox="1"/>
          <p:nvPr/>
        </p:nvSpPr>
        <p:spPr>
          <a:xfrm>
            <a:off x="914400" y="60960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/>
              <a:t>ACM-Turing Award for defining Algol60 syntax using BNF</a:t>
            </a:r>
          </a:p>
        </p:txBody>
      </p:sp>
    </p:spTree>
    <p:extLst>
      <p:ext uri="{BB962C8B-B14F-4D97-AF65-F5344CB8AC3E}">
        <p14:creationId xmlns:p14="http://schemas.microsoft.com/office/powerpoint/2010/main" val="2882744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0F71F-5A78-4CFE-8AF1-A5A80483D55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Advantages of Grammars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9372600" cy="5486400"/>
          </a:xfrm>
        </p:spPr>
        <p:txBody>
          <a:bodyPr/>
          <a:lstStyle/>
          <a:p>
            <a:pPr marL="0" lvl="1">
              <a:buFont typeface="Wingdings" panose="05000000000000000000" pitchFamily="2" charset="2"/>
              <a:buChar char="§"/>
            </a:pPr>
            <a:r>
              <a:rPr lang="en-US" altLang="en-US" sz="2800" dirty="0"/>
              <a:t>gives a </a:t>
            </a:r>
            <a:r>
              <a:rPr lang="en-US" altLang="en-US" sz="2800" dirty="0">
                <a:solidFill>
                  <a:srgbClr val="FF0000"/>
                </a:solidFill>
              </a:rPr>
              <a:t>precise syntactic specification </a:t>
            </a:r>
            <a:r>
              <a:rPr lang="en-US" altLang="en-US" sz="2800" dirty="0"/>
              <a:t>of a programming language.</a:t>
            </a:r>
          </a:p>
          <a:p>
            <a:pPr marL="0" lvl="1">
              <a:buFont typeface="Wingdings" panose="05000000000000000000" pitchFamily="2" charset="2"/>
              <a:buChar char="§"/>
            </a:pPr>
            <a:endParaRPr lang="en-US" altLang="en-US" sz="2800" dirty="0"/>
          </a:p>
          <a:p>
            <a:pPr marL="0" lvl="1">
              <a:buFont typeface="Wingdings" panose="05000000000000000000" pitchFamily="2" charset="2"/>
              <a:buChar char="§"/>
            </a:pPr>
            <a:r>
              <a:rPr lang="en-US" altLang="en-US" sz="2800" dirty="0"/>
              <a:t>the design of the </a:t>
            </a:r>
            <a:r>
              <a:rPr lang="en-US" altLang="en-US" sz="2800" dirty="0">
                <a:solidFill>
                  <a:srgbClr val="FF0000"/>
                </a:solidFill>
              </a:rPr>
              <a:t>grammar </a:t>
            </a:r>
            <a:r>
              <a:rPr lang="en-US" altLang="en-US" sz="2800" dirty="0"/>
              <a:t>is an </a:t>
            </a:r>
            <a:r>
              <a:rPr lang="en-US" altLang="en-US" sz="2800" dirty="0">
                <a:solidFill>
                  <a:srgbClr val="FF0000"/>
                </a:solidFill>
              </a:rPr>
              <a:t>initial phase </a:t>
            </a:r>
            <a:r>
              <a:rPr lang="en-US" altLang="en-US" sz="2800" dirty="0"/>
              <a:t>of the design of a compiler.</a:t>
            </a:r>
          </a:p>
          <a:p>
            <a:pPr marL="0" lvl="1">
              <a:buFont typeface="Wingdings" panose="05000000000000000000" pitchFamily="2" charset="2"/>
              <a:buChar char="§"/>
            </a:pPr>
            <a:endParaRPr lang="en-US" altLang="en-US" sz="2800" dirty="0"/>
          </a:p>
          <a:p>
            <a:pPr marL="0" lvl="1">
              <a:buFont typeface="Wingdings" panose="05000000000000000000" pitchFamily="2" charset="2"/>
              <a:buChar char="§"/>
            </a:pPr>
            <a:r>
              <a:rPr lang="en-US" altLang="en-US" sz="2800" dirty="0"/>
              <a:t>a grammar can be </a:t>
            </a:r>
            <a:r>
              <a:rPr lang="en-US" altLang="en-US" sz="2800" dirty="0">
                <a:solidFill>
                  <a:srgbClr val="FF0000"/>
                </a:solidFill>
              </a:rPr>
              <a:t>directly converted </a:t>
            </a:r>
            <a:r>
              <a:rPr lang="en-US" altLang="en-US" sz="2800" dirty="0"/>
              <a:t>into a parser </a:t>
            </a:r>
            <a:r>
              <a:rPr lang="en-US" altLang="en-US" sz="2800" dirty="0">
                <a:solidFill>
                  <a:srgbClr val="FF0000"/>
                </a:solidFill>
              </a:rPr>
              <a:t>manually </a:t>
            </a:r>
            <a:r>
              <a:rPr lang="en-US" altLang="en-US" sz="2800" dirty="0"/>
              <a:t>or by using some automated </a:t>
            </a:r>
            <a:r>
              <a:rPr lang="en-US" altLang="en-US" sz="2800" dirty="0">
                <a:solidFill>
                  <a:srgbClr val="FF0000"/>
                </a:solidFill>
              </a:rPr>
              <a:t>tools</a:t>
            </a:r>
            <a:r>
              <a:rPr lang="en-US" altLang="en-US" sz="2800" dirty="0"/>
              <a:t>.</a:t>
            </a:r>
          </a:p>
          <a:p>
            <a:pPr marL="0" lvl="1">
              <a:buFont typeface="Wingdings" panose="05000000000000000000" pitchFamily="2" charset="2"/>
              <a:buChar char="§"/>
            </a:pPr>
            <a:endParaRPr lang="en-US" altLang="en-US" sz="2800" dirty="0"/>
          </a:p>
          <a:p>
            <a:pPr marL="0" lvl="1"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FF0000"/>
                </a:solidFill>
              </a:rPr>
              <a:t>New constructs </a:t>
            </a:r>
            <a:r>
              <a:rPr lang="en-US" altLang="en-US" sz="2800" dirty="0"/>
              <a:t>can be added easily in a language when existing implementation is </a:t>
            </a:r>
            <a:r>
              <a:rPr lang="en-US" altLang="en-US" sz="2800" dirty="0">
                <a:solidFill>
                  <a:srgbClr val="FF0000"/>
                </a:solidFill>
              </a:rPr>
              <a:t>based on a grammatical description</a:t>
            </a:r>
          </a:p>
          <a:p>
            <a:pPr marL="0" lvl="1">
              <a:buFont typeface="Wingdings" panose="05000000000000000000" pitchFamily="2" charset="2"/>
              <a:buChar char="§"/>
            </a:pPr>
            <a:endParaRPr lang="en-US" altLang="en-US" sz="2800" dirty="0"/>
          </a:p>
          <a:p>
            <a:pPr marL="0">
              <a:buFont typeface="Wingdings" panose="05000000000000000000" pitchFamily="2" charset="2"/>
              <a:buChar char="§"/>
            </a:pPr>
            <a:endParaRPr lang="en-US" altLang="en-US" sz="32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532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434"/>
    </mc:Choice>
    <mc:Fallback xmlns="">
      <p:transition spd="slow" advTm="41434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2.3|7|2.2|12.6|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13.4|7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6.6|7.1"/>
</p:tagLst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Default Design">
      <a:majorFont>
        <a:latin typeface="Tahom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5165</TotalTime>
  <Words>6977</Words>
  <Application>Microsoft Office PowerPoint</Application>
  <PresentationFormat>A4 Paper (210x297 mm)</PresentationFormat>
  <Paragraphs>781</Paragraphs>
  <Slides>66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4" baseType="lpstr">
      <vt:lpstr>Arial</vt:lpstr>
      <vt:lpstr>Book Antiqua</vt:lpstr>
      <vt:lpstr>Consolas</vt:lpstr>
      <vt:lpstr>Symbol</vt:lpstr>
      <vt:lpstr>Tahoma</vt:lpstr>
      <vt:lpstr>Times New Roman</vt:lpstr>
      <vt:lpstr>Wingdings</vt:lpstr>
      <vt:lpstr>Default Design</vt:lpstr>
      <vt:lpstr>CS411-Compiler Construction</vt:lpstr>
      <vt:lpstr>Course Learning Objectives</vt:lpstr>
      <vt:lpstr>Quick Review 1/3 - What is a Compiler?</vt:lpstr>
      <vt:lpstr>Quick Review 2/3 - Phases of Compilation</vt:lpstr>
      <vt:lpstr>Quick Review 3/3 - Lexical Analyzer</vt:lpstr>
      <vt:lpstr>Parser Introduction</vt:lpstr>
      <vt:lpstr>Syntax of Programming Languages</vt:lpstr>
      <vt:lpstr>Pioneers of Syntax of Programming Languages</vt:lpstr>
      <vt:lpstr>Advantages of Grammars</vt:lpstr>
      <vt:lpstr>What is Parsing?</vt:lpstr>
      <vt:lpstr>Context of Parser</vt:lpstr>
      <vt:lpstr>Role of the Parser</vt:lpstr>
      <vt:lpstr>Parser</vt:lpstr>
      <vt:lpstr>Types of Parsers - Overview</vt:lpstr>
      <vt:lpstr>Types of Parsers</vt:lpstr>
      <vt:lpstr>Universal Parsers</vt:lpstr>
      <vt:lpstr>Top Down and Bottom up Parsers</vt:lpstr>
      <vt:lpstr>Top Down Parsers</vt:lpstr>
      <vt:lpstr>Bottom Up Parsers</vt:lpstr>
      <vt:lpstr>LR Parsers</vt:lpstr>
      <vt:lpstr>Sub Types of LR parsers</vt:lpstr>
      <vt:lpstr>Syntax Error Handling</vt:lpstr>
      <vt:lpstr>Syntax Error Handling</vt:lpstr>
      <vt:lpstr>Typical Errors Frequency</vt:lpstr>
      <vt:lpstr>Typical Statistical Classification of Errors</vt:lpstr>
      <vt:lpstr>Error Recovery in Predictive Parsing</vt:lpstr>
      <vt:lpstr>Error Recovery Technique 1 – Panic Mode</vt:lpstr>
      <vt:lpstr>Error Recovery Technique 2 – Phrase Level</vt:lpstr>
      <vt:lpstr>Error Recovery Technique 3- Error Productions</vt:lpstr>
      <vt:lpstr>Error Recovery Technique 4 – Global Correction</vt:lpstr>
      <vt:lpstr>Context Free Grammar (CFG)</vt:lpstr>
      <vt:lpstr>Context-Free Grammars</vt:lpstr>
      <vt:lpstr>CFG vs Regular Grammar</vt:lpstr>
      <vt:lpstr>CFG vs Context-Sensitive Grammar</vt:lpstr>
      <vt:lpstr>CFG vs Context-Sensitive Grammar</vt:lpstr>
      <vt:lpstr>CFG - Terminology</vt:lpstr>
      <vt:lpstr>Example – A CFG for Arithmetic Expression</vt:lpstr>
      <vt:lpstr>CFG – Terminology – Sentinal Form vs Sentences</vt:lpstr>
      <vt:lpstr>Derivation</vt:lpstr>
      <vt:lpstr>Left-most vs Right-most Derivation</vt:lpstr>
      <vt:lpstr>Parse Tree vs Derivations</vt:lpstr>
      <vt:lpstr>Parsing and Left-Most and Right-Most Derivations</vt:lpstr>
      <vt:lpstr>Problems in Grammar</vt:lpstr>
      <vt:lpstr>Ambiguity</vt:lpstr>
      <vt:lpstr>Ambiguity in Grammars</vt:lpstr>
      <vt:lpstr>Ambiguity – Operator Precedence</vt:lpstr>
      <vt:lpstr>Ambiguity in If-else Statement 1/2</vt:lpstr>
      <vt:lpstr>Ambiguity in If-else Statement 2/2</vt:lpstr>
      <vt:lpstr>Eliminating Ambiguity from a Grammar</vt:lpstr>
      <vt:lpstr>Left Factoring</vt:lpstr>
      <vt:lpstr>Left Factoring</vt:lpstr>
      <vt:lpstr>Left-Factoring and Parsing</vt:lpstr>
      <vt:lpstr>Left-Factoring Algorithm</vt:lpstr>
      <vt:lpstr>Left-Factoring – Example1</vt:lpstr>
      <vt:lpstr>Left-Factoring – Example2</vt:lpstr>
      <vt:lpstr>Left Recursion</vt:lpstr>
      <vt:lpstr>Left Recursion</vt:lpstr>
      <vt:lpstr>Direct Left-Recursion in 1 Rule - Algorithm</vt:lpstr>
      <vt:lpstr>Direct Left-Recursion - Example</vt:lpstr>
      <vt:lpstr>Indirect Left-Recursion (in 2 Steps) - Problem</vt:lpstr>
      <vt:lpstr>Eliminate Indirect Left-Recursion - Algorithm</vt:lpstr>
      <vt:lpstr>Indirect Left-Recursion (in 2 Steps) – Example 1/3</vt:lpstr>
      <vt:lpstr>Indirect Left-Recursion (in 2 Steps) – Example 2/3</vt:lpstr>
      <vt:lpstr>Indirect Left-Recursion (in 2 Steps) – Example 3/3</vt:lpstr>
      <vt:lpstr>Indirect Left-Recursion (in 2 Steps) – Example – If order is reversed</vt:lpstr>
      <vt:lpstr>Making Grammar Problems Free  for Topdown Parsing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and the Humanities</dc:title>
  <dc:creator>IBM_USER</dc:creator>
  <cp:lastModifiedBy>YAQOOB ALI-2021CS118</cp:lastModifiedBy>
  <cp:revision>986</cp:revision>
  <cp:lastPrinted>1999-09-09T03:15:50Z</cp:lastPrinted>
  <dcterms:created xsi:type="dcterms:W3CDTF">1999-01-20T19:57:44Z</dcterms:created>
  <dcterms:modified xsi:type="dcterms:W3CDTF">2024-11-29T02:15:15Z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radev@cs.columbia.edu</vt:lpwstr>
  </property>
  <property fmtid="{D5CDD505-2E9C-101B-9397-08002B2CF9AE}" pid="8" name="HomePage">
    <vt:lpwstr>http://www.cs.columbia.edu/~radev/cs4705/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F:\html\cs4705</vt:lpwstr>
  </property>
</Properties>
</file>