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0"/>
  </p:notesMasterIdLst>
  <p:handoutMasterIdLst>
    <p:handoutMasterId r:id="rId21"/>
  </p:handoutMasterIdLst>
  <p:sldIdLst>
    <p:sldId id="384" r:id="rId3"/>
    <p:sldId id="383" r:id="rId4"/>
    <p:sldId id="386" r:id="rId5"/>
    <p:sldId id="387" r:id="rId6"/>
    <p:sldId id="385" r:id="rId7"/>
    <p:sldId id="336" r:id="rId8"/>
    <p:sldId id="388" r:id="rId9"/>
    <p:sldId id="389" r:id="rId10"/>
    <p:sldId id="390" r:id="rId11"/>
    <p:sldId id="391" r:id="rId12"/>
    <p:sldId id="392" r:id="rId13"/>
    <p:sldId id="393" r:id="rId14"/>
    <p:sldId id="394" r:id="rId15"/>
    <p:sldId id="395" r:id="rId16"/>
    <p:sldId id="396" r:id="rId17"/>
    <p:sldId id="397" r:id="rId18"/>
    <p:sldId id="398" r:id="rId19"/>
  </p:sldIdLst>
  <p:sldSz cx="9906000" cy="6858000" type="A4"/>
  <p:notesSz cx="6845300" cy="91313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680" userDrawn="1">
          <p15:clr>
            <a:srgbClr val="A4A3A4"/>
          </p15:clr>
        </p15:guide>
        <p15:guide id="2" pos="3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56" d="100"/>
          <a:sy n="56" d="100"/>
        </p:scale>
        <p:origin x="196" y="52"/>
      </p:cViewPr>
      <p:guideLst>
        <p:guide orient="horz" pos="168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6"/>
    </p:cViewPr>
  </p:sorterViewPr>
  <p:notesViewPr>
    <p:cSldViewPr>
      <p:cViewPr varScale="1">
        <p:scale>
          <a:sx n="60" d="100"/>
          <a:sy n="60" d="100"/>
        </p:scale>
        <p:origin x="-1698" y="-78"/>
      </p:cViewPr>
      <p:guideLst>
        <p:guide orient="horz" pos="2876"/>
        <p:guide pos="215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lstStyle>
            <a:lvl1pPr defTabSz="895350">
              <a:defRPr sz="1200"/>
            </a:lvl1pPr>
          </a:lstStyle>
          <a:p>
            <a:endParaRPr lang="en-US" altLang="en-US"/>
          </a:p>
        </p:txBody>
      </p:sp>
      <p:sp>
        <p:nvSpPr>
          <p:cNvPr id="221187" name="Rectangle 3"/>
          <p:cNvSpPr>
            <a:spLocks noGrp="1" noChangeArrowheads="1"/>
          </p:cNvSpPr>
          <p:nvPr>
            <p:ph type="dt" sz="quarter" idx="1"/>
          </p:nvPr>
        </p:nvSpPr>
        <p:spPr bwMode="auto">
          <a:xfrm>
            <a:off x="3856038"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lstStyle>
            <a:lvl1pPr algn="r" defTabSz="895350">
              <a:defRPr sz="1200"/>
            </a:lvl1pPr>
          </a:lstStyle>
          <a:p>
            <a:endParaRPr lang="en-US" altLang="en-US"/>
          </a:p>
        </p:txBody>
      </p:sp>
      <p:sp>
        <p:nvSpPr>
          <p:cNvPr id="221188" name="Rectangle 4"/>
          <p:cNvSpPr>
            <a:spLocks noGrp="1" noChangeArrowheads="1"/>
          </p:cNvSpPr>
          <p:nvPr>
            <p:ph type="ftr" sz="quarter" idx="2"/>
          </p:nvPr>
        </p:nvSpPr>
        <p:spPr bwMode="auto">
          <a:xfrm>
            <a:off x="0"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lstStyle>
            <a:lvl1pPr defTabSz="895350">
              <a:defRPr sz="1200"/>
            </a:lvl1pPr>
          </a:lstStyle>
          <a:p>
            <a:endParaRPr lang="en-US" altLang="en-US"/>
          </a:p>
        </p:txBody>
      </p:sp>
      <p:sp>
        <p:nvSpPr>
          <p:cNvPr id="221189" name="Rectangle 5"/>
          <p:cNvSpPr>
            <a:spLocks noGrp="1" noChangeArrowheads="1"/>
          </p:cNvSpPr>
          <p:nvPr>
            <p:ph type="sldNum" sz="quarter" idx="3"/>
          </p:nvPr>
        </p:nvSpPr>
        <p:spPr bwMode="auto">
          <a:xfrm>
            <a:off x="3856038"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lstStyle>
            <a:lvl1pPr algn="r" defTabSz="895350">
              <a:defRPr sz="1200"/>
            </a:lvl1pPr>
          </a:lstStyle>
          <a:p>
            <a:fld id="{C95A1585-EBE8-4856-B6CE-F0467E278514}"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lstStyle>
            <a:lvl1pPr defTabSz="913130">
              <a:defRPr sz="1200"/>
            </a:lvl1pPr>
          </a:lstStyle>
          <a:p>
            <a:endParaRPr lang="en-US" altLang="en-US"/>
          </a:p>
        </p:txBody>
      </p:sp>
      <p:sp>
        <p:nvSpPr>
          <p:cNvPr id="38915" name="Rectangle 3"/>
          <p:cNvSpPr>
            <a:spLocks noGrp="1" noChangeArrowheads="1"/>
          </p:cNvSpPr>
          <p:nvPr>
            <p:ph type="dt" idx="1"/>
          </p:nvPr>
        </p:nvSpPr>
        <p:spPr bwMode="auto">
          <a:xfrm>
            <a:off x="38798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lstStyle>
            <a:lvl1pPr algn="r" defTabSz="913130">
              <a:defRPr sz="1200"/>
            </a:lvl1pPr>
          </a:lstStyle>
          <a:p>
            <a:endParaRPr lang="en-US" altLang="en-US"/>
          </a:p>
        </p:txBody>
      </p:sp>
      <p:sp>
        <p:nvSpPr>
          <p:cNvPr id="38916" name="Rectangle 4"/>
          <p:cNvSpPr>
            <a:spLocks noGrp="1" noRot="1" noChangeAspect="1" noChangeArrowheads="1" noTextEdit="1"/>
          </p:cNvSpPr>
          <p:nvPr>
            <p:ph type="sldImg" idx="2"/>
          </p:nvPr>
        </p:nvSpPr>
        <p:spPr bwMode="auto">
          <a:xfrm>
            <a:off x="950913" y="684213"/>
            <a:ext cx="4946650" cy="3424237"/>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7" name="Rectangle 5"/>
          <p:cNvSpPr>
            <a:spLocks noGrp="1" noChangeArrowheads="1"/>
          </p:cNvSpPr>
          <p:nvPr>
            <p:ph type="body" sz="quarter" idx="3"/>
          </p:nvPr>
        </p:nvSpPr>
        <p:spPr bwMode="auto">
          <a:xfrm>
            <a:off x="912813" y="4338638"/>
            <a:ext cx="5019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8918" name="Rectangle 6"/>
          <p:cNvSpPr>
            <a:spLocks noGrp="1" noChangeArrowheads="1"/>
          </p:cNvSpPr>
          <p:nvPr>
            <p:ph type="ftr" sz="quarter" idx="4"/>
          </p:nvPr>
        </p:nvSpPr>
        <p:spPr bwMode="auto">
          <a:xfrm>
            <a:off x="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lstStyle>
            <a:lvl1pPr defTabSz="913130">
              <a:defRPr sz="1200"/>
            </a:lvl1pPr>
          </a:lstStyle>
          <a:p>
            <a:endParaRPr lang="en-US" altLang="en-US"/>
          </a:p>
        </p:txBody>
      </p:sp>
      <p:sp>
        <p:nvSpPr>
          <p:cNvPr id="38919" name="Rectangle 7"/>
          <p:cNvSpPr>
            <a:spLocks noGrp="1" noChangeArrowheads="1"/>
          </p:cNvSpPr>
          <p:nvPr>
            <p:ph type="sldNum" sz="quarter" idx="5"/>
          </p:nvPr>
        </p:nvSpPr>
        <p:spPr bwMode="auto">
          <a:xfrm>
            <a:off x="387985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lstStyle>
            <a:lvl1pPr algn="r" defTabSz="913130">
              <a:defRPr sz="1200"/>
            </a:lvl1pPr>
          </a:lstStyle>
          <a:p>
            <a:fld id="{06ED6908-FFB8-457B-A2AF-6EABF2F8C2B3}"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endParaRPr lang="en-US" altLang="en-US"/>
          </a:p>
        </p:txBody>
      </p:sp>
      <p:sp>
        <p:nvSpPr>
          <p:cNvPr id="6" name="Slide Number Placeholder 5"/>
          <p:cNvSpPr>
            <a:spLocks noGrp="1"/>
          </p:cNvSpPr>
          <p:nvPr>
            <p:ph type="sldNum" sz="quarter" idx="12"/>
          </p:nvPr>
        </p:nvSpPr>
        <p:spPr/>
        <p:txBody>
          <a:bodyPr/>
          <a:lstStyle>
            <a:lvl1pPr>
              <a:defRPr/>
            </a:lvl1pPr>
          </a:lstStyle>
          <a:p>
            <a:fld id="{2D9EEA2A-4EC9-4254-9C79-83A089AC06E9}"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lvl1pPr>
              <a:defRPr/>
            </a:lvl1pPr>
          </a:lstStyle>
          <a:p>
            <a:fld id="{92E82931-A87D-46F2-B413-7F1819B9F98C}"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0450" y="152400"/>
            <a:ext cx="2343150" cy="6172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1000" y="152400"/>
            <a:ext cx="6877050" cy="6172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lvl1pPr>
              <a:defRPr/>
            </a:lvl1pPr>
          </a:lstStyle>
          <a:p>
            <a:fld id="{38D06972-0DE6-4828-A229-71310F76E19E}"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p:txBody>
          <a:bodyPr/>
          <a:lstStyle>
            <a:lvl1pPr>
              <a:defRPr/>
            </a:lvl1pPr>
          </a:lstStyle>
          <a:p>
            <a:fld id="{6EEDC448-FBD3-481C-A36F-863D2A922EEB}"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6" name="Slide Number Placeholder 5"/>
          <p:cNvSpPr>
            <a:spLocks noGrp="1"/>
          </p:cNvSpPr>
          <p:nvPr>
            <p:ph type="sldNum" sz="quarter" idx="12"/>
          </p:nvPr>
        </p:nvSpPr>
        <p:spPr/>
        <p:txBody>
          <a:bodyPr/>
          <a:lstStyle>
            <a:lvl1pPr>
              <a:defRPr/>
            </a:lvl1pPr>
          </a:lstStyle>
          <a:p>
            <a:fld id="{DEDDE989-DA4D-4795-8B8E-16F353948D6A}"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81000" y="1219200"/>
            <a:ext cx="46101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43500" y="1219200"/>
            <a:ext cx="46101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p:txBody>
          <a:bodyPr/>
          <a:lstStyle>
            <a:lvl1pPr>
              <a:defRPr/>
            </a:lvl1pPr>
          </a:lstStyle>
          <a:p>
            <a:fld id="{169D7C08-4921-47A0-900C-8478A0174C0E}"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Slide Number Placeholder 8"/>
          <p:cNvSpPr>
            <a:spLocks noGrp="1"/>
          </p:cNvSpPr>
          <p:nvPr>
            <p:ph type="sldNum" sz="quarter" idx="12"/>
          </p:nvPr>
        </p:nvSpPr>
        <p:spPr/>
        <p:txBody>
          <a:bodyPr/>
          <a:lstStyle>
            <a:lvl1pPr>
              <a:defRPr/>
            </a:lvl1pPr>
          </a:lstStyle>
          <a:p>
            <a:fld id="{6EA03BAE-E05F-419F-B3E4-1A1CF809F050}"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45C13FA0-ACE7-4419-9806-A2EDD7E571F1}"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A7C6ED1-0844-4D70-9B41-3709A92492D2}"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2"/>
          </p:nvPr>
        </p:nvSpPr>
        <p:spPr/>
        <p:txBody>
          <a:bodyPr/>
          <a:lstStyle>
            <a:lvl1pPr>
              <a:defRPr/>
            </a:lvl1pPr>
          </a:lstStyle>
          <a:p>
            <a:fld id="{FEF73AA2-5E76-4B4C-BEB7-DF890727A7D6}"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7" name="Slide Number Placeholder 6"/>
          <p:cNvSpPr>
            <a:spLocks noGrp="1"/>
          </p:cNvSpPr>
          <p:nvPr>
            <p:ph type="sldNum" sz="quarter" idx="12"/>
          </p:nvPr>
        </p:nvSpPr>
        <p:spPr/>
        <p:txBody>
          <a:bodyPr/>
          <a:lstStyle>
            <a:lvl1pPr>
              <a:defRPr/>
            </a:lvl1pPr>
          </a:lstStyle>
          <a:p>
            <a:fld id="{C0A941CA-236E-4F62-AC9D-19614A3B66F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937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381000" y="1219200"/>
            <a:ext cx="9372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381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800"/>
            </a:lvl1pPr>
          </a:lstStyle>
          <a:p>
            <a:endParaRPr lang="en-US" altLang="en-US"/>
          </a:p>
        </p:txBody>
      </p:sp>
      <p:sp>
        <p:nvSpPr>
          <p:cNvPr id="1029" name="Rectangle 5"/>
          <p:cNvSpPr>
            <a:spLocks noGrp="1" noChangeArrowheads="1"/>
          </p:cNvSpPr>
          <p:nvPr>
            <p:ph type="ftr" sz="quarter" idx="3"/>
          </p:nvPr>
        </p:nvSpPr>
        <p:spPr bwMode="auto">
          <a:xfrm>
            <a:off x="3054350" y="6477000"/>
            <a:ext cx="3714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800"/>
            </a:lvl1pPr>
          </a:lstStyle>
          <a:p>
            <a:r>
              <a:rPr lang="en-US" altLang="en-US"/>
              <a:t>Compiler Construction</a:t>
            </a:r>
            <a:endParaRPr lang="en-US" altLang="en-US"/>
          </a:p>
        </p:txBody>
      </p:sp>
      <p:sp>
        <p:nvSpPr>
          <p:cNvPr id="1030" name="Rectangle 6"/>
          <p:cNvSpPr>
            <a:spLocks noGrp="1" noChangeArrowheads="1"/>
          </p:cNvSpPr>
          <p:nvPr>
            <p:ph type="sldNum" sz="quarter" idx="4"/>
          </p:nvPr>
        </p:nvSpPr>
        <p:spPr bwMode="auto">
          <a:xfrm>
            <a:off x="7620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800"/>
            </a:lvl1pPr>
          </a:lstStyle>
          <a:p>
            <a:fld id="{E45990C3-2F9C-44F7-9350-FE924A582856}"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anose="020B0604030504040204" pitchFamily="34" charset="0"/>
        </a:defRPr>
      </a:lvl2pPr>
      <a:lvl3pPr algn="ctr" rtl="0" eaLnBrk="0" fontAlgn="base" hangingPunct="0">
        <a:spcBef>
          <a:spcPct val="0"/>
        </a:spcBef>
        <a:spcAft>
          <a:spcPct val="0"/>
        </a:spcAft>
        <a:defRPr sz="3200" b="1">
          <a:solidFill>
            <a:schemeClr val="tx2"/>
          </a:solidFill>
          <a:latin typeface="Tahoma" panose="020B0604030504040204" pitchFamily="34" charset="0"/>
        </a:defRPr>
      </a:lvl3pPr>
      <a:lvl4pPr algn="ctr" rtl="0" eaLnBrk="0" fontAlgn="base" hangingPunct="0">
        <a:spcBef>
          <a:spcPct val="0"/>
        </a:spcBef>
        <a:spcAft>
          <a:spcPct val="0"/>
        </a:spcAft>
        <a:defRPr sz="3200" b="1">
          <a:solidFill>
            <a:schemeClr val="tx2"/>
          </a:solidFill>
          <a:latin typeface="Tahoma" panose="020B0604030504040204" pitchFamily="34" charset="0"/>
        </a:defRPr>
      </a:lvl4pPr>
      <a:lvl5pPr algn="ctr" rtl="0" eaLnBrk="0" fontAlgn="base" hangingPunct="0">
        <a:spcBef>
          <a:spcPct val="0"/>
        </a:spcBef>
        <a:spcAft>
          <a:spcPct val="0"/>
        </a:spcAft>
        <a:defRPr sz="3200" b="1">
          <a:solidFill>
            <a:schemeClr val="tx2"/>
          </a:solidFill>
          <a:latin typeface="Tahoma" panose="020B0604030504040204" pitchFamily="34" charset="0"/>
        </a:defRPr>
      </a:lvl5pPr>
      <a:lvl6pPr marL="457200" algn="ctr" rtl="0" eaLnBrk="0" fontAlgn="base" hangingPunct="0">
        <a:spcBef>
          <a:spcPct val="0"/>
        </a:spcBef>
        <a:spcAft>
          <a:spcPct val="0"/>
        </a:spcAft>
        <a:defRPr sz="3200" b="1">
          <a:solidFill>
            <a:schemeClr val="tx2"/>
          </a:solidFill>
          <a:latin typeface="Tahoma" panose="020B0604030504040204" pitchFamily="34" charset="0"/>
        </a:defRPr>
      </a:lvl6pPr>
      <a:lvl7pPr marL="914400" algn="ctr" rtl="0" eaLnBrk="0" fontAlgn="base" hangingPunct="0">
        <a:spcBef>
          <a:spcPct val="0"/>
        </a:spcBef>
        <a:spcAft>
          <a:spcPct val="0"/>
        </a:spcAft>
        <a:defRPr sz="3200" b="1">
          <a:solidFill>
            <a:schemeClr val="tx2"/>
          </a:solidFill>
          <a:latin typeface="Tahoma" panose="020B0604030504040204" pitchFamily="34" charset="0"/>
        </a:defRPr>
      </a:lvl7pPr>
      <a:lvl8pPr marL="1371600" algn="ctr" rtl="0" eaLnBrk="0" fontAlgn="base" hangingPunct="0">
        <a:spcBef>
          <a:spcPct val="0"/>
        </a:spcBef>
        <a:spcAft>
          <a:spcPct val="0"/>
        </a:spcAft>
        <a:defRPr sz="3200" b="1">
          <a:solidFill>
            <a:schemeClr val="tx2"/>
          </a:solidFill>
          <a:latin typeface="Tahoma" panose="020B0604030504040204" pitchFamily="34" charset="0"/>
        </a:defRPr>
      </a:lvl8pPr>
      <a:lvl9pPr marL="1828800" algn="ctr" rtl="0" eaLnBrk="0" fontAlgn="base" hangingPunct="0">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073" y="381001"/>
            <a:ext cx="7429500" cy="685800"/>
          </a:xfrm>
        </p:spPr>
        <p:txBody>
          <a:bodyPr/>
          <a:lstStyle/>
          <a:p>
            <a:r>
              <a:rPr lang="en-US" sz="3600" dirty="0">
                <a:solidFill>
                  <a:schemeClr val="tx1"/>
                </a:solidFill>
              </a:rPr>
              <a:t>CS411-Compiler Construction</a:t>
            </a:r>
            <a:endParaRPr lang="en-US" sz="3600" dirty="0">
              <a:solidFill>
                <a:schemeClr val="tx1"/>
              </a:solidFill>
            </a:endParaRPr>
          </a:p>
        </p:txBody>
      </p:sp>
      <p:sp>
        <p:nvSpPr>
          <p:cNvPr id="3" name="Subtitle 2"/>
          <p:cNvSpPr>
            <a:spLocks noGrp="1"/>
          </p:cNvSpPr>
          <p:nvPr>
            <p:ph type="subTitle" idx="1"/>
          </p:nvPr>
        </p:nvSpPr>
        <p:spPr>
          <a:xfrm>
            <a:off x="1238250" y="6248400"/>
            <a:ext cx="7429500" cy="609600"/>
          </a:xfrm>
        </p:spPr>
        <p:txBody>
          <a:bodyPr/>
          <a:lstStyle/>
          <a:p>
            <a:r>
              <a:rPr lang="en-US" dirty="0"/>
              <a:t>Talha </a:t>
            </a:r>
            <a:r>
              <a:rPr lang="en-US" dirty="0" err="1"/>
              <a:t>Waheed</a:t>
            </a:r>
            <a:r>
              <a:rPr lang="en-US" dirty="0"/>
              <a:t>, Dept. of CS, UET, Lahore, Pakistan.</a:t>
            </a:r>
            <a:endParaRPr lang="en-US" dirty="0"/>
          </a:p>
        </p:txBody>
      </p:sp>
      <p:pic>
        <p:nvPicPr>
          <p:cNvPr id="4" name="Picture 3"/>
          <p:cNvPicPr>
            <a:picLocks noChangeAspect="1"/>
          </p:cNvPicPr>
          <p:nvPr/>
        </p:nvPicPr>
        <p:blipFill>
          <a:blip r:embed="rId1"/>
          <a:stretch>
            <a:fillRect/>
          </a:stretch>
        </p:blipFill>
        <p:spPr>
          <a:xfrm>
            <a:off x="3962400" y="1849437"/>
            <a:ext cx="1769065" cy="1512483"/>
          </a:xfrm>
          <a:prstGeom prst="rect">
            <a:avLst/>
          </a:prstGeom>
        </p:spPr>
      </p:pic>
      <p:sp>
        <p:nvSpPr>
          <p:cNvPr id="5" name="TextBox 4"/>
          <p:cNvSpPr txBox="1"/>
          <p:nvPr/>
        </p:nvSpPr>
        <p:spPr>
          <a:xfrm>
            <a:off x="0" y="3733800"/>
            <a:ext cx="9677400" cy="1384995"/>
          </a:xfrm>
          <a:prstGeom prst="rect">
            <a:avLst/>
          </a:prstGeom>
          <a:noFill/>
        </p:spPr>
        <p:txBody>
          <a:bodyPr wrap="square" rtlCol="0">
            <a:spAutoFit/>
          </a:bodyPr>
          <a:lstStyle/>
          <a:p>
            <a:pPr algn="ctr"/>
            <a:r>
              <a:rPr lang="en-US" sz="3600" b="1" dirty="0"/>
              <a:t>Bottom Up Parsing</a:t>
            </a:r>
            <a:endParaRPr lang="en-US" sz="3600" b="1" dirty="0"/>
          </a:p>
          <a:p>
            <a:endParaRPr lang="en-US" b="1" dirty="0"/>
          </a:p>
          <a:p>
            <a:r>
              <a:rPr lang="en-US" b="1" dirty="0"/>
              <a:t>-Shift Reduce Parsing</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381000"/>
          </a:xfrm>
        </p:spPr>
        <p:txBody>
          <a:bodyPr/>
          <a:lstStyle/>
          <a:p>
            <a:r>
              <a:rPr lang="en-US" dirty="0"/>
              <a:t>Shift-Reduce Parsing</a:t>
            </a:r>
            <a:endParaRPr lang="en-US" dirty="0"/>
          </a:p>
        </p:txBody>
      </p:sp>
      <p:sp>
        <p:nvSpPr>
          <p:cNvPr id="3" name="Content Placeholder 2"/>
          <p:cNvSpPr>
            <a:spLocks noGrp="1"/>
          </p:cNvSpPr>
          <p:nvPr>
            <p:ph idx="1"/>
          </p:nvPr>
        </p:nvSpPr>
        <p:spPr>
          <a:xfrm>
            <a:off x="0" y="457200"/>
            <a:ext cx="9906000" cy="6248400"/>
          </a:xfrm>
        </p:spPr>
        <p:txBody>
          <a:bodyPr/>
          <a:lstStyle/>
          <a:p>
            <a:r>
              <a:rPr lang="en-US" sz="2200" b="0" i="0" dirty="0">
                <a:solidFill>
                  <a:srgbClr val="000000"/>
                </a:solidFill>
                <a:effectLst/>
              </a:rPr>
              <a:t>A </a:t>
            </a:r>
            <a:r>
              <a:rPr lang="en-US" sz="2200" b="0" i="0" dirty="0">
                <a:solidFill>
                  <a:srgbClr val="FF0000"/>
                </a:solidFill>
                <a:effectLst/>
              </a:rPr>
              <a:t>stack holds grammar symbols </a:t>
            </a:r>
            <a:r>
              <a:rPr lang="en-US" sz="2200" b="0" i="0" dirty="0">
                <a:solidFill>
                  <a:srgbClr val="000000"/>
                </a:solidFill>
                <a:effectLst/>
              </a:rPr>
              <a:t>and an </a:t>
            </a:r>
            <a:r>
              <a:rPr lang="en-US" sz="2200" b="0" i="0" dirty="0">
                <a:solidFill>
                  <a:srgbClr val="FF0000"/>
                </a:solidFill>
                <a:effectLst/>
              </a:rPr>
              <a:t>input buffer </a:t>
            </a:r>
            <a:r>
              <a:rPr lang="en-US" sz="2200" b="0" i="0" dirty="0">
                <a:solidFill>
                  <a:srgbClr val="000000"/>
                </a:solidFill>
                <a:effectLst/>
              </a:rPr>
              <a:t>holds the </a:t>
            </a:r>
            <a:r>
              <a:rPr lang="en-US" sz="2200" b="0" i="0" dirty="0">
                <a:solidFill>
                  <a:srgbClr val="FF0000"/>
                </a:solidFill>
                <a:effectLst/>
              </a:rPr>
              <a:t>string </a:t>
            </a:r>
            <a:r>
              <a:rPr lang="en-US" sz="2200" b="0" i="0" dirty="0">
                <a:solidFill>
                  <a:srgbClr val="000000"/>
                </a:solidFill>
                <a:effectLst/>
              </a:rPr>
              <a:t>to be parsed.</a:t>
            </a:r>
            <a:endParaRPr lang="en-US" sz="2200" b="0" i="0" dirty="0">
              <a:solidFill>
                <a:srgbClr val="000000"/>
              </a:solidFill>
              <a:effectLst/>
            </a:endParaRPr>
          </a:p>
          <a:p>
            <a:r>
              <a:rPr lang="en-US" sz="2200" b="0" i="0" dirty="0">
                <a:solidFill>
                  <a:srgbClr val="000000"/>
                </a:solidFill>
                <a:effectLst/>
              </a:rPr>
              <a:t>H</a:t>
            </a:r>
            <a:r>
              <a:rPr lang="en-US" sz="2200" b="0" i="0" dirty="0">
                <a:solidFill>
                  <a:srgbClr val="FF0000"/>
                </a:solidFill>
                <a:effectLst/>
              </a:rPr>
              <a:t>andle </a:t>
            </a:r>
            <a:r>
              <a:rPr lang="en-US" sz="2200" b="0" i="0" dirty="0">
                <a:solidFill>
                  <a:srgbClr val="000000"/>
                </a:solidFill>
                <a:effectLst/>
              </a:rPr>
              <a:t>always appears </a:t>
            </a:r>
            <a:r>
              <a:rPr lang="en-US" sz="2200" b="0" i="0" dirty="0">
                <a:solidFill>
                  <a:srgbClr val="FF0000"/>
                </a:solidFill>
                <a:effectLst/>
              </a:rPr>
              <a:t>at top of the stack </a:t>
            </a:r>
            <a:r>
              <a:rPr lang="en-US" sz="2200" b="0" i="0" dirty="0">
                <a:solidFill>
                  <a:srgbClr val="000000"/>
                </a:solidFill>
                <a:effectLst/>
              </a:rPr>
              <a:t>just </a:t>
            </a:r>
            <a:r>
              <a:rPr lang="en-US" sz="2200" b="0" i="0" dirty="0">
                <a:solidFill>
                  <a:srgbClr val="FF0000"/>
                </a:solidFill>
                <a:effectLst/>
              </a:rPr>
              <a:t>before it is identified </a:t>
            </a:r>
            <a:r>
              <a:rPr lang="en-US" sz="2200" b="0" i="0" dirty="0">
                <a:solidFill>
                  <a:srgbClr val="000000"/>
                </a:solidFill>
                <a:effectLst/>
              </a:rPr>
              <a:t>as the handle.</a:t>
            </a:r>
            <a:endParaRPr lang="en-US" sz="2200" b="0" i="0" dirty="0">
              <a:solidFill>
                <a:srgbClr val="000000"/>
              </a:solidFill>
              <a:effectLst/>
            </a:endParaRPr>
          </a:p>
          <a:p>
            <a:r>
              <a:rPr lang="en-US" sz="2200" b="0" i="0" dirty="0">
                <a:solidFill>
                  <a:srgbClr val="000000"/>
                </a:solidFill>
                <a:effectLst/>
              </a:rPr>
              <a:t>We use $ to mark the bottom of the stack and also at the right end of the input $. </a:t>
            </a:r>
            <a:endParaRPr lang="en-US" sz="2200" b="0" i="0" dirty="0">
              <a:solidFill>
                <a:srgbClr val="000000"/>
              </a:solidFill>
              <a:effectLst/>
            </a:endParaRPr>
          </a:p>
          <a:p>
            <a:r>
              <a:rPr lang="en-US" sz="2200" b="0" i="0" dirty="0">
                <a:solidFill>
                  <a:srgbClr val="000000"/>
                </a:solidFill>
                <a:effectLst/>
              </a:rPr>
              <a:t>Conventionally, when discussing bottom-up parsing, we show </a:t>
            </a:r>
            <a:r>
              <a:rPr lang="en-US" sz="2200" b="0" i="0" dirty="0">
                <a:solidFill>
                  <a:srgbClr val="FF0000"/>
                </a:solidFill>
                <a:effectLst/>
              </a:rPr>
              <a:t>top of the stack on the right </a:t>
            </a:r>
            <a:r>
              <a:rPr lang="en-US" sz="2200" b="0" i="0" dirty="0">
                <a:solidFill>
                  <a:srgbClr val="000000"/>
                </a:solidFill>
                <a:effectLst/>
              </a:rPr>
              <a:t>(rather than on the left as we did for top-down parsing).</a:t>
            </a:r>
            <a:endParaRPr lang="en-US" sz="2200" b="0" i="0" dirty="0">
              <a:solidFill>
                <a:srgbClr val="000000"/>
              </a:solidFill>
              <a:effectLst/>
            </a:endParaRPr>
          </a:p>
          <a:p>
            <a:endParaRPr lang="en-US" sz="2200" b="0" i="0" dirty="0">
              <a:solidFill>
                <a:srgbClr val="000000"/>
              </a:solidFill>
              <a:effectLst/>
            </a:endParaRPr>
          </a:p>
          <a:p>
            <a:pPr marL="0" indent="0" algn="ctr">
              <a:buNone/>
            </a:pPr>
            <a:r>
              <a:rPr lang="en-US" sz="2200" b="1" i="0" dirty="0">
                <a:solidFill>
                  <a:srgbClr val="000000"/>
                </a:solidFill>
                <a:effectLst/>
              </a:rPr>
              <a:t>Initial Configuration</a:t>
            </a:r>
            <a:endParaRPr lang="en-US" sz="2200" b="1" i="0" dirty="0">
              <a:solidFill>
                <a:srgbClr val="000000"/>
              </a:solidFill>
              <a:effectLst/>
            </a:endParaRPr>
          </a:p>
          <a:p>
            <a:r>
              <a:rPr lang="en-US" sz="2200" b="0" i="0" dirty="0">
                <a:solidFill>
                  <a:srgbClr val="FF0000"/>
                </a:solidFill>
                <a:effectLst/>
              </a:rPr>
              <a:t>Initially</a:t>
            </a:r>
            <a:r>
              <a:rPr lang="en-US" sz="2200" b="0" i="0" dirty="0">
                <a:solidFill>
                  <a:srgbClr val="000000"/>
                </a:solidFill>
                <a:effectLst/>
              </a:rPr>
              <a:t>, the </a:t>
            </a:r>
            <a:r>
              <a:rPr lang="en-US" sz="2200" b="0" i="0" dirty="0">
                <a:solidFill>
                  <a:srgbClr val="FF0000"/>
                </a:solidFill>
                <a:effectLst/>
              </a:rPr>
              <a:t>stack is empty</a:t>
            </a:r>
            <a:r>
              <a:rPr lang="en-US" sz="2200" b="0" i="0" dirty="0">
                <a:solidFill>
                  <a:srgbClr val="000000"/>
                </a:solidFill>
                <a:effectLst/>
              </a:rPr>
              <a:t>, and the string </a:t>
            </a:r>
            <a:r>
              <a:rPr lang="en-US" sz="2200" b="0" i="0" dirty="0">
                <a:solidFill>
                  <a:srgbClr val="FF0000"/>
                </a:solidFill>
                <a:effectLst/>
              </a:rPr>
              <a:t>w is on the input</a:t>
            </a:r>
            <a:r>
              <a:rPr lang="en-US" sz="2200" b="0" i="0" dirty="0">
                <a:solidFill>
                  <a:srgbClr val="000000"/>
                </a:solidFill>
                <a:effectLst/>
              </a:rPr>
              <a:t>,</a:t>
            </a:r>
            <a:r>
              <a:rPr lang="en-US" sz="2200" dirty="0"/>
              <a:t> as follows:</a:t>
            </a:r>
            <a:br>
              <a:rPr lang="en-US" sz="2200" dirty="0"/>
            </a:br>
            <a:r>
              <a:rPr lang="en-US" sz="2200" dirty="0"/>
              <a:t>		Stack: 			Input: 		</a:t>
            </a:r>
            <a:endParaRPr lang="en-US" sz="2200" dirty="0"/>
          </a:p>
          <a:p>
            <a:r>
              <a:rPr lang="en-US" sz="2200" b="0" i="0" dirty="0">
                <a:solidFill>
                  <a:srgbClr val="000000"/>
                </a:solidFill>
                <a:effectLst/>
              </a:rPr>
              <a:t>During a left-to-right scan of input string, </a:t>
            </a:r>
            <a:r>
              <a:rPr lang="en-US" sz="2200" b="0" i="0" dirty="0">
                <a:effectLst/>
              </a:rPr>
              <a:t>parser </a:t>
            </a:r>
            <a:r>
              <a:rPr lang="en-US" sz="2200" b="0" i="0" dirty="0">
                <a:solidFill>
                  <a:srgbClr val="FF0000"/>
                </a:solidFill>
                <a:effectLst/>
              </a:rPr>
              <a:t>shifts zero or more input symbols </a:t>
            </a:r>
            <a:r>
              <a:rPr lang="en-US" sz="2200" b="0" i="0" dirty="0">
                <a:effectLst/>
              </a:rPr>
              <a:t>on the stack</a:t>
            </a:r>
            <a:r>
              <a:rPr lang="en-US" sz="2200" b="0" i="0" dirty="0">
                <a:solidFill>
                  <a:srgbClr val="FF0000"/>
                </a:solidFill>
                <a:effectLst/>
              </a:rPr>
              <a:t>, until </a:t>
            </a:r>
            <a:r>
              <a:rPr lang="en-US" sz="2200" b="0" i="0" dirty="0">
                <a:effectLst/>
              </a:rPr>
              <a:t>it is ready to </a:t>
            </a:r>
            <a:r>
              <a:rPr lang="en-US" sz="2200" b="0" i="0" dirty="0">
                <a:solidFill>
                  <a:srgbClr val="FF0000"/>
                </a:solidFill>
                <a:effectLst/>
              </a:rPr>
              <a:t>reduce a string </a:t>
            </a:r>
            <a:r>
              <a:rPr lang="el-GR" altLang="en-US" sz="2200" b="1" dirty="0">
                <a:solidFill>
                  <a:srgbClr val="FF0000"/>
                </a:solidFill>
                <a:sym typeface="Symbol" panose="05050102010706020507" pitchFamily="18" charset="2"/>
              </a:rPr>
              <a:t>β</a:t>
            </a:r>
            <a:r>
              <a:rPr lang="en-US" sz="2200" b="0" i="0" dirty="0">
                <a:solidFill>
                  <a:srgbClr val="FF0000"/>
                </a:solidFill>
                <a:effectLst/>
              </a:rPr>
              <a:t> </a:t>
            </a:r>
            <a:r>
              <a:rPr lang="en-US" sz="2200" b="0" i="0" dirty="0">
                <a:effectLst/>
              </a:rPr>
              <a:t>of grammar symbols on stack top</a:t>
            </a:r>
            <a:r>
              <a:rPr lang="en-US" sz="2200" b="0" i="0" dirty="0">
                <a:solidFill>
                  <a:srgbClr val="FF0000"/>
                </a:solidFill>
                <a:effectLst/>
              </a:rPr>
              <a:t>. </a:t>
            </a:r>
            <a:endParaRPr lang="en-US" sz="2200" b="0" i="0" dirty="0">
              <a:solidFill>
                <a:srgbClr val="FF0000"/>
              </a:solidFill>
              <a:effectLst/>
            </a:endParaRPr>
          </a:p>
          <a:p>
            <a:r>
              <a:rPr lang="en-US" sz="2200" b="0" i="0" dirty="0">
                <a:solidFill>
                  <a:srgbClr val="000000"/>
                </a:solidFill>
                <a:effectLst/>
              </a:rPr>
              <a:t>It then </a:t>
            </a:r>
            <a:r>
              <a:rPr lang="en-US" sz="2200" b="0" i="0" dirty="0">
                <a:solidFill>
                  <a:srgbClr val="FF0000"/>
                </a:solidFill>
                <a:effectLst/>
              </a:rPr>
              <a:t>reduces </a:t>
            </a:r>
            <a:r>
              <a:rPr lang="el-GR" altLang="en-US" sz="2200" b="1" dirty="0">
                <a:solidFill>
                  <a:srgbClr val="FF0000"/>
                </a:solidFill>
                <a:sym typeface="Symbol" panose="05050102010706020507" pitchFamily="18" charset="2"/>
              </a:rPr>
              <a:t>β</a:t>
            </a:r>
            <a:r>
              <a:rPr lang="en-US" sz="2200" b="0" i="0" dirty="0">
                <a:solidFill>
                  <a:srgbClr val="FF0000"/>
                </a:solidFill>
                <a:effectLst/>
              </a:rPr>
              <a:t> to left-side of appropriate production</a:t>
            </a:r>
            <a:r>
              <a:rPr lang="en-US" sz="2200" b="0" i="0" dirty="0">
                <a:solidFill>
                  <a:srgbClr val="000000"/>
                </a:solidFill>
                <a:effectLst/>
              </a:rPr>
              <a:t>. Parser </a:t>
            </a:r>
            <a:r>
              <a:rPr lang="en-US" sz="2200" b="0" i="0" dirty="0">
                <a:solidFill>
                  <a:srgbClr val="FF0000"/>
                </a:solidFill>
                <a:effectLst/>
              </a:rPr>
              <a:t>repeats this until </a:t>
            </a:r>
            <a:endParaRPr lang="en-US" sz="2200" b="0" i="0" dirty="0">
              <a:solidFill>
                <a:srgbClr val="FF0000"/>
              </a:solidFill>
              <a:effectLst/>
            </a:endParaRPr>
          </a:p>
          <a:p>
            <a:pPr lvl="1"/>
            <a:r>
              <a:rPr lang="en-US" sz="2000" b="0" i="0" dirty="0">
                <a:solidFill>
                  <a:srgbClr val="000000"/>
                </a:solidFill>
                <a:effectLst/>
              </a:rPr>
              <a:t>found an</a:t>
            </a:r>
            <a:r>
              <a:rPr lang="en-US" sz="2000" b="0" i="0" dirty="0">
                <a:solidFill>
                  <a:srgbClr val="FF0000"/>
                </a:solidFill>
                <a:effectLst/>
              </a:rPr>
              <a:t> error </a:t>
            </a:r>
            <a:r>
              <a:rPr lang="en-US" sz="2000" b="0" i="0" dirty="0">
                <a:solidFill>
                  <a:srgbClr val="000000"/>
                </a:solidFill>
                <a:effectLst/>
              </a:rPr>
              <a:t>or </a:t>
            </a:r>
            <a:endParaRPr lang="en-US" sz="2000" b="0" i="0" dirty="0">
              <a:solidFill>
                <a:srgbClr val="000000"/>
              </a:solidFill>
              <a:effectLst/>
            </a:endParaRPr>
          </a:p>
          <a:p>
            <a:pPr lvl="1"/>
            <a:r>
              <a:rPr lang="en-US" sz="2000" b="0" i="0" dirty="0">
                <a:effectLst/>
              </a:rPr>
              <a:t>stack contains </a:t>
            </a:r>
            <a:r>
              <a:rPr lang="en-US" sz="2000" b="0" i="0" dirty="0">
                <a:solidFill>
                  <a:srgbClr val="FF0000"/>
                </a:solidFill>
                <a:effectLst/>
              </a:rPr>
              <a:t>start symbol </a:t>
            </a:r>
            <a:r>
              <a:rPr lang="en-US" sz="2000" b="0" i="0" dirty="0">
                <a:effectLst/>
              </a:rPr>
              <a:t>and</a:t>
            </a:r>
            <a:r>
              <a:rPr lang="en-US" sz="2000" b="0" i="0" dirty="0">
                <a:solidFill>
                  <a:srgbClr val="FF0000"/>
                </a:solidFill>
                <a:effectLst/>
              </a:rPr>
              <a:t> input is empty. (string accepted &amp; parsing finished.)</a:t>
            </a:r>
            <a:r>
              <a:rPr lang="en-US" sz="2000" dirty="0">
                <a:solidFill>
                  <a:srgbClr val="FF0000"/>
                </a:solidFill>
              </a:rPr>
              <a:t> </a:t>
            </a:r>
            <a:endParaRPr lang="en-US" sz="1600" dirty="0">
              <a:solidFill>
                <a:srgbClr val="FF0000"/>
              </a:solidFill>
            </a:endParaRPr>
          </a:p>
          <a:p>
            <a:pPr marL="0" indent="0" algn="ctr">
              <a:buNone/>
            </a:pPr>
            <a:r>
              <a:rPr lang="en-US" sz="1600" b="1" dirty="0">
                <a:solidFill>
                  <a:srgbClr val="FF0000"/>
                </a:solidFill>
              </a:rPr>
              <a:t>	</a:t>
            </a:r>
            <a:r>
              <a:rPr lang="en-US" sz="2200" b="1" dirty="0"/>
              <a:t>Final Configuration</a:t>
            </a:r>
            <a:r>
              <a:rPr lang="en-US" sz="2200" dirty="0">
                <a:solidFill>
                  <a:srgbClr val="FF0000"/>
                </a:solidFill>
              </a:rPr>
              <a:t>		</a:t>
            </a:r>
            <a:endParaRPr lang="en-US" sz="2200" dirty="0">
              <a:solidFill>
                <a:srgbClr val="FF0000"/>
              </a:solidFill>
            </a:endParaRPr>
          </a:p>
          <a:p>
            <a:pPr marL="0" indent="0">
              <a:buNone/>
            </a:pPr>
            <a:r>
              <a:rPr lang="en-US" sz="2200" dirty="0">
                <a:solidFill>
                  <a:srgbClr val="FF0000"/>
                </a:solidFill>
              </a:rPr>
              <a:t>		</a:t>
            </a:r>
            <a:r>
              <a:rPr lang="en-US" sz="2200" dirty="0"/>
              <a:t>Stack: 			Input: </a:t>
            </a:r>
            <a:endParaRPr lang="en-US" sz="2200"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graphicFrame>
        <p:nvGraphicFramePr>
          <p:cNvPr id="5" name="Table 5"/>
          <p:cNvGraphicFramePr>
            <a:graphicFrameLocks noGrp="1"/>
          </p:cNvGraphicFramePr>
          <p:nvPr/>
        </p:nvGraphicFramePr>
        <p:xfrm>
          <a:off x="2794000" y="3591560"/>
          <a:ext cx="635000" cy="370840"/>
        </p:xfrm>
        <a:graphic>
          <a:graphicData uri="http://schemas.openxmlformats.org/drawingml/2006/table">
            <a:tbl>
              <a:tblPr firstRow="1" bandRow="1">
                <a:tableStyleId>{C4B1156A-380E-4F78-BDF5-A606A8083BF9}</a:tableStyleId>
              </a:tblPr>
              <a:tblGrid>
                <a:gridCol w="635000"/>
              </a:tblGrid>
              <a:tr h="370840">
                <a:tc>
                  <a:txBody>
                    <a:bodyPr/>
                    <a:lstStyle/>
                    <a:p>
                      <a:pPr algn="ctr"/>
                      <a:r>
                        <a:rPr lang="en-US" baseline="0" dirty="0">
                          <a:solidFill>
                            <a:schemeClr val="tx1"/>
                          </a:solidFill>
                        </a:rPr>
                        <a:t>$</a:t>
                      </a:r>
                      <a:endParaRPr lang="en-US" baseline="0" dirty="0">
                        <a:solidFill>
                          <a:schemeClr val="tx1"/>
                        </a:solidFill>
                      </a:endParaRPr>
                    </a:p>
                  </a:txBody>
                  <a:tcPr/>
                </a:tc>
              </a:tr>
            </a:tbl>
          </a:graphicData>
        </a:graphic>
      </p:graphicFrame>
      <p:graphicFrame>
        <p:nvGraphicFramePr>
          <p:cNvPr id="6" name="Table 6"/>
          <p:cNvGraphicFramePr>
            <a:graphicFrameLocks noGrp="1"/>
          </p:cNvGraphicFramePr>
          <p:nvPr/>
        </p:nvGraphicFramePr>
        <p:xfrm>
          <a:off x="5486400" y="3581400"/>
          <a:ext cx="1244600" cy="370840"/>
        </p:xfrm>
        <a:graphic>
          <a:graphicData uri="http://schemas.openxmlformats.org/drawingml/2006/table">
            <a:tbl>
              <a:tblPr firstRow="1" bandRow="1">
                <a:tableStyleId>{C4B1156A-380E-4F78-BDF5-A606A8083BF9}</a:tableStyleId>
              </a:tblPr>
              <a:tblGrid>
                <a:gridCol w="622300"/>
                <a:gridCol w="622300"/>
              </a:tblGrid>
              <a:tr h="370840">
                <a:tc>
                  <a:txBody>
                    <a:bodyPr/>
                    <a:lstStyle/>
                    <a:p>
                      <a:pPr algn="ctr"/>
                      <a:r>
                        <a:rPr lang="en-US" baseline="0" dirty="0">
                          <a:solidFill>
                            <a:schemeClr val="tx1"/>
                          </a:solidFill>
                        </a:rPr>
                        <a:t>w</a:t>
                      </a:r>
                      <a:endParaRPr lang="en-US" baseline="0" dirty="0">
                        <a:solidFill>
                          <a:schemeClr val="tx1"/>
                        </a:solidFill>
                      </a:endParaRPr>
                    </a:p>
                  </a:txBody>
                  <a:tcPr/>
                </a:tc>
                <a:tc>
                  <a:txBody>
                    <a:bodyPr/>
                    <a:lstStyle/>
                    <a:p>
                      <a:pPr algn="ctr"/>
                      <a:r>
                        <a:rPr lang="en-US" baseline="0" dirty="0">
                          <a:solidFill>
                            <a:schemeClr val="tx1"/>
                          </a:solidFill>
                        </a:rPr>
                        <a:t>$</a:t>
                      </a:r>
                      <a:endParaRPr lang="en-US" baseline="0" dirty="0">
                        <a:solidFill>
                          <a:schemeClr val="tx1"/>
                        </a:solidFill>
                      </a:endParaRPr>
                    </a:p>
                  </a:txBody>
                  <a:tcPr/>
                </a:tc>
              </a:tr>
            </a:tbl>
          </a:graphicData>
        </a:graphic>
      </p:graphicFrame>
      <p:graphicFrame>
        <p:nvGraphicFramePr>
          <p:cNvPr id="8" name="Table 5"/>
          <p:cNvGraphicFramePr>
            <a:graphicFrameLocks noGrp="1"/>
          </p:cNvGraphicFramePr>
          <p:nvPr/>
        </p:nvGraphicFramePr>
        <p:xfrm>
          <a:off x="5638800" y="6248400"/>
          <a:ext cx="635000" cy="370840"/>
        </p:xfrm>
        <a:graphic>
          <a:graphicData uri="http://schemas.openxmlformats.org/drawingml/2006/table">
            <a:tbl>
              <a:tblPr firstRow="1" bandRow="1">
                <a:tableStyleId>{C4B1156A-380E-4F78-BDF5-A606A8083BF9}</a:tableStyleId>
              </a:tblPr>
              <a:tblGrid>
                <a:gridCol w="635000"/>
              </a:tblGrid>
              <a:tr h="370840">
                <a:tc>
                  <a:txBody>
                    <a:bodyPr/>
                    <a:lstStyle/>
                    <a:p>
                      <a:pPr algn="ctr"/>
                      <a:r>
                        <a:rPr lang="en-US" baseline="0" dirty="0">
                          <a:solidFill>
                            <a:schemeClr val="tx1"/>
                          </a:solidFill>
                        </a:rPr>
                        <a:t>$</a:t>
                      </a:r>
                      <a:endParaRPr lang="en-US" baseline="0" dirty="0">
                        <a:solidFill>
                          <a:schemeClr val="tx1"/>
                        </a:solidFill>
                      </a:endParaRPr>
                    </a:p>
                  </a:txBody>
                  <a:tcPr/>
                </a:tc>
              </a:tr>
            </a:tbl>
          </a:graphicData>
        </a:graphic>
      </p:graphicFrame>
      <p:graphicFrame>
        <p:nvGraphicFramePr>
          <p:cNvPr id="9" name="Table 6"/>
          <p:cNvGraphicFramePr>
            <a:graphicFrameLocks noGrp="1"/>
          </p:cNvGraphicFramePr>
          <p:nvPr/>
        </p:nvGraphicFramePr>
        <p:xfrm>
          <a:off x="2743200" y="6248400"/>
          <a:ext cx="1244600" cy="370840"/>
        </p:xfrm>
        <a:graphic>
          <a:graphicData uri="http://schemas.openxmlformats.org/drawingml/2006/table">
            <a:tbl>
              <a:tblPr firstRow="1" bandRow="1">
                <a:tableStyleId>{C4B1156A-380E-4F78-BDF5-A606A8083BF9}</a:tableStyleId>
              </a:tblPr>
              <a:tblGrid>
                <a:gridCol w="622300"/>
                <a:gridCol w="622300"/>
              </a:tblGrid>
              <a:tr h="370840">
                <a:tc>
                  <a:txBody>
                    <a:bodyPr/>
                    <a:lstStyle/>
                    <a:p>
                      <a:pPr algn="ctr"/>
                      <a:r>
                        <a:rPr lang="en-US" baseline="0" dirty="0">
                          <a:solidFill>
                            <a:schemeClr val="tx1"/>
                          </a:solidFill>
                        </a:rPr>
                        <a:t>$</a:t>
                      </a:r>
                      <a:endParaRPr lang="en-US" baseline="0" dirty="0">
                        <a:solidFill>
                          <a:schemeClr val="tx1"/>
                        </a:solidFill>
                      </a:endParaRPr>
                    </a:p>
                  </a:txBody>
                  <a:tcPr/>
                </a:tc>
                <a:tc>
                  <a:txBody>
                    <a:bodyPr/>
                    <a:lstStyle/>
                    <a:p>
                      <a:pPr algn="ctr"/>
                      <a:r>
                        <a:rPr lang="en-US" baseline="0" dirty="0">
                          <a:solidFill>
                            <a:schemeClr val="tx1"/>
                          </a:solidFill>
                        </a:rPr>
                        <a:t>E</a:t>
                      </a:r>
                      <a:endParaRPr lang="en-US" baseline="0" dirty="0">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 calcmode="lin" valueType="num">
                                      <p:cBhvr additive="base">
                                        <p:cTn id="8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ppt_x"/>
                                          </p:val>
                                        </p:tav>
                                        <p:tav tm="100000">
                                          <p:val>
                                            <p:strVal val="#ppt_x"/>
                                          </p:val>
                                        </p:tav>
                                      </p:tavLst>
                                    </p:anim>
                                    <p:anim calcmode="lin" valueType="num">
                                      <p:cBhvr additive="base">
                                        <p:cTn id="9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Example – Shift Reduce Parsing</a:t>
            </a:r>
            <a:endParaRPr lang="en-US" dirty="0"/>
          </a:p>
        </p:txBody>
      </p:sp>
      <p:sp>
        <p:nvSpPr>
          <p:cNvPr id="3" name="Content Placeholder 2"/>
          <p:cNvSpPr>
            <a:spLocks noGrp="1"/>
          </p:cNvSpPr>
          <p:nvPr>
            <p:ph idx="1"/>
          </p:nvPr>
        </p:nvSpPr>
        <p:spPr>
          <a:xfrm>
            <a:off x="0" y="457200"/>
            <a:ext cx="9906000" cy="6248400"/>
          </a:xfrm>
        </p:spPr>
        <p:txBody>
          <a:bodyPr/>
          <a:lstStyle/>
          <a:p>
            <a:pPr marL="0" indent="0" algn="ctr">
              <a:buNone/>
            </a:pPr>
            <a:r>
              <a:rPr lang="en-US" sz="2000" b="0" i="0" dirty="0">
                <a:solidFill>
                  <a:srgbClr val="000000"/>
                </a:solidFill>
                <a:effectLst/>
              </a:rPr>
              <a:t>Given table </a:t>
            </a:r>
            <a:r>
              <a:rPr lang="en-US" sz="2000" b="0" i="0" dirty="0">
                <a:solidFill>
                  <a:srgbClr val="FF0000"/>
                </a:solidFill>
                <a:effectLst/>
              </a:rPr>
              <a:t>steps </a:t>
            </a:r>
            <a:r>
              <a:rPr lang="en-US" sz="2000" b="0" i="0" dirty="0">
                <a:solidFill>
                  <a:srgbClr val="000000"/>
                </a:solidFill>
                <a:effectLst/>
              </a:rPr>
              <a:t>through the actions a shift-reduce parser might take in parsing the </a:t>
            </a:r>
            <a:br>
              <a:rPr lang="en-US" sz="2000" b="0" i="0" dirty="0">
                <a:solidFill>
                  <a:srgbClr val="000000"/>
                </a:solidFill>
                <a:effectLst/>
              </a:rPr>
            </a:br>
            <a:r>
              <a:rPr lang="en-US" sz="2000" b="0" i="0" dirty="0">
                <a:solidFill>
                  <a:srgbClr val="000000"/>
                </a:solidFill>
                <a:effectLst/>
              </a:rPr>
              <a:t>input string </a:t>
            </a:r>
            <a:r>
              <a:rPr lang="en-US" sz="2000" b="0" i="0" dirty="0">
                <a:solidFill>
                  <a:srgbClr val="FF0000"/>
                </a:solidFill>
                <a:effectLst/>
              </a:rPr>
              <a:t>id1 *id2 </a:t>
            </a:r>
            <a:r>
              <a:rPr lang="en-US" sz="2000" b="0" i="0" dirty="0">
                <a:solidFill>
                  <a:srgbClr val="000000"/>
                </a:solidFill>
                <a:effectLst/>
              </a:rPr>
              <a:t>according to the following expression grammar</a:t>
            </a:r>
            <a:endParaRPr lang="en-US" sz="2000" b="0" i="0" dirty="0">
              <a:solidFill>
                <a:srgbClr val="000000"/>
              </a:solidFill>
              <a:effectLst/>
            </a:endParaRPr>
          </a:p>
          <a:p>
            <a:pPr marL="400050" lvl="1" indent="0" algn="ctr">
              <a:buNone/>
            </a:pPr>
            <a:r>
              <a:rPr lang="en-US" dirty="0">
                <a:highlight>
                  <a:srgbClr val="C0C0C0"/>
                </a:highlight>
              </a:rPr>
              <a:t>E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E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T (1.1) | T (1.2)		T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F (2.1) | F (2.2)	F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E</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(3.1) | </a:t>
            </a:r>
            <a:r>
              <a:rPr lang="en-US" b="1" dirty="0">
                <a:highlight>
                  <a:srgbClr val="C0C0C0"/>
                </a:highlight>
                <a:sym typeface="Wingdings" panose="05000000000000000000" pitchFamily="2" charset="2"/>
              </a:rPr>
              <a:t>id</a:t>
            </a:r>
            <a:r>
              <a:rPr lang="en-US" dirty="0">
                <a:highlight>
                  <a:srgbClr val="C0C0C0"/>
                </a:highlight>
                <a:sym typeface="Wingdings" panose="05000000000000000000" pitchFamily="2" charset="2"/>
              </a:rPr>
              <a:t> (3.2)</a:t>
            </a:r>
            <a:endParaRPr lang="en-US" sz="2000" dirty="0">
              <a:highlight>
                <a:srgbClr val="C0C0C0"/>
              </a:highlight>
            </a:endParaRPr>
          </a:p>
          <a:p>
            <a:pPr marL="0" indent="0">
              <a:buNone/>
            </a:pPr>
            <a:r>
              <a:rPr lang="en-US" sz="1800" u="sng" dirty="0"/>
              <a:t>Stack		Input		Action</a:t>
            </a:r>
            <a:endParaRPr lang="en-US" sz="1800" u="sng" dirty="0"/>
          </a:p>
          <a:p>
            <a:pPr marL="0" indent="0">
              <a:buNone/>
            </a:pPr>
            <a:r>
              <a:rPr lang="en-US" sz="1800" dirty="0"/>
              <a:t>$		</a:t>
            </a:r>
            <a:r>
              <a:rPr lang="en-US" sz="1800" dirty="0">
                <a:solidFill>
                  <a:srgbClr val="FF0000"/>
                </a:solidFill>
              </a:rPr>
              <a:t>id</a:t>
            </a:r>
            <a:r>
              <a:rPr lang="en-US" sz="1800" baseline="-25000" dirty="0">
                <a:solidFill>
                  <a:srgbClr val="FF0000"/>
                </a:solidFill>
              </a:rPr>
              <a:t>1</a:t>
            </a:r>
            <a:r>
              <a:rPr lang="en-US" sz="1800" dirty="0"/>
              <a:t> * id</a:t>
            </a:r>
            <a:r>
              <a:rPr lang="en-US" sz="1800" baseline="-25000" dirty="0"/>
              <a:t>2 </a:t>
            </a:r>
            <a:r>
              <a:rPr lang="en-US" sz="1800" dirty="0"/>
              <a:t>$		</a:t>
            </a:r>
            <a:r>
              <a:rPr lang="en-US" sz="1800" dirty="0">
                <a:solidFill>
                  <a:srgbClr val="FF0000"/>
                </a:solidFill>
              </a:rPr>
              <a:t>Shift id</a:t>
            </a:r>
            <a:r>
              <a:rPr lang="en-US" sz="1800" baseline="-25000" dirty="0">
                <a:solidFill>
                  <a:srgbClr val="FF0000"/>
                </a:solidFill>
              </a:rPr>
              <a:t>1</a:t>
            </a:r>
            <a:r>
              <a:rPr lang="en-US" sz="1800" dirty="0"/>
              <a:t> on stack</a:t>
            </a:r>
            <a:endParaRPr lang="en-US" sz="1800" dirty="0"/>
          </a:p>
          <a:p>
            <a:pPr marL="0" indent="0">
              <a:buNone/>
            </a:pPr>
            <a:r>
              <a:rPr lang="en-US" sz="1800" dirty="0"/>
              <a:t>$</a:t>
            </a:r>
            <a:r>
              <a:rPr lang="en-US" sz="1800" dirty="0">
                <a:solidFill>
                  <a:srgbClr val="FF0000"/>
                </a:solidFill>
              </a:rPr>
              <a:t>id</a:t>
            </a:r>
            <a:r>
              <a:rPr lang="en-US" sz="1800" baseline="-25000" dirty="0">
                <a:solidFill>
                  <a:srgbClr val="FF0000"/>
                </a:solidFill>
              </a:rPr>
              <a:t>1</a:t>
            </a:r>
            <a:r>
              <a:rPr lang="en-US" sz="1800" dirty="0">
                <a:solidFill>
                  <a:srgbClr val="FF0000"/>
                </a:solidFill>
              </a:rPr>
              <a:t>		     </a:t>
            </a:r>
            <a:r>
              <a:rPr lang="en-US" sz="1800" dirty="0"/>
              <a:t>* id</a:t>
            </a:r>
            <a:r>
              <a:rPr lang="en-US" sz="1800" baseline="-25000" dirty="0"/>
              <a:t>2 </a:t>
            </a:r>
            <a:r>
              <a:rPr lang="en-US" sz="1800" dirty="0"/>
              <a:t>$		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id</a:t>
            </a:r>
            <a:r>
              <a:rPr lang="en-US" sz="1800" dirty="0">
                <a:sym typeface="Wingdings" panose="05000000000000000000" pitchFamily="2" charset="2"/>
              </a:rPr>
              <a:t> (3.2)</a:t>
            </a:r>
            <a:r>
              <a:rPr lang="en-US" sz="1800" dirty="0"/>
              <a:t>	</a:t>
            </a:r>
            <a:endParaRPr lang="en-US" sz="1800" dirty="0"/>
          </a:p>
          <a:p>
            <a:pPr marL="0" indent="0">
              <a:buNone/>
            </a:pPr>
            <a:r>
              <a:rPr lang="en-US" sz="1800" dirty="0"/>
              <a:t>$</a:t>
            </a:r>
            <a:r>
              <a:rPr lang="en-US" sz="1800" dirty="0">
                <a:solidFill>
                  <a:srgbClr val="FF0000"/>
                </a:solidFill>
              </a:rPr>
              <a:t>F		     </a:t>
            </a:r>
            <a:r>
              <a:rPr lang="en-US" sz="1800" dirty="0"/>
              <a:t>* id</a:t>
            </a:r>
            <a:r>
              <a:rPr lang="en-US" sz="1800" baseline="-25000" dirty="0"/>
              <a:t>2 </a:t>
            </a:r>
            <a:r>
              <a:rPr lang="en-US" sz="1800" dirty="0"/>
              <a:t>$		Reduce by </a:t>
            </a:r>
            <a:r>
              <a:rPr lang="en-US" sz="1800" dirty="0">
                <a:solidFill>
                  <a:srgbClr val="FF0000"/>
                </a:solidFill>
              </a:rPr>
              <a:t>T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F </a:t>
            </a:r>
            <a:r>
              <a:rPr lang="en-US" sz="1800" dirty="0">
                <a:sym typeface="Wingdings" panose="05000000000000000000" pitchFamily="2" charset="2"/>
              </a:rPr>
              <a:t>(2.2)</a:t>
            </a:r>
            <a:endParaRPr lang="en-US" sz="1800" dirty="0"/>
          </a:p>
          <a:p>
            <a:pPr marL="0" indent="0">
              <a:buNone/>
            </a:pPr>
            <a:r>
              <a:rPr lang="en-US" sz="1800" dirty="0"/>
              <a:t>$T		     </a:t>
            </a:r>
            <a:r>
              <a:rPr lang="en-US" sz="1800" dirty="0">
                <a:solidFill>
                  <a:srgbClr val="FF0000"/>
                </a:solidFill>
              </a:rPr>
              <a:t>*</a:t>
            </a:r>
            <a:r>
              <a:rPr lang="en-US" sz="1800" dirty="0"/>
              <a:t> id</a:t>
            </a:r>
            <a:r>
              <a:rPr lang="en-US" sz="1800" baseline="-25000" dirty="0"/>
              <a:t>2 </a:t>
            </a:r>
            <a:r>
              <a:rPr lang="en-US" sz="1800" dirty="0"/>
              <a:t>$		</a:t>
            </a:r>
            <a:r>
              <a:rPr lang="en-US" sz="1800" dirty="0">
                <a:solidFill>
                  <a:srgbClr val="FF0000"/>
                </a:solidFill>
              </a:rPr>
              <a:t>Shift *</a:t>
            </a:r>
            <a:r>
              <a:rPr lang="en-US" sz="1800" dirty="0"/>
              <a:t> on stack</a:t>
            </a:r>
            <a:endParaRPr lang="en-US" sz="1800" dirty="0"/>
          </a:p>
          <a:p>
            <a:pPr marL="0" indent="0">
              <a:buNone/>
            </a:pPr>
            <a:r>
              <a:rPr lang="en-US" sz="1800" dirty="0"/>
              <a:t>$T*		        </a:t>
            </a:r>
            <a:r>
              <a:rPr lang="en-US" sz="1800" dirty="0">
                <a:solidFill>
                  <a:srgbClr val="FF0000"/>
                </a:solidFill>
              </a:rPr>
              <a:t>id</a:t>
            </a:r>
            <a:r>
              <a:rPr lang="en-US" sz="1800" baseline="-25000" dirty="0">
                <a:solidFill>
                  <a:srgbClr val="FF0000"/>
                </a:solidFill>
              </a:rPr>
              <a:t>2 </a:t>
            </a:r>
            <a:r>
              <a:rPr lang="en-US" sz="1800" dirty="0"/>
              <a:t>$		</a:t>
            </a:r>
            <a:r>
              <a:rPr lang="en-US" sz="1800" dirty="0">
                <a:solidFill>
                  <a:srgbClr val="FF0000"/>
                </a:solidFill>
              </a:rPr>
              <a:t>Shift id</a:t>
            </a:r>
            <a:r>
              <a:rPr lang="en-US" sz="1800" baseline="-25000" dirty="0">
                <a:solidFill>
                  <a:srgbClr val="FF0000"/>
                </a:solidFill>
              </a:rPr>
              <a:t>2</a:t>
            </a:r>
            <a:r>
              <a:rPr lang="en-US" sz="1800" dirty="0"/>
              <a:t> on stack</a:t>
            </a:r>
            <a:endParaRPr lang="en-US" sz="1800" dirty="0"/>
          </a:p>
          <a:p>
            <a:pPr marL="0" indent="0">
              <a:buNone/>
            </a:pPr>
            <a:r>
              <a:rPr lang="en-US" sz="1800" dirty="0"/>
              <a:t>$T*</a:t>
            </a:r>
            <a:r>
              <a:rPr lang="en-US" sz="1800" dirty="0">
                <a:solidFill>
                  <a:srgbClr val="FF0000"/>
                </a:solidFill>
              </a:rPr>
              <a:t>id</a:t>
            </a:r>
            <a:r>
              <a:rPr lang="en-US" sz="1800" baseline="-25000" dirty="0">
                <a:solidFill>
                  <a:srgbClr val="FF0000"/>
                </a:solidFill>
              </a:rPr>
              <a:t>2</a:t>
            </a:r>
            <a:r>
              <a:rPr lang="en-US" sz="1800" dirty="0">
                <a:solidFill>
                  <a:srgbClr val="FF0000"/>
                </a:solidFill>
              </a:rPr>
              <a:t>		             </a:t>
            </a:r>
            <a:r>
              <a:rPr lang="en-US" sz="1800" dirty="0"/>
              <a:t>$</a:t>
            </a:r>
            <a:r>
              <a:rPr lang="en-US" sz="1800" dirty="0">
                <a:solidFill>
                  <a:srgbClr val="FF0000"/>
                </a:solidFill>
              </a:rPr>
              <a:t>		</a:t>
            </a:r>
            <a:r>
              <a:rPr lang="en-US" sz="1800" dirty="0"/>
              <a:t>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id </a:t>
            </a:r>
            <a:r>
              <a:rPr lang="en-US" sz="1800" dirty="0">
                <a:sym typeface="Wingdings" panose="05000000000000000000" pitchFamily="2" charset="2"/>
              </a:rPr>
              <a:t>(3.2)</a:t>
            </a:r>
            <a:endParaRPr lang="en-US" sz="1800" dirty="0">
              <a:sym typeface="Wingdings" panose="05000000000000000000" pitchFamily="2" charset="2"/>
            </a:endParaRPr>
          </a:p>
          <a:p>
            <a:pPr marL="0" indent="0">
              <a:buNone/>
            </a:pPr>
            <a:r>
              <a:rPr lang="en-US" sz="1800" dirty="0"/>
              <a:t>$</a:t>
            </a:r>
            <a:r>
              <a:rPr lang="en-US" sz="1800" dirty="0">
                <a:solidFill>
                  <a:srgbClr val="FF0000"/>
                </a:solidFill>
              </a:rPr>
              <a:t>T*F		             </a:t>
            </a:r>
            <a:r>
              <a:rPr lang="en-US" sz="1800" dirty="0"/>
              <a:t>$</a:t>
            </a:r>
            <a:r>
              <a:rPr lang="en-US" sz="1800" dirty="0">
                <a:solidFill>
                  <a:srgbClr val="FF0000"/>
                </a:solidFill>
              </a:rPr>
              <a:t>		</a:t>
            </a:r>
            <a:r>
              <a:rPr lang="en-US" sz="1800" dirty="0"/>
              <a:t>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T * F </a:t>
            </a:r>
            <a:r>
              <a:rPr lang="en-US" sz="1800" dirty="0">
                <a:sym typeface="Wingdings" panose="05000000000000000000" pitchFamily="2" charset="2"/>
              </a:rPr>
              <a:t>(2.1)</a:t>
            </a:r>
            <a:endParaRPr lang="en-US" sz="1800" dirty="0">
              <a:sym typeface="Wingdings" panose="05000000000000000000" pitchFamily="2" charset="2"/>
            </a:endParaRPr>
          </a:p>
          <a:p>
            <a:pPr marL="0" indent="0">
              <a:buNone/>
            </a:pPr>
            <a:r>
              <a:rPr lang="en-US" sz="1800" dirty="0"/>
              <a:t>$</a:t>
            </a:r>
            <a:r>
              <a:rPr lang="en-US" sz="1800" dirty="0">
                <a:solidFill>
                  <a:srgbClr val="FF0000"/>
                </a:solidFill>
              </a:rPr>
              <a:t>T		             </a:t>
            </a:r>
            <a:r>
              <a:rPr lang="en-US" sz="1800" dirty="0"/>
              <a:t>$		Reduce by </a:t>
            </a:r>
            <a:r>
              <a:rPr lang="en-US" sz="1800" dirty="0">
                <a:solidFill>
                  <a:srgbClr val="FF0000"/>
                </a:solidFill>
              </a:rPr>
              <a:t>E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T </a:t>
            </a:r>
            <a:r>
              <a:rPr lang="en-US" sz="1800" dirty="0">
                <a:sym typeface="Wingdings" panose="05000000000000000000" pitchFamily="2" charset="2"/>
              </a:rPr>
              <a:t>(1.2)</a:t>
            </a:r>
            <a:endParaRPr lang="en-US" sz="1800" dirty="0"/>
          </a:p>
          <a:p>
            <a:pPr marL="0" indent="0">
              <a:buNone/>
            </a:pPr>
            <a:r>
              <a:rPr lang="en-US" sz="1800" dirty="0"/>
              <a:t>$E		             $		Start Symbol on Stack Top, Input Finished,</a:t>
            </a:r>
            <a:r>
              <a:rPr lang="en-US" sz="1800" dirty="0">
                <a:solidFill>
                  <a:srgbClr val="FF0000"/>
                </a:solidFill>
              </a:rPr>
              <a:t> Accept!!</a:t>
            </a:r>
            <a:endParaRPr lang="en-US" sz="1800" dirty="0">
              <a:solidFill>
                <a:srgbClr val="FF0000"/>
              </a:solidFill>
            </a:endParaRPr>
          </a:p>
          <a:p>
            <a:pPr marL="0" indent="0" algn="ctr">
              <a:buNone/>
            </a:pPr>
            <a:r>
              <a:rPr lang="en-US" sz="2000" b="1" i="0" u="sng" dirty="0">
                <a:solidFill>
                  <a:srgbClr val="FF0000"/>
                </a:solidFill>
                <a:effectLst/>
              </a:rPr>
              <a:t>Four possible actions </a:t>
            </a:r>
            <a:r>
              <a:rPr lang="en-US" sz="2000" b="1" i="0" u="sng" dirty="0">
                <a:solidFill>
                  <a:srgbClr val="000000"/>
                </a:solidFill>
                <a:effectLst/>
              </a:rPr>
              <a:t>a shift-reduce parser can make: </a:t>
            </a:r>
            <a:endParaRPr lang="en-US" sz="2000" b="1" i="0" u="sng" dirty="0">
              <a:solidFill>
                <a:srgbClr val="000000"/>
              </a:solidFill>
              <a:effectLst/>
            </a:endParaRPr>
          </a:p>
          <a:p>
            <a:pPr marL="857250" lvl="1" indent="-457200">
              <a:buFont typeface="+mj-lt"/>
              <a:buAutoNum type="arabicParenR"/>
            </a:pPr>
            <a:r>
              <a:rPr lang="en-US" b="0" i="0" dirty="0">
                <a:solidFill>
                  <a:srgbClr val="FF0000"/>
                </a:solidFill>
                <a:effectLst/>
              </a:rPr>
              <a:t>Shift.</a:t>
            </a:r>
            <a:r>
              <a:rPr lang="en-US" b="0" i="0" dirty="0">
                <a:solidFill>
                  <a:srgbClr val="000000"/>
                </a:solidFill>
                <a:effectLst/>
              </a:rPr>
              <a:t> Shift the next input symbol onto the top of stack.</a:t>
            </a:r>
            <a:endParaRPr lang="en-US" b="0" i="0" dirty="0">
              <a:solidFill>
                <a:srgbClr val="000000"/>
              </a:solidFill>
              <a:effectLst/>
            </a:endParaRPr>
          </a:p>
          <a:p>
            <a:pPr marL="857250" lvl="1" indent="-457200">
              <a:buFont typeface="+mj-lt"/>
              <a:buAutoNum type="arabicParenR"/>
            </a:pPr>
            <a:r>
              <a:rPr lang="en-US" b="0" i="0" dirty="0">
                <a:solidFill>
                  <a:srgbClr val="FF0000"/>
                </a:solidFill>
                <a:effectLst/>
              </a:rPr>
              <a:t>Reduce</a:t>
            </a:r>
            <a:r>
              <a:rPr lang="en-US" b="0" i="0" dirty="0">
                <a:solidFill>
                  <a:srgbClr val="000000"/>
                </a:solidFill>
                <a:effectLst/>
              </a:rPr>
              <a:t>. The right end of the string to be reduced must be at the top of the stack. Locate the left end of string within the stack and decide with what nonterminal (on left) to replace the string.</a:t>
            </a:r>
            <a:endParaRPr lang="en-US" b="0" i="0" dirty="0">
              <a:solidFill>
                <a:srgbClr val="000000"/>
              </a:solidFill>
              <a:effectLst/>
            </a:endParaRPr>
          </a:p>
          <a:p>
            <a:pPr marL="857250" lvl="1" indent="-457200">
              <a:buFont typeface="+mj-lt"/>
              <a:buAutoNum type="arabicParenR"/>
            </a:pPr>
            <a:r>
              <a:rPr lang="en-US" b="0" i="0" dirty="0">
                <a:solidFill>
                  <a:srgbClr val="FF0000"/>
                </a:solidFill>
                <a:effectLst/>
              </a:rPr>
              <a:t>Accept</a:t>
            </a:r>
            <a:r>
              <a:rPr lang="en-US" b="0" i="0" dirty="0">
                <a:solidFill>
                  <a:srgbClr val="000000"/>
                </a:solidFill>
                <a:effectLst/>
              </a:rPr>
              <a:t>. Announce successful completion of parsing.</a:t>
            </a:r>
            <a:endParaRPr lang="en-US" b="0" i="0" dirty="0">
              <a:solidFill>
                <a:srgbClr val="000000"/>
              </a:solidFill>
              <a:effectLst/>
            </a:endParaRPr>
          </a:p>
          <a:p>
            <a:pPr marL="857250" lvl="1" indent="-457200">
              <a:buFont typeface="+mj-lt"/>
              <a:buAutoNum type="arabicParenR"/>
            </a:pPr>
            <a:r>
              <a:rPr lang="en-US" b="0" i="0" dirty="0">
                <a:solidFill>
                  <a:srgbClr val="FF0000"/>
                </a:solidFill>
                <a:effectLst/>
              </a:rPr>
              <a:t>Error</a:t>
            </a:r>
            <a:r>
              <a:rPr lang="en-US" b="0" i="0" dirty="0">
                <a:solidFill>
                  <a:srgbClr val="000000"/>
                </a:solidFill>
                <a:effectLst/>
              </a:rPr>
              <a:t>. Discover a syntax error and call an error() recovery function.</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 calcmode="lin" valueType="num">
                                      <p:cBhvr additive="base">
                                        <p:cTn id="6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 calcmode="lin" valueType="num">
                                      <p:cBhvr additive="base">
                                        <p:cTn id="8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 calcmode="lin" valueType="num">
                                      <p:cBhvr additive="base">
                                        <p:cTn id="8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 calcmode="lin" valueType="num">
                                      <p:cBhvr additive="base">
                                        <p:cTn id="9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 calcmode="lin" valueType="num">
                                      <p:cBhvr additive="base">
                                        <p:cTn id="9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099"/>
            <a:ext cx="9906000" cy="571501"/>
          </a:xfrm>
        </p:spPr>
        <p:txBody>
          <a:bodyPr/>
          <a:lstStyle/>
          <a:p>
            <a:r>
              <a:rPr lang="en-US" dirty="0"/>
              <a:t>Why to Use Stack in Shift-Reduce Parsing 1/2</a:t>
            </a:r>
            <a:endParaRPr lang="en-US" dirty="0"/>
          </a:p>
        </p:txBody>
      </p:sp>
      <p:sp>
        <p:nvSpPr>
          <p:cNvPr id="3" name="Content Placeholder 2"/>
          <p:cNvSpPr>
            <a:spLocks noGrp="1"/>
          </p:cNvSpPr>
          <p:nvPr>
            <p:ph idx="1"/>
          </p:nvPr>
        </p:nvSpPr>
        <p:spPr>
          <a:xfrm>
            <a:off x="0" y="685800"/>
            <a:ext cx="10058400" cy="6019800"/>
          </a:xfrm>
        </p:spPr>
        <p:txBody>
          <a:bodyPr/>
          <a:lstStyle/>
          <a:p>
            <a:r>
              <a:rPr lang="en-US" sz="2200" b="1" i="0" dirty="0">
                <a:solidFill>
                  <a:srgbClr val="000000"/>
                </a:solidFill>
                <a:effectLst/>
              </a:rPr>
              <a:t>Fact</a:t>
            </a:r>
            <a:r>
              <a:rPr lang="en-US" sz="2200" b="0" i="0" dirty="0">
                <a:solidFill>
                  <a:srgbClr val="000000"/>
                </a:solidFill>
                <a:effectLst/>
              </a:rPr>
              <a:t>: the </a:t>
            </a:r>
            <a:r>
              <a:rPr lang="en-US" sz="2200" b="0" i="0" dirty="0">
                <a:solidFill>
                  <a:srgbClr val="FF0000"/>
                </a:solidFill>
                <a:effectLst/>
              </a:rPr>
              <a:t>handle will always eventually appear on top of the stack, never inside</a:t>
            </a:r>
            <a:r>
              <a:rPr lang="en-US" sz="2200" b="0" i="0" dirty="0">
                <a:solidFill>
                  <a:srgbClr val="000000"/>
                </a:solidFill>
                <a:effectLst/>
              </a:rPr>
              <a:t>. </a:t>
            </a:r>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This can be shown by considering the possible forms of two successive steps</a:t>
            </a:r>
            <a:br>
              <a:rPr lang="en-US" sz="2200" b="0" i="0" dirty="0">
                <a:solidFill>
                  <a:srgbClr val="000000"/>
                </a:solidFill>
                <a:effectLst/>
              </a:rPr>
            </a:br>
            <a:r>
              <a:rPr lang="en-US" sz="2200" b="0" i="0" dirty="0">
                <a:solidFill>
                  <a:srgbClr val="000000"/>
                </a:solidFill>
                <a:effectLst/>
              </a:rPr>
              <a:t>in any rightmost derivation. </a:t>
            </a:r>
            <a:endParaRPr lang="en-US" sz="2200" b="0" i="0" dirty="0">
              <a:solidFill>
                <a:srgbClr val="000000"/>
              </a:solidFill>
              <a:effectLst/>
            </a:endParaRPr>
          </a:p>
          <a:p>
            <a:endParaRPr lang="en-US" sz="2200" dirty="0">
              <a:solidFill>
                <a:srgbClr val="000000"/>
              </a:solidFill>
            </a:endParaRPr>
          </a:p>
          <a:p>
            <a:endParaRPr lang="en-US" sz="2200" b="0" i="0" dirty="0">
              <a:solidFill>
                <a:srgbClr val="000000"/>
              </a:solidFill>
              <a:effectLst/>
            </a:endParaRPr>
          </a:p>
          <a:p>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Above figure illustrates the two possible cases. </a:t>
            </a:r>
            <a:endParaRPr lang="en-US" sz="2200" b="0" i="0" dirty="0">
              <a:solidFill>
                <a:srgbClr val="000000"/>
              </a:solidFill>
              <a:effectLst/>
            </a:endParaRPr>
          </a:p>
          <a:p>
            <a:pPr lvl="1"/>
            <a:r>
              <a:rPr lang="en-US" b="0" i="0" dirty="0">
                <a:solidFill>
                  <a:srgbClr val="000000"/>
                </a:solidFill>
                <a:effectLst/>
              </a:rPr>
              <a:t>Case (1), A is replaced by </a:t>
            </a:r>
            <a:r>
              <a:rPr lang="el-GR" altLang="en-US" b="1" dirty="0">
                <a:sym typeface="Symbol" panose="05050102010706020507" pitchFamily="18" charset="2"/>
              </a:rPr>
              <a:t>β</a:t>
            </a:r>
            <a:r>
              <a:rPr lang="en-US" b="1" i="0" dirty="0">
                <a:solidFill>
                  <a:srgbClr val="000000"/>
                </a:solidFill>
                <a:effectLst/>
              </a:rPr>
              <a:t>By</a:t>
            </a:r>
            <a:r>
              <a:rPr lang="en-US" b="0" i="0" dirty="0">
                <a:solidFill>
                  <a:srgbClr val="000000"/>
                </a:solidFill>
                <a:effectLst/>
              </a:rPr>
              <a:t>, and then rightmost nonterminal B in the body </a:t>
            </a:r>
            <a:r>
              <a:rPr lang="el-GR" altLang="en-US" b="1" dirty="0">
                <a:sym typeface="Symbol" panose="05050102010706020507" pitchFamily="18" charset="2"/>
              </a:rPr>
              <a:t>β</a:t>
            </a:r>
            <a:r>
              <a:rPr lang="en-US" b="1" i="0" dirty="0">
                <a:solidFill>
                  <a:srgbClr val="000000"/>
                </a:solidFill>
                <a:effectLst/>
              </a:rPr>
              <a:t>By</a:t>
            </a:r>
            <a:r>
              <a:rPr lang="en-US" b="0" i="0" dirty="0">
                <a:solidFill>
                  <a:srgbClr val="000000"/>
                </a:solidFill>
                <a:effectLst/>
              </a:rPr>
              <a:t> is replaced by </a:t>
            </a:r>
            <a:r>
              <a:rPr lang="el-GR" altLang="en-US" b="1" dirty="0">
                <a:sym typeface="Symbol" panose="05050102010706020507" pitchFamily="18" charset="2"/>
              </a:rPr>
              <a:t>γ</a:t>
            </a:r>
            <a:r>
              <a:rPr lang="en-US" b="0" i="0" dirty="0">
                <a:solidFill>
                  <a:srgbClr val="000000"/>
                </a:solidFill>
                <a:effectLst/>
              </a:rPr>
              <a:t>. </a:t>
            </a:r>
            <a:endParaRPr lang="en-US" b="0" i="0" dirty="0">
              <a:solidFill>
                <a:srgbClr val="000000"/>
              </a:solidFill>
              <a:effectLst/>
            </a:endParaRPr>
          </a:p>
          <a:p>
            <a:pPr lvl="1"/>
            <a:r>
              <a:rPr lang="en-US" b="0" i="0" dirty="0">
                <a:solidFill>
                  <a:srgbClr val="000000"/>
                </a:solidFill>
                <a:effectLst/>
              </a:rPr>
              <a:t>Case (2), A is again expanded first, but this time body is a string </a:t>
            </a:r>
            <a:r>
              <a:rPr lang="en-US" b="1" i="0" dirty="0">
                <a:solidFill>
                  <a:srgbClr val="000000"/>
                </a:solidFill>
                <a:effectLst/>
              </a:rPr>
              <a:t>y</a:t>
            </a:r>
            <a:r>
              <a:rPr lang="en-US" b="0" i="0" dirty="0">
                <a:solidFill>
                  <a:srgbClr val="000000"/>
                </a:solidFill>
                <a:effectLst/>
              </a:rPr>
              <a:t> of terminals only. </a:t>
            </a:r>
            <a:endParaRPr lang="en-US" b="0" i="0" dirty="0">
              <a:solidFill>
                <a:srgbClr val="000000"/>
              </a:solidFill>
              <a:effectLst/>
            </a:endParaRPr>
          </a:p>
          <a:p>
            <a:pPr lvl="1"/>
            <a:endParaRPr lang="en-US" sz="1400" b="0" i="0" dirty="0">
              <a:solidFill>
                <a:srgbClr val="000000"/>
              </a:solidFill>
              <a:effectLst/>
            </a:endParaRPr>
          </a:p>
          <a:p>
            <a:r>
              <a:rPr lang="en-US" sz="2200" b="0" i="0" dirty="0">
                <a:solidFill>
                  <a:srgbClr val="000000"/>
                </a:solidFill>
                <a:effectLst/>
              </a:rPr>
              <a:t>The next rightmost nonterminal B will be somewhere to the left of y.</a:t>
            </a:r>
            <a:r>
              <a:rPr lang="en-US" sz="2200" dirty="0"/>
              <a:t> In other words</a:t>
            </a:r>
            <a:endParaRPr lang="en-US" sz="2200" dirty="0"/>
          </a:p>
          <a:p>
            <a:pPr marL="0" indent="0">
              <a:buNone/>
            </a:pPr>
            <a:r>
              <a:rPr lang="en-US" sz="2200" dirty="0"/>
              <a:t>(Case 1) S </a:t>
            </a:r>
            <a:r>
              <a:rPr lang="en-US" altLang="en-US" sz="2200" dirty="0">
                <a:sym typeface="Symbol" panose="05050102010706020507" pitchFamily="18" charset="2"/>
              </a:rPr>
              <a:t> </a:t>
            </a:r>
            <a:r>
              <a:rPr lang="en-US" altLang="en-US" sz="2200" b="1" dirty="0">
                <a:sym typeface="Symbol" panose="05050102010706020507" pitchFamily="18" charset="2"/>
              </a:rPr>
              <a:t></a:t>
            </a:r>
            <a:r>
              <a:rPr lang="en-US" altLang="en-US" sz="2200" b="1" u="sng" dirty="0">
                <a:solidFill>
                  <a:srgbClr val="FF0000"/>
                </a:solidFill>
                <a:sym typeface="Symbol" panose="05050102010706020507" pitchFamily="18" charset="2"/>
              </a:rPr>
              <a:t>A</a:t>
            </a:r>
            <a:r>
              <a:rPr lang="en-US" altLang="en-US" sz="2200" b="1" dirty="0">
                <a:sym typeface="Symbol" panose="05050102010706020507" pitchFamily="18" charset="2"/>
              </a:rPr>
              <a:t>z      </a:t>
            </a:r>
            <a:r>
              <a:rPr lang="en-US" altLang="en-US" sz="2200" dirty="0">
                <a:sym typeface="Symbol" panose="05050102010706020507" pitchFamily="18" charset="2"/>
              </a:rPr>
              <a:t></a:t>
            </a:r>
            <a:r>
              <a:rPr lang="en-US" altLang="en-US" sz="2200" b="1" dirty="0">
                <a:sym typeface="Symbol" panose="05050102010706020507" pitchFamily="18" charset="2"/>
              </a:rPr>
              <a:t> </a:t>
            </a:r>
            <a:r>
              <a:rPr lang="el-GR" altLang="en-US" sz="2200" b="1" dirty="0">
                <a:solidFill>
                  <a:srgbClr val="FF0000"/>
                </a:solidFill>
                <a:sym typeface="Symbol" panose="05050102010706020507" pitchFamily="18" charset="2"/>
              </a:rPr>
              <a:t>β</a:t>
            </a:r>
            <a:r>
              <a:rPr lang="en-US" sz="2200" b="1" i="0" u="sng" dirty="0" err="1">
                <a:solidFill>
                  <a:srgbClr val="FF0000"/>
                </a:solidFill>
                <a:effectLst/>
              </a:rPr>
              <a:t>B</a:t>
            </a:r>
            <a:r>
              <a:rPr lang="en-US" sz="2200" b="1" i="0" dirty="0" err="1">
                <a:solidFill>
                  <a:srgbClr val="FF0000"/>
                </a:solidFill>
                <a:effectLst/>
              </a:rPr>
              <a:t>y</a:t>
            </a:r>
            <a:r>
              <a:rPr lang="en-US" sz="2200" b="1" i="0" dirty="0" err="1">
                <a:solidFill>
                  <a:srgbClr val="000000"/>
                </a:solidFill>
                <a:effectLst/>
              </a:rPr>
              <a:t>z</a:t>
            </a:r>
            <a:r>
              <a:rPr lang="en-US" sz="2200" b="1" i="0" dirty="0">
                <a:solidFill>
                  <a:srgbClr val="000000"/>
                </a:solidFill>
                <a:effectLst/>
              </a:rPr>
              <a:t> </a:t>
            </a:r>
            <a:r>
              <a:rPr lang="en-US" altLang="en-US" sz="2200" dirty="0">
                <a:sym typeface="Symbol" panose="05050102010706020507" pitchFamily="18" charset="2"/>
              </a:rPr>
              <a:t> </a:t>
            </a:r>
            <a:r>
              <a:rPr lang="en-US" altLang="en-US" sz="2200" b="1" dirty="0">
                <a:sym typeface="Symbol" panose="05050102010706020507" pitchFamily="18" charset="2"/>
              </a:rPr>
              <a:t></a:t>
            </a:r>
            <a:r>
              <a:rPr lang="el-GR" altLang="en-US" sz="2200" b="1" dirty="0">
                <a:sym typeface="Symbol" panose="05050102010706020507" pitchFamily="18" charset="2"/>
              </a:rPr>
              <a:t>β</a:t>
            </a:r>
            <a:r>
              <a:rPr lang="el-GR" altLang="en-US" sz="2200" b="1" dirty="0">
                <a:solidFill>
                  <a:srgbClr val="FF0000"/>
                </a:solidFill>
                <a:sym typeface="Symbol" panose="05050102010706020507" pitchFamily="18" charset="2"/>
              </a:rPr>
              <a:t>γ</a:t>
            </a:r>
            <a:r>
              <a:rPr lang="en-US" sz="2200" b="1" i="0" dirty="0" err="1">
                <a:solidFill>
                  <a:srgbClr val="000000"/>
                </a:solidFill>
                <a:effectLst/>
              </a:rPr>
              <a:t>yz</a:t>
            </a:r>
            <a:r>
              <a:rPr lang="en-US" sz="2200" b="1" i="0" dirty="0">
                <a:solidFill>
                  <a:srgbClr val="000000"/>
                </a:solidFill>
                <a:effectLst/>
              </a:rPr>
              <a:t> </a:t>
            </a:r>
            <a:endParaRPr lang="en-US" sz="2200" b="1" i="0" dirty="0">
              <a:solidFill>
                <a:srgbClr val="000000"/>
              </a:solidFill>
              <a:effectLst/>
            </a:endParaRPr>
          </a:p>
          <a:p>
            <a:pPr marL="0" indent="0">
              <a:buNone/>
            </a:pPr>
            <a:endParaRPr lang="en-US" sz="1400" b="1" i="0" dirty="0">
              <a:solidFill>
                <a:srgbClr val="000000"/>
              </a:solidFill>
              <a:effectLst/>
            </a:endParaRPr>
          </a:p>
          <a:p>
            <a:pPr marL="0" indent="0">
              <a:buNone/>
            </a:pPr>
            <a:r>
              <a:rPr lang="en-US" sz="2200" dirty="0"/>
              <a:t>(Case 2) S</a:t>
            </a:r>
            <a:r>
              <a:rPr lang="en-US" altLang="en-US" sz="2200" dirty="0">
                <a:sym typeface="Symbol" panose="05050102010706020507" pitchFamily="18" charset="2"/>
              </a:rPr>
              <a:t>  </a:t>
            </a:r>
            <a:r>
              <a:rPr lang="en-US" altLang="en-US" sz="2200" b="1" dirty="0">
                <a:sym typeface="Symbol" panose="05050102010706020507" pitchFamily="18" charset="2"/>
              </a:rPr>
              <a:t></a:t>
            </a:r>
            <a:r>
              <a:rPr lang="en-US" sz="2200" b="1" i="0" dirty="0" err="1">
                <a:solidFill>
                  <a:srgbClr val="000000"/>
                </a:solidFill>
                <a:effectLst/>
              </a:rPr>
              <a:t>Bx</a:t>
            </a:r>
            <a:r>
              <a:rPr lang="en-US" sz="2200" b="1" i="0" u="sng" dirty="0" err="1">
                <a:solidFill>
                  <a:srgbClr val="FF0000"/>
                </a:solidFill>
                <a:effectLst/>
              </a:rPr>
              <a:t>A</a:t>
            </a:r>
            <a:r>
              <a:rPr lang="en-US" sz="2200" b="1" i="0" dirty="0" err="1">
                <a:solidFill>
                  <a:srgbClr val="000000"/>
                </a:solidFill>
                <a:effectLst/>
              </a:rPr>
              <a:t>z</a:t>
            </a:r>
            <a:r>
              <a:rPr lang="en-US" altLang="en-US" sz="2200" dirty="0">
                <a:sym typeface="Symbol" panose="05050102010706020507" pitchFamily="18" charset="2"/>
              </a:rPr>
              <a:t>  </a:t>
            </a:r>
            <a:r>
              <a:rPr lang="en-US" altLang="en-US" sz="2200" b="1" dirty="0">
                <a:sym typeface="Symbol" panose="05050102010706020507" pitchFamily="18" charset="2"/>
              </a:rPr>
              <a:t></a:t>
            </a:r>
            <a:r>
              <a:rPr lang="en-US" sz="2200" b="1" i="0" u="sng" dirty="0" err="1">
                <a:solidFill>
                  <a:srgbClr val="FF0000"/>
                </a:solidFill>
                <a:effectLst/>
              </a:rPr>
              <a:t>B</a:t>
            </a:r>
            <a:r>
              <a:rPr lang="en-US" sz="2200" b="1" i="0" dirty="0" err="1">
                <a:solidFill>
                  <a:srgbClr val="000000"/>
                </a:solidFill>
                <a:effectLst/>
              </a:rPr>
              <a:t>x</a:t>
            </a:r>
            <a:r>
              <a:rPr lang="en-US" sz="2200" b="1" i="0" dirty="0" err="1">
                <a:solidFill>
                  <a:srgbClr val="FF0000"/>
                </a:solidFill>
                <a:effectLst/>
              </a:rPr>
              <a:t>y</a:t>
            </a:r>
            <a:r>
              <a:rPr lang="en-US" sz="2200" b="1" i="0" dirty="0" err="1">
                <a:solidFill>
                  <a:srgbClr val="000000"/>
                </a:solidFill>
                <a:effectLst/>
              </a:rPr>
              <a:t>z</a:t>
            </a:r>
            <a:r>
              <a:rPr lang="en-US" altLang="en-US" sz="2200" dirty="0">
                <a:sym typeface="Symbol" panose="05050102010706020507" pitchFamily="18" charset="2"/>
              </a:rPr>
              <a:t>   </a:t>
            </a:r>
            <a:r>
              <a:rPr lang="en-US" altLang="en-US" sz="2200" b="1" dirty="0">
                <a:sym typeface="Symbol" panose="05050102010706020507" pitchFamily="18" charset="2"/>
              </a:rPr>
              <a:t></a:t>
            </a:r>
            <a:r>
              <a:rPr lang="el-GR" altLang="en-US" sz="2200" b="1" dirty="0">
                <a:solidFill>
                  <a:srgbClr val="FF0000"/>
                </a:solidFill>
                <a:sym typeface="Symbol" panose="05050102010706020507" pitchFamily="18" charset="2"/>
              </a:rPr>
              <a:t>γ</a:t>
            </a:r>
            <a:r>
              <a:rPr lang="en-US" sz="2200" b="1" i="0" dirty="0" err="1">
                <a:solidFill>
                  <a:srgbClr val="000000"/>
                </a:solidFill>
                <a:effectLst/>
              </a:rPr>
              <a:t>xyz</a:t>
            </a:r>
            <a:r>
              <a:rPr lang="en-US" sz="2200" b="1" i="0" dirty="0">
                <a:solidFill>
                  <a:srgbClr val="000000"/>
                </a:solidFill>
                <a:effectLst/>
              </a:rPr>
              <a:t> </a:t>
            </a:r>
            <a:endParaRPr lang="en-US" sz="2200"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12" name="Picture 11"/>
          <p:cNvPicPr>
            <a:picLocks noChangeAspect="1"/>
          </p:cNvPicPr>
          <p:nvPr/>
        </p:nvPicPr>
        <p:blipFill>
          <a:blip r:embed="rId1"/>
          <a:stretch>
            <a:fillRect/>
          </a:stretch>
        </p:blipFill>
        <p:spPr>
          <a:xfrm>
            <a:off x="3797192" y="2057400"/>
            <a:ext cx="5804008" cy="167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609601"/>
          </a:xfrm>
        </p:spPr>
        <p:txBody>
          <a:bodyPr/>
          <a:lstStyle/>
          <a:p>
            <a:r>
              <a:rPr lang="en-US" dirty="0"/>
              <a:t>Why to Use Stack in Shift-Reduce Parsing 2/2</a:t>
            </a:r>
            <a:endParaRPr lang="en-US" dirty="0"/>
          </a:p>
        </p:txBody>
      </p:sp>
      <p:sp>
        <p:nvSpPr>
          <p:cNvPr id="3" name="Content Placeholder 2"/>
          <p:cNvSpPr>
            <a:spLocks noGrp="1"/>
          </p:cNvSpPr>
          <p:nvPr>
            <p:ph idx="1"/>
          </p:nvPr>
        </p:nvSpPr>
        <p:spPr>
          <a:xfrm>
            <a:off x="0" y="609601"/>
            <a:ext cx="9906000" cy="6248399"/>
          </a:xfrm>
        </p:spPr>
        <p:txBody>
          <a:bodyPr/>
          <a:lstStyle/>
          <a:p>
            <a:pPr marL="0" indent="0">
              <a:buNone/>
            </a:pPr>
            <a:r>
              <a:rPr lang="en-US" sz="2200" dirty="0"/>
              <a:t>(</a:t>
            </a:r>
            <a:r>
              <a:rPr lang="en-US" sz="2200" b="1" dirty="0"/>
              <a:t>Case </a:t>
            </a:r>
            <a:r>
              <a:rPr lang="en-US" sz="2200" b="1" i="0" dirty="0">
                <a:effectLst/>
              </a:rPr>
              <a:t>1</a:t>
            </a:r>
            <a:r>
              <a:rPr lang="en-US" sz="2200" b="0" i="0" dirty="0">
                <a:effectLst/>
              </a:rPr>
              <a:t>) </a:t>
            </a:r>
            <a:r>
              <a:rPr lang="en-US" sz="2200" b="0" i="0" dirty="0">
                <a:solidFill>
                  <a:srgbClr val="000000"/>
                </a:solidFill>
                <a:effectLst/>
              </a:rPr>
              <a:t>in reverse, where parser reached the configuration.</a:t>
            </a:r>
            <a:r>
              <a:rPr lang="en-US" sz="2200" dirty="0"/>
              <a:t> 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highlight>
                  <a:srgbClr val="C0C0C0"/>
                </a:highlight>
                <a:sym typeface="Symbol" panose="05050102010706020507" pitchFamily="18" charset="2"/>
              </a:rPr>
              <a:t>β</a:t>
            </a:r>
            <a:r>
              <a:rPr lang="el-GR" altLang="en-US" sz="2200" b="1" dirty="0">
                <a:solidFill>
                  <a:srgbClr val="FF0000"/>
                </a:solidFill>
                <a:highlight>
                  <a:srgbClr val="C0C0C0"/>
                </a:highlight>
                <a:sym typeface="Symbol" panose="05050102010706020507" pitchFamily="18" charset="2"/>
              </a:rPr>
              <a:t>γ</a:t>
            </a:r>
            <a:r>
              <a:rPr lang="en-US" sz="2200" dirty="0">
                <a:highlight>
                  <a:srgbClr val="C0C0C0"/>
                </a:highlight>
              </a:rPr>
              <a:t> </a:t>
            </a:r>
            <a:r>
              <a:rPr lang="en-US" sz="2200" dirty="0"/>
              <a:t>	    Input: </a:t>
            </a:r>
            <a:r>
              <a:rPr lang="en-US" sz="2200" b="1" dirty="0" err="1">
                <a:highlight>
                  <a:srgbClr val="C0C0C0"/>
                </a:highlight>
              </a:rPr>
              <a:t>yz</a:t>
            </a:r>
            <a:r>
              <a:rPr lang="en-US" sz="2200" b="1" dirty="0">
                <a:highlight>
                  <a:srgbClr val="C0C0C0"/>
                </a:highlight>
              </a:rPr>
              <a:t>$</a:t>
            </a:r>
            <a:endParaRPr lang="en-US" sz="2200" b="1" dirty="0">
              <a:highlight>
                <a:srgbClr val="C0C0C0"/>
              </a:highlight>
            </a:endParaRPr>
          </a:p>
          <a:p>
            <a:r>
              <a:rPr lang="en-US" sz="2200" b="0" i="0" dirty="0">
                <a:solidFill>
                  <a:srgbClr val="000000"/>
                </a:solidFill>
                <a:effectLst/>
              </a:rPr>
              <a:t>The parser </a:t>
            </a:r>
            <a:r>
              <a:rPr lang="en-US" sz="2200" b="0" i="0" dirty="0">
                <a:solidFill>
                  <a:srgbClr val="FF0000"/>
                </a:solidFill>
                <a:effectLst/>
              </a:rPr>
              <a:t>reduces handle </a:t>
            </a:r>
            <a:r>
              <a:rPr lang="el-GR" altLang="en-US" sz="2200" b="1" dirty="0">
                <a:solidFill>
                  <a:srgbClr val="FF0000"/>
                </a:solidFill>
                <a:sym typeface="Symbol" panose="05050102010706020507" pitchFamily="18" charset="2"/>
              </a:rPr>
              <a:t>γ</a:t>
            </a:r>
            <a:r>
              <a:rPr lang="en-US" sz="2200" b="0" i="0" dirty="0">
                <a:solidFill>
                  <a:srgbClr val="FF0000"/>
                </a:solidFill>
                <a:effectLst/>
              </a:rPr>
              <a:t> to B</a:t>
            </a:r>
            <a:r>
              <a:rPr lang="en-US" sz="2200" b="0" i="0" dirty="0">
                <a:solidFill>
                  <a:srgbClr val="000000"/>
                </a:solidFill>
                <a:effectLst/>
              </a:rPr>
              <a:t> to reach configuration   </a:t>
            </a: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highlight>
                  <a:srgbClr val="C0C0C0"/>
                </a:highlight>
                <a:sym typeface="Symbol" panose="05050102010706020507" pitchFamily="18" charset="2"/>
              </a:rPr>
              <a:t>β</a:t>
            </a:r>
            <a:r>
              <a:rPr lang="en-US" altLang="en-US" sz="2200" b="1" dirty="0">
                <a:solidFill>
                  <a:srgbClr val="FF0000"/>
                </a:solidFill>
                <a:highlight>
                  <a:srgbClr val="C0C0C0"/>
                </a:highlight>
                <a:sym typeface="Symbol" panose="05050102010706020507" pitchFamily="18" charset="2"/>
              </a:rPr>
              <a:t>B</a:t>
            </a:r>
            <a:r>
              <a:rPr lang="en-US" sz="2200" dirty="0">
                <a:highlight>
                  <a:srgbClr val="C0C0C0"/>
                </a:highlight>
              </a:rPr>
              <a:t> </a:t>
            </a:r>
            <a:r>
              <a:rPr lang="en-US" sz="2200" dirty="0"/>
              <a:t>    Input: </a:t>
            </a:r>
            <a:r>
              <a:rPr lang="en-US" sz="2200" b="1" dirty="0" err="1">
                <a:highlight>
                  <a:srgbClr val="C0C0C0"/>
                </a:highlight>
              </a:rPr>
              <a:t>yz</a:t>
            </a:r>
            <a:r>
              <a:rPr lang="en-US" sz="2200" b="1" dirty="0">
                <a:highlight>
                  <a:srgbClr val="C0C0C0"/>
                </a:highlight>
              </a:rPr>
              <a:t>$</a:t>
            </a:r>
            <a:endParaRPr lang="en-US" sz="2200" b="1" dirty="0">
              <a:highlight>
                <a:srgbClr val="C0C0C0"/>
              </a:highlight>
            </a:endParaRPr>
          </a:p>
          <a:p>
            <a:r>
              <a:rPr lang="en-US" sz="2200" b="0" i="0" dirty="0">
                <a:solidFill>
                  <a:srgbClr val="000000"/>
                </a:solidFill>
                <a:effectLst/>
              </a:rPr>
              <a:t>The parser can now shift the string </a:t>
            </a:r>
            <a:r>
              <a:rPr lang="en-US" sz="2200" b="1" i="0" dirty="0">
                <a:solidFill>
                  <a:srgbClr val="000000"/>
                </a:solidFill>
                <a:effectLst/>
              </a:rPr>
              <a:t>y</a:t>
            </a:r>
            <a:r>
              <a:rPr lang="en-US" sz="2200" b="0" i="0" dirty="0">
                <a:solidFill>
                  <a:srgbClr val="000000"/>
                </a:solidFill>
                <a:effectLst/>
              </a:rPr>
              <a:t> on the stack by a sequence of zero or more shift moves to reach the configuration. </a:t>
            </a:r>
            <a:br>
              <a:rPr lang="en-US" sz="2200" b="0" i="0" dirty="0">
                <a:solidFill>
                  <a:srgbClr val="000000"/>
                </a:solidFill>
                <a:effectLst/>
              </a:rPr>
            </a:b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solidFill>
                  <a:srgbClr val="FF0000"/>
                </a:solidFill>
                <a:highlight>
                  <a:srgbClr val="C0C0C0"/>
                </a:highlight>
                <a:sym typeface="Symbol" panose="05050102010706020507" pitchFamily="18" charset="2"/>
              </a:rPr>
              <a:t>β</a:t>
            </a:r>
            <a:r>
              <a:rPr lang="en-US" altLang="en-US" sz="2200" b="1" dirty="0">
                <a:solidFill>
                  <a:srgbClr val="FF0000"/>
                </a:solidFill>
                <a:highlight>
                  <a:srgbClr val="C0C0C0"/>
                </a:highlight>
                <a:sym typeface="Symbol" panose="05050102010706020507" pitchFamily="18" charset="2"/>
              </a:rPr>
              <a:t>By</a:t>
            </a:r>
            <a:r>
              <a:rPr lang="en-US" sz="2200" dirty="0">
                <a:highlight>
                  <a:srgbClr val="C0C0C0"/>
                </a:highlight>
              </a:rPr>
              <a:t> </a:t>
            </a:r>
            <a:r>
              <a:rPr lang="en-US" sz="2200" dirty="0"/>
              <a:t>Input: </a:t>
            </a:r>
            <a:r>
              <a:rPr lang="en-US" sz="2200" b="1" dirty="0">
                <a:highlight>
                  <a:srgbClr val="C0C0C0"/>
                </a:highlight>
              </a:rPr>
              <a:t>z$</a:t>
            </a:r>
            <a:br>
              <a:rPr lang="en-US" sz="2200" dirty="0"/>
            </a:br>
            <a:r>
              <a:rPr lang="en-US" sz="2200" dirty="0"/>
              <a:t>with the </a:t>
            </a:r>
            <a:r>
              <a:rPr lang="en-US" sz="2200" dirty="0">
                <a:solidFill>
                  <a:srgbClr val="FF0000"/>
                </a:solidFill>
              </a:rPr>
              <a:t>handle </a:t>
            </a:r>
            <a:r>
              <a:rPr lang="el-GR" altLang="en-US" sz="2200" b="1" dirty="0">
                <a:solidFill>
                  <a:srgbClr val="FF0000"/>
                </a:solidFill>
                <a:sym typeface="Symbol" panose="05050102010706020507" pitchFamily="18" charset="2"/>
              </a:rPr>
              <a:t>β</a:t>
            </a:r>
            <a:r>
              <a:rPr lang="en-US" altLang="en-US" sz="2200" b="1" dirty="0">
                <a:solidFill>
                  <a:srgbClr val="FF0000"/>
                </a:solidFill>
                <a:sym typeface="Symbol" panose="05050102010706020507" pitchFamily="18" charset="2"/>
              </a:rPr>
              <a:t>By </a:t>
            </a:r>
            <a:r>
              <a:rPr lang="en-US" altLang="en-US" sz="2200" dirty="0">
                <a:solidFill>
                  <a:srgbClr val="FF0000"/>
                </a:solidFill>
                <a:sym typeface="Symbol" panose="05050102010706020507" pitchFamily="18" charset="2"/>
              </a:rPr>
              <a:t>on top of the </a:t>
            </a:r>
            <a:br>
              <a:rPr lang="en-US" altLang="en-US" sz="2200" dirty="0">
                <a:solidFill>
                  <a:srgbClr val="FF0000"/>
                </a:solidFill>
                <a:sym typeface="Symbol" panose="05050102010706020507" pitchFamily="18" charset="2"/>
              </a:rPr>
            </a:br>
            <a:r>
              <a:rPr lang="en-US" altLang="en-US" sz="2200" dirty="0">
                <a:solidFill>
                  <a:srgbClr val="FF0000"/>
                </a:solidFill>
                <a:sym typeface="Symbol" panose="05050102010706020507" pitchFamily="18" charset="2"/>
              </a:rPr>
              <a:t>stack</a:t>
            </a:r>
            <a:r>
              <a:rPr lang="en-US" altLang="en-US" sz="2200" dirty="0">
                <a:sym typeface="Symbol" panose="05050102010706020507" pitchFamily="18" charset="2"/>
              </a:rPr>
              <a:t> and it get </a:t>
            </a:r>
            <a:r>
              <a:rPr lang="en-US" altLang="en-US" sz="2200" dirty="0">
                <a:solidFill>
                  <a:srgbClr val="FF0000"/>
                </a:solidFill>
                <a:sym typeface="Symbol" panose="05050102010706020507" pitchFamily="18" charset="2"/>
              </a:rPr>
              <a:t>reduced to A</a:t>
            </a:r>
            <a:r>
              <a:rPr lang="en-US" altLang="en-US" sz="2200" dirty="0">
                <a:sym typeface="Symbol" panose="05050102010706020507" pitchFamily="18" charset="2"/>
              </a:rPr>
              <a:t>. </a:t>
            </a:r>
            <a:br>
              <a:rPr lang="en-US" altLang="en-US" sz="2200" dirty="0">
                <a:sym typeface="Symbol" panose="05050102010706020507" pitchFamily="18" charset="2"/>
              </a:rPr>
            </a:b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n-US" altLang="en-US" sz="2200" b="1" dirty="0">
                <a:solidFill>
                  <a:srgbClr val="FF0000"/>
                </a:solidFill>
                <a:highlight>
                  <a:srgbClr val="C0C0C0"/>
                </a:highlight>
                <a:sym typeface="Symbol" panose="05050102010706020507" pitchFamily="18" charset="2"/>
              </a:rPr>
              <a:t>A</a:t>
            </a:r>
            <a:r>
              <a:rPr lang="en-US" sz="2200" dirty="0"/>
              <a:t> Input: </a:t>
            </a:r>
            <a:r>
              <a:rPr lang="en-US" sz="2200" b="1" dirty="0">
                <a:highlight>
                  <a:srgbClr val="C0C0C0"/>
                </a:highlight>
              </a:rPr>
              <a:t>z$</a:t>
            </a:r>
            <a:endParaRPr lang="en-US" sz="2200" b="1" dirty="0">
              <a:highlight>
                <a:srgbClr val="C0C0C0"/>
              </a:highlight>
            </a:endParaRPr>
          </a:p>
          <a:p>
            <a:endParaRPr lang="en-US" altLang="en-US" sz="2200" b="1" dirty="0">
              <a:highlight>
                <a:srgbClr val="C0C0C0"/>
              </a:highlight>
              <a:sym typeface="Symbol" panose="05050102010706020507" pitchFamily="18" charset="2"/>
            </a:endParaRPr>
          </a:p>
          <a:p>
            <a:pPr marL="0" indent="0">
              <a:buNone/>
            </a:pPr>
            <a:r>
              <a:rPr lang="en-US" sz="2200" dirty="0"/>
              <a:t>(</a:t>
            </a:r>
            <a:r>
              <a:rPr lang="en-US" sz="2200" b="1" dirty="0"/>
              <a:t>Case 2</a:t>
            </a:r>
            <a:r>
              <a:rPr lang="en-US" sz="2200" dirty="0"/>
              <a:t>). In configuration, </a:t>
            </a:r>
            <a:r>
              <a:rPr lang="en-US" sz="2200" dirty="0">
                <a:solidFill>
                  <a:srgbClr val="000000"/>
                </a:solidFill>
              </a:rPr>
              <a:t>the </a:t>
            </a:r>
            <a:r>
              <a:rPr lang="en-US" sz="2200" dirty="0">
                <a:solidFill>
                  <a:srgbClr val="FF0000"/>
                </a:solidFill>
              </a:rPr>
              <a:t>handle </a:t>
            </a:r>
            <a:r>
              <a:rPr lang="el-GR" altLang="en-US" sz="2200" b="1" dirty="0">
                <a:solidFill>
                  <a:srgbClr val="FF0000"/>
                </a:solidFill>
                <a:sym typeface="Symbol" panose="05050102010706020507" pitchFamily="18" charset="2"/>
              </a:rPr>
              <a:t>γ</a:t>
            </a:r>
            <a:r>
              <a:rPr lang="en-US" sz="2200" dirty="0">
                <a:solidFill>
                  <a:srgbClr val="000000"/>
                </a:solidFill>
              </a:rPr>
              <a:t> is on </a:t>
            </a:r>
            <a:r>
              <a:rPr lang="en-US" sz="2200" dirty="0">
                <a:solidFill>
                  <a:srgbClr val="FF0000"/>
                </a:solidFill>
              </a:rPr>
              <a:t>top of stack     </a:t>
            </a:r>
            <a:r>
              <a:rPr lang="en-US" sz="2200" dirty="0" err="1"/>
              <a:t>Stack</a:t>
            </a:r>
            <a:r>
              <a:rPr lang="en-US" sz="2200" dirty="0"/>
              <a:t>:</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solidFill>
                  <a:srgbClr val="FF0000"/>
                </a:solidFill>
                <a:highlight>
                  <a:srgbClr val="C0C0C0"/>
                </a:highlight>
                <a:sym typeface="Symbol" panose="05050102010706020507" pitchFamily="18" charset="2"/>
              </a:rPr>
              <a:t>γ</a:t>
            </a:r>
            <a:r>
              <a:rPr lang="en-US" sz="2200" dirty="0"/>
              <a:t> 	Input: </a:t>
            </a:r>
            <a:r>
              <a:rPr lang="en-US" sz="2200" b="1" dirty="0" err="1">
                <a:highlight>
                  <a:srgbClr val="C0C0C0"/>
                </a:highlight>
              </a:rPr>
              <a:t>xyz</a:t>
            </a:r>
            <a:r>
              <a:rPr lang="en-US" sz="2200" b="1" dirty="0">
                <a:highlight>
                  <a:srgbClr val="C0C0C0"/>
                </a:highlight>
              </a:rPr>
              <a:t>$</a:t>
            </a:r>
            <a:r>
              <a:rPr lang="en-US" sz="2200" b="0" i="0" dirty="0">
                <a:solidFill>
                  <a:srgbClr val="000000"/>
                </a:solidFill>
                <a:effectLst/>
              </a:rPr>
              <a:t> </a:t>
            </a:r>
            <a:endParaRPr lang="en-US" sz="2200" b="0" i="0" dirty="0">
              <a:solidFill>
                <a:srgbClr val="000000"/>
              </a:solidFill>
              <a:effectLst/>
            </a:endParaRPr>
          </a:p>
          <a:p>
            <a:r>
              <a:rPr lang="en-US" sz="2200" b="0" i="0" dirty="0">
                <a:solidFill>
                  <a:srgbClr val="000000"/>
                </a:solidFill>
                <a:effectLst/>
              </a:rPr>
              <a:t>After </a:t>
            </a:r>
            <a:r>
              <a:rPr lang="en-US" sz="2200" b="0" i="0" dirty="0">
                <a:solidFill>
                  <a:srgbClr val="FF0000"/>
                </a:solidFill>
                <a:effectLst/>
              </a:rPr>
              <a:t>reducing the handle </a:t>
            </a:r>
            <a:r>
              <a:rPr lang="el-GR" altLang="en-US" sz="2200" b="1" dirty="0">
                <a:solidFill>
                  <a:srgbClr val="FF0000"/>
                </a:solidFill>
                <a:sym typeface="Symbol" panose="05050102010706020507" pitchFamily="18" charset="2"/>
              </a:rPr>
              <a:t>γ</a:t>
            </a:r>
            <a:r>
              <a:rPr lang="en-US" sz="2200" b="0" i="0" dirty="0">
                <a:solidFill>
                  <a:srgbClr val="FF0000"/>
                </a:solidFill>
                <a:effectLst/>
              </a:rPr>
              <a:t> to B</a:t>
            </a:r>
            <a:r>
              <a:rPr lang="en-US" sz="2200" b="0" i="0" dirty="0">
                <a:solidFill>
                  <a:srgbClr val="000000"/>
                </a:solidFill>
                <a:effectLst/>
              </a:rPr>
              <a:t>, configuration becomes Stack</a:t>
            </a:r>
            <a:r>
              <a:rPr lang="en-US" sz="2200" dirty="0">
                <a:solidFill>
                  <a:srgbClr val="000000"/>
                </a:solidFill>
              </a:rPr>
              <a:t>:</a:t>
            </a:r>
            <a:r>
              <a:rPr lang="en-US" sz="2200" dirty="0"/>
              <a:t> </a:t>
            </a:r>
            <a:r>
              <a:rPr lang="en-US" altLang="en-US" sz="2200" b="1" dirty="0">
                <a:highlight>
                  <a:srgbClr val="C0C0C0"/>
                </a:highlight>
                <a:sym typeface="Symbol" panose="05050102010706020507" pitchFamily="18" charset="2"/>
              </a:rPr>
              <a:t>$</a:t>
            </a:r>
            <a:r>
              <a:rPr lang="en-US" altLang="en-US" sz="2200" b="1" dirty="0">
                <a:solidFill>
                  <a:srgbClr val="FF0000"/>
                </a:solidFill>
                <a:highlight>
                  <a:srgbClr val="C0C0C0"/>
                </a:highlight>
                <a:sym typeface="Symbol" panose="05050102010706020507" pitchFamily="18" charset="2"/>
              </a:rPr>
              <a:t>B </a:t>
            </a:r>
            <a:r>
              <a:rPr lang="en-US" sz="2200" dirty="0"/>
              <a:t>	Input: </a:t>
            </a:r>
            <a:r>
              <a:rPr lang="en-US" altLang="en-US" sz="2200" b="1" dirty="0" err="1">
                <a:solidFill>
                  <a:srgbClr val="FF0000"/>
                </a:solidFill>
                <a:highlight>
                  <a:srgbClr val="C0C0C0"/>
                </a:highlight>
                <a:sym typeface="Symbol" panose="05050102010706020507" pitchFamily="18" charset="2"/>
              </a:rPr>
              <a:t>xy</a:t>
            </a:r>
            <a:r>
              <a:rPr lang="en-US" sz="2200" b="1" dirty="0" err="1">
                <a:highlight>
                  <a:srgbClr val="C0C0C0"/>
                </a:highlight>
              </a:rPr>
              <a:t>z</a:t>
            </a:r>
            <a:r>
              <a:rPr lang="en-US" sz="2200" b="1" dirty="0">
                <a:highlight>
                  <a:srgbClr val="C0C0C0"/>
                </a:highlight>
              </a:rPr>
              <a:t>$ </a:t>
            </a:r>
            <a:endParaRPr lang="en-US" sz="2200" b="1" dirty="0">
              <a:highlight>
                <a:srgbClr val="C0C0C0"/>
              </a:highlight>
            </a:endParaRPr>
          </a:p>
          <a:p>
            <a:r>
              <a:rPr lang="en-US" sz="2200" b="0" i="0" dirty="0">
                <a:solidFill>
                  <a:srgbClr val="FF0000"/>
                </a:solidFill>
                <a:effectLst/>
              </a:rPr>
              <a:t>parser can shift string </a:t>
            </a:r>
            <a:r>
              <a:rPr lang="en-US" sz="2200" b="1" i="0" dirty="0" err="1">
                <a:solidFill>
                  <a:srgbClr val="FF0000"/>
                </a:solidFill>
                <a:effectLst/>
              </a:rPr>
              <a:t>xy</a:t>
            </a:r>
            <a:r>
              <a:rPr lang="en-US" sz="2200" b="0" i="0" dirty="0">
                <a:solidFill>
                  <a:srgbClr val="FF0000"/>
                </a:solidFill>
                <a:effectLst/>
              </a:rPr>
              <a:t> to get next handle </a:t>
            </a:r>
            <a:r>
              <a:rPr lang="en-US" sz="2200" b="1" i="0" dirty="0">
                <a:solidFill>
                  <a:srgbClr val="FF0000"/>
                </a:solidFill>
                <a:effectLst/>
              </a:rPr>
              <a:t>y</a:t>
            </a:r>
            <a:r>
              <a:rPr lang="en-US" sz="2200" b="0" i="0" dirty="0">
                <a:solidFill>
                  <a:srgbClr val="FF0000"/>
                </a:solidFill>
                <a:effectLst/>
              </a:rPr>
              <a:t> on stack top</a:t>
            </a:r>
            <a:r>
              <a:rPr lang="en-US" sz="2200" b="0" i="0" dirty="0">
                <a:solidFill>
                  <a:srgbClr val="000000"/>
                </a:solidFill>
                <a:effectLst/>
              </a:rPr>
              <a:t>, ready to be reduced to A  </a:t>
            </a:r>
            <a:br>
              <a:rPr lang="en-US" sz="2200" b="0" i="0" dirty="0">
                <a:solidFill>
                  <a:srgbClr val="000000"/>
                </a:solidFill>
                <a:effectLst/>
              </a:rPr>
            </a:br>
            <a:r>
              <a:rPr lang="en-US" sz="2200" b="0" i="0" dirty="0">
                <a:solidFill>
                  <a:srgbClr val="000000"/>
                </a:solidFill>
                <a:effectLst/>
              </a:rPr>
              <a:t>Stack:</a:t>
            </a:r>
            <a:r>
              <a:rPr lang="en-US" sz="2200" dirty="0"/>
              <a:t> </a:t>
            </a:r>
            <a:r>
              <a:rPr lang="en-US" altLang="en-US" sz="2200" b="1" dirty="0">
                <a:highlight>
                  <a:srgbClr val="C0C0C0"/>
                </a:highlight>
                <a:sym typeface="Symbol" panose="05050102010706020507" pitchFamily="18" charset="2"/>
              </a:rPr>
              <a:t>$</a:t>
            </a:r>
            <a:r>
              <a:rPr lang="en-US" altLang="en-US" sz="2200" b="1" dirty="0" err="1">
                <a:highlight>
                  <a:srgbClr val="C0C0C0"/>
                </a:highlight>
                <a:sym typeface="Symbol" panose="05050102010706020507" pitchFamily="18" charset="2"/>
              </a:rPr>
              <a:t>Bx</a:t>
            </a:r>
            <a:r>
              <a:rPr lang="en-US" altLang="en-US" sz="2200" b="1" dirty="0" err="1">
                <a:solidFill>
                  <a:srgbClr val="FF0000"/>
                </a:solidFill>
                <a:highlight>
                  <a:srgbClr val="C0C0C0"/>
                </a:highlight>
                <a:sym typeface="Symbol" panose="05050102010706020507" pitchFamily="18" charset="2"/>
              </a:rPr>
              <a:t>y</a:t>
            </a:r>
            <a:r>
              <a:rPr lang="en-US" altLang="en-US" sz="2200" b="1" dirty="0">
                <a:solidFill>
                  <a:srgbClr val="FF0000"/>
                </a:solidFill>
                <a:sym typeface="Symbol" panose="05050102010706020507" pitchFamily="18" charset="2"/>
              </a:rPr>
              <a:t>    </a:t>
            </a:r>
            <a:r>
              <a:rPr lang="en-US" sz="2200" dirty="0"/>
              <a:t>Input: </a:t>
            </a:r>
            <a:r>
              <a:rPr lang="en-US" sz="2200" b="1" dirty="0">
                <a:highlight>
                  <a:srgbClr val="C0C0C0"/>
                </a:highlight>
              </a:rPr>
              <a:t>z$ </a:t>
            </a:r>
            <a:r>
              <a:rPr lang="en-US" sz="2200" b="1" dirty="0"/>
              <a:t>	</a:t>
            </a:r>
            <a:r>
              <a:rPr lang="en-US" sz="2200" dirty="0"/>
              <a:t>will become 	</a:t>
            </a:r>
            <a:r>
              <a:rPr lang="en-US" sz="2200" dirty="0">
                <a:solidFill>
                  <a:srgbClr val="000000"/>
                </a:solidFill>
              </a:rPr>
              <a:t>Stack:</a:t>
            </a:r>
            <a:r>
              <a:rPr lang="en-US" sz="2200" dirty="0"/>
              <a:t> </a:t>
            </a:r>
            <a:r>
              <a:rPr lang="en-US" altLang="en-US" sz="2200" b="1" dirty="0">
                <a:highlight>
                  <a:srgbClr val="C0C0C0"/>
                </a:highlight>
                <a:sym typeface="Symbol" panose="05050102010706020507" pitchFamily="18" charset="2"/>
              </a:rPr>
              <a:t>$</a:t>
            </a:r>
            <a:r>
              <a:rPr lang="en-US" altLang="en-US" sz="2200" b="1" dirty="0" err="1">
                <a:highlight>
                  <a:srgbClr val="C0C0C0"/>
                </a:highlight>
                <a:sym typeface="Symbol" panose="05050102010706020507" pitchFamily="18" charset="2"/>
              </a:rPr>
              <a:t>Bx</a:t>
            </a:r>
            <a:r>
              <a:rPr lang="en-US" altLang="en-US" sz="2200" b="1" dirty="0" err="1">
                <a:solidFill>
                  <a:srgbClr val="FF0000"/>
                </a:solidFill>
                <a:highlight>
                  <a:srgbClr val="C0C0C0"/>
                </a:highlight>
                <a:sym typeface="Symbol" panose="05050102010706020507" pitchFamily="18" charset="2"/>
              </a:rPr>
              <a:t>A</a:t>
            </a:r>
            <a:r>
              <a:rPr lang="en-US" altLang="en-US" sz="2200" b="1" dirty="0">
                <a:solidFill>
                  <a:srgbClr val="FF0000"/>
                </a:solidFill>
                <a:highlight>
                  <a:srgbClr val="C0C0C0"/>
                </a:highlight>
                <a:sym typeface="Symbol" panose="05050102010706020507" pitchFamily="18" charset="2"/>
              </a:rPr>
              <a:t> </a:t>
            </a:r>
            <a:r>
              <a:rPr lang="en-US" altLang="en-US" sz="2200" b="1" dirty="0">
                <a:solidFill>
                  <a:srgbClr val="FF0000"/>
                </a:solidFill>
                <a:sym typeface="Symbol" panose="05050102010706020507" pitchFamily="18" charset="2"/>
              </a:rPr>
              <a:t>		</a:t>
            </a:r>
            <a:r>
              <a:rPr lang="en-US" sz="2200" dirty="0"/>
              <a:t>Input: </a:t>
            </a:r>
            <a:r>
              <a:rPr lang="en-US" sz="2200" b="1" dirty="0">
                <a:highlight>
                  <a:srgbClr val="C0C0C0"/>
                </a:highlight>
              </a:rPr>
              <a:t>z$</a:t>
            </a:r>
            <a:endParaRPr lang="en-US" sz="2200" b="1" dirty="0">
              <a:highlight>
                <a:srgbClr val="C0C0C0"/>
              </a:highlight>
            </a:endParaRPr>
          </a:p>
          <a:p>
            <a:endParaRPr lang="en-US" sz="2200" b="1" dirty="0"/>
          </a:p>
          <a:p>
            <a:pPr marL="0" indent="0" algn="ctr">
              <a:buNone/>
            </a:pPr>
            <a:r>
              <a:rPr lang="en-US" sz="2000" b="1" i="0" dirty="0">
                <a:solidFill>
                  <a:srgbClr val="000000"/>
                </a:solidFill>
                <a:effectLst/>
              </a:rPr>
              <a:t>Note: </a:t>
            </a:r>
            <a:r>
              <a:rPr lang="en-US" sz="2000" b="0" i="0" dirty="0">
                <a:solidFill>
                  <a:srgbClr val="000000"/>
                </a:solidFill>
                <a:effectLst/>
              </a:rPr>
              <a:t>In both cases, after making a reduction the parser had to shift zero or more symbols to get the next handle onto the stack. It </a:t>
            </a:r>
            <a:r>
              <a:rPr lang="en-US" sz="2000" b="0" i="0" dirty="0">
                <a:solidFill>
                  <a:srgbClr val="FF0000"/>
                </a:solidFill>
                <a:effectLst/>
              </a:rPr>
              <a:t>never had to go into the stack to find the handle</a:t>
            </a:r>
            <a:r>
              <a:rPr lang="en-US" sz="2000" b="0" i="0" dirty="0">
                <a:solidFill>
                  <a:srgbClr val="000000"/>
                </a:solidFill>
                <a:effectLst/>
              </a:rPr>
              <a:t>.</a:t>
            </a:r>
            <a:endParaRPr lang="en-US" sz="2000"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sp>
        <p:nvSpPr>
          <p:cNvPr id="12" name="Rectangle 4"/>
          <p:cNvSpPr>
            <a:spLocks noChangeArrowheads="1"/>
          </p:cNvSpPr>
          <p:nvPr/>
        </p:nvSpPr>
        <p:spPr bwMode="auto">
          <a:xfrm>
            <a:off x="3321050" y="3543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3321050" y="3543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18"/>
          <p:cNvPicPr>
            <a:picLocks noChangeAspect="1"/>
          </p:cNvPicPr>
          <p:nvPr/>
        </p:nvPicPr>
        <p:blipFill>
          <a:blip r:embed="rId1"/>
          <a:stretch>
            <a:fillRect/>
          </a:stretch>
        </p:blipFill>
        <p:spPr>
          <a:xfrm>
            <a:off x="4495800" y="2219334"/>
            <a:ext cx="4979542" cy="14382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609600"/>
          </a:xfrm>
        </p:spPr>
        <p:txBody>
          <a:bodyPr/>
          <a:lstStyle/>
          <a:p>
            <a:r>
              <a:rPr lang="en-US" dirty="0"/>
              <a:t>Conflicts During Shift-Reduce Parsing</a:t>
            </a:r>
            <a:endParaRPr lang="en-US" dirty="0"/>
          </a:p>
        </p:txBody>
      </p:sp>
      <p:sp>
        <p:nvSpPr>
          <p:cNvPr id="3" name="Content Placeholder 2"/>
          <p:cNvSpPr>
            <a:spLocks noGrp="1"/>
          </p:cNvSpPr>
          <p:nvPr>
            <p:ph idx="1"/>
          </p:nvPr>
        </p:nvSpPr>
        <p:spPr>
          <a:xfrm>
            <a:off x="0" y="990600"/>
            <a:ext cx="9906000" cy="5638800"/>
          </a:xfrm>
        </p:spPr>
        <p:txBody>
          <a:bodyPr/>
          <a:lstStyle/>
          <a:p>
            <a:r>
              <a:rPr lang="en-US" b="0" i="0" dirty="0">
                <a:solidFill>
                  <a:srgbClr val="000000"/>
                </a:solidFill>
                <a:effectLst/>
              </a:rPr>
              <a:t>There are some grammars for which </a:t>
            </a:r>
            <a:r>
              <a:rPr lang="en-US" b="0" i="0" dirty="0">
                <a:solidFill>
                  <a:srgbClr val="FF0000"/>
                </a:solidFill>
                <a:effectLst/>
              </a:rPr>
              <a:t>shift-reduce parsing cannot be used</a:t>
            </a:r>
            <a:r>
              <a:rPr lang="en-US" b="0" i="0" dirty="0">
                <a:solidFill>
                  <a:srgbClr val="000000"/>
                </a:solidFill>
                <a:effectLst/>
              </a:rPr>
              <a:t>.</a:t>
            </a:r>
            <a:endParaRPr lang="en-US" b="0" i="0" dirty="0">
              <a:solidFill>
                <a:srgbClr val="000000"/>
              </a:solidFill>
              <a:effectLst/>
            </a:endParaRPr>
          </a:p>
          <a:p>
            <a:endParaRPr lang="en-US" b="0" i="0" dirty="0">
              <a:solidFill>
                <a:srgbClr val="000000"/>
              </a:solidFill>
              <a:effectLst/>
            </a:endParaRPr>
          </a:p>
          <a:p>
            <a:r>
              <a:rPr lang="en-US" dirty="0">
                <a:solidFill>
                  <a:srgbClr val="000000"/>
                </a:solidFill>
              </a:rPr>
              <a:t>Technically, these grammars are non-LR(k) grammars. (The k in LR(k) refers to the number of symbols of lookahead on the input). </a:t>
            </a:r>
            <a:endParaRPr lang="en-US" dirty="0">
              <a:solidFill>
                <a:srgbClr val="000000"/>
              </a:solidFill>
            </a:endParaRPr>
          </a:p>
          <a:p>
            <a:endParaRPr lang="en-US" dirty="0">
              <a:solidFill>
                <a:srgbClr val="000000"/>
              </a:solidFill>
            </a:endParaRPr>
          </a:p>
          <a:p>
            <a:r>
              <a:rPr lang="en-US" dirty="0">
                <a:solidFill>
                  <a:srgbClr val="000000"/>
                </a:solidFill>
              </a:rPr>
              <a:t>Grammars used in compiling usually fall in the LR(1) class, with one symbol of lookahead at most.</a:t>
            </a:r>
            <a:r>
              <a:rPr lang="en-US" dirty="0"/>
              <a:t> </a:t>
            </a:r>
            <a:endParaRPr lang="en-US" dirty="0"/>
          </a:p>
          <a:p>
            <a:endParaRPr lang="en-US" b="0" i="0" dirty="0">
              <a:solidFill>
                <a:srgbClr val="000000"/>
              </a:solidFill>
              <a:effectLst/>
            </a:endParaRPr>
          </a:p>
          <a:p>
            <a:r>
              <a:rPr lang="en-US" b="0" i="0" dirty="0">
                <a:solidFill>
                  <a:srgbClr val="000000"/>
                </a:solidFill>
                <a:effectLst/>
              </a:rPr>
              <a:t>Every shift-reduce parser for such a grammar can reach a configuration in which the parser, knowing the entire </a:t>
            </a:r>
            <a:r>
              <a:rPr lang="en-US" b="0" i="0" dirty="0">
                <a:solidFill>
                  <a:srgbClr val="FF0000"/>
                </a:solidFill>
                <a:effectLst/>
              </a:rPr>
              <a:t>stack </a:t>
            </a:r>
            <a:r>
              <a:rPr lang="en-US" b="0" i="0" dirty="0">
                <a:solidFill>
                  <a:srgbClr val="000000"/>
                </a:solidFill>
                <a:effectLst/>
              </a:rPr>
              <a:t>contents and next </a:t>
            </a:r>
            <a:r>
              <a:rPr lang="en-US" b="0" i="0" dirty="0">
                <a:solidFill>
                  <a:srgbClr val="FF0000"/>
                </a:solidFill>
                <a:effectLst/>
              </a:rPr>
              <a:t>input </a:t>
            </a:r>
            <a:r>
              <a:rPr lang="en-US" b="0" i="0" dirty="0">
                <a:solidFill>
                  <a:srgbClr val="000000"/>
                </a:solidFill>
                <a:effectLst/>
              </a:rPr>
              <a:t>symbol, </a:t>
            </a:r>
            <a:endParaRPr lang="en-US" b="0" i="0" dirty="0">
              <a:solidFill>
                <a:srgbClr val="000000"/>
              </a:solidFill>
              <a:effectLst/>
            </a:endParaRPr>
          </a:p>
          <a:p>
            <a:pPr lvl="1"/>
            <a:r>
              <a:rPr lang="en-US" sz="2400" b="0" i="0" dirty="0">
                <a:solidFill>
                  <a:srgbClr val="000000"/>
                </a:solidFill>
                <a:effectLst/>
              </a:rPr>
              <a:t>cannot decide </a:t>
            </a:r>
            <a:r>
              <a:rPr lang="en-US" sz="2400" b="0" i="0" dirty="0">
                <a:solidFill>
                  <a:srgbClr val="FF0000"/>
                </a:solidFill>
                <a:effectLst/>
              </a:rPr>
              <a:t>whether to shift or to reduce </a:t>
            </a:r>
            <a:r>
              <a:rPr lang="en-US" sz="2400" b="0" i="0" dirty="0">
                <a:solidFill>
                  <a:srgbClr val="000000"/>
                </a:solidFill>
                <a:effectLst/>
              </a:rPr>
              <a:t>(a shift/reduce conflict), or </a:t>
            </a:r>
            <a:endParaRPr lang="en-US" sz="2400" b="0" i="0" dirty="0">
              <a:solidFill>
                <a:srgbClr val="000000"/>
              </a:solidFill>
              <a:effectLst/>
            </a:endParaRPr>
          </a:p>
          <a:p>
            <a:pPr lvl="1"/>
            <a:r>
              <a:rPr lang="en-US" sz="2400" b="0" i="0" dirty="0">
                <a:solidFill>
                  <a:srgbClr val="000000"/>
                </a:solidFill>
                <a:effectLst/>
              </a:rPr>
              <a:t>cannot decide</a:t>
            </a:r>
            <a:r>
              <a:rPr lang="en-US" sz="2400" dirty="0"/>
              <a:t> </a:t>
            </a:r>
            <a:r>
              <a:rPr lang="en-US" sz="2400" b="0" i="0" dirty="0">
                <a:solidFill>
                  <a:srgbClr val="FF0000"/>
                </a:solidFill>
                <a:effectLst/>
              </a:rPr>
              <a:t>which one of reduction to make </a:t>
            </a:r>
            <a:r>
              <a:rPr lang="en-US" sz="2400" b="0" i="0" dirty="0">
                <a:solidFill>
                  <a:srgbClr val="000000"/>
                </a:solidFill>
                <a:effectLst/>
              </a:rPr>
              <a:t>(reduce/reduce conflict). </a:t>
            </a:r>
            <a:endParaRPr lang="en-US" sz="2400" b="0" i="0" dirty="0">
              <a:solidFill>
                <a:srgbClr val="000000"/>
              </a:solidFill>
              <a:effectLst/>
            </a:endParaRPr>
          </a:p>
          <a:p>
            <a:pPr lvl="1"/>
            <a:endParaRPr lang="en-US" sz="2400" b="0" i="0" dirty="0">
              <a:solidFill>
                <a:srgbClr val="000000"/>
              </a:solidFill>
              <a:effectLst/>
            </a:endParaRPr>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Shift-Reduce Conflict - Example</a:t>
            </a:r>
            <a:endParaRPr lang="en-US" dirty="0"/>
          </a:p>
        </p:txBody>
      </p:sp>
      <p:sp>
        <p:nvSpPr>
          <p:cNvPr id="3" name="Content Placeholder 2"/>
          <p:cNvSpPr>
            <a:spLocks noGrp="1"/>
          </p:cNvSpPr>
          <p:nvPr>
            <p:ph idx="1"/>
          </p:nvPr>
        </p:nvSpPr>
        <p:spPr>
          <a:xfrm>
            <a:off x="0" y="533400"/>
            <a:ext cx="9906000" cy="5638800"/>
          </a:xfrm>
        </p:spPr>
        <p:txBody>
          <a:bodyPr/>
          <a:lstStyle/>
          <a:p>
            <a:r>
              <a:rPr lang="en-US" sz="2200" b="0" i="0" dirty="0">
                <a:solidFill>
                  <a:srgbClr val="000000"/>
                </a:solidFill>
                <a:effectLst/>
              </a:rPr>
              <a:t>An ambiguous grammar (like dangling else) can never be LR. </a:t>
            </a:r>
            <a:endParaRPr lang="en-US" sz="2200" b="0" i="0" dirty="0">
              <a:solidFill>
                <a:srgbClr val="000000"/>
              </a:solidFill>
              <a:effectLst/>
            </a:endParaRPr>
          </a:p>
          <a:p>
            <a:pPr marL="0" indent="0" algn="ctr">
              <a:buNone/>
            </a:pP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altLang="en-US" sz="2200" dirty="0">
                <a:highlight>
                  <a:srgbClr val="C0C0C0"/>
                </a:highlight>
                <a:sym typeface="Symbol" panose="05050102010706020507" pitchFamily="18" charset="2"/>
              </a:rPr>
              <a:t></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if</a:t>
            </a:r>
            <a:r>
              <a:rPr lang="en-US" sz="2200" b="0" i="0" dirty="0">
                <a:solidFill>
                  <a:srgbClr val="000000"/>
                </a:solidFill>
                <a:effectLst/>
                <a:highlight>
                  <a:srgbClr val="C0C0C0"/>
                </a:highlight>
              </a:rPr>
              <a:t> </a:t>
            </a:r>
            <a:r>
              <a:rPr lang="en-US" sz="2200" b="0" i="1" dirty="0">
                <a:solidFill>
                  <a:srgbClr val="000000"/>
                </a:solidFill>
                <a:effectLst/>
                <a:highlight>
                  <a:srgbClr val="C0C0C0"/>
                </a:highlight>
              </a:rPr>
              <a:t>expr </a:t>
            </a:r>
            <a:r>
              <a:rPr lang="en-US" sz="2200" b="1" i="0" dirty="0">
                <a:solidFill>
                  <a:srgbClr val="000000"/>
                </a:solidFill>
                <a:effectLst/>
                <a:highlight>
                  <a:srgbClr val="C0C0C0"/>
                </a:highlight>
              </a:rPr>
              <a:t>then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0" dirty="0">
                <a:solidFill>
                  <a:srgbClr val="000000"/>
                </a:solidFill>
                <a:effectLst/>
                <a:highlight>
                  <a:srgbClr val="C0C0C0"/>
                </a:highlight>
              </a:rPr>
              <a:t>(1.1) </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if</a:t>
            </a:r>
            <a:r>
              <a:rPr lang="en-US" sz="2200" b="0" i="0" dirty="0">
                <a:solidFill>
                  <a:srgbClr val="000000"/>
                </a:solidFill>
                <a:effectLst/>
                <a:highlight>
                  <a:srgbClr val="C0C0C0"/>
                </a:highlight>
              </a:rPr>
              <a:t> </a:t>
            </a:r>
            <a:r>
              <a:rPr lang="en-US" sz="2200" b="0" i="1" dirty="0">
                <a:solidFill>
                  <a:srgbClr val="000000"/>
                </a:solidFill>
                <a:effectLst/>
                <a:highlight>
                  <a:srgbClr val="C0C0C0"/>
                </a:highlight>
              </a:rPr>
              <a:t>expr </a:t>
            </a:r>
            <a:r>
              <a:rPr lang="en-US" sz="2200" b="1" i="0" dirty="0">
                <a:solidFill>
                  <a:srgbClr val="000000"/>
                </a:solidFill>
                <a:effectLst/>
                <a:highlight>
                  <a:srgbClr val="C0C0C0"/>
                </a:highlight>
              </a:rPr>
              <a:t>then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1" i="0" dirty="0">
                <a:solidFill>
                  <a:srgbClr val="000000"/>
                </a:solidFill>
                <a:effectLst/>
                <a:highlight>
                  <a:srgbClr val="C0C0C0"/>
                </a:highlight>
              </a:rPr>
              <a:t>else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0" dirty="0">
                <a:solidFill>
                  <a:srgbClr val="000000"/>
                </a:solidFill>
                <a:effectLst/>
                <a:highlight>
                  <a:srgbClr val="C0C0C0"/>
                </a:highlight>
              </a:rPr>
              <a:t>(1.2)</a:t>
            </a:r>
            <a:r>
              <a:rPr lang="en-US" sz="2200" b="0" i="1" dirty="0">
                <a:solidFill>
                  <a:srgbClr val="000000"/>
                </a:solidFill>
                <a:effectLst/>
                <a:highlight>
                  <a:srgbClr val="C0C0C0"/>
                </a:highlight>
              </a:rPr>
              <a:t> </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other </a:t>
            </a:r>
            <a:r>
              <a:rPr lang="en-US" sz="2200" i="0" dirty="0">
                <a:solidFill>
                  <a:srgbClr val="000000"/>
                </a:solidFill>
                <a:effectLst/>
                <a:highlight>
                  <a:srgbClr val="C0C0C0"/>
                </a:highlight>
              </a:rPr>
              <a:t>(1.3)</a:t>
            </a:r>
            <a:br>
              <a:rPr lang="en-US" sz="2200" i="0" dirty="0">
                <a:solidFill>
                  <a:srgbClr val="000000"/>
                </a:solidFill>
                <a:effectLst/>
                <a:highlight>
                  <a:srgbClr val="C0C0C0"/>
                </a:highlight>
              </a:rPr>
            </a:br>
            <a:endParaRPr lang="en-US" sz="2200" i="0" dirty="0">
              <a:solidFill>
                <a:srgbClr val="000000"/>
              </a:solidFill>
              <a:effectLst/>
              <a:highlight>
                <a:srgbClr val="C0C0C0"/>
              </a:highlight>
            </a:endParaRPr>
          </a:p>
          <a:p>
            <a:r>
              <a:rPr lang="en-US" sz="2200" b="0" i="0" dirty="0">
                <a:solidFill>
                  <a:srgbClr val="000000"/>
                </a:solidFill>
                <a:effectLst/>
              </a:rPr>
              <a:t>If we have a shift-reduce parser in configuration</a:t>
            </a:r>
            <a:r>
              <a:rPr lang="en-US" sz="2200" dirty="0"/>
              <a:t> </a:t>
            </a:r>
            <a:br>
              <a:rPr lang="en-US" sz="2200" dirty="0"/>
            </a:br>
            <a:r>
              <a:rPr lang="en-US" sz="2200" dirty="0"/>
              <a:t>	Stack:</a:t>
            </a:r>
            <a:r>
              <a:rPr lang="en-US" sz="2200" b="1" dirty="0"/>
              <a:t> 				</a:t>
            </a:r>
            <a:r>
              <a:rPr lang="en-US" sz="2200" i="1" dirty="0"/>
              <a:t>	</a:t>
            </a:r>
            <a:r>
              <a:rPr lang="en-US" sz="2200" dirty="0"/>
              <a:t>	Input:</a:t>
            </a:r>
            <a:br>
              <a:rPr lang="en-US" sz="2200" dirty="0"/>
            </a:br>
            <a:r>
              <a:rPr lang="en-US" sz="2200" b="0" i="0" dirty="0">
                <a:solidFill>
                  <a:srgbClr val="000000"/>
                </a:solidFill>
                <a:effectLst/>
              </a:rPr>
              <a:t>we </a:t>
            </a:r>
            <a:r>
              <a:rPr lang="en-US" sz="2200" b="0" i="0" dirty="0">
                <a:solidFill>
                  <a:srgbClr val="FF0000"/>
                </a:solidFill>
                <a:effectLst/>
              </a:rPr>
              <a:t>cannot tell whether </a:t>
            </a:r>
            <a:r>
              <a:rPr lang="en-US" sz="2200" b="1" i="0" dirty="0">
                <a:solidFill>
                  <a:srgbClr val="FF0000"/>
                </a:solidFill>
                <a:effectLst/>
              </a:rPr>
              <a:t>if expr then </a:t>
            </a:r>
            <a:r>
              <a:rPr lang="en-US" sz="2200" b="1" i="0" dirty="0" err="1">
                <a:solidFill>
                  <a:srgbClr val="FF0000"/>
                </a:solidFill>
                <a:effectLst/>
              </a:rPr>
              <a:t>stmt</a:t>
            </a:r>
            <a:r>
              <a:rPr lang="en-US" sz="2200" b="1" i="0" dirty="0">
                <a:solidFill>
                  <a:srgbClr val="FF0000"/>
                </a:solidFill>
                <a:effectLst/>
              </a:rPr>
              <a:t> </a:t>
            </a:r>
            <a:r>
              <a:rPr lang="en-US" sz="2200" b="0" i="0" dirty="0">
                <a:solidFill>
                  <a:srgbClr val="FF0000"/>
                </a:solidFill>
                <a:effectLst/>
              </a:rPr>
              <a:t>is the handle</a:t>
            </a:r>
            <a:r>
              <a:rPr lang="en-US" sz="2200" b="0" i="0" dirty="0">
                <a:solidFill>
                  <a:srgbClr val="000000"/>
                </a:solidFill>
                <a:effectLst/>
              </a:rPr>
              <a:t>, no matter what appears below it on the stack. (</a:t>
            </a:r>
            <a:r>
              <a:rPr lang="en-US" sz="2200" b="0" i="0" dirty="0">
                <a:solidFill>
                  <a:srgbClr val="FF0000"/>
                </a:solidFill>
                <a:effectLst/>
              </a:rPr>
              <a:t>shift / reduce conflict</a:t>
            </a:r>
            <a:r>
              <a:rPr lang="en-US" sz="2200" b="0" i="0" dirty="0">
                <a:solidFill>
                  <a:srgbClr val="000000"/>
                </a:solidFill>
                <a:effectLst/>
              </a:rPr>
              <a:t>). </a:t>
            </a:r>
            <a:endParaRPr lang="en-US" sz="2200" b="0" i="0" dirty="0">
              <a:solidFill>
                <a:srgbClr val="000000"/>
              </a:solidFill>
              <a:effectLst/>
            </a:endParaRPr>
          </a:p>
          <a:p>
            <a:r>
              <a:rPr lang="en-US" sz="2200" b="0" i="0" dirty="0">
                <a:solidFill>
                  <a:srgbClr val="000000"/>
                </a:solidFill>
                <a:effectLst/>
              </a:rPr>
              <a:t>Depending on what follows the </a:t>
            </a:r>
            <a:r>
              <a:rPr lang="en-US" sz="2200" b="1" i="0" dirty="0">
                <a:solidFill>
                  <a:srgbClr val="000000"/>
                </a:solidFill>
                <a:effectLst/>
              </a:rPr>
              <a:t>else </a:t>
            </a:r>
            <a:r>
              <a:rPr lang="en-US" sz="2200" b="0" i="0" dirty="0">
                <a:solidFill>
                  <a:srgbClr val="000000"/>
                </a:solidFill>
                <a:effectLst/>
              </a:rPr>
              <a:t>on the input, it might be correct </a:t>
            </a:r>
            <a:endParaRPr lang="en-US" sz="2200" b="0" i="0" dirty="0">
              <a:solidFill>
                <a:srgbClr val="000000"/>
              </a:solidFill>
              <a:effectLst/>
            </a:endParaRPr>
          </a:p>
          <a:p>
            <a:pPr lvl="1"/>
            <a:r>
              <a:rPr lang="en-US" sz="2200" b="0" i="0" dirty="0">
                <a:solidFill>
                  <a:srgbClr val="000000"/>
                </a:solidFill>
                <a:effectLst/>
              </a:rPr>
              <a:t>to </a:t>
            </a:r>
            <a:r>
              <a:rPr lang="en-US" sz="2200" b="0" i="0" dirty="0">
                <a:solidFill>
                  <a:srgbClr val="FF0000"/>
                </a:solidFill>
                <a:effectLst/>
              </a:rPr>
              <a:t>reduce </a:t>
            </a:r>
            <a:r>
              <a:rPr lang="en-US" sz="2200" b="1" i="0" dirty="0">
                <a:effectLst/>
              </a:rPr>
              <a:t>if </a:t>
            </a:r>
            <a:r>
              <a:rPr lang="en-US" sz="2200" i="1" dirty="0">
                <a:effectLst/>
              </a:rPr>
              <a:t>expr </a:t>
            </a:r>
            <a:r>
              <a:rPr lang="en-US" sz="2200" b="1" i="0" dirty="0">
                <a:effectLst/>
              </a:rPr>
              <a:t>then </a:t>
            </a:r>
            <a:r>
              <a:rPr lang="en-US" sz="2200" i="1" dirty="0" err="1">
                <a:effectLst/>
              </a:rPr>
              <a:t>stmt</a:t>
            </a:r>
            <a:r>
              <a:rPr lang="en-US" sz="2200" i="1" dirty="0">
                <a:effectLst/>
              </a:rPr>
              <a:t> </a:t>
            </a:r>
            <a:r>
              <a:rPr lang="en-US" sz="2200" b="1" dirty="0">
                <a:solidFill>
                  <a:srgbClr val="FF0000"/>
                </a:solidFill>
                <a:effectLst/>
              </a:rPr>
              <a:t>(1.1) </a:t>
            </a:r>
            <a:r>
              <a:rPr lang="en-US" sz="2200" dirty="0">
                <a:solidFill>
                  <a:srgbClr val="FF0000"/>
                </a:solidFill>
              </a:rPr>
              <a:t>to </a:t>
            </a:r>
            <a:r>
              <a:rPr lang="en-US" sz="2200" b="1" i="1" dirty="0" err="1">
                <a:solidFill>
                  <a:srgbClr val="FF0000"/>
                </a:solidFill>
              </a:rPr>
              <a:t>stmt</a:t>
            </a:r>
            <a:r>
              <a:rPr lang="en-US" sz="2200" b="1" i="1" dirty="0">
                <a:solidFill>
                  <a:srgbClr val="FF0000"/>
                </a:solidFill>
              </a:rPr>
              <a:t> </a:t>
            </a:r>
            <a:r>
              <a:rPr lang="en-US" sz="2200" dirty="0"/>
              <a:t>(non-terminal on left)</a:t>
            </a:r>
            <a:r>
              <a:rPr lang="en-US" sz="2200" b="0" i="0" dirty="0">
                <a:solidFill>
                  <a:srgbClr val="000000"/>
                </a:solidFill>
                <a:effectLst/>
              </a:rPr>
              <a:t>, or</a:t>
            </a:r>
            <a:endParaRPr lang="en-US" sz="2200" b="0" i="0" dirty="0">
              <a:solidFill>
                <a:srgbClr val="000000"/>
              </a:solidFill>
              <a:effectLst/>
            </a:endParaRPr>
          </a:p>
          <a:p>
            <a:pPr lvl="1"/>
            <a:r>
              <a:rPr lang="en-US" sz="2200" b="0" i="0" dirty="0">
                <a:solidFill>
                  <a:srgbClr val="000000"/>
                </a:solidFill>
                <a:effectLst/>
              </a:rPr>
              <a:t>to </a:t>
            </a:r>
            <a:r>
              <a:rPr lang="en-US" sz="2200" b="0" i="0" dirty="0">
                <a:solidFill>
                  <a:srgbClr val="FF0000"/>
                </a:solidFill>
                <a:effectLst/>
              </a:rPr>
              <a:t>shift </a:t>
            </a:r>
            <a:r>
              <a:rPr lang="en-US" sz="2200" b="1" i="0" dirty="0">
                <a:solidFill>
                  <a:srgbClr val="FF0000"/>
                </a:solidFill>
                <a:effectLst/>
              </a:rPr>
              <a:t>else</a:t>
            </a:r>
            <a:r>
              <a:rPr lang="en-US" sz="2200" b="1" i="0" dirty="0">
                <a:solidFill>
                  <a:srgbClr val="000000"/>
                </a:solidFill>
                <a:effectLst/>
              </a:rPr>
              <a:t> </a:t>
            </a:r>
            <a:r>
              <a:rPr lang="en-US" sz="2200" b="0" i="0" dirty="0">
                <a:solidFill>
                  <a:srgbClr val="000000"/>
                </a:solidFill>
                <a:effectLst/>
              </a:rPr>
              <a:t>and then to look for another </a:t>
            </a:r>
            <a:r>
              <a:rPr lang="en-US" sz="2200" b="1" i="1" dirty="0" err="1">
                <a:solidFill>
                  <a:srgbClr val="000000"/>
                </a:solidFill>
                <a:effectLst/>
              </a:rPr>
              <a:t>stmt</a:t>
            </a:r>
            <a:r>
              <a:rPr lang="en-US" sz="2200" b="1" i="1" dirty="0">
                <a:solidFill>
                  <a:srgbClr val="000000"/>
                </a:solidFill>
                <a:effectLst/>
              </a:rPr>
              <a:t> </a:t>
            </a:r>
            <a:r>
              <a:rPr lang="en-US" sz="2200" b="0" i="0" dirty="0">
                <a:solidFill>
                  <a:srgbClr val="000000"/>
                </a:solidFill>
                <a:effectLst/>
              </a:rPr>
              <a:t>to complete the alternative </a:t>
            </a:r>
            <a:r>
              <a:rPr lang="en-US" sz="2200" b="1" dirty="0">
                <a:effectLst/>
              </a:rPr>
              <a:t>if</a:t>
            </a:r>
            <a:r>
              <a:rPr lang="en-US" sz="2200" b="1" i="1" dirty="0">
                <a:effectLst/>
              </a:rPr>
              <a:t> expr </a:t>
            </a:r>
            <a:r>
              <a:rPr lang="en-US" sz="2200" b="1" dirty="0">
                <a:effectLst/>
              </a:rPr>
              <a:t>then </a:t>
            </a:r>
            <a:r>
              <a:rPr lang="en-US" sz="2200" b="1" i="1" dirty="0" err="1">
                <a:effectLst/>
              </a:rPr>
              <a:t>stmt</a:t>
            </a:r>
            <a:r>
              <a:rPr lang="en-US" sz="2200" b="1" i="1" dirty="0">
                <a:effectLst/>
              </a:rPr>
              <a:t> </a:t>
            </a:r>
            <a:r>
              <a:rPr lang="en-US" sz="2200" b="1" dirty="0">
                <a:effectLst/>
              </a:rPr>
              <a:t>else </a:t>
            </a:r>
            <a:r>
              <a:rPr lang="en-US" sz="2200" b="1" i="1" dirty="0" err="1">
                <a:effectLst/>
              </a:rPr>
              <a:t>stmt</a:t>
            </a:r>
            <a:r>
              <a:rPr lang="en-US" sz="2200" b="1" i="1" dirty="0">
                <a:effectLst/>
              </a:rPr>
              <a:t> </a:t>
            </a:r>
            <a:r>
              <a:rPr lang="en-US" sz="2200" b="1" dirty="0">
                <a:solidFill>
                  <a:srgbClr val="FF0000"/>
                </a:solidFill>
                <a:effectLst/>
              </a:rPr>
              <a:t>(1.2) </a:t>
            </a:r>
            <a:r>
              <a:rPr lang="en-US" sz="2200" dirty="0">
                <a:solidFill>
                  <a:srgbClr val="FF0000"/>
                </a:solidFill>
              </a:rPr>
              <a:t>to </a:t>
            </a:r>
            <a:r>
              <a:rPr lang="en-US" sz="2200" b="1" i="1" dirty="0" err="1">
                <a:solidFill>
                  <a:srgbClr val="FF0000"/>
                </a:solidFill>
              </a:rPr>
              <a:t>stmt</a:t>
            </a:r>
            <a:r>
              <a:rPr lang="en-US" sz="2200" b="1" i="1" dirty="0">
                <a:solidFill>
                  <a:srgbClr val="FF0000"/>
                </a:solidFill>
              </a:rPr>
              <a:t> </a:t>
            </a:r>
            <a:r>
              <a:rPr lang="en-US" sz="2200" dirty="0"/>
              <a:t>(non-terminal on left)</a:t>
            </a:r>
            <a:r>
              <a:rPr lang="en-US" sz="2200" b="0" i="0" dirty="0">
                <a:solidFill>
                  <a:srgbClr val="000000"/>
                </a:solidFill>
                <a:effectLst/>
              </a:rPr>
              <a:t>.</a:t>
            </a:r>
            <a:br>
              <a:rPr lang="en-US" sz="2200" b="0" i="0" dirty="0">
                <a:solidFill>
                  <a:srgbClr val="000000"/>
                </a:solidFill>
                <a:effectLst/>
              </a:rPr>
            </a:br>
            <a:endParaRPr lang="en-US" sz="2200" b="0" i="0" dirty="0">
              <a:solidFill>
                <a:srgbClr val="000000"/>
              </a:solidFill>
              <a:effectLst/>
            </a:endParaRPr>
          </a:p>
          <a:p>
            <a:r>
              <a:rPr lang="en-US" sz="2200" b="0" i="0" dirty="0">
                <a:solidFill>
                  <a:srgbClr val="000000"/>
                </a:solidFill>
                <a:effectLst/>
              </a:rPr>
              <a:t>Note that shift-reduce parsing can be adapted to parse certain ambiguous </a:t>
            </a:r>
            <a:r>
              <a:rPr lang="en-US" sz="2200" dirty="0">
                <a:solidFill>
                  <a:srgbClr val="000000"/>
                </a:solidFill>
              </a:rPr>
              <a:t>g</a:t>
            </a:r>
            <a:r>
              <a:rPr lang="en-US" sz="2200" b="0" i="0" dirty="0">
                <a:solidFill>
                  <a:srgbClr val="000000"/>
                </a:solidFill>
                <a:effectLst/>
              </a:rPr>
              <a:t>rammars, such as the dangling-else grammar above. </a:t>
            </a:r>
            <a:endParaRPr lang="en-US" sz="2200" b="0" i="0" dirty="0">
              <a:solidFill>
                <a:srgbClr val="000000"/>
              </a:solidFill>
              <a:effectLst/>
            </a:endParaRPr>
          </a:p>
          <a:p>
            <a:r>
              <a:rPr lang="en-US" sz="2200" b="0" i="0" dirty="0">
                <a:solidFill>
                  <a:srgbClr val="FF0000"/>
                </a:solidFill>
                <a:effectLst/>
              </a:rPr>
              <a:t>If we resolve the shift/reduce conflict on </a:t>
            </a:r>
            <a:r>
              <a:rPr lang="en-US" sz="2200" b="1" i="0" dirty="0">
                <a:solidFill>
                  <a:srgbClr val="FF0000"/>
                </a:solidFill>
                <a:effectLst/>
              </a:rPr>
              <a:t>else </a:t>
            </a:r>
            <a:r>
              <a:rPr lang="en-US" sz="2200" b="0" i="0" dirty="0">
                <a:solidFill>
                  <a:srgbClr val="FF0000"/>
                </a:solidFill>
                <a:effectLst/>
              </a:rPr>
              <a:t>in favor of shifting (1.2)</a:t>
            </a:r>
            <a:r>
              <a:rPr lang="en-US" sz="2200" b="0" i="0" dirty="0">
                <a:solidFill>
                  <a:srgbClr val="000000"/>
                </a:solidFill>
                <a:effectLst/>
              </a:rPr>
              <a:t>, the parser will behave as we expect, </a:t>
            </a:r>
            <a:r>
              <a:rPr lang="en-US" sz="2200" b="0" i="0" dirty="0">
                <a:solidFill>
                  <a:srgbClr val="FF0000"/>
                </a:solidFill>
                <a:effectLst/>
              </a:rPr>
              <a:t>associating each </a:t>
            </a:r>
            <a:r>
              <a:rPr lang="en-US" sz="2200" b="1" i="0" dirty="0">
                <a:solidFill>
                  <a:srgbClr val="FF0000"/>
                </a:solidFill>
                <a:effectLst/>
              </a:rPr>
              <a:t>else </a:t>
            </a:r>
            <a:r>
              <a:rPr lang="en-US" sz="2200" b="0" i="0" dirty="0">
                <a:solidFill>
                  <a:srgbClr val="FF0000"/>
                </a:solidFill>
                <a:effectLst/>
              </a:rPr>
              <a:t>with the closest unmatched </a:t>
            </a:r>
            <a:r>
              <a:rPr lang="en-US" sz="2200" b="1" i="0" dirty="0">
                <a:solidFill>
                  <a:srgbClr val="FF0000"/>
                </a:solidFill>
                <a:effectLst/>
              </a:rPr>
              <a:t>then</a:t>
            </a:r>
            <a:r>
              <a:rPr lang="en-US" sz="2200" b="0" i="0" dirty="0">
                <a:solidFill>
                  <a:srgbClr val="000000"/>
                </a:solidFill>
                <a:effectLst/>
              </a:rPr>
              <a:t>. (We discuss parsers for such ambiguous grammars later).</a:t>
            </a:r>
            <a:br>
              <a:rPr lang="en-US" sz="2200" dirty="0"/>
            </a:br>
            <a:br>
              <a:rPr lang="en-US" dirty="0"/>
            </a:br>
            <a:endParaRPr lang="en-US"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graphicFrame>
        <p:nvGraphicFramePr>
          <p:cNvPr id="5" name="Table 5"/>
          <p:cNvGraphicFramePr>
            <a:graphicFrameLocks noGrp="1"/>
          </p:cNvGraphicFramePr>
          <p:nvPr/>
        </p:nvGraphicFramePr>
        <p:xfrm>
          <a:off x="1752600" y="2067560"/>
          <a:ext cx="3073400" cy="370840"/>
        </p:xfrm>
        <a:graphic>
          <a:graphicData uri="http://schemas.openxmlformats.org/drawingml/2006/table">
            <a:tbl>
              <a:tblPr firstRow="1" bandRow="1">
                <a:tableStyleId>{C4B1156A-380E-4F78-BDF5-A606A8083BF9}</a:tableStyleId>
              </a:tblPr>
              <a:tblGrid>
                <a:gridCol w="330200"/>
                <a:gridCol w="457200"/>
                <a:gridCol w="381000"/>
                <a:gridCol w="609600"/>
                <a:gridCol w="685800"/>
                <a:gridCol w="609600"/>
              </a:tblGrid>
              <a:tr h="370840">
                <a:tc>
                  <a:txBody>
                    <a:bodyPr/>
                    <a:lstStyle/>
                    <a:p>
                      <a:r>
                        <a:rPr lang="en-US" dirty="0">
                          <a:solidFill>
                            <a:schemeClr val="tx1"/>
                          </a:solidFill>
                        </a:rPr>
                        <a:t>$</a:t>
                      </a:r>
                      <a:endParaRPr lang="en-US" dirty="0">
                        <a:solidFill>
                          <a:schemeClr val="tx1"/>
                        </a:solidFill>
                      </a:endParaRPr>
                    </a:p>
                  </a:txBody>
                  <a:tcPr/>
                </a:tc>
                <a:tc>
                  <a:txBody>
                    <a:bodyPr/>
                    <a:lstStyle/>
                    <a:p>
                      <a:r>
                        <a:rPr lang="en-US" dirty="0">
                          <a:solidFill>
                            <a:schemeClr val="tx1"/>
                          </a:solidFill>
                        </a:rPr>
                        <a:t>…</a:t>
                      </a:r>
                      <a:endParaRPr lang="en-US" dirty="0">
                        <a:solidFill>
                          <a:schemeClr val="tx1"/>
                        </a:solidFill>
                      </a:endParaRPr>
                    </a:p>
                  </a:txBody>
                  <a:tcPr/>
                </a:tc>
                <a:tc>
                  <a:txBody>
                    <a:bodyPr/>
                    <a:lstStyle/>
                    <a:p>
                      <a:r>
                        <a:rPr lang="en-US" dirty="0">
                          <a:solidFill>
                            <a:schemeClr val="tx1"/>
                          </a:solidFill>
                        </a:rPr>
                        <a:t>if</a:t>
                      </a:r>
                      <a:endParaRPr lang="en-US" dirty="0">
                        <a:solidFill>
                          <a:schemeClr val="tx1"/>
                        </a:solidFill>
                      </a:endParaRPr>
                    </a:p>
                  </a:txBody>
                  <a:tcPr/>
                </a:tc>
                <a:tc>
                  <a:txBody>
                    <a:bodyPr/>
                    <a:lstStyle/>
                    <a:p>
                      <a:r>
                        <a:rPr lang="en-US" b="0" dirty="0">
                          <a:solidFill>
                            <a:schemeClr val="tx1"/>
                          </a:solidFill>
                        </a:rPr>
                        <a:t>expr</a:t>
                      </a:r>
                      <a:endParaRPr lang="en-US" b="0" i="1" dirty="0">
                        <a:solidFill>
                          <a:schemeClr val="tx1"/>
                        </a:solidFill>
                      </a:endParaRPr>
                    </a:p>
                  </a:txBody>
                  <a:tcPr/>
                </a:tc>
                <a:tc>
                  <a:txBody>
                    <a:bodyPr/>
                    <a:lstStyle/>
                    <a:p>
                      <a:r>
                        <a:rPr lang="en-US" dirty="0">
                          <a:solidFill>
                            <a:schemeClr val="tx1"/>
                          </a:solidFill>
                        </a:rPr>
                        <a:t>then</a:t>
                      </a:r>
                      <a:endParaRPr lang="en-US" dirty="0">
                        <a:solidFill>
                          <a:schemeClr val="tx1"/>
                        </a:solidFill>
                      </a:endParaRPr>
                    </a:p>
                  </a:txBody>
                  <a:tcPr/>
                </a:tc>
                <a:tc>
                  <a:txBody>
                    <a:bodyPr/>
                    <a:lstStyle/>
                    <a:p>
                      <a:r>
                        <a:rPr lang="en-US" b="0" dirty="0" err="1">
                          <a:solidFill>
                            <a:schemeClr val="tx1"/>
                          </a:solidFill>
                        </a:rPr>
                        <a:t>stmt</a:t>
                      </a:r>
                      <a:endParaRPr lang="en-US" b="0" i="1" dirty="0">
                        <a:solidFill>
                          <a:schemeClr val="tx1"/>
                        </a:solidFill>
                      </a:endParaRPr>
                    </a:p>
                  </a:txBody>
                  <a:tcPr/>
                </a:tc>
              </a:tr>
            </a:tbl>
          </a:graphicData>
        </a:graphic>
      </p:graphicFrame>
      <p:graphicFrame>
        <p:nvGraphicFramePr>
          <p:cNvPr id="7" name="Table 7"/>
          <p:cNvGraphicFramePr>
            <a:graphicFrameLocks noGrp="1"/>
          </p:cNvGraphicFramePr>
          <p:nvPr/>
        </p:nvGraphicFramePr>
        <p:xfrm>
          <a:off x="7239000" y="2067560"/>
          <a:ext cx="1447800" cy="370840"/>
        </p:xfrm>
        <a:graphic>
          <a:graphicData uri="http://schemas.openxmlformats.org/drawingml/2006/table">
            <a:tbl>
              <a:tblPr firstRow="1" bandRow="1">
                <a:tableStyleId>{C4B1156A-380E-4F78-BDF5-A606A8083BF9}</a:tableStyleId>
              </a:tblPr>
              <a:tblGrid>
                <a:gridCol w="584200"/>
                <a:gridCol w="406400"/>
                <a:gridCol w="457200"/>
              </a:tblGrid>
              <a:tr h="370840">
                <a:tc>
                  <a:txBody>
                    <a:bodyPr/>
                    <a:lstStyle/>
                    <a:p>
                      <a:r>
                        <a:rPr lang="en-US" baseline="0" dirty="0">
                          <a:solidFill>
                            <a:schemeClr val="tx1"/>
                          </a:solidFill>
                        </a:rPr>
                        <a:t>else</a:t>
                      </a:r>
                      <a:endParaRPr lang="en-US" baseline="0" dirty="0">
                        <a:solidFill>
                          <a:schemeClr val="tx1"/>
                        </a:solidFill>
                      </a:endParaRPr>
                    </a:p>
                  </a:txBody>
                  <a:tcPr/>
                </a:tc>
                <a:tc>
                  <a:txBody>
                    <a:bodyPr/>
                    <a:lstStyle/>
                    <a:p>
                      <a:r>
                        <a:rPr lang="en-US" baseline="0" dirty="0">
                          <a:solidFill>
                            <a:schemeClr val="tx1"/>
                          </a:solidFill>
                        </a:rPr>
                        <a:t>…</a:t>
                      </a:r>
                      <a:endParaRPr lang="en-US" baseline="0" dirty="0">
                        <a:solidFill>
                          <a:schemeClr val="tx1"/>
                        </a:solidFill>
                      </a:endParaRPr>
                    </a:p>
                  </a:txBody>
                  <a:tcPr/>
                </a:tc>
                <a:tc>
                  <a:txBody>
                    <a:bodyPr/>
                    <a:lstStyle/>
                    <a:p>
                      <a:r>
                        <a:rPr lang="en-US" baseline="0" dirty="0">
                          <a:solidFill>
                            <a:schemeClr val="tx1"/>
                          </a:solidFill>
                        </a:rPr>
                        <a:t>$</a:t>
                      </a:r>
                      <a:endParaRPr lang="en-US" baseline="0" dirty="0">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Reduce/Reduce Conflict - Example</a:t>
            </a:r>
            <a:endParaRPr lang="en-US" dirty="0"/>
          </a:p>
        </p:txBody>
      </p:sp>
      <p:sp>
        <p:nvSpPr>
          <p:cNvPr id="3" name="Content Placeholder 2"/>
          <p:cNvSpPr>
            <a:spLocks noGrp="1"/>
          </p:cNvSpPr>
          <p:nvPr>
            <p:ph idx="1"/>
          </p:nvPr>
        </p:nvSpPr>
        <p:spPr>
          <a:xfrm>
            <a:off x="-1" y="685800"/>
            <a:ext cx="9895403" cy="5638800"/>
          </a:xfrm>
        </p:spPr>
        <p:txBody>
          <a:bodyPr/>
          <a:lstStyle/>
          <a:p>
            <a:r>
              <a:rPr lang="en-US" sz="2000" b="0" i="0" dirty="0">
                <a:solidFill>
                  <a:srgbClr val="000000"/>
                </a:solidFill>
                <a:effectLst/>
              </a:rPr>
              <a:t>Suppose a lexical analyzer returns the </a:t>
            </a:r>
            <a:r>
              <a:rPr lang="en-US" sz="2000" b="0" i="0" dirty="0">
                <a:solidFill>
                  <a:srgbClr val="FF0000"/>
                </a:solidFill>
                <a:effectLst/>
              </a:rPr>
              <a:t>token name </a:t>
            </a:r>
            <a:r>
              <a:rPr lang="en-US" sz="2000" b="1" i="0" dirty="0">
                <a:solidFill>
                  <a:srgbClr val="FF0000"/>
                </a:solidFill>
                <a:effectLst/>
              </a:rPr>
              <a:t>id</a:t>
            </a:r>
            <a:r>
              <a:rPr lang="en-US" sz="2000" b="0" i="0" dirty="0">
                <a:solidFill>
                  <a:srgbClr val="FF0000"/>
                </a:solidFill>
                <a:effectLst/>
              </a:rPr>
              <a:t> for all </a:t>
            </a:r>
            <a:r>
              <a:rPr lang="en-US" sz="2000" b="0" i="0" dirty="0">
                <a:solidFill>
                  <a:srgbClr val="000000"/>
                </a:solidFill>
                <a:effectLst/>
              </a:rPr>
              <a:t>(variable, arrays or function). </a:t>
            </a:r>
            <a:endParaRPr lang="en-US" sz="2000" b="0" i="0" dirty="0">
              <a:solidFill>
                <a:srgbClr val="000000"/>
              </a:solidFill>
              <a:effectLst/>
            </a:endParaRPr>
          </a:p>
          <a:p>
            <a:r>
              <a:rPr lang="en-US" sz="2000" b="0" i="0" dirty="0">
                <a:solidFill>
                  <a:srgbClr val="000000"/>
                </a:solidFill>
                <a:effectLst/>
              </a:rPr>
              <a:t>That language </a:t>
            </a:r>
            <a:r>
              <a:rPr lang="en-US" sz="2000" b="0" i="0" dirty="0">
                <a:solidFill>
                  <a:srgbClr val="FF0000"/>
                </a:solidFill>
                <a:effectLst/>
              </a:rPr>
              <a:t>calls functions by giving their names, with parameters</a:t>
            </a:r>
            <a:r>
              <a:rPr lang="en-US" sz="2000" b="0" i="0" dirty="0">
                <a:solidFill>
                  <a:srgbClr val="000000"/>
                </a:solidFill>
                <a:effectLst/>
              </a:rPr>
              <a:t> surrounded by parentheses, and that </a:t>
            </a:r>
            <a:r>
              <a:rPr lang="en-US" sz="2000" b="0" i="0" dirty="0">
                <a:solidFill>
                  <a:srgbClr val="FF0000"/>
                </a:solidFill>
                <a:effectLst/>
              </a:rPr>
              <a:t>arrays are referenced by the same syntax</a:t>
            </a:r>
            <a:r>
              <a:rPr lang="en-US" sz="2000" b="0" i="0" dirty="0">
                <a:solidFill>
                  <a:srgbClr val="000000"/>
                </a:solidFill>
                <a:effectLst/>
              </a:rPr>
              <a:t>. </a:t>
            </a:r>
            <a:endParaRPr lang="en-US" sz="2000" b="0" i="0" dirty="0">
              <a:solidFill>
                <a:srgbClr val="000000"/>
              </a:solidFill>
              <a:effectLst/>
            </a:endParaRPr>
          </a:p>
          <a:p>
            <a:r>
              <a:rPr lang="en-US" sz="2000" b="0" i="0" dirty="0">
                <a:solidFill>
                  <a:srgbClr val="000000"/>
                </a:solidFill>
                <a:effectLst/>
              </a:rPr>
              <a:t>Since </a:t>
            </a:r>
            <a:r>
              <a:rPr lang="en-US" sz="2000" dirty="0">
                <a:solidFill>
                  <a:srgbClr val="000000"/>
                </a:solidFill>
              </a:rPr>
              <a:t>translation of </a:t>
            </a:r>
            <a:r>
              <a:rPr lang="en-US" sz="2000" b="0" i="0" dirty="0">
                <a:solidFill>
                  <a:srgbClr val="FF0000"/>
                </a:solidFill>
                <a:effectLst/>
              </a:rPr>
              <a:t>indices in array references</a:t>
            </a:r>
            <a:r>
              <a:rPr lang="en-US" sz="2000" b="0" i="0" dirty="0">
                <a:solidFill>
                  <a:srgbClr val="000000"/>
                </a:solidFill>
                <a:effectLst/>
              </a:rPr>
              <a:t> and </a:t>
            </a:r>
            <a:r>
              <a:rPr lang="en-US" sz="2000" b="0" i="0" dirty="0">
                <a:solidFill>
                  <a:srgbClr val="FF0000"/>
                </a:solidFill>
                <a:effectLst/>
              </a:rPr>
              <a:t>parameters in function calls are different</a:t>
            </a:r>
            <a:r>
              <a:rPr lang="en-US" sz="2000" b="0" i="0" dirty="0">
                <a:solidFill>
                  <a:srgbClr val="000000"/>
                </a:solidFill>
                <a:effectLst/>
              </a:rPr>
              <a:t>, we want to use different productions to generate lists of actual parameters and indices. </a:t>
            </a:r>
            <a:endParaRPr lang="en-US" sz="2000" b="0" i="0" dirty="0">
              <a:solidFill>
                <a:srgbClr val="000000"/>
              </a:solidFill>
              <a:effectLst/>
            </a:endParaRPr>
          </a:p>
          <a:p>
            <a:r>
              <a:rPr lang="en-US" sz="2000" b="0" i="0" dirty="0">
                <a:solidFill>
                  <a:srgbClr val="000000"/>
                </a:solidFill>
                <a:effectLst/>
              </a:rPr>
              <a:t>Relevant grammar productions are given in following Fig.</a:t>
            </a:r>
            <a:endParaRPr lang="en-US" sz="2000" b="0" i="0" dirty="0">
              <a:solidFill>
                <a:srgbClr val="000000"/>
              </a:solidFill>
              <a:effectLst/>
            </a:endParaRPr>
          </a:p>
          <a:p>
            <a:r>
              <a:rPr lang="en-US" sz="2000" b="0" i="0" dirty="0">
                <a:solidFill>
                  <a:srgbClr val="000000"/>
                </a:solidFill>
                <a:effectLst/>
              </a:rPr>
              <a:t>Lexical analyzer will convert function </a:t>
            </a:r>
            <a:r>
              <a:rPr lang="en-US" sz="2000" b="0" i="0" dirty="0">
                <a:solidFill>
                  <a:srgbClr val="FF0000"/>
                </a:solidFill>
                <a:effectLst/>
              </a:rPr>
              <a:t>p (</a:t>
            </a:r>
            <a:r>
              <a:rPr lang="en-US" sz="2000" b="0" i="0" dirty="0" err="1">
                <a:solidFill>
                  <a:srgbClr val="FF0000"/>
                </a:solidFill>
                <a:effectLst/>
              </a:rPr>
              <a:t>i</a:t>
            </a:r>
            <a:r>
              <a:rPr lang="en-US" sz="2000" b="0" i="0" dirty="0">
                <a:solidFill>
                  <a:srgbClr val="FF0000"/>
                </a:solidFill>
                <a:effectLst/>
              </a:rPr>
              <a:t> , j )</a:t>
            </a:r>
            <a:r>
              <a:rPr lang="en-US" sz="2000" b="0" i="0" dirty="0">
                <a:solidFill>
                  <a:srgbClr val="000000"/>
                </a:solidFill>
                <a:effectLst/>
              </a:rPr>
              <a:t> to the token stream </a:t>
            </a:r>
            <a:r>
              <a:rPr lang="en-US" sz="2000" b="0" i="0" dirty="0">
                <a:solidFill>
                  <a:srgbClr val="FF0000"/>
                </a:solidFill>
                <a:effectLst/>
              </a:rPr>
              <a:t>id (id, id)</a:t>
            </a:r>
            <a:r>
              <a:rPr lang="en-US" sz="2000" b="0" i="0" dirty="0">
                <a:solidFill>
                  <a:srgbClr val="000000"/>
                </a:solidFill>
                <a:effectLst/>
              </a:rPr>
              <a:t> for the parser. </a:t>
            </a:r>
            <a:endParaRPr lang="en-US" sz="2000" b="0" i="0" dirty="0">
              <a:solidFill>
                <a:srgbClr val="000000"/>
              </a:solidFill>
              <a:effectLst/>
            </a:endParaRPr>
          </a:p>
          <a:p>
            <a:r>
              <a:rPr lang="en-US" sz="2000" b="0" i="0" dirty="0">
                <a:solidFill>
                  <a:srgbClr val="000000"/>
                </a:solidFill>
                <a:effectLst/>
              </a:rPr>
              <a:t>After shifting first three tokens on the stack, a shift-reduce parser would be in configuration</a:t>
            </a:r>
            <a:r>
              <a:rPr lang="en-US" sz="2000" dirty="0"/>
              <a:t> 		Stack:				Input:		</a:t>
            </a:r>
            <a:br>
              <a:rPr lang="en-US" sz="2000" b="1" dirty="0"/>
            </a:br>
            <a:endParaRPr lang="en-US" sz="2000" b="1"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6" name="Picture 5"/>
          <p:cNvPicPr>
            <a:picLocks noChangeAspect="1"/>
          </p:cNvPicPr>
          <p:nvPr/>
        </p:nvPicPr>
        <p:blipFill>
          <a:blip r:embed="rId1"/>
          <a:stretch>
            <a:fillRect/>
          </a:stretch>
        </p:blipFill>
        <p:spPr>
          <a:xfrm>
            <a:off x="2133600" y="4114800"/>
            <a:ext cx="5257800" cy="2496628"/>
          </a:xfrm>
          <a:prstGeom prst="rect">
            <a:avLst/>
          </a:prstGeom>
          <a:ln>
            <a:solidFill>
              <a:schemeClr val="tx1"/>
            </a:solidFill>
          </a:ln>
        </p:spPr>
      </p:pic>
      <p:graphicFrame>
        <p:nvGraphicFramePr>
          <p:cNvPr id="7" name="Table 5"/>
          <p:cNvGraphicFramePr>
            <a:graphicFrameLocks noGrp="1"/>
          </p:cNvGraphicFramePr>
          <p:nvPr/>
        </p:nvGraphicFramePr>
        <p:xfrm>
          <a:off x="2590800" y="381000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solidFill>
                            <a:srgbClr val="FF0000"/>
                          </a:solidFill>
                        </a:rPr>
                        <a:t>id</a:t>
                      </a:r>
                      <a:endParaRPr lang="en-US" dirty="0">
                        <a:solidFill>
                          <a:srgbClr val="FF0000"/>
                        </a:solidFill>
                      </a:endParaRPr>
                    </a:p>
                  </a:txBody>
                  <a:tcPr/>
                </a:tc>
                <a:tc>
                  <a:txBody>
                    <a:bodyPr/>
                    <a:lstStyle/>
                    <a:p>
                      <a:r>
                        <a:rPr lang="en-US" dirty="0">
                          <a:solidFill>
                            <a:srgbClr val="FF0000"/>
                          </a:solidFill>
                        </a:rPr>
                        <a:t>(</a:t>
                      </a:r>
                      <a:endParaRPr lang="en-US" dirty="0">
                        <a:solidFill>
                          <a:srgbClr val="FF0000"/>
                        </a:solidFill>
                      </a:endParaRPr>
                    </a:p>
                  </a:txBody>
                  <a:tcPr/>
                </a:tc>
                <a:tc>
                  <a:txBody>
                    <a:bodyPr/>
                    <a:lstStyle/>
                    <a:p>
                      <a:r>
                        <a:rPr lang="en-US" dirty="0">
                          <a:solidFill>
                            <a:srgbClr val="FF0000"/>
                          </a:solidFill>
                        </a:rPr>
                        <a:t>id</a:t>
                      </a:r>
                      <a:endParaRPr lang="en-US" dirty="0">
                        <a:solidFill>
                          <a:srgbClr val="FF0000"/>
                        </a:solidFill>
                      </a:endParaRPr>
                    </a:p>
                  </a:txBody>
                  <a:tcPr/>
                </a:tc>
              </a:tr>
            </a:tbl>
          </a:graphicData>
        </a:graphic>
      </p:graphicFrame>
      <p:graphicFrame>
        <p:nvGraphicFramePr>
          <p:cNvPr id="8" name="Table 5"/>
          <p:cNvGraphicFramePr>
            <a:graphicFrameLocks noGrp="1"/>
          </p:cNvGraphicFramePr>
          <p:nvPr/>
        </p:nvGraphicFramePr>
        <p:xfrm>
          <a:off x="6324600" y="381000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pPr algn="ctr"/>
                      <a:r>
                        <a:rPr lang="en-US" dirty="0"/>
                        <a:t>,</a:t>
                      </a:r>
                      <a:endParaRPr lang="en-US" dirty="0"/>
                    </a:p>
                  </a:txBody>
                  <a:tcPr/>
                </a:tc>
                <a:tc>
                  <a:txBody>
                    <a:bodyPr/>
                    <a:lstStyle/>
                    <a:p>
                      <a:pPr algn="ctr"/>
                      <a:r>
                        <a:rPr lang="en-US" dirty="0"/>
                        <a:t>id</a:t>
                      </a:r>
                      <a:endParaRPr lang="en-US" dirty="0"/>
                    </a:p>
                  </a:txBody>
                  <a:tcPr/>
                </a:tc>
                <a:tc>
                  <a:txBody>
                    <a:bodyPr/>
                    <a:lstStyle/>
                    <a:p>
                      <a:pPr algn="ctr"/>
                      <a:r>
                        <a:rPr lang="en-US" dirty="0"/>
                        <a:t>)</a:t>
                      </a:r>
                      <a:endParaRPr lang="en-US" dirty="0"/>
                    </a:p>
                  </a:txBody>
                  <a:tcPr/>
                </a:tc>
                <a:tc>
                  <a:txBody>
                    <a:bodyPr/>
                    <a:lstStyle/>
                    <a:p>
                      <a:pPr algn="ctr"/>
                      <a:r>
                        <a:rPr lang="en-US" dirty="0"/>
                        <a:t>…</a:t>
                      </a:r>
                      <a:endParaRPr lang="en-US" dirty="0"/>
                    </a:p>
                  </a:txBody>
                  <a:tcPr/>
                </a:tc>
                <a:tc>
                  <a:txBody>
                    <a:bodyPr/>
                    <a:lstStyle/>
                    <a:p>
                      <a:pPr algn="ctr"/>
                      <a:r>
                        <a:rPr lang="en-US" dirty="0">
                          <a:solidFill>
                            <a:schemeClr val="tx1"/>
                          </a:solidFill>
                        </a:rPr>
                        <a:t>$</a:t>
                      </a:r>
                      <a:endParaRPr lang="en-US" dirty="0">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Reduce/Reduce Conflict - Example</a:t>
            </a:r>
            <a:endParaRPr lang="en-US" dirty="0"/>
          </a:p>
        </p:txBody>
      </p:sp>
      <p:sp>
        <p:nvSpPr>
          <p:cNvPr id="3" name="Content Placeholder 2"/>
          <p:cNvSpPr>
            <a:spLocks noGrp="1"/>
          </p:cNvSpPr>
          <p:nvPr>
            <p:ph idx="1"/>
          </p:nvPr>
        </p:nvSpPr>
        <p:spPr>
          <a:xfrm>
            <a:off x="-76200" y="533400"/>
            <a:ext cx="10058400" cy="6172200"/>
          </a:xfrm>
        </p:spPr>
        <p:txBody>
          <a:bodyPr/>
          <a:lstStyle/>
          <a:p>
            <a:r>
              <a:rPr lang="en-US" sz="2000" dirty="0"/>
              <a:t>Stack: 				 Input: </a:t>
            </a:r>
            <a:endParaRPr lang="en-US" sz="2000" b="0" i="0" dirty="0">
              <a:effectLst/>
            </a:endParaRPr>
          </a:p>
          <a:p>
            <a:r>
              <a:rPr lang="en-US" sz="2000" b="1" i="0" dirty="0">
                <a:solidFill>
                  <a:srgbClr val="000000"/>
                </a:solidFill>
                <a:effectLst/>
              </a:rPr>
              <a:t>id </a:t>
            </a:r>
            <a:r>
              <a:rPr lang="en-US" sz="2000" b="0" i="0" dirty="0">
                <a:solidFill>
                  <a:srgbClr val="000000"/>
                </a:solidFill>
                <a:effectLst/>
              </a:rPr>
              <a:t>on top of the stack must be reduced, but by which production? </a:t>
            </a:r>
            <a:endParaRPr lang="en-US" sz="2000" b="0" i="0" dirty="0">
              <a:solidFill>
                <a:srgbClr val="000000"/>
              </a:solidFill>
              <a:effectLst/>
            </a:endParaRPr>
          </a:p>
          <a:p>
            <a:pPr lvl="1"/>
            <a:r>
              <a:rPr lang="en-US" b="0" i="0" dirty="0">
                <a:solidFill>
                  <a:srgbClr val="000000"/>
                </a:solidFill>
                <a:effectLst/>
              </a:rPr>
              <a:t>production </a:t>
            </a:r>
            <a:r>
              <a:rPr lang="en-US" b="0" i="0" dirty="0">
                <a:solidFill>
                  <a:srgbClr val="FF0000"/>
                </a:solidFill>
                <a:effectLst/>
              </a:rPr>
              <a:t>(</a:t>
            </a:r>
            <a:r>
              <a:rPr lang="en-US" dirty="0">
                <a:solidFill>
                  <a:srgbClr val="FF0000"/>
                </a:solidFill>
              </a:rPr>
              <a:t>5, </a:t>
            </a:r>
            <a:r>
              <a:rPr lang="en-US" dirty="0">
                <a:solidFill>
                  <a:srgbClr val="FF0000"/>
                </a:solidFill>
                <a:highlight>
                  <a:srgbClr val="C0C0C0"/>
                </a:highlight>
              </a:rPr>
              <a:t>parameter </a:t>
            </a:r>
            <a:r>
              <a:rPr lang="en-US" altLang="en-US" dirty="0">
                <a:highlight>
                  <a:srgbClr val="C0C0C0"/>
                </a:highlight>
                <a:sym typeface="Symbol" panose="05050102010706020507" pitchFamily="18" charset="2"/>
              </a:rPr>
              <a:t></a:t>
            </a:r>
            <a:r>
              <a:rPr lang="en-US" dirty="0">
                <a:solidFill>
                  <a:srgbClr val="FF0000"/>
                </a:solidFill>
                <a:highlight>
                  <a:srgbClr val="C0C0C0"/>
                </a:highlight>
                <a:sym typeface="Wingdings" panose="05000000000000000000" pitchFamily="2" charset="2"/>
              </a:rPr>
              <a:t> id</a:t>
            </a:r>
            <a:r>
              <a:rPr lang="en-US" b="0" i="0" dirty="0">
                <a:solidFill>
                  <a:srgbClr val="FF0000"/>
                </a:solidFill>
                <a:effectLst/>
              </a:rPr>
              <a:t>) if p is a function </a:t>
            </a:r>
            <a:r>
              <a:rPr lang="en-US" b="0" i="0" dirty="0">
                <a:solidFill>
                  <a:srgbClr val="000000"/>
                </a:solidFill>
                <a:effectLst/>
              </a:rPr>
              <a:t>or production </a:t>
            </a:r>
            <a:r>
              <a:rPr lang="en-US" b="0" i="0" dirty="0">
                <a:solidFill>
                  <a:srgbClr val="FF0000"/>
                </a:solidFill>
                <a:effectLst/>
              </a:rPr>
              <a:t>(7, </a:t>
            </a:r>
            <a:r>
              <a:rPr lang="en-US" b="0" i="0" dirty="0">
                <a:solidFill>
                  <a:srgbClr val="FF0000"/>
                </a:solidFill>
                <a:effectLst/>
                <a:highlight>
                  <a:srgbClr val="C0C0C0"/>
                </a:highlight>
              </a:rPr>
              <a:t>expr </a:t>
            </a:r>
            <a:r>
              <a:rPr lang="en-US" altLang="en-US" dirty="0">
                <a:highlight>
                  <a:srgbClr val="C0C0C0"/>
                </a:highlight>
                <a:sym typeface="Symbol" panose="05050102010706020507" pitchFamily="18" charset="2"/>
              </a:rPr>
              <a:t></a:t>
            </a:r>
            <a:r>
              <a:rPr lang="en-US" b="0" i="0" dirty="0">
                <a:solidFill>
                  <a:srgbClr val="FF0000"/>
                </a:solidFill>
                <a:effectLst/>
                <a:highlight>
                  <a:srgbClr val="C0C0C0"/>
                </a:highlight>
                <a:sym typeface="Wingdings" panose="05000000000000000000" pitchFamily="2" charset="2"/>
              </a:rPr>
              <a:t> id</a:t>
            </a:r>
            <a:r>
              <a:rPr lang="en-US" b="0" i="0" dirty="0">
                <a:solidFill>
                  <a:srgbClr val="FF0000"/>
                </a:solidFill>
                <a:effectLst/>
              </a:rPr>
              <a:t>) if p is an array</a:t>
            </a:r>
            <a:r>
              <a:rPr lang="en-US" b="0" i="0" dirty="0">
                <a:solidFill>
                  <a:srgbClr val="000000"/>
                </a:solidFill>
                <a:effectLst/>
              </a:rPr>
              <a:t>.</a:t>
            </a:r>
            <a:endParaRPr lang="en-US" b="0" i="0" dirty="0">
              <a:solidFill>
                <a:srgbClr val="000000"/>
              </a:solidFill>
              <a:effectLst/>
            </a:endParaRPr>
          </a:p>
          <a:p>
            <a:r>
              <a:rPr lang="en-US" sz="2000" b="0" i="0" dirty="0">
                <a:solidFill>
                  <a:srgbClr val="FF0000"/>
                </a:solidFill>
                <a:effectLst/>
              </a:rPr>
              <a:t>Stack doesn’t guide </a:t>
            </a:r>
            <a:r>
              <a:rPr lang="en-US" sz="2000" b="0" i="0" dirty="0">
                <a:solidFill>
                  <a:srgbClr val="000000"/>
                </a:solidFill>
                <a:effectLst/>
              </a:rPr>
              <a:t>us for this; information in </a:t>
            </a:r>
            <a:r>
              <a:rPr lang="en-US" sz="2000" b="0" i="0" dirty="0">
                <a:solidFill>
                  <a:srgbClr val="FF0000"/>
                </a:solidFill>
                <a:effectLst/>
              </a:rPr>
              <a:t>symbol </a:t>
            </a:r>
            <a:br>
              <a:rPr lang="en-US" sz="2000" b="0" i="0" dirty="0">
                <a:solidFill>
                  <a:srgbClr val="FF0000"/>
                </a:solidFill>
                <a:effectLst/>
              </a:rPr>
            </a:br>
            <a:r>
              <a:rPr lang="en-US" sz="2000" b="0" i="0" dirty="0">
                <a:solidFill>
                  <a:srgbClr val="FF0000"/>
                </a:solidFill>
                <a:effectLst/>
              </a:rPr>
              <a:t>table</a:t>
            </a:r>
            <a:r>
              <a:rPr lang="en-US" sz="2000" b="0" i="0" dirty="0">
                <a:solidFill>
                  <a:srgbClr val="000000"/>
                </a:solidFill>
                <a:effectLst/>
              </a:rPr>
              <a:t> obtained from the declaration of p must be used.</a:t>
            </a:r>
            <a:endParaRPr lang="en-US" sz="2000" b="0" i="0" dirty="0">
              <a:solidFill>
                <a:srgbClr val="000000"/>
              </a:solidFill>
              <a:effectLst/>
            </a:endParaRPr>
          </a:p>
          <a:p>
            <a:pPr marL="3086100" lvl="7" indent="0">
              <a:buNone/>
            </a:pPr>
            <a:r>
              <a:rPr lang="en-US" sz="2400" b="1" i="0" dirty="0">
                <a:solidFill>
                  <a:srgbClr val="000000"/>
                </a:solidFill>
                <a:effectLst/>
              </a:rPr>
              <a:t>Solution</a:t>
            </a:r>
            <a:endParaRPr lang="en-US" b="1" i="0" dirty="0">
              <a:solidFill>
                <a:srgbClr val="000000"/>
              </a:solidFill>
              <a:effectLst/>
            </a:endParaRPr>
          </a:p>
          <a:p>
            <a:r>
              <a:rPr lang="en-US" sz="2000" dirty="0">
                <a:solidFill>
                  <a:srgbClr val="FF0000"/>
                </a:solidFill>
              </a:rPr>
              <a:t>lexical analyzer </a:t>
            </a:r>
            <a:r>
              <a:rPr lang="en-US" sz="2000" dirty="0"/>
              <a:t>will produce</a:t>
            </a:r>
            <a:r>
              <a:rPr lang="en-US" sz="2000" b="0" i="0" dirty="0">
                <a:effectLst/>
              </a:rPr>
              <a:t> </a:t>
            </a:r>
            <a:r>
              <a:rPr lang="en-US" sz="2000" b="1" dirty="0" err="1">
                <a:solidFill>
                  <a:srgbClr val="FF0000"/>
                </a:solidFill>
              </a:rPr>
              <a:t>procid</a:t>
            </a:r>
            <a:r>
              <a:rPr lang="en-US" sz="2000" b="1" dirty="0">
                <a:solidFill>
                  <a:srgbClr val="FF0000"/>
                </a:solidFill>
              </a:rPr>
              <a:t> in </a:t>
            </a:r>
            <a:r>
              <a:rPr lang="en-US" sz="2000" b="0" i="0" dirty="0">
                <a:solidFill>
                  <a:srgbClr val="000000"/>
                </a:solidFill>
                <a:effectLst/>
              </a:rPr>
              <a:t>production (1) </a:t>
            </a:r>
            <a:br>
              <a:rPr lang="en-US" sz="2000" b="0" i="0" dirty="0">
                <a:solidFill>
                  <a:srgbClr val="000000"/>
                </a:solidFill>
                <a:effectLst/>
              </a:rPr>
            </a:br>
            <a:r>
              <a:rPr lang="en-US" sz="2000" b="0" i="0" dirty="0">
                <a:solidFill>
                  <a:srgbClr val="000000"/>
                </a:solidFill>
                <a:effectLst/>
              </a:rPr>
              <a:t>instead of id when it recognizes a function. </a:t>
            </a:r>
            <a:endParaRPr lang="en-US" sz="2000" b="0" i="0" dirty="0">
              <a:solidFill>
                <a:srgbClr val="000000"/>
              </a:solidFill>
              <a:effectLst/>
            </a:endParaRPr>
          </a:p>
          <a:p>
            <a:r>
              <a:rPr lang="en-US" sz="2000" b="0" i="0" dirty="0">
                <a:solidFill>
                  <a:srgbClr val="000000"/>
                </a:solidFill>
                <a:effectLst/>
              </a:rPr>
              <a:t>lexical analyzer may </a:t>
            </a:r>
            <a:r>
              <a:rPr lang="en-US" sz="2000" b="0" i="0" dirty="0">
                <a:solidFill>
                  <a:srgbClr val="FF0000"/>
                </a:solidFill>
                <a:effectLst/>
              </a:rPr>
              <a:t>consult symbol table </a:t>
            </a:r>
            <a:r>
              <a:rPr lang="en-US" sz="2000" b="0" i="0" dirty="0">
                <a:solidFill>
                  <a:srgbClr val="000000"/>
                </a:solidFill>
                <a:effectLst/>
              </a:rPr>
              <a:t>for this token.</a:t>
            </a:r>
            <a:endParaRPr lang="en-US" sz="2000" b="0" i="0" dirty="0">
              <a:solidFill>
                <a:srgbClr val="000000"/>
              </a:solidFill>
              <a:effectLst/>
            </a:endParaRPr>
          </a:p>
          <a:p>
            <a:endParaRPr lang="en-US" sz="2000" b="0" i="0" dirty="0">
              <a:solidFill>
                <a:srgbClr val="000000"/>
              </a:solidFill>
              <a:effectLst/>
            </a:endParaRPr>
          </a:p>
          <a:p>
            <a:r>
              <a:rPr lang="en-US" sz="2000" b="0" i="0" dirty="0">
                <a:solidFill>
                  <a:srgbClr val="000000"/>
                </a:solidFill>
                <a:effectLst/>
              </a:rPr>
              <a:t>If we made this modification, then parser would reduce to </a:t>
            </a:r>
            <a:endParaRPr lang="en-US" sz="2000" b="0" i="0" dirty="0">
              <a:solidFill>
                <a:srgbClr val="000000"/>
              </a:solidFill>
              <a:effectLst/>
            </a:endParaRPr>
          </a:p>
          <a:p>
            <a:pPr lvl="1"/>
            <a:r>
              <a:rPr lang="en-US" sz="2000" b="0" i="0" dirty="0">
                <a:solidFill>
                  <a:srgbClr val="FF0000"/>
                </a:solidFill>
                <a:effectLst/>
              </a:rPr>
              <a:t>production</a:t>
            </a:r>
            <a:r>
              <a:rPr lang="en-US" sz="2000" b="0" i="0" dirty="0">
                <a:solidFill>
                  <a:srgbClr val="000000"/>
                </a:solidFill>
                <a:effectLst/>
              </a:rPr>
              <a:t> </a:t>
            </a:r>
            <a:r>
              <a:rPr lang="en-US" sz="2000" b="0" i="0" dirty="0">
                <a:solidFill>
                  <a:srgbClr val="FF0000"/>
                </a:solidFill>
                <a:effectLst/>
              </a:rPr>
              <a:t>(5</a:t>
            </a:r>
            <a:r>
              <a:rPr lang="en-US" sz="2000" b="0" i="0" dirty="0">
                <a:solidFill>
                  <a:srgbClr val="FF0000"/>
                </a:solidFill>
                <a:effectLst/>
                <a:sym typeface="Wingdings" panose="05000000000000000000" pitchFamily="2" charset="2"/>
              </a:rPr>
              <a:t>) </a:t>
            </a:r>
            <a:r>
              <a:rPr lang="en-US" sz="2000" b="0" i="0" dirty="0">
                <a:solidFill>
                  <a:srgbClr val="000000"/>
                </a:solidFill>
                <a:effectLst/>
              </a:rPr>
              <a:t>for </a:t>
            </a:r>
            <a:r>
              <a:rPr lang="en-US" sz="2000" dirty="0">
                <a:solidFill>
                  <a:srgbClr val="000000"/>
                </a:solidFill>
              </a:rPr>
              <a:t>configuration </a:t>
            </a:r>
            <a:r>
              <a:rPr lang="en-US" sz="2000" b="0" i="0" dirty="0">
                <a:solidFill>
                  <a:srgbClr val="000000"/>
                </a:solidFill>
                <a:effectLst/>
              </a:rPr>
              <a:t>	</a:t>
            </a:r>
            <a:r>
              <a:rPr lang="en-US" sz="2000" dirty="0"/>
              <a:t>Stack:	</a:t>
            </a:r>
            <a:r>
              <a:rPr lang="en-US" sz="2000" dirty="0">
                <a:solidFill>
                  <a:srgbClr val="FF0000"/>
                </a:solidFill>
              </a:rPr>
              <a:t>		</a:t>
            </a:r>
            <a:r>
              <a:rPr lang="en-US" sz="2000" dirty="0"/>
              <a:t>Input: </a:t>
            </a:r>
            <a:r>
              <a:rPr lang="en-US" sz="2000" b="1" dirty="0"/>
              <a:t> 	</a:t>
            </a:r>
            <a:endParaRPr lang="en-US" sz="2000" b="1" dirty="0"/>
          </a:p>
          <a:p>
            <a:pPr lvl="1"/>
            <a:r>
              <a:rPr lang="en-US" sz="2000" dirty="0">
                <a:solidFill>
                  <a:srgbClr val="FF0000"/>
                </a:solidFill>
              </a:rPr>
              <a:t>production (7) </a:t>
            </a:r>
            <a:r>
              <a:rPr lang="en-US" sz="2000" dirty="0">
                <a:solidFill>
                  <a:srgbClr val="000000"/>
                </a:solidFill>
              </a:rPr>
              <a:t>for configuration 	</a:t>
            </a:r>
            <a:r>
              <a:rPr lang="en-US" sz="2000" dirty="0"/>
              <a:t>Stack:			Input:</a:t>
            </a:r>
            <a:r>
              <a:rPr lang="en-US" sz="2000" dirty="0">
                <a:solidFill>
                  <a:srgbClr val="FF0000"/>
                </a:solidFill>
              </a:rPr>
              <a:t> </a:t>
            </a:r>
            <a:endParaRPr lang="en-US" sz="2000" b="0" i="0" dirty="0">
              <a:solidFill>
                <a:srgbClr val="000000"/>
              </a:solidFill>
              <a:effectLst/>
            </a:endParaRPr>
          </a:p>
          <a:p>
            <a:endParaRPr lang="en-US" sz="2000" b="0" i="0" dirty="0">
              <a:solidFill>
                <a:srgbClr val="000000"/>
              </a:solidFill>
              <a:effectLst/>
            </a:endParaRPr>
          </a:p>
          <a:p>
            <a:r>
              <a:rPr lang="en-US" sz="2000" b="0" i="0" dirty="0">
                <a:solidFill>
                  <a:srgbClr val="000000"/>
                </a:solidFill>
                <a:effectLst/>
              </a:rPr>
              <a:t>Notice how the </a:t>
            </a:r>
            <a:r>
              <a:rPr lang="en-US" sz="2000" dirty="0">
                <a:solidFill>
                  <a:srgbClr val="000000"/>
                </a:solidFill>
              </a:rPr>
              <a:t>3rd symbol </a:t>
            </a:r>
            <a:r>
              <a:rPr lang="en-US" sz="2000" b="0" i="0" dirty="0">
                <a:solidFill>
                  <a:srgbClr val="000000"/>
                </a:solidFill>
                <a:effectLst/>
              </a:rPr>
              <a:t>from </a:t>
            </a:r>
            <a:r>
              <a:rPr lang="en-US" sz="2000" b="0" i="0" dirty="0">
                <a:solidFill>
                  <a:srgbClr val="FF0000"/>
                </a:solidFill>
                <a:effectLst/>
              </a:rPr>
              <a:t>top of the </a:t>
            </a:r>
            <a:r>
              <a:rPr lang="en-US" sz="2000" b="0" i="0" dirty="0">
                <a:solidFill>
                  <a:srgbClr val="000000"/>
                </a:solidFill>
                <a:effectLst/>
              </a:rPr>
              <a:t>stack </a:t>
            </a:r>
            <a:r>
              <a:rPr lang="en-US" sz="2000" dirty="0">
                <a:solidFill>
                  <a:srgbClr val="000000"/>
                </a:solidFill>
              </a:rPr>
              <a:t>(</a:t>
            </a:r>
            <a:r>
              <a:rPr lang="en-US" sz="2000" dirty="0" err="1">
                <a:solidFill>
                  <a:srgbClr val="FF0000"/>
                </a:solidFill>
              </a:rPr>
              <a:t>procid</a:t>
            </a:r>
            <a:r>
              <a:rPr lang="en-US" sz="2000" dirty="0">
                <a:solidFill>
                  <a:srgbClr val="FF0000"/>
                </a:solidFill>
              </a:rPr>
              <a:t> or id</a:t>
            </a:r>
            <a:r>
              <a:rPr lang="en-US" sz="2000" dirty="0">
                <a:solidFill>
                  <a:srgbClr val="000000"/>
                </a:solidFill>
              </a:rPr>
              <a:t>) determines the reduction to </a:t>
            </a:r>
            <a:r>
              <a:rPr lang="en-US" sz="2000" b="0" i="0" dirty="0">
                <a:solidFill>
                  <a:srgbClr val="000000"/>
                </a:solidFill>
                <a:effectLst/>
              </a:rPr>
              <a:t>be made, even </a:t>
            </a:r>
            <a:r>
              <a:rPr lang="en-US" sz="2000" dirty="0">
                <a:solidFill>
                  <a:srgbClr val="000000"/>
                </a:solidFill>
              </a:rPr>
              <a:t>though it is not involved in the reduction. </a:t>
            </a:r>
            <a:endParaRPr lang="en-US" sz="2000" dirty="0">
              <a:solidFill>
                <a:srgbClr val="000000"/>
              </a:solidFill>
            </a:endParaRPr>
          </a:p>
          <a:p>
            <a:r>
              <a:rPr lang="en-US" sz="2000" b="0" i="0" dirty="0">
                <a:solidFill>
                  <a:srgbClr val="000000"/>
                </a:solidFill>
                <a:effectLst/>
              </a:rPr>
              <a:t>Shift-reduce parsing can utilize information far down in the stack to guide the parse, </a:t>
            </a:r>
            <a:r>
              <a:rPr lang="en-US" sz="2000" dirty="0">
                <a:solidFill>
                  <a:srgbClr val="000000"/>
                </a:solidFill>
              </a:rPr>
              <a:t>by looking k symbols ahead</a:t>
            </a:r>
            <a:r>
              <a:rPr lang="en-US" sz="2000" b="0" i="0" dirty="0">
                <a:solidFill>
                  <a:srgbClr val="000000"/>
                </a:solidFill>
                <a:effectLst/>
              </a:rPr>
              <a:t>.</a:t>
            </a:r>
            <a:r>
              <a:rPr lang="en-US" sz="2000" dirty="0"/>
              <a:t> </a:t>
            </a:r>
            <a:endParaRPr lang="en-US" sz="2000"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7" name="Picture 6"/>
          <p:cNvPicPr>
            <a:picLocks noChangeAspect="1"/>
          </p:cNvPicPr>
          <p:nvPr/>
        </p:nvPicPr>
        <p:blipFill>
          <a:blip r:embed="rId1"/>
          <a:stretch>
            <a:fillRect/>
          </a:stretch>
        </p:blipFill>
        <p:spPr>
          <a:xfrm>
            <a:off x="5924550" y="1571625"/>
            <a:ext cx="4057650" cy="1857375"/>
          </a:xfrm>
          <a:prstGeom prst="rect">
            <a:avLst/>
          </a:prstGeom>
        </p:spPr>
      </p:pic>
      <p:graphicFrame>
        <p:nvGraphicFramePr>
          <p:cNvPr id="5" name="Table 5"/>
          <p:cNvGraphicFramePr>
            <a:graphicFrameLocks noGrp="1"/>
          </p:cNvGraphicFramePr>
          <p:nvPr/>
        </p:nvGraphicFramePr>
        <p:xfrm>
          <a:off x="1066800" y="53340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id</a:t>
                      </a:r>
                      <a:endParaRPr lang="en-US" dirty="0"/>
                    </a:p>
                  </a:txBody>
                  <a:tcPr/>
                </a:tc>
                <a:tc>
                  <a:txBody>
                    <a:bodyPr/>
                    <a:lstStyle/>
                    <a:p>
                      <a:r>
                        <a:rPr lang="en-US" dirty="0"/>
                        <a:t>(</a:t>
                      </a:r>
                      <a:endParaRPr lang="en-US" dirty="0"/>
                    </a:p>
                  </a:txBody>
                  <a:tcPr/>
                </a:tc>
                <a:tc>
                  <a:txBody>
                    <a:bodyPr/>
                    <a:lstStyle/>
                    <a:p>
                      <a:r>
                        <a:rPr lang="en-US" dirty="0">
                          <a:solidFill>
                            <a:srgbClr val="FF0000"/>
                          </a:solidFill>
                        </a:rPr>
                        <a:t>id</a:t>
                      </a:r>
                      <a:endParaRPr lang="en-US" dirty="0">
                        <a:solidFill>
                          <a:srgbClr val="FF0000"/>
                        </a:solidFill>
                      </a:endParaRPr>
                    </a:p>
                  </a:txBody>
                  <a:tcPr/>
                </a:tc>
              </a:tr>
            </a:tbl>
          </a:graphicData>
        </a:graphic>
      </p:graphicFrame>
      <p:graphicFrame>
        <p:nvGraphicFramePr>
          <p:cNvPr id="8" name="Table 5"/>
          <p:cNvGraphicFramePr>
            <a:graphicFrameLocks noGrp="1"/>
          </p:cNvGraphicFramePr>
          <p:nvPr/>
        </p:nvGraphicFramePr>
        <p:xfrm>
          <a:off x="5334000" y="53340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pPr algn="ctr"/>
                      <a:r>
                        <a:rPr lang="en-US" dirty="0"/>
                        <a:t>,</a:t>
                      </a:r>
                      <a:endParaRPr lang="en-US" dirty="0"/>
                    </a:p>
                  </a:txBody>
                  <a:tcPr/>
                </a:tc>
                <a:tc>
                  <a:txBody>
                    <a:bodyPr/>
                    <a:lstStyle/>
                    <a:p>
                      <a:pPr algn="ctr"/>
                      <a:r>
                        <a:rPr lang="en-US" dirty="0"/>
                        <a:t>id</a:t>
                      </a:r>
                      <a:endParaRPr lang="en-US" dirty="0"/>
                    </a:p>
                  </a:txBody>
                  <a:tcPr/>
                </a:tc>
                <a:tc>
                  <a:txBody>
                    <a:bodyPr/>
                    <a:lstStyle/>
                    <a:p>
                      <a:pPr algn="ctr"/>
                      <a:r>
                        <a:rPr lang="en-US" dirty="0"/>
                        <a:t>)</a:t>
                      </a:r>
                      <a:endParaRPr lang="en-US" dirty="0"/>
                    </a:p>
                  </a:txBody>
                  <a:tcPr/>
                </a:tc>
                <a:tc>
                  <a:txBody>
                    <a:bodyPr/>
                    <a:lstStyle/>
                    <a:p>
                      <a:pPr algn="ctr"/>
                      <a:r>
                        <a:rPr lang="en-US" dirty="0"/>
                        <a:t>…</a:t>
                      </a:r>
                      <a:endParaRPr lang="en-US" dirty="0"/>
                    </a:p>
                  </a:txBody>
                  <a:tcPr/>
                </a:tc>
                <a:tc>
                  <a:txBody>
                    <a:bodyPr/>
                    <a:lstStyle/>
                    <a:p>
                      <a:pPr algn="ctr"/>
                      <a:r>
                        <a:rPr lang="en-US" dirty="0">
                          <a:solidFill>
                            <a:schemeClr val="tx1"/>
                          </a:solidFill>
                        </a:rPr>
                        <a:t>$</a:t>
                      </a:r>
                      <a:endParaRPr lang="en-US" dirty="0">
                        <a:solidFill>
                          <a:schemeClr val="tx1"/>
                        </a:solidFill>
                      </a:endParaRPr>
                    </a:p>
                  </a:txBody>
                  <a:tcPr/>
                </a:tc>
              </a:tr>
            </a:tbl>
          </a:graphicData>
        </a:graphic>
      </p:graphicFrame>
      <p:graphicFrame>
        <p:nvGraphicFramePr>
          <p:cNvPr id="9" name="Table 5"/>
          <p:cNvGraphicFramePr>
            <a:graphicFrameLocks noGrp="1"/>
          </p:cNvGraphicFramePr>
          <p:nvPr/>
        </p:nvGraphicFramePr>
        <p:xfrm>
          <a:off x="7950200" y="435356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pPr algn="ctr"/>
                      <a:r>
                        <a:rPr lang="en-US" dirty="0"/>
                        <a:t>,</a:t>
                      </a:r>
                      <a:endParaRPr lang="en-US" dirty="0"/>
                    </a:p>
                  </a:txBody>
                  <a:tcPr/>
                </a:tc>
                <a:tc>
                  <a:txBody>
                    <a:bodyPr/>
                    <a:lstStyle/>
                    <a:p>
                      <a:pPr algn="ctr"/>
                      <a:r>
                        <a:rPr lang="en-US" dirty="0"/>
                        <a:t>id</a:t>
                      </a:r>
                      <a:endParaRPr lang="en-US" dirty="0"/>
                    </a:p>
                  </a:txBody>
                  <a:tcPr/>
                </a:tc>
                <a:tc>
                  <a:txBody>
                    <a:bodyPr/>
                    <a:lstStyle/>
                    <a:p>
                      <a:pPr algn="ctr"/>
                      <a:r>
                        <a:rPr lang="en-US" dirty="0"/>
                        <a:t>)</a:t>
                      </a:r>
                      <a:endParaRPr lang="en-US" dirty="0"/>
                    </a:p>
                  </a:txBody>
                  <a:tcPr/>
                </a:tc>
                <a:tc>
                  <a:txBody>
                    <a:bodyPr/>
                    <a:lstStyle/>
                    <a:p>
                      <a:pPr algn="ctr"/>
                      <a:r>
                        <a:rPr lang="en-US" dirty="0"/>
                        <a:t>…</a:t>
                      </a:r>
                      <a:endParaRPr lang="en-US" dirty="0"/>
                    </a:p>
                  </a:txBody>
                  <a:tcPr/>
                </a:tc>
                <a:tc>
                  <a:txBody>
                    <a:bodyPr/>
                    <a:lstStyle/>
                    <a:p>
                      <a:pPr algn="ctr"/>
                      <a:r>
                        <a:rPr lang="en-US" dirty="0">
                          <a:solidFill>
                            <a:schemeClr val="tx1"/>
                          </a:solidFill>
                        </a:rPr>
                        <a:t>$</a:t>
                      </a:r>
                      <a:endParaRPr lang="en-US" dirty="0">
                        <a:solidFill>
                          <a:schemeClr val="tx1"/>
                        </a:solidFill>
                      </a:endParaRPr>
                    </a:p>
                  </a:txBody>
                  <a:tcPr/>
                </a:tc>
              </a:tr>
            </a:tbl>
          </a:graphicData>
        </a:graphic>
      </p:graphicFrame>
      <p:graphicFrame>
        <p:nvGraphicFramePr>
          <p:cNvPr id="10" name="Table 5"/>
          <p:cNvGraphicFramePr>
            <a:graphicFrameLocks noGrp="1"/>
          </p:cNvGraphicFramePr>
          <p:nvPr/>
        </p:nvGraphicFramePr>
        <p:xfrm>
          <a:off x="7950200" y="4810760"/>
          <a:ext cx="1955800" cy="370840"/>
        </p:xfrm>
        <a:graphic>
          <a:graphicData uri="http://schemas.openxmlformats.org/drawingml/2006/table">
            <a:tbl>
              <a:tblPr firstRow="1" bandRow="1">
                <a:tableStyleId>{C4B1156A-380E-4F78-BDF5-A606A8083BF9}</a:tableStyleId>
              </a:tblPr>
              <a:tblGrid>
                <a:gridCol w="391160"/>
                <a:gridCol w="391160"/>
                <a:gridCol w="391160"/>
                <a:gridCol w="391160"/>
                <a:gridCol w="391160"/>
              </a:tblGrid>
              <a:tr h="370840">
                <a:tc>
                  <a:txBody>
                    <a:bodyPr/>
                    <a:lstStyle/>
                    <a:p>
                      <a:pPr algn="ctr"/>
                      <a:r>
                        <a:rPr lang="en-US" dirty="0"/>
                        <a:t>,</a:t>
                      </a:r>
                      <a:endParaRPr lang="en-US" dirty="0"/>
                    </a:p>
                  </a:txBody>
                  <a:tcPr/>
                </a:tc>
                <a:tc>
                  <a:txBody>
                    <a:bodyPr/>
                    <a:lstStyle/>
                    <a:p>
                      <a:pPr algn="ctr"/>
                      <a:r>
                        <a:rPr lang="en-US" dirty="0"/>
                        <a:t>id</a:t>
                      </a:r>
                      <a:endParaRPr lang="en-US" dirty="0"/>
                    </a:p>
                  </a:txBody>
                  <a:tcPr/>
                </a:tc>
                <a:tc>
                  <a:txBody>
                    <a:bodyPr/>
                    <a:lstStyle/>
                    <a:p>
                      <a:pPr algn="ctr"/>
                      <a:r>
                        <a:rPr lang="en-US" dirty="0"/>
                        <a:t>)</a:t>
                      </a:r>
                      <a:endParaRPr lang="en-US" dirty="0"/>
                    </a:p>
                  </a:txBody>
                  <a:tcPr/>
                </a:tc>
                <a:tc>
                  <a:txBody>
                    <a:bodyPr/>
                    <a:lstStyle/>
                    <a:p>
                      <a:pPr algn="ctr"/>
                      <a:r>
                        <a:rPr lang="en-US" dirty="0"/>
                        <a:t>…</a:t>
                      </a:r>
                      <a:endParaRPr lang="en-US" dirty="0"/>
                    </a:p>
                  </a:txBody>
                  <a:tcPr/>
                </a:tc>
                <a:tc>
                  <a:txBody>
                    <a:bodyPr/>
                    <a:lstStyle/>
                    <a:p>
                      <a:pPr algn="ctr"/>
                      <a:r>
                        <a:rPr lang="en-US" dirty="0">
                          <a:solidFill>
                            <a:schemeClr val="tx1"/>
                          </a:solidFill>
                        </a:rPr>
                        <a:t>$</a:t>
                      </a:r>
                      <a:endParaRPr lang="en-US" dirty="0">
                        <a:solidFill>
                          <a:schemeClr val="tx1"/>
                        </a:solidFill>
                      </a:endParaRPr>
                    </a:p>
                  </a:txBody>
                  <a:tcPr/>
                </a:tc>
              </a:tr>
            </a:tbl>
          </a:graphicData>
        </a:graphic>
      </p:graphicFrame>
      <p:graphicFrame>
        <p:nvGraphicFramePr>
          <p:cNvPr id="11" name="Table 5"/>
          <p:cNvGraphicFramePr>
            <a:graphicFrameLocks noGrp="1"/>
          </p:cNvGraphicFramePr>
          <p:nvPr/>
        </p:nvGraphicFramePr>
        <p:xfrm>
          <a:off x="5238752" y="4343400"/>
          <a:ext cx="2000248" cy="370840"/>
        </p:xfrm>
        <a:graphic>
          <a:graphicData uri="http://schemas.openxmlformats.org/drawingml/2006/table">
            <a:tbl>
              <a:tblPr firstRow="1" bandRow="1">
                <a:tableStyleId>{C4B1156A-380E-4F78-BDF5-A606A8083BF9}</a:tableStyleId>
              </a:tblPr>
              <a:tblGrid>
                <a:gridCol w="247648"/>
                <a:gridCol w="304800"/>
                <a:gridCol w="838200"/>
                <a:gridCol w="228600"/>
                <a:gridCol w="381000"/>
              </a:tblGrid>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err="1"/>
                        <a:t>procid</a:t>
                      </a:r>
                      <a:endParaRPr lang="en-US" dirty="0"/>
                    </a:p>
                  </a:txBody>
                  <a:tcPr/>
                </a:tc>
                <a:tc>
                  <a:txBody>
                    <a:bodyPr/>
                    <a:lstStyle/>
                    <a:p>
                      <a:r>
                        <a:rPr lang="en-US" dirty="0"/>
                        <a:t>(</a:t>
                      </a:r>
                      <a:endParaRPr lang="en-US" dirty="0"/>
                    </a:p>
                  </a:txBody>
                  <a:tcPr/>
                </a:tc>
                <a:tc>
                  <a:txBody>
                    <a:bodyPr/>
                    <a:lstStyle/>
                    <a:p>
                      <a:r>
                        <a:rPr lang="en-US" dirty="0">
                          <a:solidFill>
                            <a:srgbClr val="FF0000"/>
                          </a:solidFill>
                        </a:rPr>
                        <a:t>id</a:t>
                      </a:r>
                      <a:endParaRPr lang="en-US" dirty="0">
                        <a:solidFill>
                          <a:srgbClr val="FF0000"/>
                        </a:solidFill>
                      </a:endParaRPr>
                    </a:p>
                  </a:txBody>
                  <a:tcPr/>
                </a:tc>
              </a:tr>
            </a:tbl>
          </a:graphicData>
        </a:graphic>
      </p:graphicFrame>
      <p:graphicFrame>
        <p:nvGraphicFramePr>
          <p:cNvPr id="12" name="Table 5"/>
          <p:cNvGraphicFramePr>
            <a:graphicFrameLocks noGrp="1"/>
          </p:cNvGraphicFramePr>
          <p:nvPr/>
        </p:nvGraphicFramePr>
        <p:xfrm>
          <a:off x="5257800" y="4810760"/>
          <a:ext cx="1955800" cy="370840"/>
        </p:xfrm>
        <a:graphic>
          <a:graphicData uri="http://schemas.openxmlformats.org/drawingml/2006/table">
            <a:tbl>
              <a:tblPr firstRow="1" bandRow="1">
                <a:tableStyleId>{C4B1156A-380E-4F78-BDF5-A606A8083BF9}</a:tableStyleId>
              </a:tblPr>
              <a:tblGrid>
                <a:gridCol w="244475"/>
                <a:gridCol w="592173"/>
                <a:gridCol w="418324"/>
                <a:gridCol w="293370"/>
                <a:gridCol w="407458"/>
              </a:tblGrid>
              <a:tr h="370840">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solidFill>
                            <a:srgbClr val="FF0000"/>
                          </a:solidFill>
                        </a:rPr>
                        <a:t>id</a:t>
                      </a:r>
                      <a:endParaRPr lang="en-US" dirty="0">
                        <a:solidFill>
                          <a:srgbClr val="FF0000"/>
                        </a:solidFill>
                      </a:endParaRPr>
                    </a:p>
                  </a:txBody>
                  <a:tcPr/>
                </a:tc>
                <a:tc>
                  <a:txBody>
                    <a:bodyPr/>
                    <a:lstStyle/>
                    <a:p>
                      <a:r>
                        <a:rPr lang="en-US" dirty="0"/>
                        <a:t>(</a:t>
                      </a:r>
                      <a:endParaRPr lang="en-US" dirty="0"/>
                    </a:p>
                  </a:txBody>
                  <a:tcPr/>
                </a:tc>
                <a:tc>
                  <a:txBody>
                    <a:bodyPr/>
                    <a:lstStyle/>
                    <a:p>
                      <a:r>
                        <a:rPr lang="en-US" dirty="0">
                          <a:solidFill>
                            <a:schemeClr val="tx1"/>
                          </a:solidFill>
                        </a:rPr>
                        <a:t>id</a:t>
                      </a:r>
                      <a:endParaRPr lang="en-US" dirty="0">
                        <a:solidFill>
                          <a:schemeClr val="tx1"/>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additive="base">
                                        <p:cTn id="7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additive="base">
                                        <p:cTn id="9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Objectives</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37781447-97FD-46DA-A6F6-A5F75FB99D16}" type="slidenum">
              <a:rPr lang="en-US" altLang="en-US" smtClean="0"/>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609600"/>
          </a:xfrm>
        </p:spPr>
        <p:txBody>
          <a:bodyPr/>
          <a:lstStyle/>
          <a:p>
            <a:r>
              <a:rPr lang="en-US" altLang="en-US" dirty="0"/>
              <a:t>Bottom-Up Parsing</a:t>
            </a:r>
            <a:endParaRPr lang="en-US" altLang="en-US" dirty="0"/>
          </a:p>
        </p:txBody>
      </p:sp>
      <p:sp>
        <p:nvSpPr>
          <p:cNvPr id="262147" name="Rectangle 3"/>
          <p:cNvSpPr>
            <a:spLocks noGrp="1" noChangeArrowheads="1"/>
          </p:cNvSpPr>
          <p:nvPr>
            <p:ph type="body" idx="1"/>
          </p:nvPr>
        </p:nvSpPr>
        <p:spPr>
          <a:xfrm>
            <a:off x="0" y="1066800"/>
            <a:ext cx="9683750" cy="5410200"/>
          </a:xfrm>
        </p:spPr>
        <p:txBody>
          <a:bodyPr/>
          <a:lstStyle/>
          <a:p>
            <a:pPr>
              <a:lnSpc>
                <a:spcPct val="150000"/>
              </a:lnSpc>
            </a:pPr>
            <a:r>
              <a:rPr lang="en-US" dirty="0"/>
              <a:t>A bottom-up parser corresponds to the construction of a parse tree for an input string </a:t>
            </a:r>
            <a:r>
              <a:rPr lang="en-US" dirty="0">
                <a:solidFill>
                  <a:srgbClr val="FF0000"/>
                </a:solidFill>
              </a:rPr>
              <a:t>beginning at the leaves </a:t>
            </a:r>
            <a:r>
              <a:rPr lang="en-US" dirty="0"/>
              <a:t>(the bottom) and </a:t>
            </a:r>
            <a:r>
              <a:rPr lang="en-US" dirty="0">
                <a:solidFill>
                  <a:srgbClr val="FF0000"/>
                </a:solidFill>
              </a:rPr>
              <a:t>working up towards the root </a:t>
            </a:r>
            <a:r>
              <a:rPr lang="en-US" dirty="0"/>
              <a:t>(the top). </a:t>
            </a:r>
            <a:endParaRPr lang="en-US" dirty="0"/>
          </a:p>
          <a:p>
            <a:pPr>
              <a:lnSpc>
                <a:spcPct val="150000"/>
              </a:lnSpc>
            </a:pPr>
            <a:endParaRPr lang="en-US" dirty="0"/>
          </a:p>
          <a:p>
            <a:pPr>
              <a:lnSpc>
                <a:spcPct val="150000"/>
              </a:lnSpc>
            </a:pPr>
            <a:r>
              <a:rPr lang="en-US" dirty="0"/>
              <a:t>It is convenient to describe parsing as the process of </a:t>
            </a:r>
            <a:r>
              <a:rPr lang="en-US" dirty="0">
                <a:solidFill>
                  <a:srgbClr val="FF0000"/>
                </a:solidFill>
              </a:rPr>
              <a:t>building parse trees</a:t>
            </a:r>
            <a:r>
              <a:rPr lang="en-US" dirty="0"/>
              <a:t>, (although a </a:t>
            </a:r>
            <a:r>
              <a:rPr lang="en-US" dirty="0">
                <a:solidFill>
                  <a:srgbClr val="FF0000"/>
                </a:solidFill>
              </a:rPr>
              <a:t>front end </a:t>
            </a:r>
            <a:r>
              <a:rPr lang="en-US" dirty="0"/>
              <a:t>may in fact carry out a translation directly </a:t>
            </a:r>
            <a:r>
              <a:rPr lang="en-US" dirty="0">
                <a:solidFill>
                  <a:srgbClr val="FF0000"/>
                </a:solidFill>
              </a:rPr>
              <a:t>without</a:t>
            </a:r>
            <a:br>
              <a:rPr lang="en-US" dirty="0">
                <a:solidFill>
                  <a:srgbClr val="FF0000"/>
                </a:solidFill>
              </a:rPr>
            </a:br>
            <a:r>
              <a:rPr lang="en-US" dirty="0">
                <a:solidFill>
                  <a:srgbClr val="FF0000"/>
                </a:solidFill>
              </a:rPr>
              <a:t>building an explicit tree</a:t>
            </a:r>
            <a:r>
              <a:rPr lang="en-US" dirty="0"/>
              <a:t>).</a:t>
            </a:r>
            <a:endParaRPr lang="en-US" altLang="en-US" sz="26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Bottom-Up Parsing - Example</a:t>
            </a:r>
            <a:endParaRPr lang="en-US" dirty="0"/>
          </a:p>
        </p:txBody>
      </p:sp>
      <p:sp>
        <p:nvSpPr>
          <p:cNvPr id="3" name="Content Placeholder 2"/>
          <p:cNvSpPr>
            <a:spLocks noGrp="1"/>
          </p:cNvSpPr>
          <p:nvPr>
            <p:ph idx="1"/>
          </p:nvPr>
        </p:nvSpPr>
        <p:spPr>
          <a:xfrm>
            <a:off x="0" y="685800"/>
            <a:ext cx="10210800" cy="5638800"/>
          </a:xfrm>
        </p:spPr>
        <p:txBody>
          <a:bodyPr/>
          <a:lstStyle/>
          <a:p>
            <a:r>
              <a:rPr lang="en-US" sz="2000" dirty="0"/>
              <a:t>Grammar</a:t>
            </a:r>
            <a:endParaRPr lang="en-US" sz="2000" dirty="0"/>
          </a:p>
          <a:p>
            <a:pPr marL="400050" lvl="1" indent="0">
              <a:buNone/>
            </a:pPr>
            <a:r>
              <a:rPr lang="en-US" dirty="0">
                <a:highlight>
                  <a:srgbClr val="C0C0C0"/>
                </a:highlight>
              </a:rPr>
              <a:t>E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E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T (1.1) | T (1.2)		T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F (2.1) | F (2.2)		F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E</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(3.1) | </a:t>
            </a:r>
            <a:r>
              <a:rPr lang="en-US" b="1" dirty="0">
                <a:highlight>
                  <a:srgbClr val="C0C0C0"/>
                </a:highlight>
                <a:sym typeface="Wingdings" panose="05000000000000000000" pitchFamily="2" charset="2"/>
              </a:rPr>
              <a:t>id</a:t>
            </a:r>
            <a:r>
              <a:rPr lang="en-US" dirty="0">
                <a:highlight>
                  <a:srgbClr val="C0C0C0"/>
                </a:highlight>
                <a:sym typeface="Wingdings" panose="05000000000000000000" pitchFamily="2" charset="2"/>
              </a:rPr>
              <a:t> (3.2)</a:t>
            </a:r>
            <a:endParaRPr lang="en-US" dirty="0">
              <a:highlight>
                <a:srgbClr val="C0C0C0"/>
              </a:highlight>
              <a:sym typeface="Wingdings" panose="05000000000000000000" pitchFamily="2" charset="2"/>
            </a:endParaRPr>
          </a:p>
          <a:p>
            <a:r>
              <a:rPr lang="en-US" sz="2000" dirty="0">
                <a:sym typeface="Wingdings" panose="05000000000000000000" pitchFamily="2" charset="2"/>
              </a:rPr>
              <a:t>Input: </a:t>
            </a:r>
            <a:r>
              <a:rPr lang="en-US" sz="2000" b="1" dirty="0">
                <a:solidFill>
                  <a:srgbClr val="FF0000"/>
                </a:solidFill>
                <a:sym typeface="Wingdings" panose="05000000000000000000" pitchFamily="2" charset="2"/>
              </a:rPr>
              <a:t>id * id</a:t>
            </a:r>
            <a:endParaRPr lang="en-US" sz="2000" b="1" dirty="0">
              <a:solidFill>
                <a:srgbClr val="FF0000"/>
              </a:solidFill>
              <a:sym typeface="Wingdings" panose="05000000000000000000" pitchFamily="2" charset="2"/>
            </a:endParaRPr>
          </a:p>
          <a:p>
            <a:r>
              <a:rPr lang="en-US" sz="2000" dirty="0">
                <a:sym typeface="Wingdings" panose="05000000000000000000" pitchFamily="2" charset="2"/>
              </a:rPr>
              <a:t>Reduce (match) with right side of some production and replace with its left side non-terminal</a:t>
            </a:r>
            <a:endParaRPr lang="en-US" sz="2000" dirty="0"/>
          </a:p>
          <a:p>
            <a:pPr marL="0" indent="0">
              <a:buNone/>
            </a:pPr>
            <a:r>
              <a:rPr lang="en-US" sz="2000" dirty="0">
                <a:solidFill>
                  <a:srgbClr val="FF0000"/>
                </a:solidFill>
                <a:sym typeface="Wingdings" panose="05000000000000000000" pitchFamily="2" charset="2"/>
              </a:rPr>
              <a:t>                           </a:t>
            </a:r>
            <a:r>
              <a:rPr lang="en-US" sz="2000" u="sng" dirty="0">
                <a:solidFill>
                  <a:srgbClr val="FF0000"/>
                </a:solidFill>
                <a:sym typeface="Wingdings" panose="05000000000000000000" pitchFamily="2" charset="2"/>
              </a:rPr>
              <a:t>id</a:t>
            </a:r>
            <a:r>
              <a:rPr lang="en-US" sz="2000" dirty="0">
                <a:sym typeface="Wingdings" panose="05000000000000000000" pitchFamily="2" charset="2"/>
              </a:rPr>
              <a:t> * id </a:t>
            </a:r>
            <a:endParaRPr lang="en-US" sz="2000" dirty="0">
              <a:sym typeface="Wingdings" panose="05000000000000000000" pitchFamily="2" charset="2"/>
            </a:endParaRPr>
          </a:p>
          <a:p>
            <a:pPr marL="0" indent="0">
              <a:buNone/>
            </a:pPr>
            <a:r>
              <a:rPr lang="en-US" altLang="en-US" sz="2000" dirty="0">
                <a:sym typeface="Symbol" panose="05050102010706020507" pitchFamily="18" charset="2"/>
              </a:rPr>
              <a:t>	(3.2)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F</a:t>
            </a:r>
            <a:r>
              <a:rPr lang="en-US" sz="2000" dirty="0">
                <a:sym typeface="Wingdings" panose="05000000000000000000" pitchFamily="2" charset="2"/>
              </a:rPr>
              <a:t> * id </a:t>
            </a:r>
            <a:endParaRPr lang="en-US" sz="2000" dirty="0">
              <a:sym typeface="Wingdings" panose="05000000000000000000" pitchFamily="2" charset="2"/>
            </a:endParaRPr>
          </a:p>
          <a:p>
            <a:pPr marL="0" indent="0">
              <a:buNone/>
            </a:pPr>
            <a:r>
              <a:rPr lang="en-US" altLang="en-US" sz="2000" dirty="0">
                <a:sym typeface="Symbol" panose="05050102010706020507" pitchFamily="18" charset="2"/>
              </a:rPr>
              <a:t>	(2.2) </a:t>
            </a:r>
            <a:r>
              <a:rPr lang="en-US" sz="2000" dirty="0">
                <a:sym typeface="Wingdings" panose="05000000000000000000" pitchFamily="2" charset="2"/>
              </a:rPr>
              <a:t> </a:t>
            </a:r>
            <a:r>
              <a:rPr lang="en-US" sz="2000" dirty="0">
                <a:solidFill>
                  <a:srgbClr val="FF0000"/>
                </a:solidFill>
                <a:sym typeface="Wingdings" panose="05000000000000000000" pitchFamily="2" charset="2"/>
              </a:rPr>
              <a:t>T</a:t>
            </a:r>
            <a:r>
              <a:rPr lang="en-US" sz="2000" dirty="0">
                <a:sym typeface="Wingdings" panose="05000000000000000000" pitchFamily="2" charset="2"/>
              </a:rPr>
              <a:t> * </a:t>
            </a:r>
            <a:r>
              <a:rPr lang="en-US" sz="2000" u="sng" dirty="0">
                <a:solidFill>
                  <a:srgbClr val="FF0000"/>
                </a:solidFill>
                <a:sym typeface="Wingdings" panose="05000000000000000000" pitchFamily="2" charset="2"/>
              </a:rPr>
              <a:t>id</a:t>
            </a:r>
            <a:r>
              <a:rPr lang="en-US" sz="2000" dirty="0">
                <a:sym typeface="Wingdings" panose="05000000000000000000" pitchFamily="2" charset="2"/>
              </a:rPr>
              <a:t> </a:t>
            </a:r>
            <a:endParaRPr lang="en-US" sz="2000" dirty="0">
              <a:sym typeface="Wingdings" panose="05000000000000000000" pitchFamily="2" charset="2"/>
            </a:endParaRPr>
          </a:p>
          <a:p>
            <a:pPr marL="0" indent="0">
              <a:buNone/>
            </a:pPr>
            <a:r>
              <a:rPr lang="en-US" altLang="en-US" sz="2000" dirty="0">
                <a:sym typeface="Symbol" panose="05050102010706020507" pitchFamily="18" charset="2"/>
              </a:rPr>
              <a:t>(1.2 or 3.2?)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T * F</a:t>
            </a:r>
            <a:r>
              <a:rPr lang="en-US" sz="2000" dirty="0">
                <a:sym typeface="Wingdings" panose="05000000000000000000" pitchFamily="2" charset="2"/>
              </a:rPr>
              <a:t> </a:t>
            </a:r>
            <a:endParaRPr lang="en-US" sz="2000" dirty="0">
              <a:sym typeface="Wingdings" panose="05000000000000000000" pitchFamily="2" charset="2"/>
            </a:endParaRPr>
          </a:p>
          <a:p>
            <a:pPr marL="0" indent="0">
              <a:buNone/>
            </a:pPr>
            <a:r>
              <a:rPr lang="en-US" altLang="en-US" sz="2000" dirty="0">
                <a:sym typeface="Symbol" panose="05050102010706020507" pitchFamily="18" charset="2"/>
              </a:rPr>
              <a:t>	(2.1)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T</a:t>
            </a:r>
            <a:r>
              <a:rPr lang="en-US" sz="2000" dirty="0">
                <a:sym typeface="Wingdings" panose="05000000000000000000" pitchFamily="2" charset="2"/>
              </a:rPr>
              <a:t> </a:t>
            </a:r>
            <a:endParaRPr lang="en-US" sz="2000" dirty="0">
              <a:sym typeface="Wingdings" panose="05000000000000000000" pitchFamily="2" charset="2"/>
            </a:endParaRPr>
          </a:p>
          <a:p>
            <a:pPr marL="0" indent="0">
              <a:buNone/>
            </a:pPr>
            <a:r>
              <a:rPr lang="en-US" altLang="en-US" sz="2000" dirty="0">
                <a:sym typeface="Symbol" panose="05050102010706020507" pitchFamily="18" charset="2"/>
              </a:rPr>
              <a:t>	(1.2) </a:t>
            </a:r>
            <a:r>
              <a:rPr lang="en-US" sz="2000" dirty="0">
                <a:sym typeface="Wingdings" panose="05000000000000000000" pitchFamily="2" charset="2"/>
              </a:rPr>
              <a:t> </a:t>
            </a:r>
            <a:r>
              <a:rPr lang="en-US" sz="2000" dirty="0">
                <a:solidFill>
                  <a:srgbClr val="FF0000"/>
                </a:solidFill>
                <a:sym typeface="Wingdings" panose="05000000000000000000" pitchFamily="2" charset="2"/>
              </a:rPr>
              <a:t>E (Accepted!)</a:t>
            </a:r>
            <a:endParaRPr lang="en-US" sz="2000" dirty="0">
              <a:solidFill>
                <a:srgbClr val="FF0000"/>
              </a:solidFill>
              <a:sym typeface="Wingdings" panose="05000000000000000000" pitchFamily="2" charset="2"/>
            </a:endParaRPr>
          </a:p>
          <a:p>
            <a:r>
              <a:rPr lang="de-DE" sz="2000" dirty="0"/>
              <a:t>Note that the above reduction is exactly reverse to following rightmost derivation.</a:t>
            </a:r>
            <a:br>
              <a:rPr lang="de-DE" sz="2000" dirty="0"/>
            </a:br>
            <a:r>
              <a:rPr lang="de-DE" sz="2000" dirty="0"/>
              <a:t>			E </a:t>
            </a:r>
            <a:r>
              <a:rPr lang="en-US" altLang="en-US" sz="2000" dirty="0">
                <a:sym typeface="Symbol" panose="05050102010706020507" pitchFamily="18" charset="2"/>
              </a:rPr>
              <a:t></a:t>
            </a:r>
            <a:r>
              <a:rPr lang="de-DE" sz="2000" dirty="0"/>
              <a:t> </a:t>
            </a:r>
            <a:r>
              <a:rPr lang="de-DE" sz="2000" u="sng" dirty="0">
                <a:solidFill>
                  <a:srgbClr val="FF0000"/>
                </a:solidFill>
              </a:rPr>
              <a:t>T</a:t>
            </a:r>
            <a:r>
              <a:rPr lang="de-DE" sz="2000" dirty="0"/>
              <a:t> </a:t>
            </a:r>
            <a:r>
              <a:rPr lang="en-US" altLang="en-US" sz="2000" dirty="0">
                <a:sym typeface="Symbol" panose="05050102010706020507" pitchFamily="18" charset="2"/>
              </a:rPr>
              <a:t></a:t>
            </a:r>
            <a:r>
              <a:rPr lang="de-DE" sz="2000" dirty="0"/>
              <a:t> </a:t>
            </a:r>
            <a:r>
              <a:rPr lang="de-DE" sz="2000" u="sng" dirty="0">
                <a:solidFill>
                  <a:srgbClr val="FF0000"/>
                </a:solidFill>
              </a:rPr>
              <a:t>T * F</a:t>
            </a:r>
            <a:r>
              <a:rPr lang="de-DE" sz="2000" dirty="0"/>
              <a:t> </a:t>
            </a:r>
            <a:r>
              <a:rPr lang="en-US" altLang="en-US" sz="2000" dirty="0">
                <a:sym typeface="Symbol" panose="05050102010706020507" pitchFamily="18" charset="2"/>
              </a:rPr>
              <a:t></a:t>
            </a:r>
            <a:r>
              <a:rPr lang="de-DE" sz="2000" dirty="0"/>
              <a:t> T * </a:t>
            </a:r>
            <a:r>
              <a:rPr lang="de-DE" sz="2000" u="sng" dirty="0">
                <a:solidFill>
                  <a:srgbClr val="FF0000"/>
                </a:solidFill>
              </a:rPr>
              <a:t>id</a:t>
            </a:r>
            <a:r>
              <a:rPr lang="de-DE" sz="2000" dirty="0"/>
              <a:t> </a:t>
            </a:r>
            <a:r>
              <a:rPr lang="en-US" altLang="en-US" sz="2000" dirty="0">
                <a:sym typeface="Symbol" panose="05050102010706020507" pitchFamily="18" charset="2"/>
              </a:rPr>
              <a:t></a:t>
            </a:r>
            <a:r>
              <a:rPr lang="de-DE" sz="2000" dirty="0"/>
              <a:t> </a:t>
            </a:r>
            <a:r>
              <a:rPr lang="de-DE" sz="2000" u="sng" dirty="0">
                <a:solidFill>
                  <a:srgbClr val="FF0000"/>
                </a:solidFill>
              </a:rPr>
              <a:t>F</a:t>
            </a:r>
            <a:r>
              <a:rPr lang="de-DE" sz="2000" dirty="0"/>
              <a:t> * id </a:t>
            </a:r>
            <a:r>
              <a:rPr lang="en-US" altLang="en-US" sz="2000" dirty="0">
                <a:sym typeface="Symbol" panose="05050102010706020507" pitchFamily="18" charset="2"/>
              </a:rPr>
              <a:t></a:t>
            </a:r>
            <a:r>
              <a:rPr lang="de-DE" sz="2000" dirty="0"/>
              <a:t> </a:t>
            </a:r>
            <a:r>
              <a:rPr lang="de-DE" sz="2000" u="sng" dirty="0">
                <a:solidFill>
                  <a:srgbClr val="FF0000"/>
                </a:solidFill>
              </a:rPr>
              <a:t>id</a:t>
            </a:r>
            <a:r>
              <a:rPr lang="de-DE" sz="2000" dirty="0"/>
              <a:t> * id</a:t>
            </a:r>
            <a:r>
              <a:rPr lang="de-DE" sz="1400" dirty="0"/>
              <a:t> </a:t>
            </a:r>
            <a:endParaRPr lang="en-US" sz="1400" dirty="0"/>
          </a:p>
          <a:p>
            <a:r>
              <a:rPr lang="en-US" sz="2000" dirty="0"/>
              <a:t>Step by step </a:t>
            </a:r>
            <a:r>
              <a:rPr lang="en-US" sz="2000" dirty="0">
                <a:solidFill>
                  <a:srgbClr val="FF0000"/>
                </a:solidFill>
              </a:rPr>
              <a:t>parse tree construction </a:t>
            </a:r>
            <a:r>
              <a:rPr lang="en-US" sz="2000" dirty="0"/>
              <a:t>for input </a:t>
            </a:r>
            <a:r>
              <a:rPr lang="en-US" sz="2000" b="1" dirty="0">
                <a:solidFill>
                  <a:srgbClr val="FF0000"/>
                </a:solidFill>
              </a:rPr>
              <a:t>id*id </a:t>
            </a:r>
            <a:r>
              <a:rPr lang="en-US" sz="2000" dirty="0"/>
              <a:t>from </a:t>
            </a:r>
            <a:r>
              <a:rPr lang="en-US" sz="2000" dirty="0">
                <a:solidFill>
                  <a:srgbClr val="FF0000"/>
                </a:solidFill>
              </a:rPr>
              <a:t>leaves to root </a:t>
            </a:r>
            <a:r>
              <a:rPr lang="en-US" sz="2000" dirty="0"/>
              <a:t>is also presented.</a:t>
            </a:r>
            <a:endParaRPr lang="en-US" sz="2000" dirty="0"/>
          </a:p>
          <a:p>
            <a:endParaRPr lang="en-US" sz="2000" dirty="0"/>
          </a:p>
          <a:p>
            <a:endParaRPr lang="en-US"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6" name="Picture 5"/>
          <p:cNvPicPr>
            <a:picLocks noChangeAspect="1"/>
          </p:cNvPicPr>
          <p:nvPr/>
        </p:nvPicPr>
        <p:blipFill>
          <a:blip r:embed="rId1"/>
          <a:stretch>
            <a:fillRect/>
          </a:stretch>
        </p:blipFill>
        <p:spPr>
          <a:xfrm>
            <a:off x="1447800" y="5372099"/>
            <a:ext cx="7315200" cy="14859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609600"/>
          </a:xfrm>
        </p:spPr>
        <p:txBody>
          <a:bodyPr/>
          <a:lstStyle/>
          <a:p>
            <a:r>
              <a:rPr lang="en-US" altLang="en-US" dirty="0"/>
              <a:t>Bottom-Up Parsing</a:t>
            </a:r>
            <a:endParaRPr lang="en-US" altLang="en-US" dirty="0"/>
          </a:p>
        </p:txBody>
      </p:sp>
      <p:sp>
        <p:nvSpPr>
          <p:cNvPr id="262147" name="Rectangle 3"/>
          <p:cNvSpPr>
            <a:spLocks noGrp="1" noChangeArrowheads="1"/>
          </p:cNvSpPr>
          <p:nvPr>
            <p:ph type="body" idx="1"/>
          </p:nvPr>
        </p:nvSpPr>
        <p:spPr>
          <a:xfrm>
            <a:off x="0" y="685800"/>
            <a:ext cx="9982200" cy="5410200"/>
          </a:xfrm>
        </p:spPr>
        <p:txBody>
          <a:bodyPr/>
          <a:lstStyle/>
          <a:p>
            <a:pPr>
              <a:lnSpc>
                <a:spcPct val="150000"/>
              </a:lnSpc>
            </a:pPr>
            <a:r>
              <a:rPr lang="en-US" dirty="0"/>
              <a:t>A </a:t>
            </a:r>
            <a:r>
              <a:rPr lang="en-US" dirty="0">
                <a:solidFill>
                  <a:srgbClr val="FF0000"/>
                </a:solidFill>
              </a:rPr>
              <a:t>general </a:t>
            </a:r>
            <a:r>
              <a:rPr lang="en-US" dirty="0"/>
              <a:t>style of bottom-up parsing is known as </a:t>
            </a:r>
            <a:r>
              <a:rPr lang="en-US" dirty="0">
                <a:solidFill>
                  <a:srgbClr val="FF0000"/>
                </a:solidFill>
              </a:rPr>
              <a:t>shift-reduce </a:t>
            </a:r>
            <a:r>
              <a:rPr lang="en-US" dirty="0"/>
              <a:t>parsing. </a:t>
            </a:r>
            <a:endParaRPr lang="en-US" dirty="0"/>
          </a:p>
          <a:p>
            <a:endParaRPr lang="en-US" dirty="0"/>
          </a:p>
          <a:p>
            <a:pPr>
              <a:lnSpc>
                <a:spcPct val="150000"/>
              </a:lnSpc>
            </a:pPr>
            <a:r>
              <a:rPr lang="en-US" dirty="0"/>
              <a:t>An </a:t>
            </a:r>
            <a:r>
              <a:rPr lang="en-US" dirty="0">
                <a:solidFill>
                  <a:srgbClr val="FF0000"/>
                </a:solidFill>
              </a:rPr>
              <a:t>easy-to-imp1ement</a:t>
            </a:r>
            <a:r>
              <a:rPr lang="en-US" dirty="0"/>
              <a:t> form of shift-reduce </a:t>
            </a:r>
            <a:br>
              <a:rPr lang="en-US" dirty="0"/>
            </a:br>
            <a:r>
              <a:rPr lang="en-US" dirty="0"/>
              <a:t>parsing is called </a:t>
            </a:r>
            <a:r>
              <a:rPr lang="en-US" dirty="0">
                <a:solidFill>
                  <a:srgbClr val="FF0000"/>
                </a:solidFill>
              </a:rPr>
              <a:t>operator-precedence </a:t>
            </a:r>
            <a:r>
              <a:rPr lang="en-US" dirty="0"/>
              <a:t>parsing, </a:t>
            </a:r>
            <a:br>
              <a:rPr lang="en-US" dirty="0"/>
            </a:br>
            <a:r>
              <a:rPr lang="en-US" dirty="0"/>
              <a:t>not suitable for all kind of grammars. </a:t>
            </a:r>
            <a:endParaRPr lang="en-US" dirty="0"/>
          </a:p>
          <a:p>
            <a:pPr>
              <a:lnSpc>
                <a:spcPct val="150000"/>
              </a:lnSpc>
            </a:pPr>
            <a:endParaRPr lang="en-US" dirty="0"/>
          </a:p>
          <a:p>
            <a:pPr>
              <a:lnSpc>
                <a:spcPct val="150000"/>
              </a:lnSpc>
            </a:pPr>
            <a:r>
              <a:rPr lang="en-US" dirty="0"/>
              <a:t>A much </a:t>
            </a:r>
            <a:r>
              <a:rPr lang="en-US" dirty="0">
                <a:solidFill>
                  <a:srgbClr val="FF0000"/>
                </a:solidFill>
              </a:rPr>
              <a:t>more general </a:t>
            </a:r>
            <a:r>
              <a:rPr lang="en-US" dirty="0"/>
              <a:t>and the </a:t>
            </a:r>
            <a:r>
              <a:rPr lang="en-US" dirty="0">
                <a:solidFill>
                  <a:srgbClr val="FF0000"/>
                </a:solidFill>
              </a:rPr>
              <a:t>largest </a:t>
            </a:r>
            <a:r>
              <a:rPr lang="en-US" dirty="0"/>
              <a:t>class of </a:t>
            </a:r>
            <a:br>
              <a:rPr lang="en-US" dirty="0"/>
            </a:br>
            <a:r>
              <a:rPr lang="en-US" dirty="0"/>
              <a:t>grammars for which shift-reduce parsing can </a:t>
            </a:r>
            <a:br>
              <a:rPr lang="en-US" dirty="0"/>
            </a:br>
            <a:r>
              <a:rPr lang="en-US" dirty="0"/>
              <a:t>be built is called </a:t>
            </a:r>
            <a:r>
              <a:rPr lang="en-US" dirty="0">
                <a:solidFill>
                  <a:srgbClr val="FF0000"/>
                </a:solidFill>
              </a:rPr>
              <a:t>LR parsing</a:t>
            </a:r>
            <a:r>
              <a:rPr lang="en-US" dirty="0"/>
              <a:t>. </a:t>
            </a:r>
            <a:endParaRPr lang="en-US" dirty="0"/>
          </a:p>
          <a:p>
            <a:pPr lvl="1">
              <a:lnSpc>
                <a:spcPct val="150000"/>
              </a:lnSpc>
            </a:pPr>
            <a:r>
              <a:rPr lang="en-US" sz="2200" dirty="0"/>
              <a:t>Too </a:t>
            </a:r>
            <a:r>
              <a:rPr lang="en-US" sz="2200" dirty="0">
                <a:solidFill>
                  <a:srgbClr val="FF0000"/>
                </a:solidFill>
              </a:rPr>
              <a:t>much work </a:t>
            </a:r>
            <a:r>
              <a:rPr lang="en-US" sz="2200" dirty="0"/>
              <a:t>to build an LR parser </a:t>
            </a:r>
            <a:r>
              <a:rPr lang="en-US" sz="2200" dirty="0">
                <a:solidFill>
                  <a:srgbClr val="FF0000"/>
                </a:solidFill>
              </a:rPr>
              <a:t>by hand</a:t>
            </a:r>
            <a:r>
              <a:rPr lang="en-US" sz="2200" dirty="0"/>
              <a:t>, however </a:t>
            </a:r>
            <a:r>
              <a:rPr lang="en-US" sz="2200" dirty="0">
                <a:solidFill>
                  <a:srgbClr val="FF0000"/>
                </a:solidFill>
              </a:rPr>
              <a:t>automatic </a:t>
            </a:r>
            <a:r>
              <a:rPr lang="en-US" sz="2200" dirty="0"/>
              <a:t>parser </a:t>
            </a:r>
            <a:br>
              <a:rPr lang="en-US" sz="2200" dirty="0"/>
            </a:br>
            <a:r>
              <a:rPr lang="en-US" sz="2200" dirty="0"/>
              <a:t>generators make it </a:t>
            </a:r>
            <a:r>
              <a:rPr lang="en-US" sz="2200" dirty="0">
                <a:solidFill>
                  <a:srgbClr val="FF0000"/>
                </a:solidFill>
              </a:rPr>
              <a:t>easy </a:t>
            </a:r>
            <a:r>
              <a:rPr lang="en-US" sz="2200" dirty="0"/>
              <a:t>to construct efficient LR parsers from suitable grammars</a:t>
            </a:r>
            <a:br>
              <a:rPr lang="en-US" sz="2000" dirty="0"/>
            </a:br>
            <a:br>
              <a:rPr lang="en-US" sz="2200" dirty="0"/>
            </a:br>
            <a:endParaRPr lang="en-US" altLang="en-US" sz="2600" dirty="0">
              <a:sym typeface="Symbol" panose="05050102010706020507" pitchFamily="18" charset="2"/>
            </a:endParaRPr>
          </a:p>
        </p:txBody>
      </p:sp>
      <p:pic>
        <p:nvPicPr>
          <p:cNvPr id="3" name="Picture 2"/>
          <p:cNvPicPr>
            <a:picLocks noChangeAspect="1"/>
          </p:cNvPicPr>
          <p:nvPr/>
        </p:nvPicPr>
        <p:blipFill>
          <a:blip r:embed="rId1"/>
          <a:stretch>
            <a:fillRect/>
          </a:stretch>
        </p:blipFill>
        <p:spPr>
          <a:xfrm>
            <a:off x="6400800" y="2057400"/>
            <a:ext cx="3238500" cy="255185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2147">
                                            <p:txEl>
                                              <p:pRg st="4" end="4"/>
                                            </p:txEl>
                                          </p:spTgt>
                                        </p:tgtEl>
                                        <p:attrNameLst>
                                          <p:attrName>style.visibility</p:attrName>
                                        </p:attrNameLst>
                                      </p:cBhvr>
                                      <p:to>
                                        <p:strVal val="visible"/>
                                      </p:to>
                                    </p:set>
                                    <p:anim calcmode="lin" valueType="num">
                                      <p:cBhvr additive="base">
                                        <p:cTn id="23"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2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2147">
                                            <p:txEl>
                                              <p:pRg st="5" end="5"/>
                                            </p:txEl>
                                          </p:spTgt>
                                        </p:tgtEl>
                                        <p:attrNameLst>
                                          <p:attrName>style.visibility</p:attrName>
                                        </p:attrNameLst>
                                      </p:cBhvr>
                                      <p:to>
                                        <p:strVal val="visible"/>
                                      </p:to>
                                    </p:set>
                                    <p:anim calcmode="lin" valueType="num">
                                      <p:cBhvr additive="base">
                                        <p:cTn id="29" dur="500" fill="hold"/>
                                        <p:tgtEl>
                                          <p:spTgt spid="262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2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533400"/>
          </a:xfrm>
        </p:spPr>
        <p:txBody>
          <a:bodyPr/>
          <a:lstStyle/>
          <a:p>
            <a:r>
              <a:rPr lang="en-US" altLang="en-US" dirty="0"/>
              <a:t>Shift-Reduce Parsing</a:t>
            </a:r>
            <a:endParaRPr lang="en-US" altLang="en-US" dirty="0"/>
          </a:p>
        </p:txBody>
      </p:sp>
      <p:sp>
        <p:nvSpPr>
          <p:cNvPr id="262147" name="Rectangle 3"/>
          <p:cNvSpPr>
            <a:spLocks noGrp="1" noChangeArrowheads="1"/>
          </p:cNvSpPr>
          <p:nvPr>
            <p:ph type="body" idx="1"/>
          </p:nvPr>
        </p:nvSpPr>
        <p:spPr>
          <a:xfrm>
            <a:off x="0" y="609600"/>
            <a:ext cx="10058400" cy="5334000"/>
          </a:xfrm>
        </p:spPr>
        <p:txBody>
          <a:bodyPr/>
          <a:lstStyle/>
          <a:p>
            <a:r>
              <a:rPr lang="en-US" dirty="0"/>
              <a:t>Shift-reduce parsing also attempts to construct a parse tree for an input string</a:t>
            </a:r>
            <a:br>
              <a:rPr lang="en-US" dirty="0"/>
            </a:br>
            <a:r>
              <a:rPr lang="en-US" dirty="0">
                <a:solidFill>
                  <a:srgbClr val="FF0000"/>
                </a:solidFill>
              </a:rPr>
              <a:t>beginning at the leaves </a:t>
            </a:r>
            <a:r>
              <a:rPr lang="en-US" dirty="0"/>
              <a:t>(bottom) and </a:t>
            </a:r>
            <a:r>
              <a:rPr lang="en-US" dirty="0">
                <a:solidFill>
                  <a:srgbClr val="FF0000"/>
                </a:solidFill>
              </a:rPr>
              <a:t>working up towards the root </a:t>
            </a:r>
            <a:r>
              <a:rPr lang="en-US" dirty="0"/>
              <a:t>(top). </a:t>
            </a:r>
            <a:endParaRPr lang="en-US" dirty="0"/>
          </a:p>
          <a:p>
            <a:endParaRPr lang="en-US" dirty="0"/>
          </a:p>
          <a:p>
            <a:r>
              <a:rPr lang="en-US" dirty="0"/>
              <a:t>We can think of this process as one of "</a:t>
            </a:r>
            <a:r>
              <a:rPr lang="en-US" dirty="0">
                <a:solidFill>
                  <a:srgbClr val="FF0000"/>
                </a:solidFill>
              </a:rPr>
              <a:t>reducing" a string </a:t>
            </a:r>
            <a:r>
              <a:rPr lang="en-US" i="1" dirty="0">
                <a:solidFill>
                  <a:srgbClr val="FF0000"/>
                </a:solidFill>
              </a:rPr>
              <a:t>w </a:t>
            </a:r>
            <a:r>
              <a:rPr lang="en-US" dirty="0">
                <a:solidFill>
                  <a:srgbClr val="FF0000"/>
                </a:solidFill>
              </a:rPr>
              <a:t>to the start</a:t>
            </a:r>
            <a:br>
              <a:rPr lang="en-US" dirty="0">
                <a:solidFill>
                  <a:srgbClr val="FF0000"/>
                </a:solidFill>
              </a:rPr>
            </a:br>
            <a:r>
              <a:rPr lang="en-US" dirty="0">
                <a:solidFill>
                  <a:srgbClr val="FF0000"/>
                </a:solidFill>
              </a:rPr>
              <a:t>symbol of a grammar</a:t>
            </a:r>
            <a:r>
              <a:rPr lang="en-US" dirty="0"/>
              <a:t>. </a:t>
            </a:r>
            <a:endParaRPr lang="en-US" dirty="0"/>
          </a:p>
          <a:p>
            <a:endParaRPr lang="en-US" dirty="0"/>
          </a:p>
          <a:p>
            <a:r>
              <a:rPr lang="en-US" dirty="0"/>
              <a:t>At each </a:t>
            </a:r>
            <a:r>
              <a:rPr lang="en-US" i="1" dirty="0"/>
              <a:t>reduction </a:t>
            </a:r>
            <a:r>
              <a:rPr lang="en-US" dirty="0"/>
              <a:t>step a particular </a:t>
            </a:r>
            <a:r>
              <a:rPr lang="en-US" dirty="0">
                <a:solidFill>
                  <a:srgbClr val="FF0000"/>
                </a:solidFill>
              </a:rPr>
              <a:t>substring matching the right side </a:t>
            </a:r>
            <a:r>
              <a:rPr lang="en-US" dirty="0"/>
              <a:t>of a production is </a:t>
            </a:r>
            <a:r>
              <a:rPr lang="en-US" dirty="0">
                <a:solidFill>
                  <a:srgbClr val="FF0000"/>
                </a:solidFill>
              </a:rPr>
              <a:t>replaced by the non-terminal on the left of that production</a:t>
            </a:r>
            <a:r>
              <a:rPr lang="en-US" dirty="0"/>
              <a:t>. </a:t>
            </a:r>
            <a:endParaRPr lang="en-US" dirty="0"/>
          </a:p>
          <a:p>
            <a:endParaRPr lang="en-US" dirty="0"/>
          </a:p>
          <a:p>
            <a:r>
              <a:rPr lang="en-US" dirty="0"/>
              <a:t>The key </a:t>
            </a:r>
            <a:r>
              <a:rPr lang="en-US" dirty="0">
                <a:solidFill>
                  <a:srgbClr val="FF0000"/>
                </a:solidFill>
              </a:rPr>
              <a:t>decisions</a:t>
            </a:r>
            <a:r>
              <a:rPr lang="en-US" dirty="0"/>
              <a:t> as during bottom-up parsing proceeds are </a:t>
            </a:r>
            <a:endParaRPr lang="en-US" dirty="0"/>
          </a:p>
          <a:p>
            <a:pPr lvl="1"/>
            <a:r>
              <a:rPr lang="en-US" sz="2000" dirty="0"/>
              <a:t>about </a:t>
            </a:r>
            <a:r>
              <a:rPr lang="en-US" sz="2000" dirty="0">
                <a:solidFill>
                  <a:srgbClr val="FF0000"/>
                </a:solidFill>
              </a:rPr>
              <a:t>when to reduce </a:t>
            </a:r>
            <a:r>
              <a:rPr lang="en-US" sz="2000" dirty="0"/>
              <a:t>and</a:t>
            </a:r>
            <a:endParaRPr lang="en-US" sz="2000" dirty="0"/>
          </a:p>
          <a:p>
            <a:pPr lvl="1"/>
            <a:r>
              <a:rPr lang="en-US" sz="2000" dirty="0"/>
              <a:t>about </a:t>
            </a:r>
            <a:r>
              <a:rPr lang="en-US" sz="2000" dirty="0">
                <a:solidFill>
                  <a:srgbClr val="FF0000"/>
                </a:solidFill>
              </a:rPr>
              <a:t>what production to apply</a:t>
            </a:r>
            <a:r>
              <a:rPr lang="en-US" sz="2000" dirty="0"/>
              <a:t>. </a:t>
            </a:r>
            <a:endParaRPr lang="en-US" sz="2000" dirty="0"/>
          </a:p>
          <a:p>
            <a:endParaRPr lang="en-US" dirty="0"/>
          </a:p>
          <a:p>
            <a:r>
              <a:rPr lang="en-US" dirty="0"/>
              <a:t>If the </a:t>
            </a:r>
            <a:r>
              <a:rPr lang="en-US" dirty="0">
                <a:solidFill>
                  <a:srgbClr val="FF0000"/>
                </a:solidFill>
              </a:rPr>
              <a:t>substring is chosen correctly </a:t>
            </a:r>
            <a:r>
              <a:rPr lang="en-US" dirty="0"/>
              <a:t>at each step during a left-to-right scan, a </a:t>
            </a:r>
            <a:r>
              <a:rPr lang="en-US" dirty="0">
                <a:solidFill>
                  <a:srgbClr val="FF0000"/>
                </a:solidFill>
              </a:rPr>
              <a:t>rightmost derivation is traced out in reverse</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2147">
                                            <p:txEl>
                                              <p:pRg st="4" end="4"/>
                                            </p:txEl>
                                          </p:spTgt>
                                        </p:tgtEl>
                                        <p:attrNameLst>
                                          <p:attrName>style.visibility</p:attrName>
                                        </p:attrNameLst>
                                      </p:cBhvr>
                                      <p:to>
                                        <p:strVal val="visible"/>
                                      </p:to>
                                    </p:set>
                                    <p:anim calcmode="lin" valueType="num">
                                      <p:cBhvr additive="base">
                                        <p:cTn id="19"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2147">
                                            <p:txEl>
                                              <p:pRg st="6" end="6"/>
                                            </p:txEl>
                                          </p:spTgt>
                                        </p:tgtEl>
                                        <p:attrNameLst>
                                          <p:attrName>style.visibility</p:attrName>
                                        </p:attrNameLst>
                                      </p:cBhvr>
                                      <p:to>
                                        <p:strVal val="visible"/>
                                      </p:to>
                                    </p:set>
                                    <p:anim calcmode="lin" valueType="num">
                                      <p:cBhvr additive="base">
                                        <p:cTn id="25" dur="500" fill="hold"/>
                                        <p:tgtEl>
                                          <p:spTgt spid="262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2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2147">
                                            <p:txEl>
                                              <p:pRg st="7" end="7"/>
                                            </p:txEl>
                                          </p:spTgt>
                                        </p:tgtEl>
                                        <p:attrNameLst>
                                          <p:attrName>style.visibility</p:attrName>
                                        </p:attrNameLst>
                                      </p:cBhvr>
                                      <p:to>
                                        <p:strVal val="visible"/>
                                      </p:to>
                                    </p:set>
                                    <p:anim calcmode="lin" valueType="num">
                                      <p:cBhvr additive="base">
                                        <p:cTn id="31" dur="500" fill="hold"/>
                                        <p:tgtEl>
                                          <p:spTgt spid="26214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2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2147">
                                            <p:txEl>
                                              <p:pRg st="8" end="8"/>
                                            </p:txEl>
                                          </p:spTgt>
                                        </p:tgtEl>
                                        <p:attrNameLst>
                                          <p:attrName>style.visibility</p:attrName>
                                        </p:attrNameLst>
                                      </p:cBhvr>
                                      <p:to>
                                        <p:strVal val="visible"/>
                                      </p:to>
                                    </p:set>
                                    <p:anim calcmode="lin" valueType="num">
                                      <p:cBhvr additive="base">
                                        <p:cTn id="37" dur="500" fill="hold"/>
                                        <p:tgtEl>
                                          <p:spTgt spid="26214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2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2147">
                                            <p:txEl>
                                              <p:pRg st="10" end="10"/>
                                            </p:txEl>
                                          </p:spTgt>
                                        </p:tgtEl>
                                        <p:attrNameLst>
                                          <p:attrName>style.visibility</p:attrName>
                                        </p:attrNameLst>
                                      </p:cBhvr>
                                      <p:to>
                                        <p:strVal val="visible"/>
                                      </p:to>
                                    </p:set>
                                    <p:anim calcmode="lin" valueType="num">
                                      <p:cBhvr additive="base">
                                        <p:cTn id="43" dur="500" fill="hold"/>
                                        <p:tgtEl>
                                          <p:spTgt spid="26214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2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609600"/>
          </a:xfrm>
        </p:spPr>
        <p:txBody>
          <a:bodyPr/>
          <a:lstStyle/>
          <a:p>
            <a:r>
              <a:rPr lang="en-US" sz="2800" dirty="0"/>
              <a:t>Informal Definition of Handle in Handle Pruning</a:t>
            </a:r>
            <a:endParaRPr lang="en-US" sz="2800" dirty="0"/>
          </a:p>
        </p:txBody>
      </p:sp>
      <p:sp>
        <p:nvSpPr>
          <p:cNvPr id="3" name="Content Placeholder 2"/>
          <p:cNvSpPr>
            <a:spLocks noGrp="1"/>
          </p:cNvSpPr>
          <p:nvPr>
            <p:ph idx="1"/>
          </p:nvPr>
        </p:nvSpPr>
        <p:spPr>
          <a:xfrm>
            <a:off x="0" y="609600"/>
            <a:ext cx="9906000" cy="6248400"/>
          </a:xfrm>
        </p:spPr>
        <p:txBody>
          <a:bodyPr/>
          <a:lstStyle/>
          <a:p>
            <a:r>
              <a:rPr lang="en-US" dirty="0">
                <a:solidFill>
                  <a:srgbClr val="000000"/>
                </a:solidFill>
              </a:rPr>
              <a:t>A </a:t>
            </a:r>
            <a:r>
              <a:rPr lang="en-US" dirty="0">
                <a:solidFill>
                  <a:srgbClr val="FF0000"/>
                </a:solidFill>
              </a:rPr>
              <a:t>rightmost derivation in reverse </a:t>
            </a:r>
            <a:r>
              <a:rPr lang="en-US" dirty="0">
                <a:solidFill>
                  <a:srgbClr val="000000"/>
                </a:solidFill>
              </a:rPr>
              <a:t>can be obtained by </a:t>
            </a:r>
            <a:r>
              <a:rPr lang="en-US" dirty="0">
                <a:solidFill>
                  <a:srgbClr val="FF0000"/>
                </a:solidFill>
              </a:rPr>
              <a:t>"handle pruning”.</a:t>
            </a:r>
            <a:r>
              <a:rPr lang="en-US" dirty="0">
                <a:solidFill>
                  <a:srgbClr val="000000"/>
                </a:solidFill>
              </a:rPr>
              <a:t> </a:t>
            </a:r>
            <a:endParaRPr lang="en-US" b="0" i="0" dirty="0">
              <a:solidFill>
                <a:srgbClr val="000000"/>
              </a:solidFill>
              <a:effectLst/>
            </a:endParaRPr>
          </a:p>
          <a:p>
            <a:r>
              <a:rPr lang="en-US" b="0" i="0" dirty="0">
                <a:solidFill>
                  <a:srgbClr val="000000"/>
                </a:solidFill>
                <a:effectLst/>
              </a:rPr>
              <a:t>A "handle" is a </a:t>
            </a:r>
            <a:r>
              <a:rPr lang="en-US" b="0" i="0" dirty="0">
                <a:solidFill>
                  <a:srgbClr val="FF0000"/>
                </a:solidFill>
                <a:effectLst/>
              </a:rPr>
              <a:t>substring that matches the body of a production</a:t>
            </a:r>
            <a:r>
              <a:rPr lang="en-US" b="0" i="0" dirty="0">
                <a:solidFill>
                  <a:srgbClr val="000000"/>
                </a:solidFill>
                <a:effectLst/>
              </a:rPr>
              <a:t>, and whose reduction represents </a:t>
            </a:r>
            <a:r>
              <a:rPr lang="en-US" b="0" i="0" dirty="0">
                <a:solidFill>
                  <a:srgbClr val="FF0000"/>
                </a:solidFill>
                <a:effectLst/>
              </a:rPr>
              <a:t>one step along the reverse of a rightmost derivation</a:t>
            </a:r>
            <a:r>
              <a:rPr lang="en-US" b="0" i="0" dirty="0">
                <a:solidFill>
                  <a:srgbClr val="000000"/>
                </a:solidFill>
                <a:effectLst/>
              </a:rPr>
              <a:t>.</a:t>
            </a:r>
            <a:endParaRPr lang="en-US" b="0" i="0" dirty="0">
              <a:solidFill>
                <a:srgbClr val="000000"/>
              </a:solidFill>
              <a:effectLst/>
            </a:endParaRPr>
          </a:p>
          <a:p>
            <a:r>
              <a:rPr lang="en-US" b="0" i="0" dirty="0">
                <a:solidFill>
                  <a:srgbClr val="000000"/>
                </a:solidFill>
                <a:effectLst/>
              </a:rPr>
              <a:t>(E.g. adding subscripts to the tokens </a:t>
            </a:r>
            <a:r>
              <a:rPr lang="en-US" b="1" i="0" dirty="0">
                <a:solidFill>
                  <a:srgbClr val="000000"/>
                </a:solidFill>
                <a:effectLst/>
              </a:rPr>
              <a:t>id</a:t>
            </a:r>
            <a:r>
              <a:rPr lang="en-US" b="0" i="0" dirty="0">
                <a:solidFill>
                  <a:srgbClr val="000000"/>
                </a:solidFill>
                <a:effectLst/>
              </a:rPr>
              <a:t> for clarity), the </a:t>
            </a:r>
            <a:r>
              <a:rPr lang="en-US" b="0" i="0" dirty="0">
                <a:solidFill>
                  <a:srgbClr val="FF0000"/>
                </a:solidFill>
                <a:effectLst/>
              </a:rPr>
              <a:t>handles during the parse of id</a:t>
            </a:r>
            <a:r>
              <a:rPr lang="en-US" b="0" i="0" baseline="-25000" dirty="0">
                <a:solidFill>
                  <a:srgbClr val="FF0000"/>
                </a:solidFill>
                <a:effectLst/>
              </a:rPr>
              <a:t>1</a:t>
            </a:r>
            <a:r>
              <a:rPr lang="en-US" b="0" i="0" dirty="0">
                <a:solidFill>
                  <a:srgbClr val="FF0000"/>
                </a:solidFill>
                <a:effectLst/>
              </a:rPr>
              <a:t> * id</a:t>
            </a:r>
            <a:r>
              <a:rPr lang="en-US" b="0" i="0" baseline="-25000" dirty="0">
                <a:solidFill>
                  <a:srgbClr val="FF0000"/>
                </a:solidFill>
                <a:effectLst/>
              </a:rPr>
              <a:t>2</a:t>
            </a:r>
            <a:r>
              <a:rPr lang="en-US" b="0" i="0" dirty="0">
                <a:solidFill>
                  <a:srgbClr val="FF0000"/>
                </a:solidFill>
                <a:effectLst/>
              </a:rPr>
              <a:t> </a:t>
            </a:r>
            <a:r>
              <a:rPr lang="en-US" b="0" i="0" dirty="0">
                <a:solidFill>
                  <a:srgbClr val="000000"/>
                </a:solidFill>
                <a:effectLst/>
              </a:rPr>
              <a:t>according to the given grammar are as in following Fig.</a:t>
            </a:r>
            <a:br>
              <a:rPr lang="en-US" b="0" i="0" dirty="0">
                <a:solidFill>
                  <a:srgbClr val="000000"/>
                </a:solidFill>
                <a:effectLst/>
              </a:rPr>
            </a:br>
            <a:r>
              <a:rPr lang="en-US" b="0" i="0" dirty="0">
                <a:solidFill>
                  <a:srgbClr val="000000"/>
                </a:solidFill>
                <a:effectLst/>
                <a:highlight>
                  <a:srgbClr val="C0C0C0"/>
                </a:highlight>
              </a:rPr>
              <a:t>Grammar:</a:t>
            </a:r>
            <a:br>
              <a:rPr lang="en-US" b="0" i="0" dirty="0">
                <a:solidFill>
                  <a:srgbClr val="000000"/>
                </a:solidFill>
                <a:effectLst/>
                <a:highlight>
                  <a:srgbClr val="C0C0C0"/>
                </a:highlight>
              </a:rPr>
            </a:br>
            <a:r>
              <a:rPr lang="en-US" sz="2000" dirty="0">
                <a:highlight>
                  <a:srgbClr val="C0C0C0"/>
                </a:highlight>
              </a:rPr>
              <a:t>E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E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T (1.1) | T (1.2)</a:t>
            </a:r>
            <a:br>
              <a:rPr lang="en-US" sz="2000" dirty="0">
                <a:highlight>
                  <a:srgbClr val="C0C0C0"/>
                </a:highlight>
                <a:sym typeface="Wingdings" panose="05000000000000000000" pitchFamily="2" charset="2"/>
              </a:rPr>
            </a:br>
            <a:r>
              <a:rPr lang="en-US" sz="2000" dirty="0">
                <a:highlight>
                  <a:srgbClr val="C0C0C0"/>
                </a:highlight>
                <a:sym typeface="Wingdings" panose="05000000000000000000" pitchFamily="2" charset="2"/>
              </a:rPr>
              <a:t>T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T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F (2.1) | F (2.2)</a:t>
            </a:r>
            <a:br>
              <a:rPr lang="en-US" sz="2000" dirty="0">
                <a:highlight>
                  <a:srgbClr val="C0C0C0"/>
                </a:highlight>
                <a:sym typeface="Wingdings" panose="05000000000000000000" pitchFamily="2" charset="2"/>
              </a:rPr>
            </a:br>
            <a:r>
              <a:rPr lang="en-US" sz="2000" dirty="0">
                <a:highlight>
                  <a:srgbClr val="C0C0C0"/>
                </a:highlight>
                <a:sym typeface="Wingdings" panose="05000000000000000000" pitchFamily="2" charset="2"/>
              </a:rPr>
              <a:t>F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E</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(3.1) | </a:t>
            </a:r>
            <a:r>
              <a:rPr lang="en-US" sz="2000" b="1" dirty="0">
                <a:highlight>
                  <a:srgbClr val="C0C0C0"/>
                </a:highlight>
                <a:sym typeface="Wingdings" panose="05000000000000000000" pitchFamily="2" charset="2"/>
              </a:rPr>
              <a:t>id</a:t>
            </a:r>
            <a:r>
              <a:rPr lang="en-US" sz="2000" dirty="0">
                <a:highlight>
                  <a:srgbClr val="C0C0C0"/>
                </a:highlight>
                <a:sym typeface="Wingdings" panose="05000000000000000000" pitchFamily="2" charset="2"/>
              </a:rPr>
              <a:t> (3.2)</a:t>
            </a:r>
            <a:endParaRPr lang="en-US" b="0" i="0" dirty="0">
              <a:solidFill>
                <a:srgbClr val="000000"/>
              </a:solidFill>
              <a:effectLst/>
              <a:highlight>
                <a:srgbClr val="C0C0C0"/>
              </a:highlight>
            </a:endParaRPr>
          </a:p>
          <a:p>
            <a:r>
              <a:rPr lang="en-US" b="0" i="0" dirty="0">
                <a:solidFill>
                  <a:srgbClr val="FF0000"/>
                </a:solidFill>
                <a:effectLst/>
              </a:rPr>
              <a:t>T is the body of production E </a:t>
            </a:r>
            <a:r>
              <a:rPr lang="en-US" altLang="en-US" dirty="0">
                <a:sym typeface="Symbol" panose="05050102010706020507" pitchFamily="18" charset="2"/>
              </a:rPr>
              <a:t></a:t>
            </a:r>
            <a:r>
              <a:rPr lang="en-US" b="0" i="0" dirty="0">
                <a:solidFill>
                  <a:srgbClr val="FF0000"/>
                </a:solidFill>
                <a:effectLst/>
              </a:rPr>
              <a:t> T</a:t>
            </a:r>
            <a:r>
              <a:rPr lang="en-US" b="0" i="0" dirty="0">
                <a:solidFill>
                  <a:srgbClr val="000000"/>
                </a:solidFill>
                <a:effectLst/>
              </a:rPr>
              <a:t> (1.2), but it</a:t>
            </a:r>
            <a:r>
              <a:rPr lang="en-US" b="0" i="0" dirty="0">
                <a:solidFill>
                  <a:srgbClr val="FF0000"/>
                </a:solidFill>
                <a:effectLst/>
              </a:rPr>
              <a:t> is not a handle in the sentential form T * id</a:t>
            </a:r>
            <a:r>
              <a:rPr lang="en-US" b="0" i="0" baseline="-25000" dirty="0">
                <a:solidFill>
                  <a:srgbClr val="FF0000"/>
                </a:solidFill>
                <a:effectLst/>
              </a:rPr>
              <a:t>2</a:t>
            </a:r>
            <a:r>
              <a:rPr lang="en-US" b="0" i="0" dirty="0">
                <a:solidFill>
                  <a:srgbClr val="000000"/>
                </a:solidFill>
                <a:effectLst/>
              </a:rPr>
              <a:t>. </a:t>
            </a:r>
            <a:endParaRPr lang="en-US" b="0" i="0" dirty="0">
              <a:solidFill>
                <a:srgbClr val="000000"/>
              </a:solidFill>
              <a:effectLst/>
            </a:endParaRPr>
          </a:p>
          <a:p>
            <a:r>
              <a:rPr lang="en-US" b="0" i="0" dirty="0">
                <a:solidFill>
                  <a:srgbClr val="000000"/>
                </a:solidFill>
                <a:effectLst/>
              </a:rPr>
              <a:t>If T were reduced by E, the string </a:t>
            </a:r>
            <a:r>
              <a:rPr lang="en-US" u="sng" dirty="0">
                <a:solidFill>
                  <a:srgbClr val="FF0000"/>
                </a:solidFill>
              </a:rPr>
              <a:t>T</a:t>
            </a:r>
            <a:r>
              <a:rPr lang="en-US" dirty="0">
                <a:solidFill>
                  <a:srgbClr val="FF0000"/>
                </a:solidFill>
              </a:rPr>
              <a:t> * id</a:t>
            </a:r>
            <a:r>
              <a:rPr lang="en-US" baseline="-25000" dirty="0">
                <a:solidFill>
                  <a:srgbClr val="FF0000"/>
                </a:solidFill>
              </a:rPr>
              <a:t>2  </a:t>
            </a:r>
            <a:r>
              <a:rPr lang="en-US" dirty="0">
                <a:solidFill>
                  <a:srgbClr val="FF0000"/>
                </a:solidFill>
                <a:sym typeface="Wingdings" panose="05000000000000000000" pitchFamily="2" charset="2"/>
              </a:rPr>
              <a:t>becomes</a:t>
            </a:r>
            <a:r>
              <a:rPr lang="en-US" baseline="-25000" dirty="0">
                <a:solidFill>
                  <a:srgbClr val="FF0000"/>
                </a:solidFill>
                <a:sym typeface="Wingdings" panose="05000000000000000000" pitchFamily="2" charset="2"/>
              </a:rPr>
              <a:t> </a:t>
            </a:r>
            <a:r>
              <a:rPr lang="en-US" b="0" i="0" u="sng" dirty="0">
                <a:solidFill>
                  <a:srgbClr val="FF0000"/>
                </a:solidFill>
                <a:effectLst/>
              </a:rPr>
              <a:t>E</a:t>
            </a:r>
            <a:r>
              <a:rPr lang="en-US" b="0" i="0" dirty="0">
                <a:solidFill>
                  <a:srgbClr val="FF0000"/>
                </a:solidFill>
                <a:effectLst/>
              </a:rPr>
              <a:t> * id</a:t>
            </a:r>
            <a:r>
              <a:rPr lang="en-US" b="0" i="0" baseline="-25000" dirty="0">
                <a:solidFill>
                  <a:srgbClr val="FF0000"/>
                </a:solidFill>
                <a:effectLst/>
              </a:rPr>
              <a:t>2</a:t>
            </a:r>
            <a:r>
              <a:rPr lang="en-US" b="0" i="0" dirty="0">
                <a:solidFill>
                  <a:srgbClr val="000000"/>
                </a:solidFill>
                <a:effectLst/>
              </a:rPr>
              <a:t>, which </a:t>
            </a:r>
            <a:r>
              <a:rPr lang="en-US" b="0" i="0" dirty="0">
                <a:solidFill>
                  <a:srgbClr val="FF0000"/>
                </a:solidFill>
                <a:effectLst/>
              </a:rPr>
              <a:t>cannot be derived from the start symbol E</a:t>
            </a:r>
            <a:r>
              <a:rPr lang="en-US" b="0" i="0" dirty="0">
                <a:solidFill>
                  <a:srgbClr val="000000"/>
                </a:solidFill>
                <a:effectLst/>
              </a:rPr>
              <a:t>.</a:t>
            </a:r>
            <a:endParaRPr lang="en-US" b="0" i="0" dirty="0">
              <a:solidFill>
                <a:srgbClr val="000000"/>
              </a:solidFill>
              <a:effectLst/>
            </a:endParaRPr>
          </a:p>
          <a:p>
            <a:r>
              <a:rPr lang="en-US" b="0" i="0" dirty="0">
                <a:solidFill>
                  <a:srgbClr val="000000"/>
                </a:solidFill>
                <a:effectLst/>
              </a:rPr>
              <a:t>Thus, the leftmost substring that matches the body of some production need not be a handle.</a:t>
            </a:r>
            <a:r>
              <a:rPr lang="en-US" dirty="0"/>
              <a:t> </a:t>
            </a:r>
            <a:endParaRPr lang="en-US"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8" name="Picture 7"/>
          <p:cNvPicPr>
            <a:picLocks noChangeAspect="1"/>
          </p:cNvPicPr>
          <p:nvPr/>
        </p:nvPicPr>
        <p:blipFill>
          <a:blip r:embed="rId1"/>
          <a:stretch>
            <a:fillRect/>
          </a:stretch>
        </p:blipFill>
        <p:spPr>
          <a:xfrm>
            <a:off x="4607681" y="2686050"/>
            <a:ext cx="5145919" cy="1276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533400"/>
          </a:xfrm>
        </p:spPr>
        <p:txBody>
          <a:bodyPr/>
          <a:lstStyle/>
          <a:p>
            <a:r>
              <a:rPr lang="en-US" dirty="0"/>
              <a:t>Formal Definition of Handle 1/2</a:t>
            </a:r>
            <a:endParaRPr lang="en-US" dirty="0"/>
          </a:p>
        </p:txBody>
      </p:sp>
      <p:sp>
        <p:nvSpPr>
          <p:cNvPr id="3" name="Content Placeholder 2"/>
          <p:cNvSpPr>
            <a:spLocks noGrp="1"/>
          </p:cNvSpPr>
          <p:nvPr>
            <p:ph idx="1"/>
          </p:nvPr>
        </p:nvSpPr>
        <p:spPr>
          <a:xfrm>
            <a:off x="0" y="457200"/>
            <a:ext cx="9906000" cy="5638800"/>
          </a:xfrm>
        </p:spPr>
        <p:txBody>
          <a:bodyPr/>
          <a:lstStyle/>
          <a:p>
            <a:r>
              <a:rPr lang="en-US" sz="2200" b="0" i="0" dirty="0">
                <a:solidFill>
                  <a:srgbClr val="000000"/>
                </a:solidFill>
                <a:effectLst/>
              </a:rPr>
              <a:t>Formally, if </a:t>
            </a:r>
            <a:r>
              <a:rPr lang="en-US" sz="2200" b="0" i="0" dirty="0">
                <a:effectLst/>
              </a:rPr>
              <a:t>S </a:t>
            </a:r>
            <a:r>
              <a:rPr lang="en-US" altLang="en-US" sz="2200" dirty="0">
                <a:sym typeface="Symbol" panose="05050102010706020507" pitchFamily="18" charset="2"/>
              </a:rPr>
              <a:t></a:t>
            </a:r>
            <a:r>
              <a:rPr lang="en-US" sz="2200" b="0" i="0" dirty="0">
                <a:effectLst/>
              </a:rPr>
              <a:t> </a:t>
            </a:r>
            <a:r>
              <a:rPr lang="en-US" altLang="en-US" sz="2200" b="1" dirty="0">
                <a:sym typeface="Symbol" panose="05050102010706020507" pitchFamily="18" charset="2"/>
              </a:rPr>
              <a:t></a:t>
            </a:r>
            <a:r>
              <a:rPr lang="en-US" sz="2200" b="1" i="0" dirty="0">
                <a:solidFill>
                  <a:srgbClr val="FF0000"/>
                </a:solidFill>
                <a:effectLst/>
              </a:rPr>
              <a:t>A</a:t>
            </a:r>
            <a:r>
              <a:rPr lang="en-US" sz="2200" b="1" i="0" dirty="0">
                <a:effectLst/>
              </a:rPr>
              <a:t>w</a:t>
            </a:r>
            <a:r>
              <a:rPr lang="en-US" sz="2200" b="0" i="0" dirty="0">
                <a:effectLst/>
              </a:rPr>
              <a:t> </a:t>
            </a:r>
            <a:r>
              <a:rPr lang="en-US" altLang="en-US" sz="2200" dirty="0">
                <a:sym typeface="Symbol" panose="05050102010706020507" pitchFamily="18" charset="2"/>
              </a:rPr>
              <a:t></a:t>
            </a:r>
            <a:r>
              <a:rPr lang="en-US" sz="2200" b="0" i="0" dirty="0">
                <a:effectLst/>
              </a:rPr>
              <a:t> </a:t>
            </a:r>
            <a:r>
              <a:rPr lang="en-US" altLang="en-US" sz="2200" b="1" dirty="0">
                <a:sym typeface="Symbol" panose="05050102010706020507" pitchFamily="18" charset="2"/>
              </a:rPr>
              <a:t></a:t>
            </a:r>
            <a:r>
              <a:rPr lang="el-GR" altLang="en-US" sz="2200" b="1" dirty="0">
                <a:solidFill>
                  <a:srgbClr val="FF0000"/>
                </a:solidFill>
                <a:sym typeface="Symbol" panose="05050102010706020507" pitchFamily="18" charset="2"/>
              </a:rPr>
              <a:t>β</a:t>
            </a:r>
            <a:r>
              <a:rPr lang="en-US" sz="2200" b="1" i="0" dirty="0">
                <a:effectLst/>
              </a:rPr>
              <a:t>w</a:t>
            </a:r>
            <a:r>
              <a:rPr lang="en-US" sz="2200" b="0" i="0" dirty="0">
                <a:solidFill>
                  <a:srgbClr val="000000"/>
                </a:solidFill>
                <a:effectLst/>
              </a:rPr>
              <a:t>, as in Fig, </a:t>
            </a:r>
            <a:br>
              <a:rPr lang="en-US" sz="2200" b="0" i="0" dirty="0">
                <a:solidFill>
                  <a:srgbClr val="000000"/>
                </a:solidFill>
                <a:effectLst/>
              </a:rPr>
            </a:br>
            <a:r>
              <a:rPr lang="en-US" sz="2200" b="0" i="0" dirty="0">
                <a:solidFill>
                  <a:srgbClr val="000000"/>
                </a:solidFill>
                <a:effectLst/>
              </a:rPr>
              <a:t>then production </a:t>
            </a:r>
            <a:r>
              <a:rPr lang="en-US" sz="2200" dirty="0">
                <a:solidFill>
                  <a:srgbClr val="000000"/>
                </a:solidFill>
              </a:rPr>
              <a:t> </a:t>
            </a:r>
            <a:r>
              <a:rPr lang="en-US" sz="2200" dirty="0">
                <a:solidFill>
                  <a:srgbClr val="FF0000"/>
                </a:solidFill>
              </a:rPr>
              <a:t>A </a:t>
            </a:r>
            <a:r>
              <a:rPr lang="en-US" altLang="en-US" sz="2200" dirty="0">
                <a:solidFill>
                  <a:srgbClr val="FF0000"/>
                </a:solidFill>
                <a:sym typeface="Symbol" panose="05050102010706020507" pitchFamily="18" charset="2"/>
              </a:rPr>
              <a:t></a:t>
            </a:r>
            <a:r>
              <a:rPr lang="en-US" sz="2200" dirty="0">
                <a:solidFill>
                  <a:srgbClr val="FF0000"/>
                </a:solidFill>
                <a:sym typeface="Wingdings" panose="05000000000000000000" pitchFamily="2" charset="2"/>
              </a:rPr>
              <a:t> </a:t>
            </a:r>
            <a:r>
              <a:rPr lang="el-GR" altLang="en-US" sz="2200" b="1" dirty="0">
                <a:solidFill>
                  <a:srgbClr val="FF0000"/>
                </a:solidFill>
                <a:sym typeface="Symbol" panose="05050102010706020507" pitchFamily="18" charset="2"/>
              </a:rPr>
              <a:t>β</a:t>
            </a:r>
            <a:r>
              <a:rPr lang="en-US" altLang="en-US" sz="2200" b="1" dirty="0">
                <a:solidFill>
                  <a:srgbClr val="FF0000"/>
                </a:solidFill>
                <a:sym typeface="Symbol" panose="05050102010706020507" pitchFamily="18" charset="2"/>
              </a:rPr>
              <a:t> </a:t>
            </a:r>
            <a:r>
              <a:rPr lang="en-US" sz="2200" b="0" i="0" dirty="0">
                <a:effectLst/>
              </a:rPr>
              <a:t>in the position </a:t>
            </a:r>
            <a:br>
              <a:rPr lang="en-US" sz="2200" b="0" i="0" dirty="0">
                <a:solidFill>
                  <a:srgbClr val="FF0000"/>
                </a:solidFill>
                <a:effectLst/>
              </a:rPr>
            </a:br>
            <a:r>
              <a:rPr lang="en-US" sz="2200" b="0" i="0" dirty="0">
                <a:solidFill>
                  <a:srgbClr val="FF0000"/>
                </a:solidFill>
                <a:effectLst/>
              </a:rPr>
              <a:t>following </a:t>
            </a:r>
            <a:r>
              <a:rPr lang="en-US" altLang="en-US" sz="2200" b="1" dirty="0">
                <a:solidFill>
                  <a:srgbClr val="FF0000"/>
                </a:solidFill>
                <a:sym typeface="Symbol" panose="05050102010706020507" pitchFamily="18" charset="2"/>
              </a:rPr>
              <a:t></a:t>
            </a:r>
            <a:r>
              <a:rPr lang="en-US" sz="2200" b="0" i="0" dirty="0">
                <a:solidFill>
                  <a:srgbClr val="FF0000"/>
                </a:solidFill>
                <a:effectLst/>
              </a:rPr>
              <a:t> is a handle of </a:t>
            </a:r>
            <a:r>
              <a:rPr lang="en-US" altLang="en-US" sz="2200" b="1" dirty="0">
                <a:solidFill>
                  <a:srgbClr val="FF0000"/>
                </a:solidFill>
                <a:sym typeface="Symbol" panose="05050102010706020507" pitchFamily="18" charset="2"/>
              </a:rPr>
              <a:t></a:t>
            </a:r>
            <a:r>
              <a:rPr lang="el-GR" altLang="en-US" sz="2200" b="1" dirty="0">
                <a:solidFill>
                  <a:srgbClr val="FF0000"/>
                </a:solidFill>
                <a:sym typeface="Symbol" panose="05050102010706020507" pitchFamily="18" charset="2"/>
              </a:rPr>
              <a:t>β</a:t>
            </a:r>
            <a:r>
              <a:rPr lang="en-US" sz="2200" b="1" i="0" dirty="0">
                <a:solidFill>
                  <a:srgbClr val="FF0000"/>
                </a:solidFill>
                <a:effectLst/>
              </a:rPr>
              <a:t>w</a:t>
            </a:r>
            <a:r>
              <a:rPr lang="en-US" sz="2200" b="0" i="0" dirty="0">
                <a:solidFill>
                  <a:srgbClr val="000000"/>
                </a:solidFill>
                <a:effectLst/>
              </a:rPr>
              <a:t>. </a:t>
            </a:r>
            <a:endParaRPr lang="en-US" sz="2200" b="0" i="0" dirty="0">
              <a:solidFill>
                <a:srgbClr val="000000"/>
              </a:solidFill>
              <a:effectLst/>
            </a:endParaRPr>
          </a:p>
          <a:p>
            <a:endParaRPr lang="en-US" sz="2200" dirty="0">
              <a:solidFill>
                <a:srgbClr val="000000"/>
              </a:solidFill>
            </a:endParaRPr>
          </a:p>
          <a:p>
            <a:endParaRPr lang="en-US" sz="2200" b="0" i="0" dirty="0">
              <a:solidFill>
                <a:srgbClr val="000000"/>
              </a:solidFill>
              <a:effectLst/>
            </a:endParaRPr>
          </a:p>
          <a:p>
            <a:r>
              <a:rPr lang="en-US" sz="2200" b="0" i="0" dirty="0">
                <a:solidFill>
                  <a:srgbClr val="000000"/>
                </a:solidFill>
                <a:effectLst/>
              </a:rPr>
              <a:t>Alternatively, a </a:t>
            </a:r>
            <a:r>
              <a:rPr lang="en-US" sz="2200" b="0" i="0" dirty="0">
                <a:solidFill>
                  <a:srgbClr val="FF0000"/>
                </a:solidFill>
                <a:effectLst/>
              </a:rPr>
              <a:t>handle of a right-sentential form </a:t>
            </a:r>
            <a:r>
              <a:rPr lang="el-GR" altLang="en-US" sz="2200" b="1" dirty="0">
                <a:solidFill>
                  <a:srgbClr val="FF0000"/>
                </a:solidFill>
                <a:sym typeface="Symbol" panose="05050102010706020507" pitchFamily="18" charset="2"/>
              </a:rPr>
              <a:t>γ</a:t>
            </a:r>
            <a:r>
              <a:rPr lang="en-US" sz="2200" b="0" i="0" dirty="0">
                <a:solidFill>
                  <a:srgbClr val="000000"/>
                </a:solidFill>
                <a:effectLst/>
              </a:rPr>
              <a:t> is a production </a:t>
            </a:r>
            <a:r>
              <a:rPr lang="en-US" sz="2200" dirty="0">
                <a:solidFill>
                  <a:srgbClr val="FF0000"/>
                </a:solidFill>
              </a:rPr>
              <a:t>A </a:t>
            </a:r>
            <a:r>
              <a:rPr lang="en-US" altLang="en-US" sz="2200" dirty="0">
                <a:solidFill>
                  <a:srgbClr val="FF0000"/>
                </a:solidFill>
                <a:sym typeface="Symbol" panose="05050102010706020507" pitchFamily="18" charset="2"/>
              </a:rPr>
              <a:t></a:t>
            </a:r>
            <a:r>
              <a:rPr lang="en-US" sz="2200" dirty="0">
                <a:solidFill>
                  <a:srgbClr val="FF0000"/>
                </a:solidFill>
                <a:sym typeface="Wingdings" panose="05000000000000000000" pitchFamily="2" charset="2"/>
              </a:rPr>
              <a:t> </a:t>
            </a:r>
            <a:r>
              <a:rPr lang="el-GR" altLang="en-US" sz="2200" b="1" dirty="0">
                <a:solidFill>
                  <a:srgbClr val="FF0000"/>
                </a:solidFill>
                <a:sym typeface="Symbol" panose="05050102010706020507" pitchFamily="18" charset="2"/>
              </a:rPr>
              <a:t>β</a:t>
            </a:r>
            <a:r>
              <a:rPr lang="en-US" sz="2200" b="0" i="0" dirty="0">
                <a:solidFill>
                  <a:srgbClr val="000000"/>
                </a:solidFill>
                <a:effectLst/>
              </a:rPr>
              <a:t> and a </a:t>
            </a:r>
            <a:r>
              <a:rPr lang="en-US" sz="2200" b="0" i="0" dirty="0">
                <a:solidFill>
                  <a:srgbClr val="FF0000"/>
                </a:solidFill>
                <a:effectLst/>
              </a:rPr>
              <a:t>position of </a:t>
            </a:r>
            <a:r>
              <a:rPr lang="el-GR" altLang="en-US" sz="2200" b="1" dirty="0">
                <a:solidFill>
                  <a:srgbClr val="FF0000"/>
                </a:solidFill>
                <a:sym typeface="Symbol" panose="05050102010706020507" pitchFamily="18" charset="2"/>
              </a:rPr>
              <a:t>γ</a:t>
            </a:r>
            <a:r>
              <a:rPr lang="en-US" sz="2200" b="0" i="0" dirty="0">
                <a:solidFill>
                  <a:srgbClr val="000000"/>
                </a:solidFill>
                <a:effectLst/>
              </a:rPr>
              <a:t> where the string </a:t>
            </a:r>
            <a:r>
              <a:rPr lang="el-GR" altLang="en-US" sz="2200" b="1" dirty="0">
                <a:sym typeface="Symbol" panose="05050102010706020507" pitchFamily="18" charset="2"/>
              </a:rPr>
              <a:t>β</a:t>
            </a:r>
            <a:r>
              <a:rPr lang="en-US" sz="2200" b="0" i="0" dirty="0">
                <a:solidFill>
                  <a:srgbClr val="000000"/>
                </a:solidFill>
                <a:effectLst/>
              </a:rPr>
              <a:t> may be found, such that </a:t>
            </a:r>
            <a:r>
              <a:rPr lang="en-US" sz="2200" b="0" i="0" dirty="0">
                <a:solidFill>
                  <a:srgbClr val="FF0000"/>
                </a:solidFill>
                <a:effectLst/>
              </a:rPr>
              <a:t>replacing </a:t>
            </a:r>
            <a:r>
              <a:rPr lang="el-GR" altLang="en-US" sz="2200" b="1" dirty="0">
                <a:solidFill>
                  <a:srgbClr val="FF0000"/>
                </a:solidFill>
                <a:sym typeface="Symbol" panose="05050102010706020507" pitchFamily="18" charset="2"/>
              </a:rPr>
              <a:t>β</a:t>
            </a:r>
            <a:r>
              <a:rPr lang="en-US" sz="2200" b="0" i="0" dirty="0">
                <a:solidFill>
                  <a:srgbClr val="FF0000"/>
                </a:solidFill>
                <a:effectLst/>
              </a:rPr>
              <a:t> at that position by A produces the previous right-sentential form in a rightmost derivation of </a:t>
            </a:r>
            <a:r>
              <a:rPr lang="el-GR" altLang="en-US" sz="2200" b="1" dirty="0">
                <a:solidFill>
                  <a:srgbClr val="FF0000"/>
                </a:solidFill>
                <a:sym typeface="Symbol" panose="05050102010706020507" pitchFamily="18" charset="2"/>
              </a:rPr>
              <a:t>γ</a:t>
            </a:r>
            <a:r>
              <a:rPr lang="en-US" sz="2200" b="0" i="0" dirty="0">
                <a:solidFill>
                  <a:srgbClr val="000000"/>
                </a:solidFill>
                <a:effectLst/>
              </a:rPr>
              <a:t>.</a:t>
            </a:r>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Notice that the string </a:t>
            </a:r>
            <a:r>
              <a:rPr lang="en-US" sz="2200" b="1" i="0" dirty="0">
                <a:solidFill>
                  <a:srgbClr val="FF0000"/>
                </a:solidFill>
                <a:effectLst/>
              </a:rPr>
              <a:t>w</a:t>
            </a:r>
            <a:r>
              <a:rPr lang="en-US" sz="2200" b="0" i="0" dirty="0">
                <a:solidFill>
                  <a:srgbClr val="000000"/>
                </a:solidFill>
                <a:effectLst/>
              </a:rPr>
              <a:t> to the right of the handle must </a:t>
            </a:r>
            <a:r>
              <a:rPr lang="en-US" sz="2200" b="0" i="0" dirty="0">
                <a:solidFill>
                  <a:srgbClr val="FF0000"/>
                </a:solidFill>
                <a:effectLst/>
              </a:rPr>
              <a:t>contain only terminal symbols</a:t>
            </a:r>
            <a:r>
              <a:rPr lang="en-US" sz="2200" b="0" i="0" dirty="0">
                <a:solidFill>
                  <a:srgbClr val="000000"/>
                </a:solidFill>
                <a:effectLst/>
              </a:rPr>
              <a:t>. (For convenience, we refer to the </a:t>
            </a:r>
            <a:r>
              <a:rPr lang="en-US" sz="2200" b="0" i="0" dirty="0">
                <a:solidFill>
                  <a:srgbClr val="FF0000"/>
                </a:solidFill>
                <a:effectLst/>
              </a:rPr>
              <a:t>body </a:t>
            </a:r>
            <a:r>
              <a:rPr lang="el-GR" altLang="en-US" sz="2200" b="1" dirty="0">
                <a:solidFill>
                  <a:srgbClr val="FF0000"/>
                </a:solidFill>
                <a:sym typeface="Symbol" panose="05050102010706020507" pitchFamily="18" charset="2"/>
              </a:rPr>
              <a:t>β</a:t>
            </a:r>
            <a:r>
              <a:rPr lang="en-US" sz="2200" b="0" i="0" dirty="0">
                <a:solidFill>
                  <a:srgbClr val="FF0000"/>
                </a:solidFill>
                <a:effectLst/>
              </a:rPr>
              <a:t> </a:t>
            </a:r>
            <a:r>
              <a:rPr lang="en-US" sz="2200" b="0" i="0" dirty="0">
                <a:solidFill>
                  <a:srgbClr val="000000"/>
                </a:solidFill>
                <a:effectLst/>
              </a:rPr>
              <a:t>(rather than A </a:t>
            </a:r>
            <a:r>
              <a:rPr lang="en-US" altLang="en-US" sz="2200" dirty="0">
                <a:sym typeface="Symbol" panose="05050102010706020507" pitchFamily="18" charset="2"/>
              </a:rPr>
              <a:t></a:t>
            </a:r>
            <a:r>
              <a:rPr lang="en-US" sz="2200" b="0" i="0" dirty="0">
                <a:solidFill>
                  <a:srgbClr val="000000"/>
                </a:solidFill>
                <a:effectLst/>
                <a:sym typeface="Wingdings" panose="05000000000000000000" pitchFamily="2" charset="2"/>
              </a:rPr>
              <a:t> </a:t>
            </a:r>
            <a:r>
              <a:rPr lang="el-GR" altLang="en-US" sz="2200" b="1" dirty="0">
                <a:sym typeface="Symbol" panose="05050102010706020507" pitchFamily="18" charset="2"/>
              </a:rPr>
              <a:t>β</a:t>
            </a:r>
            <a:r>
              <a:rPr lang="en-US" altLang="en-US" sz="2200" b="1" dirty="0">
                <a:sym typeface="Symbol" panose="05050102010706020507" pitchFamily="18" charset="2"/>
              </a:rPr>
              <a:t>)</a:t>
            </a:r>
            <a:r>
              <a:rPr lang="en-US" sz="2200" b="0" i="0" dirty="0">
                <a:solidFill>
                  <a:srgbClr val="000000"/>
                </a:solidFill>
                <a:effectLst/>
              </a:rPr>
              <a:t> </a:t>
            </a:r>
            <a:r>
              <a:rPr lang="en-US" sz="2200" b="0" i="0" dirty="0">
                <a:solidFill>
                  <a:srgbClr val="FF0000"/>
                </a:solidFill>
                <a:effectLst/>
              </a:rPr>
              <a:t>as a handle</a:t>
            </a:r>
            <a:r>
              <a:rPr lang="en-US" sz="2200" b="0" i="0" dirty="0">
                <a:solidFill>
                  <a:srgbClr val="000000"/>
                </a:solidFill>
                <a:effectLst/>
              </a:rPr>
              <a:t>.)</a:t>
            </a:r>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Note we say </a:t>
            </a:r>
            <a:r>
              <a:rPr lang="en-US" sz="2200" b="0" i="0" dirty="0">
                <a:solidFill>
                  <a:srgbClr val="FF0000"/>
                </a:solidFill>
                <a:effectLst/>
              </a:rPr>
              <a:t>"a handle" rather than "the handle"</a:t>
            </a:r>
            <a:r>
              <a:rPr lang="en-US" sz="2200" b="0" i="0" dirty="0">
                <a:solidFill>
                  <a:srgbClr val="000000"/>
                </a:solidFill>
                <a:effectLst/>
              </a:rPr>
              <a:t> because the grammar could be </a:t>
            </a:r>
            <a:r>
              <a:rPr lang="en-US" sz="2200" b="0" i="0" dirty="0">
                <a:solidFill>
                  <a:srgbClr val="FF0000"/>
                </a:solidFill>
                <a:effectLst/>
              </a:rPr>
              <a:t>ambiguous</a:t>
            </a:r>
            <a:r>
              <a:rPr lang="en-US" sz="2200" b="0" i="0" dirty="0">
                <a:solidFill>
                  <a:srgbClr val="000000"/>
                </a:solidFill>
                <a:effectLst/>
              </a:rPr>
              <a:t>, with more than one rightmost derivation of </a:t>
            </a:r>
            <a:r>
              <a:rPr lang="en-US" altLang="en-US" sz="2200" b="1" dirty="0">
                <a:sym typeface="Symbol" panose="05050102010706020507" pitchFamily="18" charset="2"/>
              </a:rPr>
              <a:t></a:t>
            </a:r>
            <a:r>
              <a:rPr lang="el-GR" altLang="en-US" sz="2200" b="1" dirty="0">
                <a:sym typeface="Symbol" panose="05050102010706020507" pitchFamily="18" charset="2"/>
              </a:rPr>
              <a:t>β</a:t>
            </a:r>
            <a:r>
              <a:rPr lang="en-US" sz="2200" b="1" i="0" dirty="0">
                <a:solidFill>
                  <a:srgbClr val="000000"/>
                </a:solidFill>
                <a:effectLst/>
              </a:rPr>
              <a:t>w</a:t>
            </a:r>
            <a:r>
              <a:rPr lang="en-US" sz="2200" b="0" i="0" dirty="0">
                <a:solidFill>
                  <a:srgbClr val="000000"/>
                </a:solidFill>
                <a:effectLst/>
              </a:rPr>
              <a:t>. </a:t>
            </a:r>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If a grammar is unambiguous, then every </a:t>
            </a:r>
            <a:r>
              <a:rPr lang="en-US" sz="2200" b="0" i="0" dirty="0">
                <a:solidFill>
                  <a:srgbClr val="FF0000"/>
                </a:solidFill>
                <a:effectLst/>
              </a:rPr>
              <a:t>right-sentential form of the grammar has exactly one handle</a:t>
            </a:r>
            <a:r>
              <a:rPr lang="en-US" sz="2200" b="0" i="0" dirty="0">
                <a:solidFill>
                  <a:srgbClr val="000000"/>
                </a:solidFill>
                <a:effectLst/>
              </a:rPr>
              <a:t>.</a:t>
            </a:r>
            <a:endParaRPr lang="en-US" sz="2200" b="0" i="0" dirty="0">
              <a:solidFill>
                <a:srgbClr val="000000"/>
              </a:solidFill>
              <a:effectLst/>
            </a:endParaRPr>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pic>
        <p:nvPicPr>
          <p:cNvPr id="6" name="Picture 5"/>
          <p:cNvPicPr>
            <a:picLocks noChangeAspect="1"/>
          </p:cNvPicPr>
          <p:nvPr/>
        </p:nvPicPr>
        <p:blipFill>
          <a:blip r:embed="rId1"/>
          <a:stretch>
            <a:fillRect/>
          </a:stretch>
        </p:blipFill>
        <p:spPr>
          <a:xfrm>
            <a:off x="5791200" y="685800"/>
            <a:ext cx="3316543" cy="160020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372600" cy="685800"/>
          </a:xfrm>
        </p:spPr>
        <p:txBody>
          <a:bodyPr/>
          <a:lstStyle/>
          <a:p>
            <a:r>
              <a:rPr lang="en-US" dirty="0"/>
              <a:t>Formal Definition of Handle 2/2</a:t>
            </a:r>
            <a:endParaRPr lang="en-US" dirty="0"/>
          </a:p>
        </p:txBody>
      </p:sp>
      <p:sp>
        <p:nvSpPr>
          <p:cNvPr id="3" name="Content Placeholder 2"/>
          <p:cNvSpPr>
            <a:spLocks noGrp="1"/>
          </p:cNvSpPr>
          <p:nvPr>
            <p:ph idx="1"/>
          </p:nvPr>
        </p:nvSpPr>
        <p:spPr>
          <a:xfrm>
            <a:off x="0" y="609600"/>
            <a:ext cx="9906000" cy="6248400"/>
          </a:xfrm>
        </p:spPr>
        <p:txBody>
          <a:bodyPr/>
          <a:lstStyle/>
          <a:p>
            <a:r>
              <a:rPr lang="en-US" sz="2000" b="0" i="0" dirty="0">
                <a:solidFill>
                  <a:srgbClr val="000000"/>
                </a:solidFill>
                <a:effectLst/>
              </a:rPr>
              <a:t>A </a:t>
            </a:r>
            <a:r>
              <a:rPr lang="en-US" sz="2000" b="0" i="0" dirty="0">
                <a:solidFill>
                  <a:srgbClr val="FF0000"/>
                </a:solidFill>
                <a:effectLst/>
              </a:rPr>
              <a:t>rightmost derivation in reverse </a:t>
            </a:r>
            <a:r>
              <a:rPr lang="en-US" sz="2000" b="0" i="0" dirty="0">
                <a:solidFill>
                  <a:srgbClr val="000000"/>
                </a:solidFill>
                <a:effectLst/>
              </a:rPr>
              <a:t>can be obtained by </a:t>
            </a:r>
            <a:r>
              <a:rPr lang="en-US" sz="2000" b="0" i="0" dirty="0">
                <a:solidFill>
                  <a:srgbClr val="FF0000"/>
                </a:solidFill>
                <a:effectLst/>
              </a:rPr>
              <a:t>"handle pruning”.</a:t>
            </a:r>
            <a:r>
              <a:rPr lang="en-US" sz="2000" b="0" i="0" dirty="0">
                <a:solidFill>
                  <a:srgbClr val="000000"/>
                </a:solidFill>
                <a:effectLst/>
              </a:rPr>
              <a:t> </a:t>
            </a:r>
            <a:br>
              <a:rPr lang="en-US" sz="2000" b="0" i="0" dirty="0">
                <a:solidFill>
                  <a:srgbClr val="000000"/>
                </a:solidFill>
                <a:effectLst/>
              </a:rPr>
            </a:br>
            <a:r>
              <a:rPr lang="en-US" sz="2000" b="0" i="0" dirty="0">
                <a:solidFill>
                  <a:srgbClr val="000000"/>
                </a:solidFill>
                <a:effectLst/>
              </a:rPr>
              <a:t>That is, we start with a string of terminals </a:t>
            </a:r>
            <a:r>
              <a:rPr lang="en-US" sz="2000" b="1" i="0" dirty="0">
                <a:solidFill>
                  <a:srgbClr val="000000"/>
                </a:solidFill>
                <a:effectLst/>
              </a:rPr>
              <a:t>w</a:t>
            </a:r>
            <a:r>
              <a:rPr lang="en-US" sz="2000" b="0" i="0" dirty="0">
                <a:solidFill>
                  <a:srgbClr val="000000"/>
                </a:solidFill>
                <a:effectLst/>
              </a:rPr>
              <a:t> to be parsed. </a:t>
            </a:r>
            <a:endParaRPr lang="en-US" sz="2000" b="0" i="0" dirty="0">
              <a:solidFill>
                <a:srgbClr val="000000"/>
              </a:solidFill>
              <a:effectLst/>
            </a:endParaRPr>
          </a:p>
          <a:p>
            <a:r>
              <a:rPr lang="en-US" sz="2000" b="0" i="0" dirty="0">
                <a:solidFill>
                  <a:srgbClr val="000000"/>
                </a:solidFill>
                <a:effectLst/>
              </a:rPr>
              <a:t>If </a:t>
            </a:r>
            <a:r>
              <a:rPr lang="en-US" sz="2000" b="1" i="0" dirty="0">
                <a:effectLst/>
              </a:rPr>
              <a:t>w</a:t>
            </a:r>
            <a:r>
              <a:rPr lang="en-US" sz="2000" b="0" i="0" dirty="0">
                <a:solidFill>
                  <a:srgbClr val="000000"/>
                </a:solidFill>
                <a:effectLst/>
              </a:rPr>
              <a:t> is a sentence</a:t>
            </a:r>
            <a:r>
              <a:rPr lang="en-US" sz="2000" dirty="0"/>
              <a:t> </a:t>
            </a:r>
            <a:r>
              <a:rPr lang="en-US" sz="2000" b="0" i="0" dirty="0">
                <a:solidFill>
                  <a:srgbClr val="000000"/>
                </a:solidFill>
                <a:effectLst/>
              </a:rPr>
              <a:t>of the grammar at hand, then let </a:t>
            </a:r>
            <a:r>
              <a:rPr lang="en-US" sz="2000" b="0" i="0" dirty="0">
                <a:solidFill>
                  <a:srgbClr val="FF0000"/>
                </a:solidFill>
                <a:effectLst/>
              </a:rPr>
              <a:t>w = </a:t>
            </a:r>
            <a:r>
              <a:rPr lang="el-GR" altLang="en-US" sz="2000" b="1" dirty="0">
                <a:solidFill>
                  <a:srgbClr val="FF0000"/>
                </a:solidFill>
                <a:sym typeface="Symbol" panose="05050102010706020507" pitchFamily="18" charset="2"/>
              </a:rPr>
              <a:t>γ</a:t>
            </a:r>
            <a:r>
              <a:rPr lang="en-US" altLang="en-US" sz="2000" b="1" baseline="-25000" dirty="0">
                <a:solidFill>
                  <a:srgbClr val="FF0000"/>
                </a:solidFill>
                <a:sym typeface="Symbol" panose="05050102010706020507" pitchFamily="18" charset="2"/>
              </a:rPr>
              <a:t>n</a:t>
            </a:r>
            <a:r>
              <a:rPr lang="en-US" sz="2000" b="0" i="0" dirty="0">
                <a:solidFill>
                  <a:srgbClr val="000000"/>
                </a:solidFill>
                <a:effectLst/>
              </a:rPr>
              <a:t>,</a:t>
            </a:r>
            <a:br>
              <a:rPr lang="en-US" sz="2000" b="0" i="0" dirty="0">
                <a:solidFill>
                  <a:srgbClr val="000000"/>
                </a:solidFill>
                <a:effectLst/>
              </a:rPr>
            </a:br>
            <a:r>
              <a:rPr lang="en-US" sz="2000" b="0" i="0" dirty="0">
                <a:solidFill>
                  <a:srgbClr val="000000"/>
                </a:solidFill>
                <a:effectLst/>
              </a:rPr>
              <a:t>			</a:t>
            </a:r>
            <a:r>
              <a:rPr lang="en-US" sz="2000" dirty="0"/>
              <a:t>S = </a:t>
            </a:r>
            <a:r>
              <a:rPr lang="el-GR" altLang="en-US" sz="2000" b="1" dirty="0">
                <a:sym typeface="Symbol" panose="05050102010706020507" pitchFamily="18" charset="2"/>
              </a:rPr>
              <a:t>γ</a:t>
            </a:r>
            <a:r>
              <a:rPr lang="en-US" altLang="en-US" sz="2000" b="1" baseline="-25000" dirty="0">
                <a:sym typeface="Symbol" panose="05050102010706020507" pitchFamily="18" charset="2"/>
              </a:rPr>
              <a:t>0 </a:t>
            </a:r>
            <a:r>
              <a:rPr lang="en-US" altLang="en-US" sz="2000" dirty="0">
                <a:sym typeface="Symbol" panose="05050102010706020507" pitchFamily="18" charset="2"/>
              </a:rPr>
              <a:t> </a:t>
            </a:r>
            <a:r>
              <a:rPr lang="el-GR" altLang="en-US" sz="2000" b="1" dirty="0">
                <a:sym typeface="Symbol" panose="05050102010706020507" pitchFamily="18" charset="2"/>
              </a:rPr>
              <a:t>γ</a:t>
            </a:r>
            <a:r>
              <a:rPr lang="en-US" altLang="en-US" sz="2000" b="1" baseline="-25000" dirty="0">
                <a:sym typeface="Symbol" panose="05050102010706020507" pitchFamily="18" charset="2"/>
              </a:rPr>
              <a:t>1 </a:t>
            </a:r>
            <a:r>
              <a:rPr lang="en-US" altLang="en-US" sz="2000" dirty="0">
                <a:sym typeface="Symbol" panose="05050102010706020507" pitchFamily="18" charset="2"/>
              </a:rPr>
              <a:t></a:t>
            </a:r>
            <a:r>
              <a:rPr lang="el-GR" altLang="en-US" sz="2000" b="1" dirty="0">
                <a:sym typeface="Symbol" panose="05050102010706020507" pitchFamily="18" charset="2"/>
              </a:rPr>
              <a:t> γ</a:t>
            </a:r>
            <a:r>
              <a:rPr lang="en-US" altLang="en-US" sz="2000" b="1" baseline="-25000" dirty="0">
                <a:sym typeface="Symbol" panose="05050102010706020507" pitchFamily="18" charset="2"/>
              </a:rPr>
              <a:t>2 </a:t>
            </a:r>
            <a:r>
              <a:rPr lang="en-US" altLang="en-US" sz="2000" dirty="0">
                <a:sym typeface="Symbol" panose="05050102010706020507" pitchFamily="18" charset="2"/>
              </a:rPr>
              <a:t>…</a:t>
            </a:r>
            <a:r>
              <a:rPr lang="el-GR" altLang="en-US" sz="2000" b="1" dirty="0">
                <a:sym typeface="Symbol" panose="05050102010706020507" pitchFamily="18" charset="2"/>
              </a:rPr>
              <a:t> γ</a:t>
            </a:r>
            <a:r>
              <a:rPr lang="en-US" altLang="en-US" sz="2000" b="1" baseline="-25000" dirty="0">
                <a:sym typeface="Symbol" panose="05050102010706020507" pitchFamily="18" charset="2"/>
              </a:rPr>
              <a:t>n-1 </a:t>
            </a:r>
            <a:r>
              <a:rPr lang="en-US" altLang="en-US" sz="2000" dirty="0">
                <a:sym typeface="Symbol" panose="05050102010706020507" pitchFamily="18" charset="2"/>
              </a:rPr>
              <a:t> </a:t>
            </a:r>
            <a:r>
              <a:rPr lang="el-GR" altLang="en-US" sz="2000" b="1" dirty="0">
                <a:sym typeface="Symbol" panose="05050102010706020507" pitchFamily="18" charset="2"/>
              </a:rPr>
              <a:t>γ</a:t>
            </a:r>
            <a:r>
              <a:rPr lang="en-US" altLang="en-US" sz="2000" b="1" baseline="-25000" dirty="0">
                <a:sym typeface="Symbol" panose="05050102010706020507" pitchFamily="18" charset="2"/>
              </a:rPr>
              <a:t>n </a:t>
            </a:r>
            <a:r>
              <a:rPr lang="en-US" altLang="en-US" sz="2000" dirty="0">
                <a:sym typeface="Symbol" panose="05050102010706020507" pitchFamily="18" charset="2"/>
              </a:rPr>
              <a:t>= w</a:t>
            </a:r>
            <a:br>
              <a:rPr lang="en-US" altLang="en-US" sz="2000" dirty="0">
                <a:sym typeface="Symbol" panose="05050102010706020507" pitchFamily="18" charset="2"/>
              </a:rPr>
            </a:br>
            <a:r>
              <a:rPr lang="en-US" sz="2000" b="0" i="0" dirty="0">
                <a:solidFill>
                  <a:srgbClr val="000000"/>
                </a:solidFill>
                <a:effectLst/>
              </a:rPr>
              <a:t>(where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is the nth right-sentential form of some as yet unknown </a:t>
            </a:r>
            <a:r>
              <a:rPr lang="en-US" sz="2000" b="0" i="0" dirty="0">
                <a:solidFill>
                  <a:srgbClr val="FF0000"/>
                </a:solidFill>
                <a:effectLst/>
              </a:rPr>
              <a:t>rightmost derivation</a:t>
            </a:r>
            <a:r>
              <a:rPr lang="en-US" sz="2000" b="0" i="0" dirty="0">
                <a:solidFill>
                  <a:srgbClr val="000000"/>
                </a:solidFill>
                <a:effectLst/>
              </a:rPr>
              <a:t>)</a:t>
            </a:r>
            <a:endParaRPr lang="en-US" sz="2000" b="0" i="0" dirty="0">
              <a:solidFill>
                <a:srgbClr val="000000"/>
              </a:solidFill>
              <a:effectLst/>
            </a:endParaRPr>
          </a:p>
          <a:p>
            <a:pPr marL="0" indent="0" algn="ctr">
              <a:buNone/>
            </a:pPr>
            <a:endParaRPr lang="en-US" sz="2000" dirty="0"/>
          </a:p>
          <a:p>
            <a:r>
              <a:rPr lang="en-US" sz="2000" b="0" i="0" dirty="0">
                <a:solidFill>
                  <a:srgbClr val="000000"/>
                </a:solidFill>
                <a:effectLst/>
              </a:rPr>
              <a:t>To reconstruct this derivation in reverse order, we locate the handle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in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and replace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by the head of relevant production A</a:t>
            </a:r>
            <a:r>
              <a:rPr lang="en-US" altLang="en-US" sz="2000" b="1" baseline="-25000" dirty="0">
                <a:sym typeface="Symbol" panose="05050102010706020507" pitchFamily="18" charset="2"/>
              </a:rPr>
              <a:t> n</a:t>
            </a:r>
            <a:r>
              <a:rPr lang="en-US" sz="2000" b="0" i="0" dirty="0">
                <a:solidFill>
                  <a:srgbClr val="000000"/>
                </a:solidFill>
                <a:effectLst/>
              </a:rPr>
              <a:t> </a:t>
            </a:r>
            <a:r>
              <a:rPr lang="en-US" altLang="en-US" sz="2000" dirty="0">
                <a:sym typeface="Symbol" panose="05050102010706020507" pitchFamily="18" charset="2"/>
              </a:rPr>
              <a:t></a:t>
            </a:r>
            <a:r>
              <a:rPr lang="en-US" sz="2000" b="0" i="0" dirty="0">
                <a:solidFill>
                  <a:srgbClr val="000000"/>
                </a:solidFill>
                <a:effectLst/>
                <a:sym typeface="Wingdings" panose="05000000000000000000" pitchFamily="2" charset="2"/>
              </a:rPr>
              <a:t>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to obtain the previous right-sentential form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a:t>
            </a:r>
            <a:endParaRPr lang="en-US" sz="2000" b="0" i="0" dirty="0">
              <a:solidFill>
                <a:srgbClr val="000000"/>
              </a:solidFill>
              <a:effectLst/>
            </a:endParaRPr>
          </a:p>
          <a:p>
            <a:endParaRPr lang="en-US" sz="2000" b="0" i="0" dirty="0">
              <a:solidFill>
                <a:srgbClr val="000000"/>
              </a:solidFill>
              <a:effectLst/>
            </a:endParaRPr>
          </a:p>
          <a:p>
            <a:r>
              <a:rPr lang="en-US" sz="2000" b="0" i="0" dirty="0">
                <a:solidFill>
                  <a:srgbClr val="000000"/>
                </a:solidFill>
                <a:effectLst/>
              </a:rPr>
              <a:t>Note that we do not yet know how handles are to be found, but we shall see methods of doing so shortly. </a:t>
            </a:r>
            <a:endParaRPr lang="en-US" sz="2000" b="0" i="0" dirty="0">
              <a:solidFill>
                <a:srgbClr val="000000"/>
              </a:solidFill>
              <a:effectLst/>
            </a:endParaRPr>
          </a:p>
          <a:p>
            <a:endParaRPr lang="en-US" sz="2000" b="0" i="0" dirty="0">
              <a:solidFill>
                <a:srgbClr val="000000"/>
              </a:solidFill>
              <a:effectLst/>
            </a:endParaRPr>
          </a:p>
          <a:p>
            <a:r>
              <a:rPr lang="en-US" sz="2000" b="0" i="0" dirty="0">
                <a:solidFill>
                  <a:srgbClr val="000000"/>
                </a:solidFill>
                <a:effectLst/>
              </a:rPr>
              <a:t>We then repeat this process. That is; we locate the handle </a:t>
            </a:r>
            <a:r>
              <a:rPr lang="el-GR" altLang="en-US" sz="2000" b="1" dirty="0">
                <a:sym typeface="Symbol" panose="05050102010706020507" pitchFamily="18" charset="2"/>
              </a:rPr>
              <a:t>β</a:t>
            </a:r>
            <a:r>
              <a:rPr lang="en-US" altLang="en-US" sz="2000" b="1" baseline="-25000" dirty="0">
                <a:sym typeface="Symbol" panose="05050102010706020507" pitchFamily="18" charset="2"/>
              </a:rPr>
              <a:t>n-1</a:t>
            </a:r>
            <a:r>
              <a:rPr lang="en-US" sz="2000" b="0" i="0" dirty="0">
                <a:solidFill>
                  <a:srgbClr val="000000"/>
                </a:solidFill>
                <a:effectLst/>
              </a:rPr>
              <a:t> in </a:t>
            </a:r>
            <a:r>
              <a:rPr lang="el-GR" altLang="en-US" sz="2000" b="1" dirty="0">
                <a:sym typeface="Symbol" panose="05050102010706020507" pitchFamily="18" charset="2"/>
              </a:rPr>
              <a:t>γ</a:t>
            </a:r>
            <a:r>
              <a:rPr lang="en-US" altLang="en-US" sz="2000" b="1" baseline="-25000" dirty="0">
                <a:sym typeface="Symbol" panose="05050102010706020507" pitchFamily="18" charset="2"/>
              </a:rPr>
              <a:t>n-1</a:t>
            </a:r>
            <a:r>
              <a:rPr lang="en-US" sz="2000" b="0" i="0" dirty="0">
                <a:solidFill>
                  <a:srgbClr val="000000"/>
                </a:solidFill>
                <a:effectLst/>
              </a:rPr>
              <a:t> and reduce this handle to obtain the right-sentential form </a:t>
            </a:r>
            <a:r>
              <a:rPr lang="el-GR" altLang="en-US" sz="2000" b="1" dirty="0">
                <a:sym typeface="Symbol" panose="05050102010706020507" pitchFamily="18" charset="2"/>
              </a:rPr>
              <a:t>γ</a:t>
            </a:r>
            <a:r>
              <a:rPr lang="en-US" altLang="en-US" sz="2000" b="1" baseline="-25000" dirty="0">
                <a:sym typeface="Symbol" panose="05050102010706020507" pitchFamily="18" charset="2"/>
              </a:rPr>
              <a:t>n-2</a:t>
            </a:r>
            <a:r>
              <a:rPr lang="en-US" sz="2000" b="0" i="0" dirty="0">
                <a:solidFill>
                  <a:srgbClr val="000000"/>
                </a:solidFill>
                <a:effectLst/>
              </a:rPr>
              <a:t>. </a:t>
            </a:r>
            <a:endParaRPr lang="en-US" sz="2000" b="0" i="0" dirty="0">
              <a:solidFill>
                <a:srgbClr val="000000"/>
              </a:solidFill>
              <a:effectLst/>
            </a:endParaRPr>
          </a:p>
          <a:p>
            <a:r>
              <a:rPr lang="en-US" sz="2000" b="0" i="0" dirty="0">
                <a:solidFill>
                  <a:srgbClr val="000000"/>
                </a:solidFill>
                <a:effectLst/>
              </a:rPr>
              <a:t>If by continuing this process we produce a right-sentential form consisting only of the start symbol S, then we halt and announce successful completion of parsing.</a:t>
            </a:r>
            <a:endParaRPr lang="en-US" sz="2000" b="0" i="0" dirty="0">
              <a:solidFill>
                <a:srgbClr val="000000"/>
              </a:solidFill>
              <a:effectLst/>
            </a:endParaRPr>
          </a:p>
          <a:p>
            <a:r>
              <a:rPr lang="en-US" sz="2000" b="0" i="0" dirty="0">
                <a:solidFill>
                  <a:srgbClr val="000000"/>
                </a:solidFill>
                <a:effectLst/>
              </a:rPr>
              <a:t>The reverse of the sequence of productions used in the reductions is a rightmost derivation for the input string.</a:t>
            </a:r>
            <a:br>
              <a:rPr lang="en-US" sz="2000" dirty="0"/>
            </a:br>
            <a:endParaRPr lang="en-US" sz="2000" dirty="0"/>
          </a:p>
        </p:txBody>
      </p:sp>
      <p:sp>
        <p:nvSpPr>
          <p:cNvPr id="4" name="Slide Number Placeholder 3"/>
          <p:cNvSpPr>
            <a:spLocks noGrp="1"/>
          </p:cNvSpPr>
          <p:nvPr>
            <p:ph type="sldNum" sz="quarter" idx="12"/>
          </p:nvPr>
        </p:nvSpPr>
        <p:spPr/>
        <p:txBody>
          <a:bodyPr/>
          <a:lstStyle/>
          <a:p>
            <a:fld id="{6EEDC448-FBD3-481C-A36F-863D2A922EEB}" type="slidenum">
              <a:rPr lang="en-US" altLang="en-US" smtClean="0"/>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11845</Words>
  <Application>WPS Presentation</Application>
  <PresentationFormat>A4 Paper (210x297 mm)</PresentationFormat>
  <Paragraphs>353</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Tahoma</vt:lpstr>
      <vt:lpstr>Symbol</vt:lpstr>
      <vt:lpstr>Microsoft YaHei</vt:lpstr>
      <vt:lpstr>Arial Unicode MS</vt:lpstr>
      <vt:lpstr>Default Design</vt:lpstr>
      <vt:lpstr>CS411-Compiler Construction</vt:lpstr>
      <vt:lpstr>Course Learning Objectives</vt:lpstr>
      <vt:lpstr>Bottom-Up Parsing</vt:lpstr>
      <vt:lpstr>Bottom-Up Parsing - Example</vt:lpstr>
      <vt:lpstr>Bottom-Up Parsing</vt:lpstr>
      <vt:lpstr>Shift-Reduce Parsing</vt:lpstr>
      <vt:lpstr>Informal Definition of Handle in Handle Pruning</vt:lpstr>
      <vt:lpstr>Formal Definition of Handle 1/2</vt:lpstr>
      <vt:lpstr>Formal Definition of Handle 2/2</vt:lpstr>
      <vt:lpstr>Shift-Reduce Parsing</vt:lpstr>
      <vt:lpstr>Example – Shift Reduce Parsing</vt:lpstr>
      <vt:lpstr>Why to Use Stack in Shift-Reduce Parsing 1/2</vt:lpstr>
      <vt:lpstr>Why to Use Stack in Shift-Reduce Parsing 2/2</vt:lpstr>
      <vt:lpstr>Conflicts During Shift-Reduce Parsing</vt:lpstr>
      <vt:lpstr>Shift-Reduce Conflict - Example</vt:lpstr>
      <vt:lpstr>Reduce/Reduce Conflict - Example</vt:lpstr>
      <vt:lpstr>Reduce/Reduce Conflict - Example</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and the Humanities</dc:title>
  <dc:creator>IBM_USER</dc:creator>
  <cp:lastModifiedBy>2021-CS-118</cp:lastModifiedBy>
  <cp:revision>1248</cp:revision>
  <cp:lastPrinted>1999-09-09T03:15:00Z</cp:lastPrinted>
  <dcterms:created xsi:type="dcterms:W3CDTF">1999-01-20T19:57:00Z</dcterms:created>
  <dcterms:modified xsi:type="dcterms:W3CDTF">2024-12-21T11:10:27Z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y fmtid="{D5CDD505-2E9C-101B-9397-08002B2CF9AE}" pid="22" name="ICV">
    <vt:lpwstr>4819C31AE0104D768AAE5D26D369194A_12</vt:lpwstr>
  </property>
  <property fmtid="{D5CDD505-2E9C-101B-9397-08002B2CF9AE}" pid="23" name="KSOProductBuildVer">
    <vt:lpwstr>1033-12.2.0.19307</vt:lpwstr>
  </property>
</Properties>
</file>