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6" r:id="rId3"/>
    <p:sldId id="257" r:id="rId4"/>
    <p:sldId id="266" r:id="rId5"/>
    <p:sldId id="357" r:id="rId6"/>
    <p:sldId id="451" r:id="rId7"/>
    <p:sldId id="454" r:id="rId8"/>
    <p:sldId id="455" r:id="rId9"/>
    <p:sldId id="449" r:id="rId10"/>
    <p:sldId id="452" r:id="rId11"/>
    <p:sldId id="453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4" r:id="rId20"/>
    <p:sldId id="463" r:id="rId21"/>
    <p:sldId id="465" r:id="rId22"/>
    <p:sldId id="467" r:id="rId23"/>
    <p:sldId id="466" r:id="rId24"/>
    <p:sldId id="468" r:id="rId25"/>
    <p:sldId id="469" r:id="rId26"/>
    <p:sldId id="471" r:id="rId27"/>
    <p:sldId id="473" r:id="rId28"/>
    <p:sldId id="472" r:id="rId29"/>
    <p:sldId id="474" r:id="rId30"/>
    <p:sldId id="475" r:id="rId31"/>
    <p:sldId id="476" r:id="rId32"/>
    <p:sldId id="477" r:id="rId33"/>
    <p:sldId id="479" r:id="rId34"/>
    <p:sldId id="478" r:id="rId35"/>
    <p:sldId id="505" r:id="rId36"/>
    <p:sldId id="506" r:id="rId37"/>
    <p:sldId id="507" r:id="rId38"/>
    <p:sldId id="480" r:id="rId39"/>
    <p:sldId id="481" r:id="rId40"/>
    <p:sldId id="482" r:id="rId41"/>
    <p:sldId id="484" r:id="rId42"/>
    <p:sldId id="485" r:id="rId43"/>
    <p:sldId id="490" r:id="rId44"/>
    <p:sldId id="491" r:id="rId45"/>
    <p:sldId id="486" r:id="rId46"/>
    <p:sldId id="487" r:id="rId47"/>
    <p:sldId id="488" r:id="rId48"/>
    <p:sldId id="492" r:id="rId49"/>
    <p:sldId id="493" r:id="rId50"/>
    <p:sldId id="494" r:id="rId51"/>
    <p:sldId id="495" r:id="rId52"/>
    <p:sldId id="496" r:id="rId53"/>
    <p:sldId id="497" r:id="rId54"/>
    <p:sldId id="498" r:id="rId55"/>
    <p:sldId id="499" r:id="rId56"/>
    <p:sldId id="500" r:id="rId57"/>
    <p:sldId id="501" r:id="rId58"/>
    <p:sldId id="502" r:id="rId59"/>
    <p:sldId id="503" r:id="rId60"/>
    <p:sldId id="504" r:id="rId61"/>
    <p:sldId id="508" r:id="rId62"/>
    <p:sldId id="294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42D"/>
    <a:srgbClr val="1E1E1E"/>
    <a:srgbClr val="F44336"/>
    <a:srgbClr val="F4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notesMaster" Target="notesMasters/notesMaster1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hyperlink" Target="https://en.wikipedia.org/wiki/MQT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medium.com/pujanggateknologi/berkenalan-dengan-teknologi-mqtt-7e63cab9d00d" TargetMode="Externa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flask-mqtt.readthedocs.io/en/latest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hyperlink" Target="https://www.apachefriends.org/download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hyperlink" Target="%20https://yunusmuhammad007.medium.com/mudah-membuat-vps-di-aws-cloud-f1d9c0071fdf" TargetMode="Externa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docs.aws.amazon.com/AWSEC2/latest/UserGuide/elastic-ip-addresses-eip.html" TargetMode="External"/><Relationship Id="rId2" Type="http://schemas.openxmlformats.org/officeDocument/2006/relationships/hyperlink" Target="https://console.aws.amazon.com/ec2/" TargetMode="External"/><Relationship Id="rId1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ocs.aws.amazon.com/AWSEC2/latest/UserGuide/elastic-ip-addresses-eip.html" TargetMode="External"/><Relationship Id="rId1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ocs.aws.amazon.com/AWSEC2/latest/UserGuide/elastic-ip-addresses-eip.html" TargetMode="External"/><Relationship Id="rId1" Type="http://schemas.openxmlformats.org/officeDocument/2006/relationships/hyperlink" Target="https://console.aws.amazon.com/ec2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Muhammad-Yunus/Simple-IOT-Serv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exploreflask.com/en/latest/organizing.html" TargetMode="External"/><Relationship Id="rId1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jpe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hyperlink" Target="https://gunicorn.org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hyperlink" Target="https://en.wikipedia.org/wiki/Nginx" TargetMode="External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hyperlink" Target="https://en.wikipedia.org/wiki/Nginx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niagahoster.co.id/kb/cara-menghubungkan-domain-ke-vps#menghubungkan-domain-ke-vps-dengan-a-record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1.png"/><Relationship Id="rId2" Type="http://schemas.openxmlformats.org/officeDocument/2006/relationships/hyperlink" Target="https://dnschecker.org/" TargetMode="External"/><Relationship Id="rId1" Type="http://schemas.openxmlformats.org/officeDocument/2006/relationships/hyperlink" Target="https://id.godaddy.com/help/faktor-faktor-apakah-yang-mempengaruhi-waktu-propagasi-dns-1746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hyperlink" Target="https://www.digitalocean.com/community/tutorials/how-to-serve-flask-applications-with-gunicorn-and-nginx-on-ubuntu-18-04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104900" y="0"/>
            <a:ext cx="11087100" cy="6871970"/>
          </a:xfrm>
          <a:custGeom>
            <a:avLst/>
            <a:gdLst>
              <a:gd name="connsiteX0" fmla="*/ 5336 w 17460"/>
              <a:gd name="connsiteY0" fmla="*/ 0 h 10822"/>
              <a:gd name="connsiteX1" fmla="*/ 17460 w 17460"/>
              <a:gd name="connsiteY1" fmla="*/ 0 h 10822"/>
              <a:gd name="connsiteX2" fmla="*/ 17460 w 17460"/>
              <a:gd name="connsiteY2" fmla="*/ 10822 h 10822"/>
              <a:gd name="connsiteX3" fmla="*/ 0 w 17460"/>
              <a:gd name="connsiteY3" fmla="*/ 10820 h 10822"/>
              <a:gd name="connsiteX4" fmla="*/ 5336 w 17460"/>
              <a:gd name="connsiteY4" fmla="*/ 0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0" h="10822">
                <a:moveTo>
                  <a:pt x="5336" y="0"/>
                </a:moveTo>
                <a:lnTo>
                  <a:pt x="17460" y="0"/>
                </a:lnTo>
                <a:lnTo>
                  <a:pt x="17460" y="10822"/>
                </a:lnTo>
                <a:lnTo>
                  <a:pt x="0" y="10820"/>
                </a:lnTo>
                <a:lnTo>
                  <a:pt x="5336" y="0"/>
                </a:lnTo>
                <a:close/>
              </a:path>
            </a:pathLst>
          </a:cu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C:\Users\yunus\Downloads\download__1_-removebg-preview (1).pngdownload__1_-removebg-preview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1745" y="1824355"/>
            <a:ext cx="4705350" cy="1877060"/>
          </a:xfrm>
          <a:prstGeom prst="rect">
            <a:avLst/>
          </a:prstGeom>
          <a:effectLst>
            <a:glow rad="177800">
              <a:schemeClr val="bg1">
                <a:alpha val="94000"/>
              </a:schemeClr>
            </a:glow>
          </a:effectLst>
        </p:spPr>
      </p:pic>
      <p:sp>
        <p:nvSpPr>
          <p:cNvPr id="7" name="Text Box 6"/>
          <p:cNvSpPr txBox="1"/>
          <p:nvPr/>
        </p:nvSpPr>
        <p:spPr>
          <a:xfrm>
            <a:off x="5279390" y="861060"/>
            <a:ext cx="57677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Web Development</a:t>
            </a:r>
            <a:endParaRPr lang="en-US" sz="48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8" name="Picture 7" descr="logo-200"/>
          <p:cNvPicPr>
            <a:picLocks noChangeAspect="1"/>
          </p:cNvPicPr>
          <p:nvPr/>
        </p:nvPicPr>
        <p:blipFill>
          <a:blip r:embed="rId2"/>
          <a:srcRect t="34150" r="3500"/>
          <a:stretch>
            <a:fillRect/>
          </a:stretch>
        </p:blipFill>
        <p:spPr>
          <a:xfrm>
            <a:off x="0" y="172720"/>
            <a:ext cx="1501775" cy="10248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949950" y="4768215"/>
            <a:ext cx="59372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Deployment Flask App With Gunicorn &amp; NGINX</a:t>
            </a:r>
            <a:endParaRPr lang="id-ID" alt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149090" y="4437380"/>
            <a:ext cx="180086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15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#</a:t>
            </a:r>
            <a:r>
              <a:rPr lang="id-ID" altLang="en-US" sz="115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9</a:t>
            </a:r>
            <a:endParaRPr lang="id-ID" altLang="en-US" sz="115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2" name="Picture 1" descr="EC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875" y="4181475"/>
            <a:ext cx="1412875" cy="1273175"/>
          </a:xfrm>
          <a:prstGeom prst="rect">
            <a:avLst/>
          </a:prstGeom>
        </p:spPr>
      </p:pic>
      <p:pic>
        <p:nvPicPr>
          <p:cNvPr id="3" name="Picture 2" descr="large_gunicor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553210"/>
            <a:ext cx="3110230" cy="678815"/>
          </a:xfrm>
          <a:prstGeom prst="rect">
            <a:avLst/>
          </a:prstGeom>
        </p:spPr>
      </p:pic>
      <p:pic>
        <p:nvPicPr>
          <p:cNvPr id="4" name="Picture 3" descr="nginx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875" y="2680335"/>
            <a:ext cx="1231900" cy="1231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02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- Chart Date Filter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cxnSp>
        <p:nvCxnSpPr>
          <p:cNvPr id="15" name="Elbow Connector 14"/>
          <p:cNvCxnSpPr>
            <a:stCxn id="21" idx="1"/>
            <a:endCxn id="16" idx="3"/>
          </p:cNvCxnSpPr>
          <p:nvPr/>
        </p:nvCxnSpPr>
        <p:spPr>
          <a:xfrm rot="10800000">
            <a:off x="4573270" y="2169160"/>
            <a:ext cx="939800" cy="73088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4446905" y="2098675"/>
            <a:ext cx="126365" cy="14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7835" y="1991360"/>
            <a:ext cx="4115435" cy="4248150"/>
            <a:chOff x="6359" y="2055"/>
            <a:chExt cx="6481" cy="669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360" y="2055"/>
              <a:ext cx="6480" cy="6690"/>
            </a:xfrm>
            <a:prstGeom prst="rect">
              <a:avLst/>
            </a:prstGeom>
          </p:spPr>
        </p:pic>
        <p:sp>
          <p:nvSpPr>
            <p:cNvPr id="19" name="Rectangles 18"/>
            <p:cNvSpPr/>
            <p:nvPr/>
          </p:nvSpPr>
          <p:spPr>
            <a:xfrm>
              <a:off x="6359" y="2117"/>
              <a:ext cx="2193" cy="564"/>
            </a:xfrm>
            <a:prstGeom prst="rect">
              <a:avLst/>
            </a:prstGeom>
            <a:solidFill>
              <a:srgbClr val="F4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rcRect t="337" r="6947"/>
          <a:stretch>
            <a:fillRect/>
          </a:stretch>
        </p:blipFill>
        <p:spPr>
          <a:xfrm>
            <a:off x="5513070" y="2336800"/>
            <a:ext cx="6455410" cy="112585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57835" y="1457960"/>
            <a:ext cx="54438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This is when we choose </a:t>
            </a:r>
            <a:r>
              <a:rPr lang="id-ID" altLang="en-US" sz="2000" b="1">
                <a:solidFill>
                  <a:srgbClr val="FF0000"/>
                </a:solidFill>
                <a:sym typeface="+mn-ea"/>
              </a:rPr>
              <a:t>Custom </a:t>
            </a:r>
            <a:r>
              <a:rPr lang="id-ID" altLang="en-US" sz="2000" b="1">
                <a:solidFill>
                  <a:srgbClr val="FF0000"/>
                </a:solidFill>
                <a:sym typeface="+mn-ea"/>
              </a:rPr>
              <a:t>Ranges</a:t>
            </a:r>
            <a:r>
              <a:rPr lang="id-ID" altLang="en-US" sz="2000">
                <a:sym typeface="+mn-ea"/>
              </a:rPr>
              <a:t> options,</a:t>
            </a:r>
            <a:endParaRPr lang="id-ID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02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- Chart Date Filter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7835" y="1457960"/>
            <a:ext cx="10851515" cy="13220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 b="1">
                <a:solidFill>
                  <a:srgbClr val="FF0000"/>
                </a:solidFill>
                <a:sym typeface="+mn-ea"/>
              </a:rPr>
              <a:t>Quick Range Options</a:t>
            </a:r>
            <a:r>
              <a:rPr lang="id-ID" altLang="en-US" sz="2000">
                <a:sym typeface="+mn-ea"/>
              </a:rPr>
              <a:t> item is a link that can update a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FilterDate </a:t>
            </a:r>
            <a:r>
              <a:rPr lang="id-ID" altLang="en-US" sz="2000">
                <a:sym typeface="+mn-ea"/>
              </a:rPr>
              <a:t>datamodel with the following detail : </a:t>
            </a:r>
            <a:endParaRPr lang="id-ID" altLang="en-US" sz="2000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rgbClr val="FF0000"/>
                </a:solidFill>
                <a:sym typeface="+mn-ea"/>
              </a:rPr>
              <a:t>FilterDate.quick_range = True</a:t>
            </a: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rgbClr val="FF0000"/>
                </a:solidFill>
                <a:sym typeface="+mn-ea"/>
              </a:rPr>
              <a:t>FilterDate.data=’3h’</a:t>
            </a: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‘3h’ that means get the last 3 hours data.</a:t>
            </a:r>
            <a:endParaRPr lang="id-ID" altLang="en-US" sz="2000">
              <a:sym typeface="+mn-ea"/>
            </a:endParaRPr>
          </a:p>
        </p:txBody>
      </p:sp>
      <p:pic>
        <p:nvPicPr>
          <p:cNvPr id="6" name="Picture 5" descr="C:\Users\Admin\OneDrive\Desktop\Untitled.pngUntitled"/>
          <p:cNvPicPr>
            <a:picLocks noChangeAspect="1"/>
          </p:cNvPicPr>
          <p:nvPr/>
        </p:nvPicPr>
        <p:blipFill>
          <a:blip r:embed="rId1"/>
          <a:srcRect l="67933" t="22254" r="2153" b="39795"/>
          <a:stretch>
            <a:fillRect/>
          </a:stretch>
        </p:blipFill>
        <p:spPr>
          <a:xfrm>
            <a:off x="6598920" y="2128520"/>
            <a:ext cx="4300220" cy="260096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4922520"/>
            <a:ext cx="10314305" cy="1670685"/>
          </a:xfrm>
          <a:prstGeom prst="rect">
            <a:avLst/>
          </a:prstGeom>
        </p:spPr>
      </p:pic>
      <p:cxnSp>
        <p:nvCxnSpPr>
          <p:cNvPr id="15" name="Elbow Connector 14"/>
          <p:cNvCxnSpPr>
            <a:stCxn id="7" idx="0"/>
            <a:endCxn id="16" idx="1"/>
          </p:cNvCxnSpPr>
          <p:nvPr/>
        </p:nvCxnSpPr>
        <p:spPr>
          <a:xfrm rot="16200000">
            <a:off x="5137468" y="3346768"/>
            <a:ext cx="2212975" cy="938530"/>
          </a:xfrm>
          <a:prstGeom prst="bentConnector2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6713220" y="2639060"/>
            <a:ext cx="126365" cy="14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02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- Chart Date Filter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7835" y="1457960"/>
            <a:ext cx="533336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 b="1">
                <a:sym typeface="+mn-ea"/>
              </a:rPr>
              <a:t>Route </a:t>
            </a:r>
            <a:r>
              <a:rPr lang="id-ID" altLang="en-US" sz="2000">
                <a:sym typeface="+mn-ea"/>
              </a:rPr>
              <a:t>handler for Quick Range Options in </a:t>
            </a:r>
            <a:r>
              <a:rPr lang="id-ID" altLang="en-US" sz="2000" b="1">
                <a:sym typeface="+mn-ea"/>
              </a:rPr>
              <a:t>View</a:t>
            </a:r>
            <a:endParaRPr lang="id-ID" altLang="en-US" sz="2000" b="1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1856740"/>
            <a:ext cx="6905625" cy="42951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20420" y="6151880"/>
            <a:ext cx="6904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pertemuan_9\1_Filter_Date_Range\app\views\home.py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992505" y="4521200"/>
            <a:ext cx="4798695" cy="4857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02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- Chart Date Filter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7835" y="1457960"/>
            <a:ext cx="10758805" cy="1630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 b="1">
                <a:solidFill>
                  <a:srgbClr val="FF0000"/>
                </a:solidFill>
                <a:sym typeface="+mn-ea"/>
              </a:rPr>
              <a:t>Custom Range Form </a:t>
            </a:r>
            <a:r>
              <a:rPr lang="id-ID" altLang="en-US" sz="2000">
                <a:sym typeface="+mn-ea"/>
              </a:rPr>
              <a:t>is a WTForm that can update a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FilterDate </a:t>
            </a:r>
            <a:r>
              <a:rPr lang="id-ID" altLang="en-US" sz="2000">
                <a:sym typeface="+mn-ea"/>
              </a:rPr>
              <a:t>datamodel with the following detail : </a:t>
            </a:r>
            <a:endParaRPr lang="id-ID" altLang="en-US" sz="2000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rgbClr val="FF0000"/>
                </a:solidFill>
                <a:sym typeface="+mn-ea"/>
              </a:rPr>
              <a:t>FilterDate.quick_range = False</a:t>
            </a: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rgbClr val="FF0000"/>
                </a:solidFill>
                <a:sym typeface="+mn-ea"/>
              </a:rPr>
              <a:t>FilterDate.from_date = &lt;datetime&gt;</a:t>
            </a: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rgbClr val="FF0000"/>
                </a:solidFill>
                <a:sym typeface="+mn-ea"/>
              </a:rPr>
              <a:t>FilterDate.to_date = &lt;datetime&gt;</a:t>
            </a: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The submit form in handled in View </a:t>
            </a:r>
            <a:endParaRPr lang="id-ID" altLang="en-US" sz="2000">
              <a:sym typeface="+mn-ea"/>
            </a:endParaRPr>
          </a:p>
        </p:txBody>
      </p:sp>
      <p:pic>
        <p:nvPicPr>
          <p:cNvPr id="6" name="Picture 5" descr="C:\Users\Admin\OneDrive\Desktop\Untitled.pngUntitled"/>
          <p:cNvPicPr>
            <a:picLocks noChangeAspect="1"/>
          </p:cNvPicPr>
          <p:nvPr/>
        </p:nvPicPr>
        <p:blipFill>
          <a:blip r:embed="rId1"/>
          <a:srcRect l="67933" t="67052" r="2153" b="14936"/>
          <a:stretch>
            <a:fillRect/>
          </a:stretch>
        </p:blipFill>
        <p:spPr>
          <a:xfrm>
            <a:off x="458470" y="3300730"/>
            <a:ext cx="4300220" cy="123444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440" y="2138045"/>
            <a:ext cx="6905625" cy="429514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5172075" y="6433185"/>
            <a:ext cx="6904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pertemuan_9\1_Filter_Date_Range\app\views\home.py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5400675" y="3355340"/>
            <a:ext cx="4798695" cy="12744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02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- Chart Date Filter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300595" y="1210945"/>
            <a:ext cx="47320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To apply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FilterDate </a:t>
            </a:r>
            <a:r>
              <a:rPr lang="id-ID" altLang="en-US" sz="2000">
                <a:sym typeface="+mn-ea"/>
              </a:rPr>
              <a:t>data into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Dashboard</a:t>
            </a:r>
            <a:r>
              <a:rPr lang="id-ID" altLang="en-US" sz="2000">
                <a:sym typeface="+mn-ea"/>
              </a:rPr>
              <a:t>, we need to modify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baseQuery </a:t>
            </a:r>
            <a:r>
              <a:rPr lang="id-ID" altLang="en-US" sz="2000">
                <a:sym typeface="+mn-ea"/>
              </a:rPr>
              <a:t>for our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Sensor </a:t>
            </a:r>
            <a:r>
              <a:rPr lang="id-ID" altLang="en-US" sz="2000">
                <a:sym typeface="+mn-ea"/>
              </a:rPr>
              <a:t>model in View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home.py</a:t>
            </a:r>
            <a:r>
              <a:rPr lang="id-ID" altLang="en-US" sz="2000">
                <a:sym typeface="+mn-ea"/>
              </a:rPr>
              <a:t>.</a:t>
            </a:r>
            <a:endParaRPr lang="id-ID" altLang="en-US" sz="20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" y="1210945"/>
            <a:ext cx="7058025" cy="55340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25905" y="1210945"/>
            <a:ext cx="56483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pertemuan_9\1_Filter_Date_Range\app\views\home.py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02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- Chart Date Filter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8470" y="1210945"/>
            <a:ext cx="115741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Invoking app by running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pertemuan_9\1_Filter_Date_Range\run.py</a:t>
            </a: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Then open the browser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http://localhost:5000</a:t>
            </a: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The result should look like this. </a:t>
            </a:r>
            <a:endParaRPr lang="id-ID" altLang="en-US" sz="2000">
              <a:sym typeface="+mn-ea"/>
            </a:endParaRPr>
          </a:p>
        </p:txBody>
      </p:sp>
      <p:pic>
        <p:nvPicPr>
          <p:cNvPr id="3" name="Picture 2" descr="C:\Users\Admin\OneDrive\Desktop\Untitled.pngUntitle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21665" y="2321560"/>
            <a:ext cx="7887335" cy="36887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621405" y="2937510"/>
            <a:ext cx="47377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id-ID" altLang="en-US" sz="3600">
                <a:solidFill>
                  <a:schemeClr val="bg1"/>
                </a:solidFill>
                <a:sym typeface="+mn-ea"/>
              </a:rPr>
              <a:t>Flask Integration - MQTT</a:t>
            </a:r>
            <a:endParaRPr lang="id-ID" altLang="en-US" sz="3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52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Integration - MQTT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42290" y="1290955"/>
            <a:ext cx="661416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/>
              <a:t>MQTT </a:t>
            </a:r>
            <a:r>
              <a:rPr lang="en-US" sz="2000"/>
              <a:t>is a lightweight, </a:t>
            </a:r>
            <a:r>
              <a:rPr lang="en-US" sz="2000">
                <a:solidFill>
                  <a:srgbClr val="FF0000"/>
                </a:solidFill>
              </a:rPr>
              <a:t>publish-subscribe</a:t>
            </a:r>
            <a:r>
              <a:rPr lang="en-US" sz="2000"/>
              <a:t> network protocol that transports messages between devices. The protocol usually runs over TCP/IP, however, any network protocol that provides </a:t>
            </a:r>
            <a:r>
              <a:rPr lang="en-US" sz="2000">
                <a:solidFill>
                  <a:srgbClr val="FF0000"/>
                </a:solidFill>
              </a:rPr>
              <a:t>ordered, lossless, bi-directional </a:t>
            </a:r>
            <a:r>
              <a:rPr lang="en-US" sz="2000"/>
              <a:t>connections can support MQTT.[</a:t>
            </a:r>
            <a:r>
              <a:rPr lang="id-ID" altLang="en-US" sz="2000">
                <a:hlinkClick r:id="rId1" action="ppaction://hlinkfile"/>
              </a:rPr>
              <a:t>Wikipedia</a:t>
            </a:r>
            <a:r>
              <a:rPr lang="en-US" sz="2000"/>
              <a:t>]</a:t>
            </a:r>
            <a:endParaRPr 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965" y="1205230"/>
            <a:ext cx="3538220" cy="5171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0" y="3002280"/>
            <a:ext cx="3098165" cy="37560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_PO5_87H8ZHRGWQpeOAFXM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6015" y="1825625"/>
            <a:ext cx="7378700" cy="43516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78840" y="6346190"/>
            <a:ext cx="11062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id-ID" altLang="en-US"/>
              <a:t>Sumber [</a:t>
            </a:r>
            <a:r>
              <a:rPr lang="en-US">
                <a:hlinkClick r:id="rId2" action="ppaction://hlinkfile"/>
              </a:rPr>
              <a:t>https://medium.com/pujanggateknologi/berkenalan-dengan-teknologi-mqtt-7e63cab9d00d</a:t>
            </a:r>
            <a:r>
              <a:rPr lang="id-ID" altLang="en-US"/>
              <a:t>]</a:t>
            </a:r>
            <a:endParaRPr lang="id-ID" altLang="en-US"/>
          </a:p>
        </p:txBody>
      </p:sp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52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Integration - MQTT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42290" y="1290955"/>
            <a:ext cx="66141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/>
              <a:t>Diagram interkoneksi MQTT.</a:t>
            </a:r>
            <a:endParaRPr lang="id-ID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52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Integration - MQTT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5" name="Content Placeholder 4" descr="300px-MQTT_protocol_example_without_QoS.sv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2270" y="1353820"/>
            <a:ext cx="4849495" cy="52698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734685" y="1483995"/>
            <a:ext cx="54730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Example of an MQTT connection (</a:t>
            </a:r>
            <a:r>
              <a:rPr lang="en-US" b="1"/>
              <a:t>QoS 0</a:t>
            </a:r>
            <a:r>
              <a:rPr lang="en-US"/>
              <a:t>) with </a:t>
            </a:r>
            <a:r>
              <a:rPr lang="en-US" b="1">
                <a:solidFill>
                  <a:srgbClr val="FF0000"/>
                </a:solidFill>
              </a:rPr>
              <a:t>connect</a:t>
            </a:r>
            <a:r>
              <a:rPr lang="en-US"/>
              <a:t>, </a:t>
            </a:r>
            <a:r>
              <a:rPr lang="en-US" b="1">
                <a:solidFill>
                  <a:srgbClr val="FF0000"/>
                </a:solidFill>
              </a:rPr>
              <a:t>publish/subscribe</a:t>
            </a:r>
            <a:r>
              <a:rPr lang="en-US"/>
              <a:t>, and </a:t>
            </a:r>
            <a:r>
              <a:rPr lang="en-US" b="1">
                <a:solidFill>
                  <a:srgbClr val="FF0000"/>
                </a:solidFill>
              </a:rPr>
              <a:t>disconnect</a:t>
            </a:r>
            <a:r>
              <a:rPr lang="en-US"/>
              <a:t>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first message from client B is stored due to the retain flag.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5"/>
            <a:ext cx="11130915" cy="4351655"/>
          </a:xfrm>
        </p:spPr>
        <p:txBody>
          <a:bodyPr>
            <a:normAutofit fontScale="90000" lnSpcReduction="20000"/>
          </a:bodyPr>
          <a:p>
            <a:r>
              <a:rPr lang="id-ID" altLang="en-US">
                <a:solidFill>
                  <a:schemeClr val="tx1"/>
                </a:solidFill>
                <a:sym typeface="+mn-ea"/>
              </a:rPr>
              <a:t>ChartJS - Chart Date Filter </a:t>
            </a:r>
            <a:endParaRPr lang="id-ID" altLang="en-US">
              <a:solidFill>
                <a:schemeClr val="tx1"/>
              </a:solidFill>
              <a:sym typeface="+mn-ea"/>
            </a:endParaRPr>
          </a:p>
          <a:p>
            <a:r>
              <a:rPr lang="id-ID" altLang="en-US">
                <a:solidFill>
                  <a:schemeClr val="tx1"/>
                </a:solidFill>
                <a:sym typeface="+mn-ea"/>
              </a:rPr>
              <a:t>Flask Integration - MQTT</a:t>
            </a:r>
            <a:endParaRPr lang="id-ID" altLang="en-US">
              <a:solidFill>
                <a:schemeClr val="tx1"/>
              </a:solidFill>
              <a:sym typeface="+mn-ea"/>
            </a:endParaRPr>
          </a:p>
          <a:p>
            <a:r>
              <a:rPr lang="id-ID" altLang="en-US">
                <a:solidFill>
                  <a:schemeClr val="tx1"/>
                </a:solidFill>
                <a:sym typeface="+mn-ea"/>
              </a:rPr>
              <a:t>Flask SQLAlchemy - Change Database from SQLite to MySQL</a:t>
            </a:r>
            <a:endParaRPr lang="id-ID" altLang="en-US">
              <a:solidFill>
                <a:schemeClr val="tx1"/>
              </a:solidFill>
              <a:sym typeface="+mn-ea"/>
            </a:endParaRPr>
          </a:p>
          <a:p>
            <a:r>
              <a:rPr lang="id-ID" altLang="en-US">
                <a:solidFill>
                  <a:schemeClr val="tx1"/>
                </a:solidFill>
                <a:sym typeface="+mn-ea"/>
              </a:rPr>
              <a:t>Deployment </a:t>
            </a:r>
            <a:endParaRPr lang="id-ID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id-ID" altLang="en-US">
                <a:solidFill>
                  <a:schemeClr val="tx1"/>
                </a:solidFill>
                <a:sym typeface="+mn-ea"/>
              </a:rPr>
              <a:t>Create AWS EC2 Instance</a:t>
            </a:r>
            <a:endParaRPr lang="id-ID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id-ID" altLang="en-US">
                <a:solidFill>
                  <a:schemeClr val="tx1"/>
                </a:solidFill>
                <a:sym typeface="+mn-ea"/>
              </a:rPr>
              <a:t>Deploy Flask App to EC2 AWS Instance </a:t>
            </a:r>
            <a:endParaRPr lang="id-ID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id-ID" altLang="en-US">
                <a:solidFill>
                  <a:schemeClr val="tx1"/>
                </a:solidFill>
                <a:sym typeface="+mn-ea"/>
              </a:rPr>
              <a:t>Add Inbound &amp; Outpbound Rule in AWS Security Group</a:t>
            </a:r>
            <a:endParaRPr lang="id-ID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id-ID" altLang="en-US">
                <a:solidFill>
                  <a:schemeClr val="tx1"/>
                </a:solidFill>
                <a:sym typeface="+mn-ea"/>
              </a:rPr>
              <a:t>Serve Flask App using Gunicorn </a:t>
            </a:r>
            <a:endParaRPr lang="id-ID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id-ID" altLang="en-US">
                <a:solidFill>
                  <a:schemeClr val="tx1"/>
                </a:solidFill>
                <a:sym typeface="+mn-ea"/>
              </a:rPr>
              <a:t>Run Flask as daemon using Systemd</a:t>
            </a:r>
            <a:endParaRPr lang="id-ID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id-ID" altLang="en-US">
                <a:solidFill>
                  <a:schemeClr val="tx1"/>
                </a:solidFill>
                <a:sym typeface="+mn-ea"/>
              </a:rPr>
              <a:t>Use NGINX as Reverse Proxy Server for Gunicorn</a:t>
            </a:r>
            <a:endParaRPr lang="id-ID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id-ID" altLang="en-US">
                <a:solidFill>
                  <a:schemeClr val="tx1"/>
                </a:solidFill>
                <a:sym typeface="+mn-ea"/>
              </a:rPr>
              <a:t>Point Domain to EC2 Instance</a:t>
            </a:r>
            <a:endParaRPr lang="id-ID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id-ID" altLang="en-US">
                <a:solidFill>
                  <a:schemeClr val="tx1"/>
                </a:solidFill>
                <a:sym typeface="+mn-ea"/>
              </a:rPr>
              <a:t>Configuring SSL using Let’s Encrypt &amp; Certbot</a:t>
            </a:r>
            <a:endParaRPr lang="id-ID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561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Training Outline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52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Integration - MQTT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63270" y="1483995"/>
            <a:ext cx="104444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/>
              <a:t>Install Flask MQTT package,</a:t>
            </a:r>
            <a:endParaRPr lang="id-ID" altLang="en-US"/>
          </a:p>
          <a:p>
            <a:pPr indent="0">
              <a:buFont typeface="Arial" panose="020B0604020202020204" pitchFamily="34" charset="0"/>
              <a:buNone/>
            </a:pPr>
            <a:endParaRPr lang="id-ID" altLang="en-US"/>
          </a:p>
          <a:p>
            <a:pPr indent="0">
              <a:buFont typeface="Arial" panose="020B0604020202020204" pitchFamily="34" charset="0"/>
              <a:buNone/>
            </a:pPr>
            <a:r>
              <a:rPr lang="id-ID" altLang="en-US">
                <a:highlight>
                  <a:srgbClr val="C0C0C0"/>
                </a:highlight>
              </a:rPr>
              <a:t>pip install Flask-MQTT</a:t>
            </a:r>
            <a:endParaRPr lang="id-ID" altLang="en-US">
              <a:highlight>
                <a:srgbClr val="C0C0C0"/>
              </a:highlight>
            </a:endParaRPr>
          </a:p>
          <a:p>
            <a:pPr indent="0">
              <a:buFont typeface="Arial" panose="020B0604020202020204" pitchFamily="34" charset="0"/>
              <a:buNone/>
            </a:pPr>
            <a:endParaRPr lang="id-ID" altLang="en-US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/>
              <a:t>Flask MQTT Official Documentations,</a:t>
            </a:r>
            <a:endParaRPr lang="id-ID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altLang="en-US">
                <a:hlinkClick r:id="rId1" action="ppaction://hlinkfile"/>
              </a:rPr>
              <a:t>https://flask-mqtt.readthedocs.io/en/latest/</a:t>
            </a:r>
            <a:endParaRPr lang="id-ID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52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Integration - MQTT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370705" y="2929890"/>
            <a:ext cx="3447415" cy="330644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Folded Corner 10"/>
          <p:cNvSpPr/>
          <p:nvPr/>
        </p:nvSpPr>
        <p:spPr>
          <a:xfrm>
            <a:off x="8401685" y="2929255"/>
            <a:ext cx="3351530" cy="3306445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780280" y="3877945"/>
            <a:ext cx="2644140" cy="3683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receive start/update event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998585" y="3075940"/>
            <a:ext cx="200088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start Button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998585" y="3877310"/>
            <a:ext cx="2010410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emit start event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4775200" y="5225415"/>
            <a:ext cx="2638425" cy="3683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emit data</a:t>
            </a:r>
            <a:endParaRPr lang="en-US"/>
          </a:p>
        </p:txBody>
      </p:sp>
      <p:cxnSp>
        <p:nvCxnSpPr>
          <p:cNvPr id="17" name="Straight Arrow Connector 16"/>
          <p:cNvCxnSpPr>
            <a:stCxn id="15" idx="1"/>
            <a:endCxn id="13" idx="3"/>
          </p:cNvCxnSpPr>
          <p:nvPr/>
        </p:nvCxnSpPr>
        <p:spPr>
          <a:xfrm flipH="1">
            <a:off x="7424420" y="4061460"/>
            <a:ext cx="1574165" cy="63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8998585" y="4494530"/>
            <a:ext cx="200088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receive data</a:t>
            </a:r>
            <a:endParaRPr lang="en-US"/>
          </a:p>
        </p:txBody>
      </p:sp>
      <p:cxnSp>
        <p:nvCxnSpPr>
          <p:cNvPr id="19" name="Elbow Connector 18"/>
          <p:cNvCxnSpPr>
            <a:stCxn id="16" idx="3"/>
            <a:endCxn id="18" idx="1"/>
          </p:cNvCxnSpPr>
          <p:nvPr/>
        </p:nvCxnSpPr>
        <p:spPr>
          <a:xfrm flipV="1">
            <a:off x="7413625" y="4678680"/>
            <a:ext cx="1584960" cy="73088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15" idx="0"/>
          </p:cNvCxnSpPr>
          <p:nvPr/>
        </p:nvCxnSpPr>
        <p:spPr>
          <a:xfrm>
            <a:off x="9999345" y="3444240"/>
            <a:ext cx="4445" cy="43307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31" idx="0"/>
          </p:cNvCxnSpPr>
          <p:nvPr/>
        </p:nvCxnSpPr>
        <p:spPr>
          <a:xfrm>
            <a:off x="6102350" y="4246245"/>
            <a:ext cx="635" cy="30543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9009380" y="5111750"/>
            <a:ext cx="200088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emit update event</a:t>
            </a:r>
            <a:endParaRPr lang="en-US"/>
          </a:p>
        </p:txBody>
      </p:sp>
      <p:cxnSp>
        <p:nvCxnSpPr>
          <p:cNvPr id="23" name="Elbow Connector 22"/>
          <p:cNvCxnSpPr>
            <a:stCxn id="22" idx="2"/>
            <a:endCxn id="13" idx="1"/>
          </p:cNvCxnSpPr>
          <p:nvPr/>
        </p:nvCxnSpPr>
        <p:spPr>
          <a:xfrm rot="5400000" flipH="1">
            <a:off x="6686233" y="2156143"/>
            <a:ext cx="1417955" cy="5229860"/>
          </a:xfrm>
          <a:prstGeom prst="bentConnector4">
            <a:avLst>
              <a:gd name="adj1" fmla="val -40573"/>
              <a:gd name="adj2" fmla="val 104559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5234940" y="2446020"/>
            <a:ext cx="1734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Views (home.py)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9009380" y="2446020"/>
            <a:ext cx="23063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Templates (index.html)</a:t>
            </a:r>
            <a:endParaRPr lang="en-US"/>
          </a:p>
        </p:txBody>
      </p:sp>
      <p:cxnSp>
        <p:nvCxnSpPr>
          <p:cNvPr id="27" name="Straight Arrow Connector 26"/>
          <p:cNvCxnSpPr>
            <a:stCxn id="18" idx="2"/>
            <a:endCxn id="22" idx="0"/>
          </p:cNvCxnSpPr>
          <p:nvPr/>
        </p:nvCxnSpPr>
        <p:spPr>
          <a:xfrm>
            <a:off x="9999345" y="4862830"/>
            <a:ext cx="10795" cy="24892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1" idx="2"/>
            <a:endCxn id="16" idx="0"/>
          </p:cNvCxnSpPr>
          <p:nvPr/>
        </p:nvCxnSpPr>
        <p:spPr>
          <a:xfrm flipH="1">
            <a:off x="6094730" y="4919980"/>
            <a:ext cx="8255" cy="30543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ded Corner 4"/>
          <p:cNvSpPr/>
          <p:nvPr/>
        </p:nvSpPr>
        <p:spPr>
          <a:xfrm>
            <a:off x="554990" y="2929890"/>
            <a:ext cx="3447415" cy="330644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588135" y="2446020"/>
            <a:ext cx="14795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Views (api.py)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24865" y="3476625"/>
            <a:ext cx="2863215" cy="3683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olidFill>
                  <a:schemeClr val="bg1"/>
                </a:solidFill>
                <a:sym typeface="+mn-ea"/>
              </a:rPr>
              <a:t>[POST] /api/v1/sensor/post</a:t>
            </a:r>
            <a:endParaRPr lang="id-ID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24865" y="4351020"/>
            <a:ext cx="2863215" cy="3683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olidFill>
                  <a:schemeClr val="bg1"/>
                </a:solidFill>
                <a:sym typeface="+mn-ea"/>
              </a:rPr>
              <a:t>save data</a:t>
            </a:r>
            <a:endParaRPr lang="id-ID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4783455" y="4551680"/>
            <a:ext cx="2638425" cy="3683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olidFill>
                  <a:schemeClr val="bg1"/>
                </a:solidFill>
                <a:sym typeface="+mn-ea"/>
              </a:rPr>
              <a:t>load data</a:t>
            </a:r>
            <a:endParaRPr lang="id-ID" altLang="en-US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2256790" y="3844925"/>
            <a:ext cx="0" cy="50609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824865" y="5225415"/>
            <a:ext cx="2863215" cy="3683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response message</a:t>
            </a:r>
            <a:endParaRPr lang="en-US"/>
          </a:p>
        </p:txBody>
      </p:sp>
      <p:cxnSp>
        <p:nvCxnSpPr>
          <p:cNvPr id="32" name="Straight Arrow Connector 31"/>
          <p:cNvCxnSpPr>
            <a:stCxn id="8" idx="2"/>
            <a:endCxn id="28" idx="0"/>
          </p:cNvCxnSpPr>
          <p:nvPr/>
        </p:nvCxnSpPr>
        <p:spPr>
          <a:xfrm>
            <a:off x="2256790" y="4719320"/>
            <a:ext cx="0" cy="50609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824865" y="5712460"/>
            <a:ext cx="12763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success 200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824865" y="1384935"/>
            <a:ext cx="63703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 b="1">
                <a:solidFill>
                  <a:srgbClr val="FF0000"/>
                </a:solidFill>
              </a:rPr>
              <a:t>Previous</a:t>
            </a:r>
            <a:r>
              <a:rPr lang="id-ID" altLang="en-US" sz="2000">
                <a:solidFill>
                  <a:srgbClr val="FF0000"/>
                </a:solidFill>
              </a:rPr>
              <a:t> </a:t>
            </a:r>
            <a:r>
              <a:rPr lang="id-ID" altLang="en-US" sz="2000"/>
              <a:t>implementation using</a:t>
            </a:r>
            <a:r>
              <a:rPr lang="id-ID" altLang="en-US" sz="2000" b="1"/>
              <a:t> </a:t>
            </a:r>
            <a:r>
              <a:rPr lang="id-ID" altLang="en-US" sz="2000" b="1">
                <a:solidFill>
                  <a:srgbClr val="FF0000"/>
                </a:solidFill>
              </a:rPr>
              <a:t>HTTP API</a:t>
            </a:r>
            <a:r>
              <a:rPr lang="id-ID" altLang="en-US" sz="2000">
                <a:solidFill>
                  <a:schemeClr val="tx1"/>
                </a:solidFill>
              </a:rPr>
              <a:t>, for integration.</a:t>
            </a:r>
            <a:endParaRPr lang="id-ID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52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Integration - MQTT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382135" y="3768090"/>
            <a:ext cx="3447415" cy="288734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Folded Corner 10"/>
          <p:cNvSpPr/>
          <p:nvPr/>
        </p:nvSpPr>
        <p:spPr>
          <a:xfrm>
            <a:off x="8413115" y="3767455"/>
            <a:ext cx="3351530" cy="2887345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145723" y="4716145"/>
            <a:ext cx="1936115" cy="3683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.insertData() called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010015" y="3914140"/>
            <a:ext cx="200088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start Button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9010015" y="4715510"/>
            <a:ext cx="2010410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emit start event</a:t>
            </a:r>
            <a:endParaRPr lang="en-US"/>
          </a:p>
        </p:txBody>
      </p:sp>
      <p:cxnSp>
        <p:nvCxnSpPr>
          <p:cNvPr id="17" name="Elbow Connector 16"/>
          <p:cNvCxnSpPr>
            <a:stCxn id="15" idx="1"/>
            <a:endCxn id="26" idx="3"/>
          </p:cNvCxnSpPr>
          <p:nvPr/>
        </p:nvCxnSpPr>
        <p:spPr>
          <a:xfrm rot="10800000">
            <a:off x="7830185" y="2674620"/>
            <a:ext cx="1179830" cy="2225040"/>
          </a:xfrm>
          <a:prstGeom prst="bentConnector3">
            <a:avLst>
              <a:gd name="adj1" fmla="val 69698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9088120" y="6066790"/>
            <a:ext cx="200088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receive data</a:t>
            </a:r>
            <a:endParaRPr lang="en-US"/>
          </a:p>
        </p:txBody>
      </p:sp>
      <p:cxnSp>
        <p:nvCxnSpPr>
          <p:cNvPr id="19" name="Elbow Connector 18"/>
          <p:cNvCxnSpPr>
            <a:stCxn id="34" idx="3"/>
            <a:endCxn id="18" idx="1"/>
          </p:cNvCxnSpPr>
          <p:nvPr/>
        </p:nvCxnSpPr>
        <p:spPr>
          <a:xfrm>
            <a:off x="7436485" y="6247765"/>
            <a:ext cx="1651635" cy="3175"/>
          </a:xfrm>
          <a:prstGeom prst="bentConnector3">
            <a:avLst>
              <a:gd name="adj1" fmla="val 50019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15" idx="0"/>
          </p:cNvCxnSpPr>
          <p:nvPr/>
        </p:nvCxnSpPr>
        <p:spPr>
          <a:xfrm>
            <a:off x="10010775" y="4282440"/>
            <a:ext cx="4445" cy="43307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31" idx="0"/>
          </p:cNvCxnSpPr>
          <p:nvPr/>
        </p:nvCxnSpPr>
        <p:spPr>
          <a:xfrm>
            <a:off x="6114415" y="5084445"/>
            <a:ext cx="0" cy="30543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4955540" y="3398520"/>
            <a:ext cx="231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Views (sensor_utils.py)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9020810" y="3398520"/>
            <a:ext cx="23063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Templates (index.html)</a:t>
            </a:r>
            <a:endParaRPr lang="en-US"/>
          </a:p>
        </p:txBody>
      </p:sp>
      <p:cxnSp>
        <p:nvCxnSpPr>
          <p:cNvPr id="29" name="Straight Arrow Connector 28"/>
          <p:cNvCxnSpPr>
            <a:stCxn id="31" idx="2"/>
            <a:endCxn id="16" idx="0"/>
          </p:cNvCxnSpPr>
          <p:nvPr/>
        </p:nvCxnSpPr>
        <p:spPr>
          <a:xfrm flipH="1">
            <a:off x="6106160" y="5758180"/>
            <a:ext cx="8255" cy="30543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ded Corner 4"/>
          <p:cNvSpPr/>
          <p:nvPr/>
        </p:nvSpPr>
        <p:spPr>
          <a:xfrm>
            <a:off x="566420" y="3768090"/>
            <a:ext cx="3447415" cy="2886710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292543" y="3398520"/>
            <a:ext cx="20935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Views (mqtt_sub.py)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36295" y="4314825"/>
            <a:ext cx="2863215" cy="3683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olidFill>
                  <a:schemeClr val="bg1"/>
                </a:solidFill>
                <a:sym typeface="+mn-ea"/>
              </a:rPr>
              <a:t>Topic dashboard/sensor</a:t>
            </a:r>
            <a:endParaRPr lang="id-ID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36295" y="5189220"/>
            <a:ext cx="2863215" cy="3683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olidFill>
                  <a:schemeClr val="bg1"/>
                </a:solidFill>
                <a:sym typeface="+mn-ea"/>
              </a:rPr>
              <a:t>factory.insertData()</a:t>
            </a:r>
            <a:endParaRPr lang="id-ID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4794885" y="5389880"/>
            <a:ext cx="2638425" cy="3683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olidFill>
                  <a:schemeClr val="bg1"/>
                </a:solidFill>
                <a:sym typeface="+mn-ea"/>
              </a:rPr>
              <a:t>Insert into </a:t>
            </a:r>
            <a:r>
              <a:rPr lang="id-ID" altLang="en-US" b="1">
                <a:solidFill>
                  <a:schemeClr val="bg1"/>
                </a:solidFill>
                <a:sym typeface="+mn-ea"/>
              </a:rPr>
              <a:t>Sensor </a:t>
            </a:r>
            <a:r>
              <a:rPr lang="id-ID" altLang="en-US">
                <a:solidFill>
                  <a:schemeClr val="bg1"/>
                </a:solidFill>
                <a:sym typeface="+mn-ea"/>
              </a:rPr>
              <a:t>Model</a:t>
            </a:r>
            <a:endParaRPr lang="id-ID" altLang="en-US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2268220" y="4683125"/>
            <a:ext cx="0" cy="50609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lded Corner 25"/>
          <p:cNvSpPr/>
          <p:nvPr/>
        </p:nvSpPr>
        <p:spPr>
          <a:xfrm>
            <a:off x="4373880" y="2232025"/>
            <a:ext cx="3456305" cy="88455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4672965" y="1863725"/>
            <a:ext cx="1734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Views (home.py)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4798060" y="6063615"/>
            <a:ext cx="2638425" cy="368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emit data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5096510" y="2489835"/>
            <a:ext cx="2010410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do nothing.</a:t>
            </a:r>
            <a:endParaRPr lang="en-US"/>
          </a:p>
        </p:txBody>
      </p:sp>
      <p:cxnSp>
        <p:nvCxnSpPr>
          <p:cNvPr id="36" name="Elbow Connector 35"/>
          <p:cNvCxnSpPr>
            <a:stCxn id="8" idx="3"/>
            <a:endCxn id="13" idx="1"/>
          </p:cNvCxnSpPr>
          <p:nvPr/>
        </p:nvCxnSpPr>
        <p:spPr>
          <a:xfrm flipV="1">
            <a:off x="3699510" y="4900295"/>
            <a:ext cx="1446530" cy="473075"/>
          </a:xfrm>
          <a:prstGeom prst="bentConnector3">
            <a:avLst>
              <a:gd name="adj1" fmla="val 35513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824865" y="1384935"/>
            <a:ext cx="39046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 b="1"/>
              <a:t>MQTT Integration</a:t>
            </a:r>
            <a:r>
              <a:rPr lang="id-ID" altLang="en-US" sz="2000"/>
              <a:t> flow diagrams,</a:t>
            </a:r>
            <a:endParaRPr lang="id-ID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52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Integration - MQTT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340" y="1292225"/>
            <a:ext cx="9888855" cy="5146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662555" y="6438265"/>
            <a:ext cx="75336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pertemuan_9\2_MQTT_Integration\app\views\mqtt_sub.py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581650" y="1520190"/>
            <a:ext cx="39712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id-ID" altLang="en-US" sz="1600">
                <a:solidFill>
                  <a:srgbClr val="FF0000"/>
                </a:solidFill>
              </a:rPr>
              <a:t>Event handler when Flask  MQTT Connected into the Broker</a:t>
            </a:r>
            <a:endParaRPr lang="id-ID" altLang="en-US" sz="1600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81650" y="2748915"/>
            <a:ext cx="39712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id-ID" altLang="en-US" sz="1600">
                <a:solidFill>
                  <a:srgbClr val="FF0000"/>
                </a:solidFill>
              </a:rPr>
              <a:t>Event handler when message received to the Flask MQTT</a:t>
            </a:r>
            <a:endParaRPr lang="id-ID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52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Integration - MQTT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1882775"/>
            <a:ext cx="7773670" cy="18148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513965" y="3697605"/>
            <a:ext cx="62077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pertemuan_9\2_MQTT_Integration\instance\config.py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824865" y="1384935"/>
            <a:ext cx="8676640" cy="4707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 b="1"/>
              <a:t>Flask MQTT </a:t>
            </a:r>
            <a:r>
              <a:rPr lang="id-ID" altLang="en-US" sz="2000"/>
              <a:t>configuration</a:t>
            </a:r>
            <a:r>
              <a:rPr lang="id-ID" altLang="en-US" sz="2000"/>
              <a:t>,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We can use free broker like above, or using the </a:t>
            </a:r>
            <a:r>
              <a:rPr lang="id-ID" altLang="en-US" sz="2000">
                <a:solidFill>
                  <a:srgbClr val="FF0000"/>
                </a:solidFill>
              </a:rPr>
              <a:t>Commercial Broker Services</a:t>
            </a:r>
            <a:r>
              <a:rPr lang="id-ID" altLang="en-US" sz="2000"/>
              <a:t> like,</a:t>
            </a:r>
            <a:endParaRPr lang="id-ID" altLang="en-US" sz="20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rgbClr val="FF0000"/>
                </a:solidFill>
              </a:rPr>
              <a:t>HiveMQ </a:t>
            </a:r>
            <a:r>
              <a:rPr lang="id-ID" altLang="en-US" sz="2000"/>
              <a:t>(https://www.hivemq.com)</a:t>
            </a:r>
            <a:endParaRPr lang="id-ID" altLang="en-US" sz="20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rgbClr val="FF0000"/>
                </a:solidFill>
              </a:rPr>
              <a:t>VerneMQ</a:t>
            </a:r>
            <a:r>
              <a:rPr lang="id-ID" altLang="en-US" sz="2000"/>
              <a:t> (https://vernemq.com)</a:t>
            </a:r>
            <a:endParaRPr lang="id-ID" altLang="en-US" sz="200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Or </a:t>
            </a:r>
            <a:r>
              <a:rPr lang="id-ID" altLang="en-US" sz="2000">
                <a:solidFill>
                  <a:srgbClr val="FF0000"/>
                </a:solidFill>
              </a:rPr>
              <a:t>self managed </a:t>
            </a:r>
            <a:r>
              <a:rPr lang="id-ID" altLang="en-US" sz="2000"/>
              <a:t>by installing it into our server using </a:t>
            </a:r>
            <a:r>
              <a:rPr lang="id-ID" altLang="en-US" sz="2000">
                <a:solidFill>
                  <a:srgbClr val="FF0000"/>
                </a:solidFill>
              </a:rPr>
              <a:t>OpenSource Broker</a:t>
            </a:r>
            <a:r>
              <a:rPr lang="id-ID" altLang="en-US" sz="2000"/>
              <a:t> like,</a:t>
            </a:r>
            <a:endParaRPr lang="id-ID" altLang="en-US" sz="20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rgbClr val="FF0000"/>
                </a:solidFill>
              </a:rPr>
              <a:t>Eclipse Mosquitto</a:t>
            </a:r>
            <a:r>
              <a:rPr lang="id-ID" altLang="en-US" sz="2000"/>
              <a:t> (https://mosquitto.org)</a:t>
            </a:r>
            <a:endParaRPr lang="id-ID" altLang="en-US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02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- Chart Date Filter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8470" y="1210945"/>
            <a:ext cx="1157414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Invoking app by running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pertemuan_9\2_MQTT_Integration\run.py</a:t>
            </a: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Then open the browser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http://localhost:5000</a:t>
            </a: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The try to subscribe into the Topic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dashboard/sensor</a:t>
            </a:r>
            <a:r>
              <a:rPr lang="id-ID" altLang="en-US" sz="2000">
                <a:sym typeface="+mn-ea"/>
              </a:rPr>
              <a:t> using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MQTT Lens</a:t>
            </a:r>
            <a:r>
              <a:rPr lang="id-ID" altLang="en-US" sz="2000">
                <a:sym typeface="+mn-ea"/>
              </a:rPr>
              <a:t> Chrome Extension.</a:t>
            </a:r>
            <a:endParaRPr lang="id-ID" altLang="en-US" sz="2000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Then the data should be emited to the dashboard.</a:t>
            </a:r>
            <a:endParaRPr lang="id-ID" altLang="en-US" sz="200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235" y="2561590"/>
            <a:ext cx="10457815" cy="38341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61010" y="2937510"/>
            <a:ext cx="112693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id-ID" altLang="en-US" sz="3600">
                <a:solidFill>
                  <a:schemeClr val="bg1"/>
                </a:solidFill>
                <a:sym typeface="+mn-ea"/>
              </a:rPr>
              <a:t>Flask SQLAlchemy - Change Database from SQLite to MySQL</a:t>
            </a:r>
            <a:endParaRPr lang="id-ID" altLang="en-US" sz="3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9180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Change Database from SQLite to MySQL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8470" y="1210945"/>
            <a:ext cx="10351770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To change Database from </a:t>
            </a:r>
            <a:r>
              <a:rPr lang="id-ID" altLang="en-US" sz="2000" b="1">
                <a:solidFill>
                  <a:srgbClr val="FF0000"/>
                </a:solidFill>
                <a:sym typeface="+mn-ea"/>
              </a:rPr>
              <a:t>SQLite </a:t>
            </a:r>
            <a:r>
              <a:rPr lang="id-ID" altLang="en-US" sz="2000">
                <a:sym typeface="+mn-ea"/>
              </a:rPr>
              <a:t>into </a:t>
            </a:r>
            <a:r>
              <a:rPr lang="id-ID" altLang="en-US" sz="2000" b="1">
                <a:solidFill>
                  <a:srgbClr val="FF0000"/>
                </a:solidFill>
                <a:sym typeface="+mn-ea"/>
              </a:rPr>
              <a:t>MySQL </a:t>
            </a:r>
            <a:r>
              <a:rPr lang="id-ID" altLang="en-US" sz="2000">
                <a:sym typeface="+mn-ea"/>
              </a:rPr>
              <a:t>in </a:t>
            </a:r>
            <a:r>
              <a:rPr lang="id-ID" altLang="en-US" sz="2000" b="1">
                <a:solidFill>
                  <a:srgbClr val="FF0000"/>
                </a:solidFill>
                <a:sym typeface="+mn-ea"/>
              </a:rPr>
              <a:t>SQLAlchemy</a:t>
            </a:r>
            <a:r>
              <a:rPr lang="id-ID" altLang="en-US" sz="2000">
                <a:sym typeface="+mn-ea"/>
              </a:rPr>
              <a:t>, we just need to change the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SQLALCHEMY_DATABASE_URI</a:t>
            </a:r>
            <a:r>
              <a:rPr lang="id-ID" altLang="en-US" sz="2000">
                <a:sym typeface="+mn-ea"/>
              </a:rPr>
              <a:t> in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instance/config.py</a:t>
            </a:r>
            <a:r>
              <a:rPr lang="id-ID" altLang="en-US" sz="2000">
                <a:sym typeface="+mn-ea"/>
              </a:rPr>
              <a:t> into connection string for </a:t>
            </a:r>
            <a:r>
              <a:rPr lang="id-ID" altLang="en-US" sz="2000" b="1">
                <a:solidFill>
                  <a:srgbClr val="FF0000"/>
                </a:solidFill>
                <a:sym typeface="+mn-ea"/>
              </a:rPr>
              <a:t>MySQL</a:t>
            </a:r>
            <a:r>
              <a:rPr lang="id-ID" altLang="en-US" sz="2000">
                <a:sym typeface="+mn-ea"/>
              </a:rPr>
              <a:t>.</a:t>
            </a:r>
            <a:endParaRPr lang="id-ID" altLang="en-US" sz="2000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We also neet to put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DATABASE_FILE</a:t>
            </a:r>
            <a:r>
              <a:rPr lang="id-ID" altLang="en-US" sz="2000">
                <a:sym typeface="+mn-ea"/>
              </a:rPr>
              <a:t> as the </a:t>
            </a:r>
            <a:r>
              <a:rPr lang="id-ID" altLang="en-US" sz="2000" b="1">
                <a:solidFill>
                  <a:srgbClr val="FF0000"/>
                </a:solidFill>
                <a:sym typeface="+mn-ea"/>
              </a:rPr>
              <a:t>Database name exist</a:t>
            </a:r>
            <a:r>
              <a:rPr lang="id-ID" altLang="en-US" sz="2000">
                <a:sym typeface="+mn-ea"/>
              </a:rPr>
              <a:t> in MySQL Server.</a:t>
            </a:r>
            <a:endParaRPr lang="id-ID" altLang="en-US" sz="2000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id-ID" altLang="en-US" sz="2000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id-ID" altLang="en-US" sz="2000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id-ID" altLang="en-US" sz="2000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id-ID" altLang="en-US" sz="2000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id-ID" altLang="en-US" sz="2000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id-ID" altLang="en-US" sz="2000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Database URI Format for MySQL : </a:t>
            </a:r>
            <a:endParaRPr lang="id-ID" altLang="en-US" sz="2000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rgbClr val="F44336"/>
                </a:solidFill>
                <a:sym typeface="+mn-ea"/>
              </a:rPr>
              <a:t>mysql://&lt;username&gt;:&lt;password&gt;@localhost/&lt;database&gt;</a:t>
            </a:r>
            <a:endParaRPr lang="id-ID" altLang="en-US" sz="2000">
              <a:solidFill>
                <a:srgbClr val="F44336"/>
              </a:solidFill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id-ID" altLang="en-US" sz="2000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On above configuration, we should create a Database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IOTPLATFORM </a:t>
            </a:r>
            <a:r>
              <a:rPr lang="id-ID" altLang="en-US" sz="2000">
                <a:sym typeface="+mn-ea"/>
              </a:rPr>
              <a:t>in MySQL Database.</a:t>
            </a:r>
            <a:endParaRPr lang="id-ID" altLang="en-US" sz="2000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We also need to install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extra package to help SQLAlchemy to connect into MySQL</a:t>
            </a:r>
            <a:r>
              <a:rPr lang="id-ID" altLang="en-US" sz="2000">
                <a:sym typeface="+mn-ea"/>
              </a:rPr>
              <a:t> , just installing it via pip,</a:t>
            </a:r>
            <a:endParaRPr lang="id-ID" altLang="en-US" sz="2000">
              <a:sym typeface="+mn-ea"/>
            </a:endParaRPr>
          </a:p>
          <a:p>
            <a:pPr lvl="0" indent="0" algn="l">
              <a:buFont typeface="Arial" panose="020B0604020202020204" pitchFamily="34" charset="0"/>
              <a:buNone/>
            </a:pPr>
            <a:endParaRPr lang="id-ID" altLang="en-US" sz="2000">
              <a:highlight>
                <a:srgbClr val="C0C0C0"/>
              </a:highlight>
              <a:sym typeface="+mn-ea"/>
            </a:endParaRPr>
          </a:p>
          <a:p>
            <a:pPr lvl="0" indent="0" algn="l">
              <a:buFont typeface="Arial" panose="020B0604020202020204" pitchFamily="34" charset="0"/>
              <a:buNone/>
            </a:pPr>
            <a:r>
              <a:rPr lang="id-ID" altLang="en-US" sz="2000">
                <a:highlight>
                  <a:srgbClr val="C0C0C0"/>
                </a:highlight>
                <a:sym typeface="+mn-ea"/>
              </a:rPr>
              <a:t>pip install </a:t>
            </a:r>
            <a:r>
              <a:rPr lang="en-US" sz="2000">
                <a:highlight>
                  <a:srgbClr val="C0C0C0"/>
                </a:highlight>
                <a:sym typeface="+mn-ea"/>
              </a:rPr>
              <a:t>mysqlclient</a:t>
            </a:r>
            <a:endParaRPr lang="id-ID" altLang="en-US" sz="20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220" y="2271395"/>
            <a:ext cx="8767445" cy="14541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477135" y="3725545"/>
            <a:ext cx="71615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pertemuan_9\3_Change_To_MySQL_Db\instance\config.py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9180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Change Database from SQLite to MySQL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8470" y="1210945"/>
            <a:ext cx="1035177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The easies way to install MySQL Database in Local Computer is using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XAMPP</a:t>
            </a:r>
            <a:r>
              <a:rPr lang="id-ID" altLang="en-US" sz="2000">
                <a:sym typeface="+mn-ea"/>
              </a:rPr>
              <a:t>.</a:t>
            </a:r>
            <a:endParaRPr lang="id-ID" altLang="en-US" sz="2000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Since we just need MySQL Database only for this case, we doen’s need to install any other optional service like FileZilla, Tomzat, etc. profided by the XAMPP.</a:t>
            </a:r>
            <a:endParaRPr lang="id-ID" altLang="en-US" sz="2000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Download XAMPP : </a:t>
            </a:r>
            <a:r>
              <a:rPr lang="id-ID" altLang="en-US" sz="2000">
                <a:sym typeface="+mn-ea"/>
                <a:hlinkClick r:id="rId1" action="ppaction://hlinkfile"/>
              </a:rPr>
              <a:t>https://www.apachefriends.org/download.html</a:t>
            </a:r>
            <a:endParaRPr lang="id-ID" altLang="en-US" sz="2000">
              <a:sym typeface="+mn-ea"/>
              <a:hlinkClick r:id="rId1" action="ppaction://hlinkfile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Install and opening it,</a:t>
            </a:r>
            <a:endParaRPr lang="id-ID" altLang="en-US" sz="200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2936875"/>
            <a:ext cx="5928995" cy="38398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080250" y="3176905"/>
            <a:ext cx="49434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>
                <a:sym typeface="+mn-ea"/>
              </a:rPr>
              <a:t>Then klik </a:t>
            </a:r>
            <a:r>
              <a:rPr lang="id-ID" altLang="en-US" b="1">
                <a:sym typeface="+mn-ea"/>
              </a:rPr>
              <a:t>Start </a:t>
            </a:r>
            <a:r>
              <a:rPr lang="id-ID" altLang="en-US">
                <a:sym typeface="+mn-ea"/>
              </a:rPr>
              <a:t>for MySQL Database.</a:t>
            </a:r>
            <a:endParaRPr lang="id-ID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/>
              <a:t>After MySQL Running, click the </a:t>
            </a:r>
            <a:r>
              <a:rPr lang="id-ID" altLang="en-US" b="1"/>
              <a:t>shell </a:t>
            </a:r>
            <a:r>
              <a:rPr lang="id-ID" altLang="en-US"/>
              <a:t>button to access cli mode of XAMPP.</a:t>
            </a:r>
            <a:endParaRPr lang="id-ID" altLang="en-US"/>
          </a:p>
        </p:txBody>
      </p:sp>
      <p:sp>
        <p:nvSpPr>
          <p:cNvPr id="11" name="Rectangles 10"/>
          <p:cNvSpPr/>
          <p:nvPr/>
        </p:nvSpPr>
        <p:spPr>
          <a:xfrm>
            <a:off x="3526155" y="4007485"/>
            <a:ext cx="666115" cy="3898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5946775" y="3703320"/>
            <a:ext cx="807720" cy="3898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9180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Change Database from SQLite to MySQL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26440" y="2068195"/>
            <a:ext cx="1122553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/>
              <a:t>Access MySQL Console using below command, (default password is blank, just hit enter)</a:t>
            </a:r>
            <a:endParaRPr lang="en-US"/>
          </a:p>
          <a:p>
            <a:r>
              <a:rPr lang="en-US"/>
              <a:t>$ </a:t>
            </a:r>
            <a:r>
              <a:rPr lang="en-US">
                <a:solidFill>
                  <a:srgbClr val="FF0000"/>
                </a:solidFill>
              </a:rPr>
              <a:t>mysql -u root -p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/>
              <a:t>Then, we need to create a new user using below command, just change the </a:t>
            </a:r>
            <a:r>
              <a:rPr lang="en-US"/>
              <a:t>‘</a:t>
            </a:r>
            <a:r>
              <a:rPr lang="id-ID" altLang="en-US"/>
              <a:t>my</a:t>
            </a:r>
            <a:r>
              <a:rPr lang="en-US"/>
              <a:t>password’ </a:t>
            </a:r>
            <a:r>
              <a:rPr lang="id-ID" altLang="en-US"/>
              <a:t>with the password that our preferred,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&gt; </a:t>
            </a:r>
            <a:r>
              <a:rPr lang="en-US">
                <a:solidFill>
                  <a:srgbClr val="FF0000"/>
                </a:solidFill>
              </a:rPr>
              <a:t>CREATE USER 'user'@'localhost' IDENTIFIED BY '</a:t>
            </a:r>
            <a:r>
              <a:rPr lang="id-ID" altLang="en-US" b="1">
                <a:solidFill>
                  <a:srgbClr val="FF0000"/>
                </a:solidFill>
              </a:rPr>
              <a:t>my</a:t>
            </a:r>
            <a:r>
              <a:rPr lang="en-US" b="1">
                <a:solidFill>
                  <a:srgbClr val="FF0000"/>
                </a:solidFill>
              </a:rPr>
              <a:t>password</a:t>
            </a:r>
            <a:r>
              <a:rPr lang="en-US">
                <a:solidFill>
                  <a:srgbClr val="FF0000"/>
                </a:solidFill>
              </a:rPr>
              <a:t>';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grant privileges</a:t>
            </a:r>
            <a:r>
              <a:rPr lang="id-ID" altLang="en-US"/>
              <a:t> into that new user,</a:t>
            </a:r>
            <a:endParaRPr lang="id-ID" alt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&gt; </a:t>
            </a:r>
            <a:r>
              <a:rPr lang="en-US">
                <a:solidFill>
                  <a:srgbClr val="FF0000"/>
                </a:solidFill>
              </a:rPr>
              <a:t>GRANT ALL PRIVILEGES ON * . * TO 'user'@'localhost';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Reload privileges,</a:t>
            </a:r>
            <a:endParaRPr lang="en-US"/>
          </a:p>
          <a:p>
            <a:r>
              <a:rPr lang="en-US"/>
              <a:t>&gt; </a:t>
            </a:r>
            <a:r>
              <a:rPr lang="en-US">
                <a:solidFill>
                  <a:srgbClr val="FF0000"/>
                </a:solidFill>
              </a:rPr>
              <a:t>FLUSH PRIVILEGES;</a:t>
            </a:r>
            <a:endParaRPr lang="id-ID" altLang="en-US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26440" y="1407795"/>
            <a:ext cx="34239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altLang="en-US" sz="2400">
                <a:sym typeface="+mn-ea"/>
              </a:rPr>
              <a:t>Create a New MySQL User</a:t>
            </a:r>
            <a:endParaRPr lang="id-ID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621405" y="2937510"/>
            <a:ext cx="49491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id-ID" altLang="en-US" sz="3600">
                <a:solidFill>
                  <a:schemeClr val="bg1"/>
                </a:solidFill>
                <a:sym typeface="+mn-ea"/>
              </a:rPr>
              <a:t>ChartJS - Chart Date Filter</a:t>
            </a:r>
            <a:endParaRPr lang="id-ID" altLang="en-US" sz="3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9180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Change Database from SQLite to MySQL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75310" y="2160905"/>
            <a:ext cx="112255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/>
              <a:t>Now, t</a:t>
            </a:r>
            <a:r>
              <a:rPr lang="id-ID" altLang="en-US"/>
              <a:t>ry to access MySQL console using a new user created</a:t>
            </a:r>
            <a:endParaRPr lang="id-ID" altLang="en-US"/>
          </a:p>
          <a:p>
            <a:r>
              <a:rPr lang="en-US"/>
              <a:t>$ </a:t>
            </a:r>
            <a:r>
              <a:rPr lang="en-US">
                <a:solidFill>
                  <a:srgbClr val="FF0000"/>
                </a:solidFill>
              </a:rPr>
              <a:t>mysql -u user -p</a:t>
            </a: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>
                <a:solidFill>
                  <a:schemeClr val="tx1"/>
                </a:solidFill>
              </a:rPr>
              <a:t>Create a New Databas IOTPLATFORM using that user,</a:t>
            </a:r>
            <a:endParaRPr lang="id-ID" altLang="en-US">
              <a:solidFill>
                <a:schemeClr val="tx1"/>
              </a:solidFill>
            </a:endParaRPr>
          </a:p>
          <a:p>
            <a:r>
              <a:rPr lang="id-ID" altLang="en-US">
                <a:solidFill>
                  <a:schemeClr val="tx1"/>
                </a:solidFill>
              </a:rPr>
              <a:t>&gt;</a:t>
            </a:r>
            <a:r>
              <a:rPr lang="id-ID" altLang="en-US">
                <a:solidFill>
                  <a:srgbClr val="FF0000"/>
                </a:solidFill>
              </a:rPr>
              <a:t> CREATE DATABASE </a:t>
            </a:r>
            <a:r>
              <a:rPr lang="id-ID" altLang="en-US">
                <a:solidFill>
                  <a:srgbClr val="FF0000"/>
                </a:solidFill>
                <a:sym typeface="+mn-ea"/>
              </a:rPr>
              <a:t>IOTPLATFORM ;</a:t>
            </a:r>
            <a:endParaRPr lang="id-ID" altLang="en-US">
              <a:solidFill>
                <a:srgbClr val="FF0000"/>
              </a:solidFill>
              <a:sym typeface="+mn-ea"/>
            </a:endParaRPr>
          </a:p>
          <a:p>
            <a:endParaRPr lang="id-ID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>
                <a:solidFill>
                  <a:schemeClr val="tx1"/>
                </a:solidFill>
              </a:rPr>
              <a:t>Don’t forget to change</a:t>
            </a:r>
            <a:r>
              <a:rPr lang="id-ID" altLang="en-US">
                <a:solidFill>
                  <a:srgbClr val="FF0000"/>
                </a:solidFill>
              </a:rPr>
              <a:t> </a:t>
            </a:r>
            <a:r>
              <a:rPr lang="id-ID" altLang="en-US">
                <a:solidFill>
                  <a:srgbClr val="FF0000"/>
                </a:solidFill>
                <a:sym typeface="+mn-ea"/>
              </a:rPr>
              <a:t>SQLALCHEMY_DATABASE_URI</a:t>
            </a:r>
            <a:r>
              <a:rPr lang="id-ID" altLang="en-US">
                <a:sym typeface="+mn-ea"/>
              </a:rPr>
              <a:t> in </a:t>
            </a:r>
            <a:r>
              <a:rPr lang="id-ID" altLang="en-US">
                <a:solidFill>
                  <a:srgbClr val="FF0000"/>
                </a:solidFill>
                <a:sym typeface="+mn-ea"/>
              </a:rPr>
              <a:t>instance/config.py</a:t>
            </a:r>
            <a:r>
              <a:rPr lang="id-ID" altLang="en-US">
                <a:sym typeface="+mn-ea"/>
              </a:rPr>
              <a:t> into connection string into the New User Created </a:t>
            </a:r>
            <a:r>
              <a:rPr lang="id-ID" altLang="en-US">
                <a:solidFill>
                  <a:schemeClr val="tx1"/>
                </a:solidFill>
              </a:rPr>
              <a:t> and New Database Created Above.</a:t>
            </a:r>
            <a:endParaRPr lang="id-ID" altLang="en-US">
              <a:solidFill>
                <a:schemeClr val="tx1"/>
              </a:solidFill>
            </a:endParaRP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id-ID" altLang="en-US">
                <a:solidFill>
                  <a:srgbClr val="F44336"/>
                </a:solidFill>
                <a:sym typeface="+mn-ea"/>
              </a:rPr>
              <a:t>mysql://&lt;username&gt;:&lt;password&gt;@localhost/&lt;database&gt;</a:t>
            </a:r>
            <a:endParaRPr lang="id-ID" altLang="en-US">
              <a:solidFill>
                <a:srgbClr val="F44336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id-ID" altLang="en-US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26440" y="1407795"/>
            <a:ext cx="55378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altLang="en-US" sz="2400">
                <a:sym typeface="+mn-ea"/>
              </a:rPr>
              <a:t>Create a Database for Our Flask Application</a:t>
            </a:r>
            <a:endParaRPr lang="id-ID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9180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Change Database from SQLite to MySQL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8470" y="1210945"/>
            <a:ext cx="1157414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Invoking app by running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pertemuan_9\3_Change_To_MySQL_Db\run.py</a:t>
            </a: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Then open the browser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http://localhost:5000</a:t>
            </a: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Then check the MySQL database using </a:t>
            </a:r>
            <a:r>
              <a:rPr lang="id-ID" altLang="en-US" sz="2000" b="1">
                <a:sym typeface="+mn-ea"/>
              </a:rPr>
              <a:t>XAMPP shell</a:t>
            </a:r>
            <a:r>
              <a:rPr lang="id-ID" altLang="en-US" sz="2000">
                <a:sym typeface="+mn-ea"/>
              </a:rPr>
              <a:t> or </a:t>
            </a:r>
            <a:r>
              <a:rPr lang="id-ID" altLang="en-US" sz="2000" b="1">
                <a:sym typeface="+mn-ea"/>
              </a:rPr>
              <a:t>MySQL Workbench</a:t>
            </a:r>
            <a:endParaRPr lang="id-ID" altLang="en-US" sz="2000" b="1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The </a:t>
            </a:r>
            <a:r>
              <a:rPr lang="id-ID" altLang="en-US" sz="2000" b="1">
                <a:sym typeface="+mn-ea"/>
              </a:rPr>
              <a:t>table </a:t>
            </a:r>
            <a:r>
              <a:rPr lang="id-ID" altLang="en-US" sz="2000">
                <a:sym typeface="+mn-ea"/>
              </a:rPr>
              <a:t>should be created </a:t>
            </a:r>
            <a:r>
              <a:rPr lang="id-ID" altLang="en-US" sz="2000" b="1">
                <a:sym typeface="+mn-ea"/>
              </a:rPr>
              <a:t>automatically </a:t>
            </a:r>
            <a:r>
              <a:rPr lang="id-ID" altLang="en-US" sz="2000">
                <a:sym typeface="+mn-ea"/>
              </a:rPr>
              <a:t>into the MySQL database.</a:t>
            </a:r>
            <a:endParaRPr lang="id-ID" altLang="en-US" sz="20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390" y="2628900"/>
            <a:ext cx="8227695" cy="359219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Text Box 7"/>
          <p:cNvSpPr txBox="1"/>
          <p:nvPr/>
        </p:nvSpPr>
        <p:spPr>
          <a:xfrm>
            <a:off x="3662680" y="6316980"/>
            <a:ext cx="22802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indent="0" algn="ctr">
              <a:buNone/>
            </a:pPr>
            <a:r>
              <a:rPr lang="id-ID" altLang="en-US" b="1">
                <a:sym typeface="+mn-ea"/>
              </a:rPr>
              <a:t>MySQL Workbench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864100" y="2938145"/>
            <a:ext cx="24631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id-ID" altLang="en-US" sz="3600">
                <a:solidFill>
                  <a:schemeClr val="bg1"/>
                </a:solidFill>
                <a:sym typeface="+mn-ea"/>
              </a:rPr>
              <a:t>Deployment</a:t>
            </a:r>
            <a:endParaRPr lang="id-ID" alt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6440" y="3996690"/>
            <a:ext cx="676656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Create AWS EC2 Instance</a:t>
            </a: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Deploy Flask App to EC2 AWS Instance </a:t>
            </a: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Add Inbound &amp; Outpbound Rule in AWS Security Group</a:t>
            </a:r>
            <a:endParaRPr lang="id-ID" altLang="en-US" sz="20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Serve Flask App using Gunicorn </a:t>
            </a:r>
            <a:endParaRPr lang="id-ID" altLang="en-US" sz="20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Run Flask as daemon using Systemd</a:t>
            </a: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Use NGINX as Reverse Proxy Server for Gunicorn</a:t>
            </a:r>
            <a:endParaRPr lang="id-ID" altLang="en-US" sz="20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Point Domain to EC2 Instance</a:t>
            </a: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Configuring SSL using Let’s Encrypt &amp; Certbot</a:t>
            </a:r>
            <a:endParaRPr lang="id-ID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853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Create AWS EC2 Instance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67410" y="1525270"/>
            <a:ext cx="904875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/>
              <a:t>To create AWS EC2 Instance, just refer into this tutorial : </a:t>
            </a:r>
            <a:r>
              <a:rPr lang="id-ID" altLang="en-US" sz="2000">
                <a:hlinkClick r:id="rId1" action="ppaction://hlinkfile"/>
              </a:rPr>
              <a:t> </a:t>
            </a:r>
            <a:r>
              <a:rPr lang="en-US" sz="2000">
                <a:hlinkClick r:id="rId1" action="ppaction://hlinkfile"/>
              </a:rPr>
              <a:t>https://yunusmuhammad007.medium.com/mudah-membuat-vps-di-aws-cloud-f1d9c0071fdf</a:t>
            </a:r>
            <a:endParaRPr lang="en-US" sz="2000"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25" y="2640965"/>
            <a:ext cx="5935980" cy="39782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853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Create AWS EC2 Instance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26440" y="1407795"/>
            <a:ext cx="40265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id-ID" altLang="en-US" sz="2400">
                <a:sym typeface="+mn-ea"/>
              </a:rPr>
              <a:t>Add Elastic IP into EC2 Instance</a:t>
            </a:r>
            <a:endParaRPr lang="id-ID" altLang="en-US" sz="2400">
              <a:sym typeface="+mn-ea"/>
            </a:endParaRPr>
          </a:p>
        </p:txBody>
      </p:sp>
      <p:pic>
        <p:nvPicPr>
          <p:cNvPr id="5" name="Picture 4" descr="C:\Users\Admin\OneDrive\Desktop\Untitled.pngUntitle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4320" y="3526473"/>
            <a:ext cx="11329035" cy="235775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Text Box 7"/>
          <p:cNvSpPr txBox="1"/>
          <p:nvPr/>
        </p:nvSpPr>
        <p:spPr>
          <a:xfrm>
            <a:off x="726440" y="2032635"/>
            <a:ext cx="721614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>
                <a:sym typeface="+mn-ea"/>
              </a:rPr>
              <a:t>Open the Amazon EC2 console at </a:t>
            </a:r>
            <a:r>
              <a:rPr lang="id-ID" altLang="en-US">
                <a:sym typeface="+mn-ea"/>
                <a:hlinkClick r:id="rId2" action="ppaction://hlinkfile"/>
              </a:rPr>
              <a:t>https://console.aws.amazon.com/ec2/</a:t>
            </a:r>
            <a:r>
              <a:rPr lang="id-ID" altLang="en-US">
                <a:sym typeface="+mn-ea"/>
              </a:rPr>
              <a:t>.</a:t>
            </a:r>
            <a:endParaRPr lang="id-ID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>
                <a:sym typeface="+mn-ea"/>
              </a:rPr>
              <a:t>In the navigation pane, choose </a:t>
            </a:r>
            <a:r>
              <a:rPr lang="id-ID" altLang="en-US">
                <a:solidFill>
                  <a:srgbClr val="FF0000"/>
                </a:solidFill>
                <a:sym typeface="+mn-ea"/>
              </a:rPr>
              <a:t>Network &amp; Security, Elastic IPs</a:t>
            </a:r>
            <a:r>
              <a:rPr lang="id-ID" altLang="en-US">
                <a:sym typeface="+mn-ea"/>
              </a:rPr>
              <a:t>.</a:t>
            </a:r>
            <a:endParaRPr lang="id-ID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>
                <a:sym typeface="+mn-ea"/>
              </a:rPr>
              <a:t>To add Elastic IP into our EC2 Instance, click </a:t>
            </a:r>
            <a:r>
              <a:rPr lang="id-ID" altLang="en-US">
                <a:solidFill>
                  <a:srgbClr val="FF0000"/>
                </a:solidFill>
                <a:sym typeface="+mn-ea"/>
              </a:rPr>
              <a:t>Allocate Elastic IP Address</a:t>
            </a:r>
            <a:endParaRPr lang="id-ID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590925" y="6538595"/>
            <a:ext cx="86010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hlinkClick r:id="rId3" action="ppaction://hlinkfile"/>
              </a:rPr>
              <a:t>https://docs.aws.amazon.com/AWSEC2/latest/UserGuide/elastic-ip-addresses-eip.html</a:t>
            </a:r>
            <a:endParaRPr lang="en-US" sz="1600">
              <a:hlinkClick r:id="rId3" action="ppaction://hlinkfil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853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Create AWS EC2 Instance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26440" y="1407795"/>
            <a:ext cx="40265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id-ID" altLang="en-US" sz="2400">
                <a:sym typeface="+mn-ea"/>
              </a:rPr>
              <a:t>Add Elastic IP into EC2 Instance</a:t>
            </a:r>
            <a:endParaRPr lang="id-ID" altLang="en-US" sz="240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26440" y="2032635"/>
            <a:ext cx="42335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>
                <a:sym typeface="+mn-ea"/>
              </a:rPr>
              <a:t>Then in the next page, just click </a:t>
            </a:r>
            <a:r>
              <a:rPr lang="id-ID" altLang="en-US">
                <a:solidFill>
                  <a:srgbClr val="FF0000"/>
                </a:solidFill>
                <a:sym typeface="+mn-ea"/>
              </a:rPr>
              <a:t>Allocate</a:t>
            </a:r>
            <a:r>
              <a:rPr lang="id-ID" altLang="en-US">
                <a:sym typeface="+mn-ea"/>
              </a:rPr>
              <a:t>,</a:t>
            </a:r>
            <a:endParaRPr lang="id-ID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110" y="2565400"/>
            <a:ext cx="6621780" cy="37198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Text Box 9"/>
          <p:cNvSpPr txBox="1"/>
          <p:nvPr/>
        </p:nvSpPr>
        <p:spPr>
          <a:xfrm>
            <a:off x="3590925" y="6538595"/>
            <a:ext cx="86010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hlinkClick r:id="rId2" action="ppaction://hlinkfile"/>
              </a:rPr>
              <a:t>https://docs.aws.amazon.com/AWSEC2/latest/UserGuide/elastic-ip-addresses-eip.html</a:t>
            </a:r>
            <a:endParaRPr lang="en-US" sz="1600">
              <a:hlinkClick r:id="rId2" action="ppaction://hlinkfil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853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Create AWS EC2 Instance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83895" y="1837055"/>
            <a:ext cx="1082421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the Amazon EC2 console at </a:t>
            </a:r>
            <a:r>
              <a:rPr lang="en-US">
                <a:hlinkClick r:id="rId1" action="ppaction://hlinkfile"/>
              </a:rPr>
              <a:t>https://console.aws.amazon.com/ec2/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 the navigation pane, choose </a:t>
            </a:r>
            <a:r>
              <a:rPr lang="en-US">
                <a:solidFill>
                  <a:srgbClr val="FF0000"/>
                </a:solidFill>
              </a:rPr>
              <a:t>Elastic IPs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Select the Elastic IP</a:t>
            </a:r>
            <a:r>
              <a:rPr lang="en-US"/>
              <a:t> address to associate and choose </a:t>
            </a:r>
            <a:r>
              <a:rPr lang="en-US">
                <a:solidFill>
                  <a:srgbClr val="FF0000"/>
                </a:solidFill>
              </a:rPr>
              <a:t>Actions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Associate Elastic IP address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For Resource type, choose </a:t>
            </a:r>
            <a:r>
              <a:rPr lang="en-US">
                <a:solidFill>
                  <a:srgbClr val="FF0000"/>
                </a:solidFill>
              </a:rPr>
              <a:t>Instance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/>
              <a:t>C</a:t>
            </a:r>
            <a:r>
              <a:rPr lang="en-US"/>
              <a:t>hoose the instance with which to associate the Elastic IP address. 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26440" y="1407795"/>
            <a:ext cx="469074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id-ID" altLang="en-US" sz="2400">
                <a:sym typeface="+mn-ea"/>
              </a:rPr>
              <a:t>Associate Elastic IP into EC2 instance</a:t>
            </a:r>
            <a:endParaRPr lang="id-ID" altLang="en-US" sz="2400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590925" y="6538595"/>
            <a:ext cx="86010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hlinkClick r:id="rId2" action="ppaction://hlinkfile"/>
              </a:rPr>
              <a:t>https://docs.aws.amazon.com/AWSEC2/latest/UserGuide/elastic-ip-addresses-eip.html</a:t>
            </a:r>
            <a:endParaRPr lang="en-US" sz="1600">
              <a:hlinkClick r:id="rId2" action="ppaction://hlinkfil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853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Create AWS EC2 Instance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68680" y="1416685"/>
            <a:ext cx="6014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b="1">
                <a:sym typeface="+mn-ea"/>
              </a:rPr>
              <a:t>Remote SSH</a:t>
            </a:r>
            <a:r>
              <a:rPr lang="id-ID" altLang="en-US">
                <a:sym typeface="+mn-ea"/>
              </a:rPr>
              <a:t> EC2 Instance via </a:t>
            </a:r>
            <a:r>
              <a:rPr lang="id-ID" altLang="en-US" b="1">
                <a:sym typeface="+mn-ea"/>
              </a:rPr>
              <a:t>VS Code Remote SSH</a:t>
            </a:r>
            <a:endParaRPr lang="id-ID" altLang="en-US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>
                <a:sym typeface="+mn-ea"/>
              </a:rPr>
              <a:t>Open SSH Configuration, press </a:t>
            </a:r>
            <a:r>
              <a:rPr lang="id-ID" altLang="en-US" b="1">
                <a:sym typeface="+mn-ea"/>
              </a:rPr>
              <a:t>F1</a:t>
            </a:r>
            <a:r>
              <a:rPr lang="id-ID" altLang="en-US">
                <a:sym typeface="+mn-ea"/>
              </a:rPr>
              <a:t> in VS Code, then type </a:t>
            </a:r>
            <a:r>
              <a:rPr lang="id-ID" altLang="en-US" b="1">
                <a:sym typeface="+mn-ea"/>
              </a:rPr>
              <a:t>ssh</a:t>
            </a:r>
            <a:r>
              <a:rPr lang="id-ID" altLang="en-US">
                <a:sym typeface="+mn-ea"/>
              </a:rPr>
              <a:t>,</a:t>
            </a:r>
            <a:endParaRPr lang="id-ID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>
                <a:sym typeface="+mn-ea"/>
              </a:rPr>
              <a:t>Then select Remote-SSH: Open SSH Configuration File...</a:t>
            </a:r>
            <a:endParaRPr lang="id-ID" altLang="en-US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26428" t="1172" r="27374" b="76888"/>
          <a:stretch>
            <a:fillRect/>
          </a:stretch>
        </p:blipFill>
        <p:spPr>
          <a:xfrm>
            <a:off x="1207770" y="2468245"/>
            <a:ext cx="6010910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853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Create AWS EC2 Instance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68680" y="1416685"/>
            <a:ext cx="6490970" cy="31381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b="1">
                <a:sym typeface="+mn-ea"/>
              </a:rPr>
              <a:t>Remote SSH</a:t>
            </a:r>
            <a:r>
              <a:rPr lang="id-ID" altLang="en-US">
                <a:sym typeface="+mn-ea"/>
              </a:rPr>
              <a:t> EC2 Instance via </a:t>
            </a:r>
            <a:r>
              <a:rPr lang="id-ID" altLang="en-US" b="1">
                <a:sym typeface="+mn-ea"/>
              </a:rPr>
              <a:t>VS Code Remote SSH</a:t>
            </a:r>
            <a:endParaRPr lang="id-ID" altLang="en-US" b="1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>
                <a:sym typeface="+mn-ea"/>
              </a:rPr>
              <a:t>Open SSH Configuration, press </a:t>
            </a:r>
            <a:r>
              <a:rPr lang="id-ID" altLang="en-US" b="1">
                <a:sym typeface="+mn-ea"/>
              </a:rPr>
              <a:t>F1</a:t>
            </a:r>
            <a:r>
              <a:rPr lang="id-ID" altLang="en-US">
                <a:sym typeface="+mn-ea"/>
              </a:rPr>
              <a:t> in VS Code, then type </a:t>
            </a:r>
            <a:r>
              <a:rPr lang="id-ID" altLang="en-US" b="1">
                <a:sym typeface="+mn-ea"/>
              </a:rPr>
              <a:t>ssh</a:t>
            </a:r>
            <a:r>
              <a:rPr lang="id-ID" altLang="en-US">
                <a:sym typeface="+mn-ea"/>
              </a:rPr>
              <a:t>,</a:t>
            </a:r>
            <a:endParaRPr lang="id-ID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>
                <a:sym typeface="+mn-ea"/>
              </a:rPr>
              <a:t>Then select </a:t>
            </a:r>
            <a:r>
              <a:rPr lang="id-ID" altLang="en-US">
                <a:solidFill>
                  <a:srgbClr val="FF0000"/>
                </a:solidFill>
                <a:sym typeface="+mn-ea"/>
              </a:rPr>
              <a:t>Remote-SSH: Open SSH Configuration File...</a:t>
            </a:r>
            <a:endParaRPr lang="id-ID" altLang="en-US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>
                <a:sym typeface="+mn-ea"/>
              </a:rPr>
              <a:t>Add new configuration bya add the folloing line at the end of file,</a:t>
            </a:r>
            <a:endParaRPr lang="id-ID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>
              <a:solidFill>
                <a:srgbClr val="FF0000"/>
              </a:solidFill>
              <a:sym typeface="+mn-ea"/>
            </a:endParaRPr>
          </a:p>
          <a:p>
            <a:pPr indent="0" algn="l">
              <a:buNone/>
            </a:pPr>
            <a:r>
              <a:rPr lang="id-ID" altLang="en-US">
                <a:solidFill>
                  <a:srgbClr val="FF0000"/>
                </a:solidFill>
                <a:sym typeface="+mn-ea"/>
              </a:rPr>
              <a:t>Host &lt;enter hostname&gt;</a:t>
            </a:r>
            <a:endParaRPr lang="id-ID" altLang="en-US">
              <a:solidFill>
                <a:srgbClr val="FF0000"/>
              </a:solidFill>
              <a:sym typeface="+mn-ea"/>
            </a:endParaRPr>
          </a:p>
          <a:p>
            <a:pPr indent="0" algn="l">
              <a:buNone/>
            </a:pPr>
            <a:r>
              <a:rPr lang="id-ID" altLang="en-US">
                <a:solidFill>
                  <a:srgbClr val="FF0000"/>
                </a:solidFill>
                <a:sym typeface="+mn-ea"/>
              </a:rPr>
              <a:t>    HostName &lt;enter hostname&gt;</a:t>
            </a:r>
            <a:endParaRPr lang="id-ID" altLang="en-US">
              <a:solidFill>
                <a:srgbClr val="FF0000"/>
              </a:solidFill>
              <a:sym typeface="+mn-ea"/>
            </a:endParaRPr>
          </a:p>
          <a:p>
            <a:pPr indent="0" algn="l">
              <a:buNone/>
            </a:pPr>
            <a:r>
              <a:rPr lang="id-ID" altLang="en-US">
                <a:solidFill>
                  <a:srgbClr val="FF0000"/>
                </a:solidFill>
                <a:sym typeface="+mn-ea"/>
              </a:rPr>
              <a:t>    User ubuntu</a:t>
            </a:r>
            <a:endParaRPr lang="id-ID" altLang="en-US">
              <a:solidFill>
                <a:srgbClr val="FF0000"/>
              </a:solidFill>
              <a:sym typeface="+mn-ea"/>
            </a:endParaRPr>
          </a:p>
          <a:p>
            <a:pPr indent="0" algn="l">
              <a:buNone/>
            </a:pPr>
            <a:r>
              <a:rPr lang="id-ID" altLang="en-US">
                <a:solidFill>
                  <a:srgbClr val="FF0000"/>
                </a:solidFill>
                <a:sym typeface="+mn-ea"/>
              </a:rPr>
              <a:t>    IdentityFile /location/to/my.pem</a:t>
            </a:r>
            <a:endParaRPr lang="id-ID" altLang="en-US">
              <a:solidFill>
                <a:srgbClr val="FF0000"/>
              </a:solidFill>
              <a:sym typeface="+mn-ea"/>
            </a:endParaRPr>
          </a:p>
          <a:p>
            <a:pPr indent="0" algn="l">
              <a:buNone/>
            </a:pPr>
            <a:endParaRPr lang="id-ID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>
                <a:sym typeface="+mn-ea"/>
              </a:rPr>
              <a:t>Then try to connect using VS Code Remote  as usual,</a:t>
            </a:r>
            <a:endParaRPr lang="id-ID" altLang="en-US"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8265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Deploy Flask App to EC2 AWS Instance 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67410" y="1431290"/>
            <a:ext cx="925766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/>
              <a:t>To simplify the deployment, we just creating the Software Repositories for Our Flask App.</a:t>
            </a:r>
            <a:endParaRPr lang="id-ID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/>
              <a:t>The Structure is following the best practices in “</a:t>
            </a:r>
            <a:r>
              <a:rPr lang="id-ID" altLang="en-US" b="1"/>
              <a:t>Pertemuan 4 (Project Structure)</a:t>
            </a:r>
            <a:r>
              <a:rPr lang="id-ID" altLang="en-US"/>
              <a:t>”</a:t>
            </a:r>
            <a:endParaRPr lang="id-ID" altLang="en-US"/>
          </a:p>
          <a:p>
            <a:pPr marL="285750" indent="-285750"/>
            <a:r>
              <a:rPr lang="en-US">
                <a:hlinkClick r:id="rId1" action="ppaction://hlinkfile"/>
              </a:rPr>
              <a:t>https://github.com/Muhammad-Yunus/Simple-IOT-Server</a:t>
            </a:r>
            <a:endParaRPr lang="en-US">
              <a:hlinkClick r:id="rId1" action="ppaction://hlinkfile"/>
            </a:endParaRPr>
          </a:p>
          <a:p>
            <a:pPr marL="285750" indent="-285750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/>
              <a:t>Just Clone the whole repository into the EC2 Instance via git command,</a:t>
            </a:r>
            <a:endParaRPr lang="id-ID" altLang="en-US"/>
          </a:p>
          <a:p>
            <a:pPr marL="285750" indent="-285750"/>
            <a:r>
              <a:rPr lang="id-ID" altLang="en-US">
                <a:highlight>
                  <a:srgbClr val="C0C0C0"/>
                </a:highlight>
              </a:rPr>
              <a:t>git clone </a:t>
            </a:r>
            <a:r>
              <a:rPr lang="en-US">
                <a:highlight>
                  <a:srgbClr val="C0C0C0"/>
                </a:highlight>
                <a:sym typeface="+mn-ea"/>
                <a:hlinkClick r:id="rId1" action="ppaction://hlinkfile"/>
              </a:rPr>
              <a:t>https://github.com/Muhammad-Yunus/Simple-IOT-Server</a:t>
            </a:r>
            <a:endParaRPr lang="en-US" altLang="en-US">
              <a:highlight>
                <a:srgbClr val="C0C0C0"/>
              </a:highlight>
              <a:sym typeface="+mn-ea"/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02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- Chart Date Filter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970" y="1462405"/>
            <a:ext cx="10913745" cy="487045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10401935" y="2206625"/>
            <a:ext cx="1184910" cy="4203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8193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r>
              <a:rPr lang="id-ID" alt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 (Flashback...)</a:t>
            </a:r>
            <a:endParaRPr lang="id-ID" alt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r="37642"/>
          <a:stretch>
            <a:fillRect/>
          </a:stretch>
        </p:blipFill>
        <p:spPr>
          <a:xfrm>
            <a:off x="0" y="1882140"/>
            <a:ext cx="2364740" cy="40195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35" y="1360170"/>
            <a:ext cx="23641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/>
              <a:t>Package</a:t>
            </a:r>
            <a:endParaRPr lang="en-US" sz="2800"/>
          </a:p>
        </p:txBody>
      </p:sp>
      <p:sp>
        <p:nvSpPr>
          <p:cNvPr id="13" name="Text Box 12"/>
          <p:cNvSpPr txBox="1"/>
          <p:nvPr/>
        </p:nvSpPr>
        <p:spPr>
          <a:xfrm>
            <a:off x="284480" y="6390640"/>
            <a:ext cx="2251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2" action="ppaction://hlinkfile"/>
              </a:rPr>
              <a:t>Organizing Pattern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268980" y="1261110"/>
            <a:ext cx="8552180" cy="5497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3658870" y="2648585"/>
            <a:ext cx="7666990" cy="39096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>
            <a:off x="4289425" y="2786380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__init__.py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4289425" y="1508760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run.py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5779135" y="4122420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config.py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7128510" y="4122420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instance/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config.py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4289425" y="4122420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views.py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4289425" y="5452745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models.py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5779135" y="5452745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forms.py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" name="Flowchart: Card 19"/>
          <p:cNvSpPr/>
          <p:nvPr/>
        </p:nvSpPr>
        <p:spPr>
          <a:xfrm>
            <a:off x="7268845" y="5453380"/>
            <a:ext cx="914400" cy="883920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template/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1" name="Flowchart: Card 20"/>
          <p:cNvSpPr/>
          <p:nvPr/>
        </p:nvSpPr>
        <p:spPr>
          <a:xfrm>
            <a:off x="8758555" y="5467985"/>
            <a:ext cx="914400" cy="883920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static/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8" idx="0"/>
            <a:endCxn id="17" idx="2"/>
          </p:cNvCxnSpPr>
          <p:nvPr/>
        </p:nvCxnSpPr>
        <p:spPr>
          <a:xfrm flipV="1">
            <a:off x="4746625" y="5036820"/>
            <a:ext cx="0" cy="41592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0"/>
            <a:endCxn id="17" idx="2"/>
          </p:cNvCxnSpPr>
          <p:nvPr/>
        </p:nvCxnSpPr>
        <p:spPr>
          <a:xfrm rot="16200000" flipV="1">
            <a:off x="5283518" y="4499928"/>
            <a:ext cx="415925" cy="148971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0" idx="0"/>
            <a:endCxn id="17" idx="2"/>
          </p:cNvCxnSpPr>
          <p:nvPr/>
        </p:nvCxnSpPr>
        <p:spPr>
          <a:xfrm rot="16200000" flipV="1">
            <a:off x="6028055" y="3755390"/>
            <a:ext cx="416560" cy="297942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20" idx="3"/>
          </p:cNvCxnSpPr>
          <p:nvPr/>
        </p:nvCxnSpPr>
        <p:spPr>
          <a:xfrm flipH="1" flipV="1">
            <a:off x="8183245" y="5895340"/>
            <a:ext cx="575310" cy="1460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12" idx="2"/>
          </p:cNvCxnSpPr>
          <p:nvPr/>
        </p:nvCxnSpPr>
        <p:spPr>
          <a:xfrm flipV="1">
            <a:off x="4746625" y="3700780"/>
            <a:ext cx="0" cy="421640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0"/>
            <a:endCxn id="14" idx="2"/>
          </p:cNvCxnSpPr>
          <p:nvPr/>
        </p:nvCxnSpPr>
        <p:spPr>
          <a:xfrm flipV="1">
            <a:off x="4746625" y="2423160"/>
            <a:ext cx="0" cy="363220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0"/>
            <a:endCxn id="12" idx="2"/>
          </p:cNvCxnSpPr>
          <p:nvPr/>
        </p:nvCxnSpPr>
        <p:spPr>
          <a:xfrm rot="16200000" flipV="1">
            <a:off x="5280660" y="3166745"/>
            <a:ext cx="421640" cy="148971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6" idx="0"/>
            <a:endCxn id="12" idx="2"/>
          </p:cNvCxnSpPr>
          <p:nvPr/>
        </p:nvCxnSpPr>
        <p:spPr>
          <a:xfrm rot="16200000" flipV="1">
            <a:off x="5955348" y="2492058"/>
            <a:ext cx="421640" cy="2839085"/>
          </a:xfrm>
          <a:prstGeom prst="bentConnector3">
            <a:avLst>
              <a:gd name="adj1" fmla="val 50075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10705465" y="2648585"/>
            <a:ext cx="620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app/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10582910" y="1261110"/>
            <a:ext cx="1223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repository/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8265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Deploy Flask App to EC2 AWS Instance 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67410" y="1431290"/>
            <a:ext cx="605599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/>
              <a:t>The first this we need to do in EC2 instance is like,</a:t>
            </a: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/>
              <a:t>Update upgrade the software,</a:t>
            </a:r>
            <a:endParaRPr lang="id-ID">
              <a:highlight>
                <a:srgbClr val="C0C0C0"/>
              </a:highlight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>
                <a:sym typeface="+mn-ea"/>
              </a:rPr>
              <a:t>Installing necassary library,</a:t>
            </a:r>
            <a:endParaRPr lang="id-ID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>
                <a:sym typeface="+mn-ea"/>
              </a:rPr>
              <a:t>Configuring Environment,</a:t>
            </a:r>
            <a:endParaRPr lang="id-ID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>
                <a:sym typeface="+mn-ea"/>
              </a:rPr>
              <a:t>etc.</a:t>
            </a:r>
            <a:endParaRPr lang="id-ID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>
                <a:sym typeface="+mn-ea"/>
              </a:rPr>
              <a:t>To make this step much more simple, we just using </a:t>
            </a:r>
            <a:r>
              <a:rPr lang="id-ID">
                <a:solidFill>
                  <a:srgbClr val="FF0000"/>
                </a:solidFill>
                <a:sym typeface="+mn-ea"/>
              </a:rPr>
              <a:t>script environment_setup.sh</a:t>
            </a:r>
            <a:r>
              <a:rPr lang="id-ID">
                <a:sym typeface="+mn-ea"/>
              </a:rPr>
              <a:t> inside the cloned repository,</a:t>
            </a:r>
            <a:endParaRPr lang="id-ID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d-ID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>
                <a:sym typeface="+mn-ea"/>
              </a:rPr>
              <a:t> To execute the script, just running,</a:t>
            </a:r>
            <a:endParaRPr lang="id-ID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d-ID"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id-ID">
                <a:highlight>
                  <a:srgbClr val="C0C0C0"/>
                </a:highlight>
                <a:sym typeface="+mn-ea"/>
              </a:rPr>
              <a:t>sudo chmod +x</a:t>
            </a:r>
            <a:r>
              <a:rPr lang="id-ID">
                <a:solidFill>
                  <a:srgbClr val="1E1E1E"/>
                </a:solidFill>
                <a:highlight>
                  <a:srgbClr val="C0C0C0"/>
                </a:highlight>
                <a:sym typeface="+mn-ea"/>
              </a:rPr>
              <a:t> </a:t>
            </a:r>
            <a:r>
              <a:rPr lang="id-ID">
                <a:solidFill>
                  <a:srgbClr val="1E1E1E"/>
                </a:solidFill>
                <a:highlight>
                  <a:srgbClr val="C0C0C0"/>
                </a:highlight>
                <a:sym typeface="+mn-ea"/>
              </a:rPr>
              <a:t>environment_setup.sh</a:t>
            </a:r>
            <a:endParaRPr lang="id-ID">
              <a:solidFill>
                <a:srgbClr val="1E1E1E"/>
              </a:solidFill>
              <a:highlight>
                <a:srgbClr val="C0C0C0"/>
              </a:highlight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id-ID">
                <a:solidFill>
                  <a:srgbClr val="1E1E1E"/>
                </a:solidFill>
                <a:highlight>
                  <a:srgbClr val="C0C0C0"/>
                </a:highlight>
                <a:sym typeface="+mn-ea"/>
              </a:rPr>
              <a:t>./environment_setup.sh</a:t>
            </a:r>
            <a:endParaRPr lang="id-ID">
              <a:highlight>
                <a:srgbClr val="C0C0C0"/>
              </a:highlight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>
              <a:highlight>
                <a:srgbClr val="C0C0C0"/>
              </a:highlight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2790" y="1272540"/>
            <a:ext cx="4693920" cy="50577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8265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Deploy Flask App to EC2 AWS Instance 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26440" y="2068195"/>
            <a:ext cx="1122553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/>
              <a:t>Access MySQL Console using below command, (default password is blank, just hit enter)</a:t>
            </a:r>
            <a:endParaRPr lang="en-US"/>
          </a:p>
          <a:p>
            <a:r>
              <a:rPr lang="en-US"/>
              <a:t>$ </a:t>
            </a:r>
            <a:r>
              <a:rPr lang="en-US">
                <a:solidFill>
                  <a:srgbClr val="FF0000"/>
                </a:solidFill>
              </a:rPr>
              <a:t>sudo mysql -u root -p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/>
              <a:t>Then, we need to create a new user using below command, just change the </a:t>
            </a:r>
            <a:r>
              <a:rPr lang="en-US"/>
              <a:t>‘</a:t>
            </a:r>
            <a:r>
              <a:rPr lang="id-ID" altLang="en-US"/>
              <a:t>my</a:t>
            </a:r>
            <a:r>
              <a:rPr lang="en-US"/>
              <a:t>password’ </a:t>
            </a:r>
            <a:r>
              <a:rPr lang="id-ID" altLang="en-US"/>
              <a:t>with the password that our preferred,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&gt; </a:t>
            </a:r>
            <a:r>
              <a:rPr lang="en-US">
                <a:solidFill>
                  <a:srgbClr val="FF0000"/>
                </a:solidFill>
              </a:rPr>
              <a:t>CREATE USER 'user'@'localhost' IDENTIFIED BY '</a:t>
            </a:r>
            <a:r>
              <a:rPr lang="id-ID" altLang="en-US" b="1">
                <a:solidFill>
                  <a:srgbClr val="FF0000"/>
                </a:solidFill>
              </a:rPr>
              <a:t>my</a:t>
            </a:r>
            <a:r>
              <a:rPr lang="en-US" b="1">
                <a:solidFill>
                  <a:srgbClr val="FF0000"/>
                </a:solidFill>
              </a:rPr>
              <a:t>password</a:t>
            </a:r>
            <a:r>
              <a:rPr lang="en-US">
                <a:solidFill>
                  <a:srgbClr val="FF0000"/>
                </a:solidFill>
              </a:rPr>
              <a:t>';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grant privileges</a:t>
            </a:r>
            <a:r>
              <a:rPr lang="id-ID" altLang="en-US"/>
              <a:t> into that new user,</a:t>
            </a:r>
            <a:endParaRPr lang="id-ID" alt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&gt; </a:t>
            </a:r>
            <a:r>
              <a:rPr lang="en-US">
                <a:solidFill>
                  <a:srgbClr val="FF0000"/>
                </a:solidFill>
              </a:rPr>
              <a:t>GRANT ALL PRIVILEGES ON * . * TO 'user'@'localhost';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Reload privileges,</a:t>
            </a:r>
            <a:endParaRPr lang="en-US"/>
          </a:p>
          <a:p>
            <a:r>
              <a:rPr lang="en-US"/>
              <a:t>&gt; </a:t>
            </a:r>
            <a:r>
              <a:rPr lang="en-US">
                <a:solidFill>
                  <a:srgbClr val="FF0000"/>
                </a:solidFill>
              </a:rPr>
              <a:t>FLUSH PRIVILEGES;</a:t>
            </a:r>
            <a:endParaRPr lang="id-ID" altLang="en-US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26440" y="1407795"/>
            <a:ext cx="62426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id-ID" altLang="en-US" sz="2400">
                <a:sym typeface="+mn-ea"/>
              </a:rPr>
              <a:t>Create a New MySQL User in MySQL Server </a:t>
            </a:r>
            <a:r>
              <a:rPr lang="id-ID" altLang="en-US" sz="2400">
                <a:sym typeface="+mn-ea"/>
              </a:rPr>
              <a:t>(EC2)</a:t>
            </a:r>
            <a:endParaRPr lang="id-ID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8265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Deploy Flask App to EC2 AWS Instance 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75310" y="2160905"/>
            <a:ext cx="112255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/>
              <a:t>Now, t</a:t>
            </a:r>
            <a:r>
              <a:rPr lang="id-ID" altLang="en-US"/>
              <a:t>ry to access MySQL console using a new user created</a:t>
            </a:r>
            <a:endParaRPr lang="id-ID" altLang="en-US"/>
          </a:p>
          <a:p>
            <a:r>
              <a:rPr lang="en-US"/>
              <a:t>$ </a:t>
            </a:r>
            <a:r>
              <a:rPr lang="en-US">
                <a:solidFill>
                  <a:srgbClr val="FF0000"/>
                </a:solidFill>
              </a:rPr>
              <a:t>mysql -u user -p</a:t>
            </a: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>
                <a:solidFill>
                  <a:schemeClr val="tx1"/>
                </a:solidFill>
              </a:rPr>
              <a:t>Create a New Databas IOTPLATFORM using that user,</a:t>
            </a:r>
            <a:endParaRPr lang="id-ID" altLang="en-US">
              <a:solidFill>
                <a:schemeClr val="tx1"/>
              </a:solidFill>
            </a:endParaRPr>
          </a:p>
          <a:p>
            <a:r>
              <a:rPr lang="id-ID" altLang="en-US">
                <a:solidFill>
                  <a:schemeClr val="tx1"/>
                </a:solidFill>
              </a:rPr>
              <a:t>&gt;</a:t>
            </a:r>
            <a:r>
              <a:rPr lang="id-ID" altLang="en-US">
                <a:solidFill>
                  <a:srgbClr val="FF0000"/>
                </a:solidFill>
              </a:rPr>
              <a:t> CREATE DATABASE </a:t>
            </a:r>
            <a:r>
              <a:rPr lang="id-ID" altLang="en-US">
                <a:solidFill>
                  <a:srgbClr val="FF0000"/>
                </a:solidFill>
                <a:sym typeface="+mn-ea"/>
              </a:rPr>
              <a:t>IOTPLATFORM ;</a:t>
            </a:r>
            <a:endParaRPr lang="id-ID" altLang="en-US">
              <a:solidFill>
                <a:srgbClr val="FF0000"/>
              </a:solidFill>
              <a:sym typeface="+mn-ea"/>
            </a:endParaRPr>
          </a:p>
          <a:p>
            <a:endParaRPr lang="id-ID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>
                <a:solidFill>
                  <a:schemeClr val="tx1"/>
                </a:solidFill>
              </a:rPr>
              <a:t>Don’t forget to change</a:t>
            </a:r>
            <a:r>
              <a:rPr lang="id-ID" altLang="en-US">
                <a:solidFill>
                  <a:srgbClr val="FF0000"/>
                </a:solidFill>
              </a:rPr>
              <a:t> </a:t>
            </a:r>
            <a:r>
              <a:rPr lang="id-ID" altLang="en-US">
                <a:solidFill>
                  <a:srgbClr val="FF0000"/>
                </a:solidFill>
                <a:sym typeface="+mn-ea"/>
              </a:rPr>
              <a:t>SQLALCHEMY_DATABASE_URI</a:t>
            </a:r>
            <a:r>
              <a:rPr lang="id-ID" altLang="en-US">
                <a:sym typeface="+mn-ea"/>
              </a:rPr>
              <a:t> in </a:t>
            </a:r>
            <a:r>
              <a:rPr lang="id-ID" altLang="en-US">
                <a:solidFill>
                  <a:srgbClr val="FF0000"/>
                </a:solidFill>
                <a:sym typeface="+mn-ea"/>
              </a:rPr>
              <a:t>instance/config.py</a:t>
            </a:r>
            <a:r>
              <a:rPr lang="id-ID" altLang="en-US">
                <a:sym typeface="+mn-ea"/>
              </a:rPr>
              <a:t> into connection string into the New User Created </a:t>
            </a:r>
            <a:r>
              <a:rPr lang="id-ID" altLang="en-US">
                <a:solidFill>
                  <a:schemeClr val="tx1"/>
                </a:solidFill>
              </a:rPr>
              <a:t> and New Database Created Above.</a:t>
            </a:r>
            <a:endParaRPr lang="id-ID" altLang="en-US">
              <a:solidFill>
                <a:schemeClr val="tx1"/>
              </a:solidFill>
            </a:endParaRP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id-ID" altLang="en-US">
                <a:solidFill>
                  <a:srgbClr val="F44336"/>
                </a:solidFill>
                <a:sym typeface="+mn-ea"/>
              </a:rPr>
              <a:t>mysql://&lt;username&gt;:&lt;password&gt;@localhost/&lt;database&gt;</a:t>
            </a:r>
            <a:endParaRPr lang="id-ID" altLang="en-US">
              <a:solidFill>
                <a:srgbClr val="F44336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id-ID" altLang="en-US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26440" y="1407795"/>
            <a:ext cx="84258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id-ID" altLang="en-US" sz="2400">
                <a:sym typeface="+mn-ea"/>
              </a:rPr>
              <a:t>Create a Database for Our Flask Application </a:t>
            </a:r>
            <a:r>
              <a:rPr lang="id-ID" altLang="en-US" sz="2400">
                <a:sym typeface="+mn-ea"/>
              </a:rPr>
              <a:t> in MySQL Server (EC2)</a:t>
            </a:r>
            <a:endParaRPr lang="id-ID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0572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Add Inbound &amp; Outpbound Rule in AWS Security Group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81685" y="1358265"/>
            <a:ext cx="1073340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Since in EC2 instance by default only open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PORT 22</a:t>
            </a:r>
            <a:r>
              <a:rPr lang="id-ID" altLang="en-US" sz="2000">
                <a:sym typeface="+mn-ea"/>
              </a:rPr>
              <a:t> to public, we need to add Rule for another PORT like in 5000 used in our Flask App in AWS Services called with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AWS Security Group</a:t>
            </a: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rgbClr val="0D142D"/>
                </a:solidFill>
                <a:sym typeface="+mn-ea"/>
              </a:rPr>
              <a:t>Just ensure we choose the correct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Security Group Name </a:t>
            </a:r>
            <a:r>
              <a:rPr lang="id-ID" altLang="en-US" sz="2000">
                <a:solidFill>
                  <a:srgbClr val="0D142D"/>
                </a:solidFill>
                <a:sym typeface="+mn-ea"/>
              </a:rPr>
              <a:t>used by ours EC2 instance</a:t>
            </a: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7" name="Content Placeholder 6" descr="Untitled"/>
          <p:cNvPicPr>
            <a:picLocks noChangeAspect="1"/>
          </p:cNvPicPr>
          <p:nvPr>
            <p:ph idx="1"/>
          </p:nvPr>
        </p:nvPicPr>
        <p:blipFill>
          <a:blip r:embed="rId1"/>
          <a:srcRect b="7923"/>
          <a:stretch>
            <a:fillRect/>
          </a:stretch>
        </p:blipFill>
        <p:spPr>
          <a:xfrm>
            <a:off x="276860" y="2094230"/>
            <a:ext cx="11553825" cy="202946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2" name="Content Placeholder 6" descr="C:\Users\Admin\OneDrive\Desktop\Untitled.pngUntitled"/>
          <p:cNvPicPr>
            <a:picLocks noChangeAspect="1"/>
          </p:cNvPicPr>
          <p:nvPr/>
        </p:nvPicPr>
        <p:blipFill>
          <a:blip r:embed="rId2"/>
          <a:srcRect b="19015"/>
          <a:stretch>
            <a:fillRect/>
          </a:stretch>
        </p:blipFill>
        <p:spPr>
          <a:xfrm>
            <a:off x="328930" y="4862830"/>
            <a:ext cx="11450320" cy="178498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0572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Add Inbound &amp; Outpbound Rule in AWS Security Group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2609850"/>
            <a:ext cx="11744325" cy="10477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7" name="Text Box 6"/>
          <p:cNvSpPr txBox="1"/>
          <p:nvPr/>
        </p:nvSpPr>
        <p:spPr>
          <a:xfrm>
            <a:off x="728980" y="1355090"/>
            <a:ext cx="1073340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Click in </a:t>
            </a:r>
            <a:r>
              <a:rPr lang="id-ID" altLang="en-US" sz="2000">
                <a:solidFill>
                  <a:srgbClr val="0D142D"/>
                </a:solidFill>
                <a:sym typeface="+mn-ea"/>
              </a:rPr>
              <a:t>correct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Security Group Name </a:t>
            </a:r>
            <a:r>
              <a:rPr lang="id-ID" altLang="en-US" sz="2000">
                <a:solidFill>
                  <a:srgbClr val="0D142D"/>
                </a:solidFill>
                <a:sym typeface="+mn-ea"/>
              </a:rPr>
              <a:t>used by ours EC2 instance,</a:t>
            </a:r>
            <a:endParaRPr lang="id-ID" altLang="en-US" sz="2000">
              <a:solidFill>
                <a:srgbClr val="0D142D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chemeClr val="tx1"/>
                </a:solidFill>
                <a:sym typeface="+mn-ea"/>
              </a:rPr>
              <a:t>Then Open the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 Inbound Rules </a:t>
            </a:r>
            <a:r>
              <a:rPr lang="id-ID" altLang="en-US" sz="2000">
                <a:solidFill>
                  <a:schemeClr val="tx1"/>
                </a:solidFill>
                <a:sym typeface="+mn-ea"/>
              </a:rPr>
              <a:t>tab and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Outbound Rules </a:t>
            </a:r>
            <a:r>
              <a:rPr lang="id-ID" altLang="en-US" sz="2000">
                <a:solidFill>
                  <a:schemeClr val="tx1"/>
                </a:solidFill>
                <a:sym typeface="+mn-ea"/>
              </a:rPr>
              <a:t>tab,</a:t>
            </a: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chemeClr val="tx1"/>
                </a:solidFill>
                <a:sym typeface="+mn-ea"/>
              </a:rPr>
              <a:t>Just add Custom TCP inport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5000 </a:t>
            </a:r>
            <a:r>
              <a:rPr lang="id-ID" altLang="en-US" sz="2000">
                <a:solidFill>
                  <a:schemeClr val="tx1"/>
                </a:solidFill>
                <a:sym typeface="+mn-ea"/>
              </a:rPr>
              <a:t>with Source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Anywhere-IPv4</a:t>
            </a:r>
            <a:r>
              <a:rPr lang="id-ID" altLang="en-US" sz="2000">
                <a:solidFill>
                  <a:schemeClr val="tx1"/>
                </a:solidFill>
                <a:sym typeface="+mn-ea"/>
              </a:rPr>
              <a:t>,</a:t>
            </a: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chemeClr val="tx1"/>
                </a:solidFill>
                <a:sym typeface="+mn-ea"/>
              </a:rPr>
              <a:t>Rememmber to do this twice  ( Inbound Rule &amp; Outbound Rule)</a:t>
            </a:r>
            <a:endParaRPr lang="id-ID" alt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0572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Add Inbound &amp; Outpbound Rule in AWS Security Group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39140" y="2152650"/>
            <a:ext cx="1073340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Since the port is already opened, we can try to test run our Flask App in EC2 instance.</a:t>
            </a:r>
            <a:endParaRPr lang="id-ID" altLang="en-US" sz="20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Invoking the app by running below command,</a:t>
            </a:r>
            <a:endParaRPr lang="id-ID" altLang="en-US" sz="20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chemeClr val="tx1"/>
                </a:solidFill>
                <a:sym typeface="+mn-ea"/>
              </a:rPr>
              <a:t>Then open the browser using Public IP that attached into EC2 instance.</a:t>
            </a:r>
            <a:endParaRPr lang="id-ID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78585" y="3099435"/>
            <a:ext cx="58108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ighlight>
                  <a:srgbClr val="C0C0C0"/>
                </a:highlight>
              </a:rPr>
              <a:t>source env/bin/activate</a:t>
            </a:r>
            <a:endParaRPr lang="en-US">
              <a:highlight>
                <a:srgbClr val="C0C0C0"/>
              </a:highlight>
            </a:endParaRPr>
          </a:p>
          <a:p>
            <a:r>
              <a:rPr lang="en-US">
                <a:highlight>
                  <a:srgbClr val="C0C0C0"/>
                </a:highlight>
              </a:rPr>
              <a:t>cd ~/Simple-IOT-Server</a:t>
            </a:r>
            <a:endParaRPr lang="en-US">
              <a:highlight>
                <a:srgbClr val="C0C0C0"/>
              </a:highlight>
            </a:endParaRPr>
          </a:p>
          <a:p>
            <a:r>
              <a:rPr lang="en-US">
                <a:highlight>
                  <a:srgbClr val="C0C0C0"/>
                </a:highlight>
              </a:rPr>
              <a:t>python3 Simple-IoT-Server/run.py</a:t>
            </a:r>
            <a:endParaRPr lang="en-US">
              <a:highlight>
                <a:srgbClr val="C0C0C0"/>
              </a:highligh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67460" y="1403350"/>
            <a:ext cx="59848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id-ID" altLang="en-US" sz="2400">
                <a:sym typeface="+mn-ea"/>
              </a:rPr>
              <a:t>Run Flask App using development WSGI server.</a:t>
            </a:r>
            <a:endParaRPr lang="id-ID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Rectangles 17"/>
          <p:cNvSpPr/>
          <p:nvPr/>
        </p:nvSpPr>
        <p:spPr>
          <a:xfrm>
            <a:off x="4128770" y="3912235"/>
            <a:ext cx="7004685" cy="2533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8043545" y="4088130"/>
            <a:ext cx="2849245" cy="1200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291330" y="4088130"/>
            <a:ext cx="2849245" cy="1200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4338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Serve Flask App using Gunicorn 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675380" y="1355090"/>
            <a:ext cx="77870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indent="0">
              <a:buNone/>
            </a:pPr>
            <a:r>
              <a:rPr lang="id-ID" altLang="en-US" sz="2400" b="1">
                <a:sym typeface="+mn-ea"/>
              </a:rPr>
              <a:t>Gunicorn </a:t>
            </a:r>
            <a:r>
              <a:rPr lang="id-ID" altLang="en-US" sz="2400">
                <a:sym typeface="+mn-ea"/>
              </a:rPr>
              <a:t>'Green Unicorn' is a Python </a:t>
            </a:r>
            <a:r>
              <a:rPr lang="id-ID" altLang="en-US" sz="2400" b="1">
                <a:sym typeface="+mn-ea"/>
              </a:rPr>
              <a:t>WSGI HTTP Server</a:t>
            </a:r>
            <a:r>
              <a:rPr lang="id-ID" altLang="en-US" sz="2400">
                <a:sym typeface="+mn-ea"/>
              </a:rPr>
              <a:t> for UNIX. It's a pre-fork worker model. The Gunicorn server is broadly compatible with various web frameworks, simply implemented, light on server resources, a</a:t>
            </a:r>
            <a:r>
              <a:rPr lang="id-ID" altLang="en-US" sz="2400">
                <a:sym typeface="+mn-ea"/>
              </a:rPr>
              <a:t>nd fairly s</a:t>
            </a:r>
            <a:r>
              <a:rPr lang="id-ID" altLang="en-US" sz="2400">
                <a:sym typeface="+mn-ea"/>
              </a:rPr>
              <a:t>peedy.[</a:t>
            </a:r>
            <a:r>
              <a:rPr lang="id-ID" altLang="en-US" sz="2400">
                <a:sym typeface="+mn-ea"/>
                <a:hlinkClick r:id="rId1" action="ppaction://hlinkfile"/>
              </a:rPr>
              <a:t>https://gunicorn.org/</a:t>
            </a:r>
            <a:r>
              <a:rPr lang="id-ID" altLang="en-US" sz="2400">
                <a:sym typeface="+mn-ea"/>
              </a:rPr>
              <a:t>]</a:t>
            </a:r>
            <a:endParaRPr lang="id-ID" altLang="en-US" sz="2400">
              <a:sym typeface="+mn-ea"/>
            </a:endParaRPr>
          </a:p>
        </p:txBody>
      </p:sp>
      <p:pic>
        <p:nvPicPr>
          <p:cNvPr id="3" name="Picture 2" descr="large_gunicor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553210"/>
            <a:ext cx="3110230" cy="678815"/>
          </a:xfrm>
          <a:prstGeom prst="rect">
            <a:avLst/>
          </a:prstGeom>
        </p:spPr>
      </p:pic>
      <p:pic>
        <p:nvPicPr>
          <p:cNvPr id="6" name="Picture 5" descr="C:\Users\yunus\Downloads\download__1_-removebg-preview (1).pngdownload__1_-removebg-preview (1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26780" y="4292600"/>
            <a:ext cx="1882775" cy="751205"/>
          </a:xfrm>
          <a:prstGeom prst="rect">
            <a:avLst/>
          </a:prstGeom>
          <a:effectLst>
            <a:glow rad="177800">
              <a:schemeClr val="bg1">
                <a:alpha val="94000"/>
              </a:schemeClr>
            </a:glow>
          </a:effectLst>
        </p:spPr>
      </p:pic>
      <p:pic>
        <p:nvPicPr>
          <p:cNvPr id="10" name="Picture 9" descr="large_gunicor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420" y="4416425"/>
            <a:ext cx="2306320" cy="50355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7100570" y="4664710"/>
            <a:ext cx="942975" cy="635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 descr="computer-user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 flipH="1">
            <a:off x="746125" y="4146550"/>
            <a:ext cx="1091565" cy="1042035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2" idx="1"/>
            <a:endCxn id="14" idx="1"/>
          </p:cNvCxnSpPr>
          <p:nvPr/>
        </p:nvCxnSpPr>
        <p:spPr>
          <a:xfrm flipH="1" flipV="1">
            <a:off x="1837690" y="4667885"/>
            <a:ext cx="2453640" cy="2032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291330" y="5962015"/>
            <a:ext cx="7778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altLang="en-US">
                <a:sym typeface="+mn-ea"/>
              </a:rPr>
              <a:t>Server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4338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Serve Flask App using Gunicorn 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67460" y="1403350"/>
            <a:ext cx="39211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id-ID" altLang="en-US" sz="2400">
                <a:sym typeface="+mn-ea"/>
              </a:rPr>
              <a:t>Run Flask App using Gunicorn.</a:t>
            </a:r>
            <a:endParaRPr lang="id-ID" altLang="en-US" sz="24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57885" y="2070735"/>
            <a:ext cx="836739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>
                <a:sym typeface="+mn-ea"/>
              </a:rPr>
              <a:t>Invoking the app by running below command,</a:t>
            </a:r>
            <a:endParaRPr lang="id-ID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>
                <a:sym typeface="+mn-ea"/>
              </a:rPr>
              <a:t>Then open the browser using Public IP that attached into EC2 instance.</a:t>
            </a:r>
            <a:endParaRPr lang="id-ID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/>
              <a:t>Above comand is a simple gunicorn start command that can </a:t>
            </a:r>
            <a:r>
              <a:rPr lang="id-ID" altLang="en-US" b="1"/>
              <a:t>bind </a:t>
            </a:r>
            <a:r>
              <a:rPr lang="id-ID" altLang="en-US"/>
              <a:t>the into machine IP Address, and chose </a:t>
            </a:r>
            <a:r>
              <a:rPr lang="id-ID" altLang="en-US" b="1"/>
              <a:t>eventlet </a:t>
            </a:r>
            <a:r>
              <a:rPr lang="id-ID" altLang="en-US"/>
              <a:t>as worker-class (since we using </a:t>
            </a:r>
            <a:r>
              <a:rPr lang="id-ID" altLang="en-US" b="1"/>
              <a:t>SocketIO</a:t>
            </a:r>
            <a:r>
              <a:rPr lang="id-ID" altLang="en-US"/>
              <a:t>) and we can specify the worker number </a:t>
            </a:r>
            <a:r>
              <a:rPr lang="id-ID" altLang="en-US" b="1"/>
              <a:t>-w 1</a:t>
            </a:r>
            <a:r>
              <a:rPr lang="id-ID" altLang="en-US"/>
              <a:t> (1 worker), </a:t>
            </a:r>
            <a:endParaRPr lang="id-ID" altLang="en-US"/>
          </a:p>
          <a:p>
            <a:pPr lvl="1" indent="0">
              <a:buFont typeface="Arial" panose="020B0604020202020204" pitchFamily="34" charset="0"/>
              <a:buNone/>
            </a:pPr>
            <a:endParaRPr lang="id-ID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/>
              <a:t>Then since the </a:t>
            </a:r>
            <a:r>
              <a:rPr lang="id-ID" altLang="en-US" b="1"/>
              <a:t>entry point </a:t>
            </a:r>
            <a:r>
              <a:rPr lang="id-ID" altLang="en-US"/>
              <a:t>of our app in </a:t>
            </a:r>
            <a:r>
              <a:rPr lang="id-ID" altLang="en-US">
                <a:solidFill>
                  <a:srgbClr val="FF0000"/>
                </a:solidFill>
              </a:rPr>
              <a:t>run.py</a:t>
            </a:r>
            <a:r>
              <a:rPr lang="id-ID" altLang="en-US"/>
              <a:t>, we can used it also ingunicorn in format </a:t>
            </a:r>
            <a:r>
              <a:rPr lang="id-ID" altLang="en-US">
                <a:solidFill>
                  <a:srgbClr val="FF0000"/>
                </a:solidFill>
              </a:rPr>
              <a:t>&lt;module&gt;:&lt;app_instance&gt;</a:t>
            </a:r>
            <a:endParaRPr lang="id-ID" altLang="en-US"/>
          </a:p>
          <a:p>
            <a:pPr lvl="1" indent="0">
              <a:buFont typeface="Arial" panose="020B0604020202020204" pitchFamily="34" charset="0"/>
              <a:buNone/>
            </a:pPr>
            <a:endParaRPr lang="id-ID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779905" y="2552065"/>
            <a:ext cx="72866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ighlight>
                  <a:srgbClr val="C0C0C0"/>
                </a:highlight>
              </a:rPr>
              <a:t>cd ~/Simple-IOT-Server/Simple-IoT-Server</a:t>
            </a:r>
            <a:endParaRPr lang="en-US">
              <a:highlight>
                <a:srgbClr val="C0C0C0"/>
              </a:highlight>
            </a:endParaRPr>
          </a:p>
          <a:p>
            <a:r>
              <a:rPr lang="en-US">
                <a:highlight>
                  <a:srgbClr val="C0C0C0"/>
                </a:highlight>
              </a:rPr>
              <a:t>gunicorn --bind 0.0.0.0:5000 --worker-class eventlet -w 1 run:app</a:t>
            </a:r>
            <a:endParaRPr lang="en-US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1920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Run Flask as daemon using Systemd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81050" y="1319530"/>
            <a:ext cx="1064895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/>
              <a:t>Now we will </a:t>
            </a:r>
            <a:r>
              <a:rPr lang="id-ID" b="1">
                <a:solidFill>
                  <a:srgbClr val="FF0000"/>
                </a:solidFill>
              </a:rPr>
              <a:t>run the Flask App as Daemon using Systemd</a:t>
            </a:r>
            <a:r>
              <a:rPr lang="id-ID"/>
              <a:t>,</a:t>
            </a: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/>
              <a:t>The Systemd script is already prepared in cloned repository with name </a:t>
            </a:r>
            <a:r>
              <a:rPr lang="id-ID">
                <a:solidFill>
                  <a:srgbClr val="FF0000"/>
                </a:solidFill>
              </a:rPr>
              <a:t>simple-iot-server.service</a:t>
            </a:r>
            <a:r>
              <a:rPr lang="id-ID"/>
              <a:t> </a:t>
            </a: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/>
              <a:t>To Start the service, just executing below command,</a:t>
            </a: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/>
              <a:t>Then the Flask App will run automatically in background,</a:t>
            </a: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/>
              <a:t>Just open the browser to chek the App still working.</a:t>
            </a:r>
            <a:endParaRPr lang="id-ID"/>
          </a:p>
        </p:txBody>
      </p:sp>
      <p:sp>
        <p:nvSpPr>
          <p:cNvPr id="7" name="Text Box 6"/>
          <p:cNvSpPr txBox="1"/>
          <p:nvPr/>
        </p:nvSpPr>
        <p:spPr>
          <a:xfrm>
            <a:off x="1597660" y="2651760"/>
            <a:ext cx="62585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ighlight>
                  <a:srgbClr val="C0C0C0"/>
                </a:highlight>
              </a:rPr>
              <a:t>sudo systemctl start simple-iot-server.service</a:t>
            </a:r>
            <a:endParaRPr lang="en-US">
              <a:highlight>
                <a:srgbClr val="C0C0C0"/>
              </a:highlight>
            </a:endParaRPr>
          </a:p>
          <a:p>
            <a:r>
              <a:rPr lang="en-US">
                <a:highlight>
                  <a:srgbClr val="C0C0C0"/>
                </a:highlight>
              </a:rPr>
              <a:t>sudo systemctl enable simple-iot-server.service</a:t>
            </a:r>
            <a:endParaRPr lang="en-US">
              <a:highlight>
                <a:srgbClr val="C0C0C0"/>
              </a:highlight>
            </a:endParaRPr>
          </a:p>
          <a:p>
            <a:r>
              <a:rPr lang="en-US">
                <a:highlight>
                  <a:srgbClr val="C0C0C0"/>
                </a:highlight>
              </a:rPr>
              <a:t>sudo systemctl status simple-iot-server.service</a:t>
            </a:r>
            <a:endParaRPr lang="en-US">
              <a:highlight>
                <a:srgbClr val="C0C0C0"/>
              </a:highlight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0370" y="4227830"/>
            <a:ext cx="7992745" cy="1682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02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- Chart Date Filter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3" name="Picture 2" descr="C:\Users\Admin\OneDrive\Desktop\Untitled.pngUntitle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98843" y="1462405"/>
            <a:ext cx="10414000" cy="487045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7835900" y="2465705"/>
            <a:ext cx="3368675" cy="32569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94818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Use NGINX as Reverse Proxy Server for Gunicorn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084830" y="1490345"/>
            <a:ext cx="828929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Nginx (pronounced "engine X"</a:t>
            </a:r>
            <a:r>
              <a:rPr lang="id-ID" altLang="en-US" sz="2400"/>
              <a:t>) </a:t>
            </a:r>
            <a:r>
              <a:rPr lang="en-US" sz="2400"/>
              <a:t>is a </a:t>
            </a:r>
            <a:r>
              <a:rPr lang="en-US" sz="2400" b="1"/>
              <a:t>web server </a:t>
            </a:r>
            <a:r>
              <a:rPr lang="en-US" sz="2400"/>
              <a:t>that can also be used as a </a:t>
            </a:r>
            <a:r>
              <a:rPr lang="en-US" sz="2400" b="1"/>
              <a:t>reverse proxy</a:t>
            </a:r>
            <a:r>
              <a:rPr lang="en-US" sz="2400"/>
              <a:t>,</a:t>
            </a:r>
            <a:r>
              <a:rPr lang="en-US" sz="2400" b="1"/>
              <a:t> load balancer</a:t>
            </a:r>
            <a:r>
              <a:rPr lang="en-US" sz="2400"/>
              <a:t>, </a:t>
            </a:r>
            <a:r>
              <a:rPr lang="en-US" sz="2400" b="1"/>
              <a:t>mail proxy</a:t>
            </a:r>
            <a:r>
              <a:rPr lang="en-US" sz="2400"/>
              <a:t> and </a:t>
            </a:r>
            <a:r>
              <a:rPr lang="en-US" sz="2400" b="1"/>
              <a:t>HTTP cache</a:t>
            </a:r>
            <a:r>
              <a:rPr lang="en-US" sz="2400"/>
              <a:t>. A large fraction of web servers use NGINX, often as a load balancer.</a:t>
            </a:r>
            <a:r>
              <a:rPr lang="id-ID" altLang="en-US" sz="2400"/>
              <a:t> [</a:t>
            </a:r>
            <a:r>
              <a:rPr lang="id-ID" altLang="en-US" sz="2400">
                <a:hlinkClick r:id="rId1" action="ppaction://hlinkfile"/>
              </a:rPr>
              <a:t>Wikipedia</a:t>
            </a:r>
            <a:r>
              <a:rPr lang="id-ID" altLang="en-US" sz="2400"/>
              <a:t>]</a:t>
            </a:r>
            <a:endParaRPr lang="id-ID" altLang="en-US" sz="2400"/>
          </a:p>
        </p:txBody>
      </p:sp>
      <p:pic>
        <p:nvPicPr>
          <p:cNvPr id="7" name="Picture 6" descr="nginx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520" y="1322705"/>
            <a:ext cx="1508125" cy="1508125"/>
          </a:xfrm>
          <a:prstGeom prst="rect">
            <a:avLst/>
          </a:prstGeom>
        </p:spPr>
      </p:pic>
      <p:sp>
        <p:nvSpPr>
          <p:cNvPr id="18" name="Rectangles 17"/>
          <p:cNvSpPr/>
          <p:nvPr/>
        </p:nvSpPr>
        <p:spPr>
          <a:xfrm>
            <a:off x="831850" y="3912235"/>
            <a:ext cx="10301605" cy="2533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291330" y="4088130"/>
            <a:ext cx="5810885" cy="765810"/>
            <a:chOff x="6758" y="6438"/>
            <a:chExt cx="9151" cy="1206"/>
          </a:xfrm>
        </p:grpSpPr>
        <p:sp>
          <p:nvSpPr>
            <p:cNvPr id="13" name="Rectangles 12"/>
            <p:cNvSpPr/>
            <p:nvPr/>
          </p:nvSpPr>
          <p:spPr>
            <a:xfrm>
              <a:off x="12667" y="6438"/>
              <a:ext cx="3242" cy="12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6758" y="6438"/>
              <a:ext cx="3294" cy="12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0" name="Picture 9" descr="C:\Users\yunus\Downloads\download__1_-removebg-preview (1).pngdownload__1_-removebg-preview (1)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3434" y="6711"/>
              <a:ext cx="1707" cy="681"/>
            </a:xfrm>
            <a:prstGeom prst="rect">
              <a:avLst/>
            </a:prstGeom>
            <a:effectLst>
              <a:glow rad="127000">
                <a:schemeClr val="bg1">
                  <a:alpha val="94000"/>
                </a:schemeClr>
              </a:glow>
            </a:effectLst>
          </p:spPr>
        </p:pic>
        <p:pic>
          <p:nvPicPr>
            <p:cNvPr id="11" name="Picture 10" descr="large_gunicor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77" y="6760"/>
              <a:ext cx="2669" cy="583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>
              <a:stCxn id="13" idx="1"/>
              <a:endCxn id="12" idx="3"/>
            </p:cNvCxnSpPr>
            <p:nvPr/>
          </p:nvCxnSpPr>
          <p:spPr>
            <a:xfrm flipH="1">
              <a:off x="10052" y="7041"/>
              <a:ext cx="261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Box 18"/>
          <p:cNvSpPr txBox="1"/>
          <p:nvPr/>
        </p:nvSpPr>
        <p:spPr>
          <a:xfrm>
            <a:off x="831850" y="3442335"/>
            <a:ext cx="23742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altLang="en-US">
                <a:sym typeface="+mn-ea"/>
              </a:rPr>
              <a:t>NGINX as </a:t>
            </a:r>
            <a:r>
              <a:rPr lang="id-ID" altLang="en-US" b="1">
                <a:sym typeface="+mn-ea"/>
              </a:rPr>
              <a:t>Loadbalancer</a:t>
            </a:r>
            <a:endParaRPr lang="id-ID" altLang="en-US" b="1">
              <a:sym typeface="+mn-ea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1094740" y="4476750"/>
            <a:ext cx="1544320" cy="1200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" name="Picture 13" descr="nginx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6200" y="4521835"/>
            <a:ext cx="1109980" cy="110998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291330" y="5413375"/>
            <a:ext cx="5810885" cy="765810"/>
            <a:chOff x="6758" y="6438"/>
            <a:chExt cx="9151" cy="1206"/>
          </a:xfrm>
        </p:grpSpPr>
        <p:sp>
          <p:nvSpPr>
            <p:cNvPr id="22" name="Rectangles 21"/>
            <p:cNvSpPr/>
            <p:nvPr/>
          </p:nvSpPr>
          <p:spPr>
            <a:xfrm>
              <a:off x="12667" y="6438"/>
              <a:ext cx="3242" cy="12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Rectangles 22"/>
            <p:cNvSpPr/>
            <p:nvPr/>
          </p:nvSpPr>
          <p:spPr>
            <a:xfrm>
              <a:off x="6758" y="6438"/>
              <a:ext cx="3294" cy="12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4" name="Picture 23" descr="C:\Users\yunus\Downloads\download__1_-removebg-preview (1).pngdownload__1_-removebg-preview (1)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3434" y="6711"/>
              <a:ext cx="1707" cy="681"/>
            </a:xfrm>
            <a:prstGeom prst="rect">
              <a:avLst/>
            </a:prstGeom>
            <a:effectLst>
              <a:glow rad="127000">
                <a:schemeClr val="bg1">
                  <a:alpha val="94000"/>
                </a:schemeClr>
              </a:glow>
            </a:effectLst>
          </p:spPr>
        </p:pic>
        <p:pic>
          <p:nvPicPr>
            <p:cNvPr id="25" name="Picture 24" descr="large_gunicor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77" y="6760"/>
              <a:ext cx="2669" cy="583"/>
            </a:xfrm>
            <a:prstGeom prst="rect">
              <a:avLst/>
            </a:prstGeom>
          </p:spPr>
        </p:pic>
        <p:cxnSp>
          <p:nvCxnSpPr>
            <p:cNvPr id="26" name="Straight Arrow Connector 25"/>
            <p:cNvCxnSpPr>
              <a:stCxn id="22" idx="1"/>
              <a:endCxn id="23" idx="3"/>
            </p:cNvCxnSpPr>
            <p:nvPr/>
          </p:nvCxnSpPr>
          <p:spPr>
            <a:xfrm flipH="1">
              <a:off x="10052" y="7041"/>
              <a:ext cx="261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Elbow Connector 26"/>
          <p:cNvCxnSpPr>
            <a:stCxn id="12" idx="1"/>
            <a:endCxn id="17" idx="3"/>
          </p:cNvCxnSpPr>
          <p:nvPr/>
        </p:nvCxnSpPr>
        <p:spPr>
          <a:xfrm rot="10800000" flipV="1">
            <a:off x="2639060" y="4471035"/>
            <a:ext cx="1652270" cy="60579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3" idx="1"/>
            <a:endCxn id="17" idx="3"/>
          </p:cNvCxnSpPr>
          <p:nvPr/>
        </p:nvCxnSpPr>
        <p:spPr>
          <a:xfrm rot="10800000">
            <a:off x="2639060" y="5076825"/>
            <a:ext cx="1652270" cy="71945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94818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Use NGINX as Reverse Proxy Server for Gunicorn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084830" y="1490345"/>
            <a:ext cx="828929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Nginx (pronounced "engine X"</a:t>
            </a:r>
            <a:r>
              <a:rPr lang="id-ID" altLang="en-US" sz="2400"/>
              <a:t>) </a:t>
            </a:r>
            <a:r>
              <a:rPr lang="en-US" sz="2400"/>
              <a:t>is a </a:t>
            </a:r>
            <a:r>
              <a:rPr lang="en-US" sz="2400" b="1"/>
              <a:t>web server </a:t>
            </a:r>
            <a:r>
              <a:rPr lang="en-US" sz="2400"/>
              <a:t>that can also be used as a </a:t>
            </a:r>
            <a:r>
              <a:rPr lang="en-US" sz="2400" b="1"/>
              <a:t>reverse proxy</a:t>
            </a:r>
            <a:r>
              <a:rPr lang="en-US" sz="2400"/>
              <a:t>,</a:t>
            </a:r>
            <a:r>
              <a:rPr lang="en-US" sz="2400" b="1"/>
              <a:t> load balancer</a:t>
            </a:r>
            <a:r>
              <a:rPr lang="en-US" sz="2400"/>
              <a:t>, </a:t>
            </a:r>
            <a:r>
              <a:rPr lang="en-US" sz="2400" b="1"/>
              <a:t>mail proxy</a:t>
            </a:r>
            <a:r>
              <a:rPr lang="en-US" sz="2400"/>
              <a:t> and </a:t>
            </a:r>
            <a:r>
              <a:rPr lang="en-US" sz="2400" b="1"/>
              <a:t>HTTP cache</a:t>
            </a:r>
            <a:r>
              <a:rPr lang="en-US" sz="2400"/>
              <a:t>. A large fraction of web servers use NGINX, often as a load balancer.</a:t>
            </a:r>
            <a:r>
              <a:rPr lang="id-ID" altLang="en-US" sz="2400"/>
              <a:t> [</a:t>
            </a:r>
            <a:r>
              <a:rPr lang="id-ID" altLang="en-US" sz="2400">
                <a:hlinkClick r:id="rId1" action="ppaction://hlinkfile"/>
              </a:rPr>
              <a:t>Wikipedia</a:t>
            </a:r>
            <a:r>
              <a:rPr lang="id-ID" altLang="en-US" sz="2400"/>
              <a:t>]</a:t>
            </a:r>
            <a:endParaRPr lang="id-ID" altLang="en-US" sz="2400"/>
          </a:p>
        </p:txBody>
      </p:sp>
      <p:pic>
        <p:nvPicPr>
          <p:cNvPr id="7" name="Picture 6" descr="nginx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520" y="1322705"/>
            <a:ext cx="1508125" cy="1508125"/>
          </a:xfrm>
          <a:prstGeom prst="rect">
            <a:avLst/>
          </a:prstGeom>
        </p:spPr>
      </p:pic>
      <p:sp>
        <p:nvSpPr>
          <p:cNvPr id="18" name="Rectangles 17"/>
          <p:cNvSpPr/>
          <p:nvPr/>
        </p:nvSpPr>
        <p:spPr>
          <a:xfrm>
            <a:off x="831850" y="3912235"/>
            <a:ext cx="10301605" cy="2085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921885" y="4687570"/>
            <a:ext cx="5810885" cy="765810"/>
            <a:chOff x="6758" y="6438"/>
            <a:chExt cx="9151" cy="1206"/>
          </a:xfrm>
        </p:grpSpPr>
        <p:sp>
          <p:nvSpPr>
            <p:cNvPr id="13" name="Rectangles 12"/>
            <p:cNvSpPr/>
            <p:nvPr/>
          </p:nvSpPr>
          <p:spPr>
            <a:xfrm>
              <a:off x="12667" y="6438"/>
              <a:ext cx="3242" cy="12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6758" y="6438"/>
              <a:ext cx="3294" cy="12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0" name="Picture 9" descr="C:\Users\yunus\Downloads\download__1_-removebg-preview (1).pngdownload__1_-removebg-preview (1)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3434" y="6711"/>
              <a:ext cx="1707" cy="681"/>
            </a:xfrm>
            <a:prstGeom prst="rect">
              <a:avLst/>
            </a:prstGeom>
            <a:effectLst>
              <a:glow rad="127000">
                <a:schemeClr val="bg1">
                  <a:alpha val="94000"/>
                </a:schemeClr>
              </a:glow>
            </a:effectLst>
          </p:spPr>
        </p:pic>
        <p:pic>
          <p:nvPicPr>
            <p:cNvPr id="11" name="Picture 10" descr="large_gunicor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77" y="6760"/>
              <a:ext cx="2669" cy="583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>
              <a:stCxn id="13" idx="1"/>
              <a:endCxn id="12" idx="3"/>
            </p:cNvCxnSpPr>
            <p:nvPr/>
          </p:nvCxnSpPr>
          <p:spPr>
            <a:xfrm flipH="1">
              <a:off x="10052" y="7041"/>
              <a:ext cx="261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Box 18"/>
          <p:cNvSpPr txBox="1"/>
          <p:nvPr/>
        </p:nvSpPr>
        <p:spPr>
          <a:xfrm>
            <a:off x="831850" y="3442335"/>
            <a:ext cx="30854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altLang="en-US">
                <a:sym typeface="+mn-ea"/>
              </a:rPr>
              <a:t>NGINX as </a:t>
            </a:r>
            <a:r>
              <a:rPr lang="id-ID" altLang="en-US" b="1">
                <a:sym typeface="+mn-ea"/>
              </a:rPr>
              <a:t>Reverse Proxy Server</a:t>
            </a:r>
            <a:endParaRPr lang="en-US" b="1"/>
          </a:p>
        </p:txBody>
      </p:sp>
      <p:sp>
        <p:nvSpPr>
          <p:cNvPr id="17" name="Rectangles 16"/>
          <p:cNvSpPr/>
          <p:nvPr/>
        </p:nvSpPr>
        <p:spPr>
          <a:xfrm>
            <a:off x="1094740" y="4476750"/>
            <a:ext cx="1544320" cy="1200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" name="Picture 13" descr="nginx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6200" y="4521835"/>
            <a:ext cx="1109980" cy="1109980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12" idx="1"/>
            <a:endCxn id="17" idx="3"/>
          </p:cNvCxnSpPr>
          <p:nvPr/>
        </p:nvCxnSpPr>
        <p:spPr>
          <a:xfrm flipH="1">
            <a:off x="2639060" y="5070475"/>
            <a:ext cx="2282825" cy="635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1094740" y="4075430"/>
            <a:ext cx="197421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altLang="en-US" sz="1400" b="1">
                <a:solidFill>
                  <a:srgbClr val="FF0000"/>
                </a:solidFill>
                <a:sym typeface="+mn-ea"/>
              </a:rPr>
              <a:t>https</a:t>
            </a:r>
            <a:r>
              <a:rPr lang="id-ID" altLang="en-US" sz="1400">
                <a:sym typeface="+mn-ea"/>
              </a:rPr>
              <a:t>://&lt;Domain&gt;/home</a:t>
            </a:r>
            <a:endParaRPr lang="id-ID" altLang="en-US" sz="14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889500" y="4215130"/>
            <a:ext cx="25882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altLang="en-US" sz="1400" b="1">
                <a:sym typeface="+mn-ea"/>
              </a:rPr>
              <a:t>http</a:t>
            </a:r>
            <a:r>
              <a:rPr lang="id-ID" altLang="en-US" sz="1400">
                <a:sym typeface="+mn-ea"/>
              </a:rPr>
              <a:t>://&lt;machine_ip&gt;:5000/home</a:t>
            </a:r>
            <a:endParaRPr lang="id-ID" altLang="en-US" sz="14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925445" y="4682490"/>
            <a:ext cx="164274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altLang="en-US" sz="1400">
                <a:sym typeface="+mn-ea"/>
              </a:rPr>
              <a:t>HTTP Reverse Proxy </a:t>
            </a:r>
            <a:endParaRPr lang="id-ID" altLang="en-US" sz="140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048635" y="5231765"/>
            <a:ext cx="138620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altLang="en-US" sz="1400">
                <a:sym typeface="+mn-ea"/>
              </a:rPr>
              <a:t>SocketIO </a:t>
            </a:r>
            <a:r>
              <a:rPr lang="id-ID" altLang="en-US" sz="1400" b="1">
                <a:sym typeface="+mn-ea"/>
              </a:rPr>
              <a:t>WSS://</a:t>
            </a:r>
            <a:endParaRPr lang="id-ID" altLang="en-US" sz="1400" b="1"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92480" y="6343015"/>
            <a:ext cx="528637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altLang="en-US" sz="1400">
                <a:sym typeface="+mn-ea"/>
              </a:rPr>
              <a:t>SocketIO </a:t>
            </a:r>
            <a:r>
              <a:rPr lang="id-ID" altLang="en-US" sz="1400" b="1">
                <a:sym typeface="+mn-ea"/>
              </a:rPr>
              <a:t>WSS:// </a:t>
            </a:r>
            <a:r>
              <a:rPr lang="id-ID" altLang="en-US" sz="1400">
                <a:sym typeface="+mn-ea"/>
              </a:rPr>
              <a:t>: WSS (Web Socket Secure) or Websocket over HTTPS.</a:t>
            </a:r>
            <a:endParaRPr lang="id-ID" altLang="en-US" sz="1400">
              <a:sym typeface="+mn-ea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464310" y="5664200"/>
            <a:ext cx="80454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altLang="en-US" sz="1400" b="1">
                <a:solidFill>
                  <a:schemeClr val="tx1"/>
                </a:solidFill>
                <a:sym typeface="+mn-ea"/>
              </a:rPr>
              <a:t>PORT 80</a:t>
            </a:r>
            <a:endParaRPr lang="id-ID" altLang="en-US" sz="1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5565140" y="5453380"/>
            <a:ext cx="98488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altLang="en-US" sz="1400" b="1">
                <a:solidFill>
                  <a:schemeClr val="tx1"/>
                </a:solidFill>
                <a:sym typeface="+mn-ea"/>
              </a:rPr>
              <a:t>PORT 5000</a:t>
            </a:r>
            <a:endParaRPr lang="id-ID" altLang="en-US" sz="14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94818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Use NGINX as Reverse Proxy Server for Gunicorn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705" y="2614295"/>
            <a:ext cx="5954395" cy="40525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33120" y="1415415"/>
            <a:ext cx="10052685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>
                <a:sym typeface="+mn-ea"/>
              </a:rPr>
              <a:t>Now we will configure NGINX as Reverse Proxy Server  for Gunicorn.</a:t>
            </a:r>
            <a:endParaRPr lang="id-ID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altLang="en-US"/>
              <a:t>To do this simply just modifying the </a:t>
            </a:r>
            <a:r>
              <a:rPr lang="id-ID" altLang="en-US">
                <a:solidFill>
                  <a:srgbClr val="FF0000"/>
                </a:solidFill>
              </a:rPr>
              <a:t>simpleiotserver </a:t>
            </a:r>
            <a:r>
              <a:rPr lang="id-ID" altLang="en-US"/>
              <a:t>file that already prepared in cloned repository,</a:t>
            </a:r>
            <a:endParaRPr lang="id-ID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altLang="en-US"/>
              <a:t>The important thing, we need a valid </a:t>
            </a:r>
            <a:r>
              <a:rPr lang="id-ID" altLang="en-US">
                <a:solidFill>
                  <a:srgbClr val="FF0000"/>
                </a:solidFill>
              </a:rPr>
              <a:t>Domain Name</a:t>
            </a:r>
            <a:r>
              <a:rPr lang="id-ID" altLang="en-US"/>
              <a:t> inside this configuration.</a:t>
            </a:r>
            <a:endParaRPr lang="id-ID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altLang="en-US"/>
              <a:t>So, please buy a new one for this. After that, just change </a:t>
            </a:r>
            <a:r>
              <a:rPr lang="id-ID" altLang="en-US">
                <a:solidFill>
                  <a:srgbClr val="FF0000"/>
                </a:solidFill>
              </a:rPr>
              <a:t>&lt;YOUR DOMAIN&gt; </a:t>
            </a:r>
            <a:r>
              <a:rPr lang="id-ID" altLang="en-US"/>
              <a:t>into our domain.</a:t>
            </a:r>
            <a:endParaRPr lang="id-ID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833120" y="1415415"/>
            <a:ext cx="7976235" cy="34150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>
                <a:sym typeface="+mn-ea"/>
              </a:rPr>
              <a:t>To apply the NGINX configuration inside </a:t>
            </a:r>
            <a:r>
              <a:rPr lang="id-ID" altLang="en-US">
                <a:solidFill>
                  <a:srgbClr val="FF0000"/>
                </a:solidFill>
                <a:sym typeface="+mn-ea"/>
              </a:rPr>
              <a:t>simpleiotserver </a:t>
            </a:r>
            <a:r>
              <a:rPr lang="id-ID" altLang="en-US">
                <a:sym typeface="+mn-ea"/>
              </a:rPr>
              <a:t>file,</a:t>
            </a:r>
            <a:endParaRPr lang="id-ID" altLang="en-US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 altLang="en-US"/>
              <a:t>Just run below command,</a:t>
            </a:r>
            <a:endParaRPr lang="id-ID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id-ID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id-ID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id-ID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id-ID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id-ID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 altLang="en-US"/>
              <a:t>Then check if configuration is valid by executing,</a:t>
            </a:r>
            <a:endParaRPr lang="id-ID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id-ID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id-ID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id-ID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 altLang="en-US"/>
              <a:t>If everything is looks good, just restart NGINX to load the new configuration,</a:t>
            </a:r>
            <a:endParaRPr lang="id-ID" altLang="en-US"/>
          </a:p>
        </p:txBody>
      </p:sp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94818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Use NGINX as Reverse Proxy Server for Gunicorn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68450" y="2150745"/>
            <a:ext cx="93459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ighlight>
                  <a:srgbClr val="C0C0C0"/>
                </a:highlight>
              </a:rPr>
              <a:t>sudo unlink /etc/nginx/sites-enabled/default</a:t>
            </a:r>
            <a:endParaRPr lang="en-US">
              <a:highlight>
                <a:srgbClr val="C0C0C0"/>
              </a:highlight>
            </a:endParaRPr>
          </a:p>
          <a:p>
            <a:r>
              <a:rPr lang="en-US">
                <a:highlight>
                  <a:srgbClr val="C0C0C0"/>
                </a:highlight>
              </a:rPr>
              <a:t>sudo </a:t>
            </a:r>
            <a:r>
              <a:rPr lang="id-ID" altLang="en-US">
                <a:highlight>
                  <a:srgbClr val="C0C0C0"/>
                </a:highlight>
              </a:rPr>
              <a:t>cp ~/</a:t>
            </a:r>
            <a:r>
              <a:rPr lang="en-US">
                <a:highlight>
                  <a:srgbClr val="C0C0C0"/>
                </a:highlight>
                <a:sym typeface="+mn-ea"/>
              </a:rPr>
              <a:t>Simple-IOT-Server</a:t>
            </a:r>
            <a:r>
              <a:rPr lang="id-ID" altLang="en-US">
                <a:highlight>
                  <a:srgbClr val="C0C0C0"/>
                </a:highlight>
                <a:sym typeface="+mn-ea"/>
              </a:rPr>
              <a:t>/simpleiotserver </a:t>
            </a:r>
            <a:r>
              <a:rPr lang="en-US">
                <a:highlight>
                  <a:srgbClr val="C0C0C0"/>
                </a:highlight>
              </a:rPr>
              <a:t>/etc/nginx/sites-available/</a:t>
            </a:r>
            <a:endParaRPr lang="en-US">
              <a:highlight>
                <a:srgbClr val="C0C0C0"/>
              </a:highlight>
            </a:endParaRPr>
          </a:p>
          <a:p>
            <a:r>
              <a:rPr lang="en-US">
                <a:highlight>
                  <a:srgbClr val="C0C0C0"/>
                </a:highlight>
              </a:rPr>
              <a:t>sudo ln -s /etc/nginx/sites-available/simpleiotserver /etc/nginx/sites-enabled/simpleiotserver</a:t>
            </a:r>
            <a:endParaRPr lang="en-US">
              <a:highlight>
                <a:srgbClr val="C0C0C0"/>
              </a:highligh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68450" y="374586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ighlight>
                  <a:srgbClr val="C0C0C0"/>
                </a:highlight>
              </a:rPr>
              <a:t>sudo nginx -t</a:t>
            </a:r>
            <a:endParaRPr lang="en-US">
              <a:highlight>
                <a:srgbClr val="C0C0C0"/>
              </a:highligh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68450" y="4932045"/>
            <a:ext cx="4939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ighlight>
                  <a:srgbClr val="C0C0C0"/>
                </a:highlight>
              </a:rPr>
              <a:t>sudo systemctl restart nginx</a:t>
            </a:r>
            <a:endParaRPr lang="en-US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0032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Point Domain to EC2 Instance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02970" y="1411605"/>
            <a:ext cx="933704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2000">
                <a:sym typeface="+mn-ea"/>
              </a:rPr>
              <a:t>To point The domain to EC2 instance using</a:t>
            </a:r>
            <a:r>
              <a:rPr lang="id-ID" sz="2000" b="1">
                <a:sym typeface="+mn-ea"/>
              </a:rPr>
              <a:t> A Record </a:t>
            </a:r>
            <a:r>
              <a:rPr lang="id-ID" sz="2000">
                <a:sym typeface="+mn-ea"/>
              </a:rPr>
              <a:t>in our Domain Provider, </a:t>
            </a:r>
            <a:endParaRPr lang="id-ID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d-ID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2000">
                <a:sym typeface="+mn-ea"/>
              </a:rPr>
              <a:t>A Clear step if using</a:t>
            </a:r>
            <a:r>
              <a:rPr lang="id-ID" sz="2000" b="1">
                <a:sym typeface="+mn-ea"/>
              </a:rPr>
              <a:t> Niagahoster</a:t>
            </a:r>
            <a:r>
              <a:rPr lang="id-ID" sz="2000">
                <a:sym typeface="+mn-ea"/>
              </a:rPr>
              <a:t> (Indonesia Local DomainProvider)</a:t>
            </a:r>
            <a:endParaRPr lang="id-ID" sz="2000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id-ID" sz="2000">
                <a:sym typeface="+mn-ea"/>
                <a:hlinkClick r:id="rId1" action="ppaction://hlinkfile"/>
              </a:rPr>
              <a:t>https://www.niagahoster.co.id/kb/cara-menghubungkan-domain-ke-vps#menghubungkan-domain-ke-vps-dengan-a-record</a:t>
            </a:r>
            <a:endParaRPr lang="id-ID" sz="2000">
              <a:sym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5-2-input-form-cname-save-record-edit-161803350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972175" y="2419985"/>
            <a:ext cx="4883785" cy="4351655"/>
          </a:xfrm>
          <a:prstGeom prst="rect">
            <a:avLst/>
          </a:prstGeom>
        </p:spPr>
      </p:pic>
      <p:pic>
        <p:nvPicPr>
          <p:cNvPr id="6" name="Content Placeholder 5" descr="5-1-input-form-add-record-save-record-edit-161803337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580" y="2419985"/>
            <a:ext cx="4927600" cy="435165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76580" y="1273175"/>
            <a:ext cx="811784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Ada dua record yang perlu ditambahkan, antara lain: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A Record</a:t>
            </a:r>
            <a:r>
              <a:rPr lang="en-US" sz="2000"/>
              <a:t>: Record untuk menghubungkan domain dengan VPS.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CNAME</a:t>
            </a:r>
            <a:r>
              <a:rPr lang="en-US" sz="2000"/>
              <a:t>: Record agar domain dapat diakses dengan subdomain </a:t>
            </a:r>
            <a:r>
              <a:rPr lang="en-US" sz="2000" b="1"/>
              <a:t>www.</a:t>
            </a:r>
            <a:endParaRPr lang="en-US" sz="2000" b="1"/>
          </a:p>
        </p:txBody>
      </p:sp>
      <p:sp>
        <p:nvSpPr>
          <p:cNvPr id="9" name="Rectangles 8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8470" y="229870"/>
            <a:ext cx="60032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Point Domain to EC2 Instance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8470" y="229870"/>
            <a:ext cx="60032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Point Domain to EC2 Instance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76580" y="1273175"/>
            <a:ext cx="1121600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/>
              <a:t>After we add A Record and CNAME in Domain Provider web panel ,</a:t>
            </a:r>
            <a:endParaRPr lang="id-ID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/>
              <a:t>We need to wait untill DNS Propagation is completed.</a:t>
            </a:r>
            <a:endParaRPr lang="id-ID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/>
              <a:t>Usually DNS changes will propagate within a few hours, but it can take up to 48 hours for everything to propagate across the Internet. </a:t>
            </a:r>
            <a:endParaRPr lang="id-ID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/>
              <a:t>Many things affect propagation time, including your TTL, your ISP and your domain's registry. [</a:t>
            </a:r>
            <a:r>
              <a:rPr lang="id-ID" altLang="en-US" sz="2000">
                <a:hlinkClick r:id="rId1" action="ppaction://hlinkfile"/>
              </a:rPr>
              <a:t>source</a:t>
            </a:r>
            <a:r>
              <a:rPr lang="id-ID" altLang="en-US" sz="2000"/>
              <a:t>]</a:t>
            </a:r>
            <a:endParaRPr lang="id-ID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/>
              <a:t>To monitor the progress of Proagation time, just chek using </a:t>
            </a:r>
            <a:r>
              <a:rPr lang="id-ID" altLang="en-US" sz="2000">
                <a:hlinkClick r:id="rId2" action="ppaction://hlinkfile"/>
              </a:rPr>
              <a:t>https://dnschecker.org/</a:t>
            </a:r>
            <a:endParaRPr lang="id-ID" alt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b="33182"/>
          <a:stretch>
            <a:fillRect/>
          </a:stretch>
        </p:blipFill>
        <p:spPr>
          <a:xfrm>
            <a:off x="523875" y="3676650"/>
            <a:ext cx="11163300" cy="308038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8470" y="229870"/>
            <a:ext cx="60032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Point Domain to EC2 Instance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76580" y="1273175"/>
            <a:ext cx="11216005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/>
              <a:t>After propagation time is completed,</a:t>
            </a:r>
            <a:endParaRPr lang="id-ID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/>
              <a:t>We can access the Flask App using the domain just by entering</a:t>
            </a:r>
            <a:r>
              <a:rPr lang="id-ID" altLang="en-US" sz="2000">
                <a:solidFill>
                  <a:srgbClr val="FF0000"/>
                </a:solidFill>
              </a:rPr>
              <a:t> http://&lt;your domain&gt;/</a:t>
            </a:r>
            <a:endParaRPr lang="id-ID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rgbClr val="FF0000"/>
                </a:solidFill>
              </a:rPr>
              <a:t>But dont forget to add extra</a:t>
            </a:r>
            <a:r>
              <a:rPr lang="id-ID" altLang="en-US" sz="2000" b="1">
                <a:solidFill>
                  <a:srgbClr val="FF0000"/>
                </a:solidFill>
              </a:rPr>
              <a:t> Inbound </a:t>
            </a:r>
            <a:r>
              <a:rPr lang="id-ID" altLang="en-US" sz="2000">
                <a:solidFill>
                  <a:srgbClr val="FF0000"/>
                </a:solidFill>
              </a:rPr>
              <a:t>and </a:t>
            </a:r>
            <a:r>
              <a:rPr lang="id-ID" altLang="en-US" sz="2000" b="1">
                <a:solidFill>
                  <a:srgbClr val="FF0000"/>
                </a:solidFill>
              </a:rPr>
              <a:t>Outbound</a:t>
            </a:r>
            <a:r>
              <a:rPr lang="id-ID" altLang="en-US" sz="2000">
                <a:solidFill>
                  <a:srgbClr val="FF0000"/>
                </a:solidFill>
              </a:rPr>
              <a:t> Rule in</a:t>
            </a:r>
            <a:r>
              <a:rPr lang="id-ID" altLang="en-US" sz="2000" b="1">
                <a:solidFill>
                  <a:srgbClr val="FF0000"/>
                </a:solidFill>
              </a:rPr>
              <a:t> AWS Security Group</a:t>
            </a:r>
            <a:r>
              <a:rPr lang="id-ID" altLang="en-US" sz="2000">
                <a:solidFill>
                  <a:srgbClr val="FF0000"/>
                </a:solidFill>
              </a:rPr>
              <a:t> for </a:t>
            </a:r>
            <a:r>
              <a:rPr lang="id-ID" altLang="en-US" sz="2000" b="1">
                <a:solidFill>
                  <a:srgbClr val="FF0000"/>
                </a:solidFill>
              </a:rPr>
              <a:t>HTTP Port 80</a:t>
            </a:r>
            <a:r>
              <a:rPr lang="id-ID" altLang="en-US" sz="2000">
                <a:solidFill>
                  <a:schemeClr val="tx1"/>
                </a:solidFill>
              </a:rPr>
              <a:t>.</a:t>
            </a: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chemeClr val="tx1"/>
                </a:solidFill>
              </a:rPr>
              <a:t>Then also add Inbound and Outbound </a:t>
            </a:r>
            <a:r>
              <a:rPr lang="id-ID" altLang="en-US" sz="2000">
                <a:solidFill>
                  <a:srgbClr val="FF0000"/>
                </a:solidFill>
              </a:rPr>
              <a:t>HTTPS </a:t>
            </a:r>
            <a:r>
              <a:rPr lang="id-ID" altLang="en-US" sz="2000">
                <a:solidFill>
                  <a:schemeClr val="tx1"/>
                </a:solidFill>
              </a:rPr>
              <a:t>in Port </a:t>
            </a:r>
            <a:r>
              <a:rPr lang="id-ID" altLang="en-US" sz="2000">
                <a:solidFill>
                  <a:srgbClr val="FF0000"/>
                </a:solidFill>
              </a:rPr>
              <a:t>443</a:t>
            </a:r>
            <a:r>
              <a:rPr lang="id-ID" altLang="en-US" sz="2000">
                <a:solidFill>
                  <a:schemeClr val="tx1"/>
                </a:solidFill>
              </a:rPr>
              <a:t>, since in the next part we need it.</a:t>
            </a:r>
            <a:endParaRPr lang="id-ID" altLang="en-US" sz="20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690495"/>
            <a:ext cx="11811000" cy="14763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4907915"/>
            <a:ext cx="11811000" cy="10013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8470" y="229870"/>
            <a:ext cx="89535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Configuring SSL using Let’s Encrypt &amp; Certbot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76580" y="1273175"/>
            <a:ext cx="11216005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/>
              <a:t>Previously we are successfully use NGINX as Proxy Server for Gunicorn in HTTP Port 80.</a:t>
            </a:r>
            <a:endParaRPr lang="id-ID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chemeClr val="tx1"/>
                </a:solidFill>
              </a:rPr>
              <a:t>We can securing our app by add </a:t>
            </a:r>
            <a:r>
              <a:rPr lang="id-ID" altLang="en-US" sz="2000" b="1">
                <a:solidFill>
                  <a:schemeClr val="tx1"/>
                </a:solidFill>
              </a:rPr>
              <a:t>SSL </a:t>
            </a:r>
            <a:r>
              <a:rPr lang="id-ID" altLang="en-US" sz="2000">
                <a:solidFill>
                  <a:schemeClr val="tx1"/>
                </a:solidFill>
              </a:rPr>
              <a:t>into it, so instead </a:t>
            </a:r>
            <a:r>
              <a:rPr lang="id-ID" altLang="en-US" sz="2000" b="1">
                <a:solidFill>
                  <a:schemeClr val="tx1"/>
                </a:solidFill>
              </a:rPr>
              <a:t>HTTP </a:t>
            </a:r>
            <a:r>
              <a:rPr lang="id-ID" altLang="en-US" sz="2000">
                <a:solidFill>
                  <a:schemeClr val="tx1"/>
                </a:solidFill>
              </a:rPr>
              <a:t>we will use </a:t>
            </a:r>
            <a:r>
              <a:rPr lang="id-ID" altLang="en-US" sz="2000" b="1">
                <a:solidFill>
                  <a:srgbClr val="FF0000"/>
                </a:solidFill>
              </a:rPr>
              <a:t>HTTPS in port 443</a:t>
            </a:r>
            <a:r>
              <a:rPr lang="id-ID" altLang="en-US" sz="2000">
                <a:solidFill>
                  <a:schemeClr val="tx1"/>
                </a:solidFill>
              </a:rPr>
              <a:t> for this case.</a:t>
            </a: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chemeClr val="tx1"/>
                </a:solidFill>
              </a:rPr>
              <a:t>To do this, we will use</a:t>
            </a:r>
            <a:r>
              <a:rPr lang="id-ID" altLang="en-US" sz="2000" b="1">
                <a:solidFill>
                  <a:srgbClr val="FF0000"/>
                </a:solidFill>
              </a:rPr>
              <a:t> Let’s Encrypt with Certbot </a:t>
            </a:r>
            <a:r>
              <a:rPr lang="id-ID" altLang="en-US" sz="2000">
                <a:solidFill>
                  <a:schemeClr val="tx1"/>
                </a:solidFill>
              </a:rPr>
              <a:t>that actualy the easiest way to do this.</a:t>
            </a: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chemeClr val="tx1"/>
                </a:solidFill>
              </a:rPr>
              <a:t>Run below command,</a:t>
            </a: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id-ID" altLang="en-US" sz="2000">
                <a:solidFill>
                  <a:schemeClr val="tx1"/>
                </a:solidFill>
                <a:highlight>
                  <a:srgbClr val="C0C0C0"/>
                </a:highlight>
              </a:rPr>
              <a:t>sudo certbot --nginx -d &lt;YOUR DOMAIN&gt;</a:t>
            </a:r>
            <a:endParaRPr lang="id-ID" altLang="en-US" sz="2000">
              <a:solidFill>
                <a:schemeClr val="tx1"/>
              </a:solidFill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chemeClr val="tx1"/>
                </a:solidFill>
              </a:rPr>
              <a:t>This runs </a:t>
            </a:r>
            <a:r>
              <a:rPr lang="id-ID" altLang="en-US" sz="2000">
                <a:solidFill>
                  <a:srgbClr val="FF0000"/>
                </a:solidFill>
              </a:rPr>
              <a:t>certbot </a:t>
            </a:r>
            <a:r>
              <a:rPr lang="id-ID" altLang="en-US" sz="2000">
                <a:solidFill>
                  <a:schemeClr val="tx1"/>
                </a:solidFill>
              </a:rPr>
              <a:t>with the </a:t>
            </a:r>
            <a:r>
              <a:rPr lang="id-ID" altLang="en-US" sz="2000">
                <a:solidFill>
                  <a:srgbClr val="FF0000"/>
                </a:solidFill>
              </a:rPr>
              <a:t>--nginx</a:t>
            </a:r>
            <a:r>
              <a:rPr lang="id-ID" altLang="en-US" sz="2000">
                <a:solidFill>
                  <a:schemeClr val="tx1"/>
                </a:solidFill>
              </a:rPr>
              <a:t> plugin, using </a:t>
            </a:r>
            <a:r>
              <a:rPr lang="id-ID" altLang="en-US" sz="2000">
                <a:solidFill>
                  <a:srgbClr val="FF0000"/>
                </a:solidFill>
              </a:rPr>
              <a:t>-d</a:t>
            </a:r>
            <a:r>
              <a:rPr lang="id-ID" altLang="en-US" sz="2000">
                <a:solidFill>
                  <a:schemeClr val="tx1"/>
                </a:solidFill>
              </a:rPr>
              <a:t> to specify the names you’d like the certificate to be valid for.</a:t>
            </a: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chemeClr val="tx1"/>
                </a:solidFill>
              </a:rPr>
              <a:t>If this is your first time running certbot, you will be prompted to enter an </a:t>
            </a:r>
            <a:r>
              <a:rPr lang="id-ID" altLang="en-US" sz="2000">
                <a:solidFill>
                  <a:srgbClr val="FF0000"/>
                </a:solidFill>
              </a:rPr>
              <a:t>email address </a:t>
            </a:r>
            <a:r>
              <a:rPr lang="id-ID" altLang="en-US" sz="2000">
                <a:solidFill>
                  <a:schemeClr val="tx1"/>
                </a:solidFill>
              </a:rPr>
              <a:t>and </a:t>
            </a:r>
            <a:r>
              <a:rPr lang="id-ID" altLang="en-US" sz="2000">
                <a:solidFill>
                  <a:srgbClr val="FF0000"/>
                </a:solidFill>
              </a:rPr>
              <a:t>agree to the terms of service</a:t>
            </a:r>
            <a:r>
              <a:rPr lang="id-ID" altLang="en-US" sz="2000">
                <a:solidFill>
                  <a:schemeClr val="tx1"/>
                </a:solidFill>
              </a:rPr>
              <a:t>. </a:t>
            </a:r>
            <a:endParaRPr lang="id-ID" altLang="en-US" sz="200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chemeClr val="tx1"/>
                </a:solidFill>
              </a:rPr>
              <a:t>After doing so, certbot will communicate with the Let’s Encrypt server to request a certificate for your domain. </a:t>
            </a:r>
            <a:endParaRPr lang="id-ID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8470" y="229870"/>
            <a:ext cx="89535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Configuring SSL using Let’s Encrypt &amp; Certbot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76580" y="1273175"/>
            <a:ext cx="112160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/>
              <a:t>After finish, we can open the app in browser using </a:t>
            </a:r>
            <a:r>
              <a:rPr lang="id-ID" altLang="en-US" sz="2000">
                <a:solidFill>
                  <a:srgbClr val="FF0000"/>
                </a:solidFill>
              </a:rPr>
              <a:t>https://&lt;YOUR DOMAIN&gt;/</a:t>
            </a:r>
            <a:r>
              <a:rPr lang="id-ID" altLang="en-US" sz="2000"/>
              <a:t> </a:t>
            </a:r>
            <a:endParaRPr lang="id-ID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chemeClr val="tx1"/>
                </a:solidFill>
              </a:rPr>
              <a:t>Now our App is already securing by SSL.</a:t>
            </a:r>
            <a:endParaRPr lang="id-ID" altLang="en-US" sz="200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645" y="2282825"/>
            <a:ext cx="8696325" cy="4314825"/>
          </a:xfrm>
          <a:prstGeom prst="rect">
            <a:avLst/>
          </a:prstGeom>
        </p:spPr>
      </p:pic>
      <p:sp>
        <p:nvSpPr>
          <p:cNvPr id="14" name="Rectangles 13"/>
          <p:cNvSpPr/>
          <p:nvPr/>
        </p:nvSpPr>
        <p:spPr>
          <a:xfrm>
            <a:off x="1563370" y="2282825"/>
            <a:ext cx="3277235" cy="21361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5902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- Chart Date Filter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92505" y="1565910"/>
            <a:ext cx="10309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To make Date Filter presistent in database,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We need to create a new model called </a:t>
            </a:r>
            <a:r>
              <a:rPr lang="id-ID" altLang="en-US" sz="2000" b="1">
                <a:solidFill>
                  <a:srgbClr val="FF0000"/>
                </a:solidFill>
              </a:rPr>
              <a:t>FilterDate</a:t>
            </a:r>
            <a:endParaRPr lang="id-ID" altLang="en-US" sz="2000" b="1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6485" y="2486025"/>
            <a:ext cx="5808980" cy="184404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74295" y="4330065"/>
            <a:ext cx="682117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pertemuan_9\1_Filter_Date_Range\app\models\filter_date.py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58470" y="1339850"/>
            <a:ext cx="989965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altLang="en-US" sz="2400"/>
              <a:t>All the deployment step is inspired from this tutorial :</a:t>
            </a:r>
            <a:r>
              <a:rPr lang="id-ID" altLang="en-US"/>
              <a:t> </a:t>
            </a:r>
            <a:r>
              <a:rPr lang="en-US">
                <a:hlinkClick r:id="rId1" action="ppaction://hlinkfile"/>
              </a:rPr>
              <a:t>https://www.digitalocean.com/community/tutorials/how-to-serve-flask-applications-with-gunicorn-and-nginx-on-ubuntu-18-04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0" y="0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58470" y="239395"/>
            <a:ext cx="10947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id-ID" altLang="en-US" sz="3600">
                <a:solidFill>
                  <a:schemeClr val="bg1"/>
                </a:solidFill>
                <a:sym typeface="+mn-ea"/>
              </a:rPr>
              <a:t>Note</a:t>
            </a:r>
            <a:endParaRPr lang="id-ID" alt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80" y="2466975"/>
            <a:ext cx="8418830" cy="32950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9050" y="2725420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39420" y="2964815"/>
            <a:ext cx="1680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The End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5902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- Chart Date Filter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92505" y="1565910"/>
            <a:ext cx="103098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Since in the </a:t>
            </a:r>
            <a:r>
              <a:rPr lang="id-ID" altLang="en-US" sz="2000" b="1"/>
              <a:t>Date Filter widget</a:t>
            </a:r>
            <a:r>
              <a:rPr lang="id-ID" altLang="en-US" sz="2000"/>
              <a:t>, there is a form to submit date range data, we also need to define a </a:t>
            </a:r>
            <a:r>
              <a:rPr lang="id-ID" altLang="en-US" sz="2000" b="1"/>
              <a:t>WTForm </a:t>
            </a:r>
            <a:r>
              <a:rPr lang="id-ID" altLang="en-US" sz="2000"/>
              <a:t>for that,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chemeClr val="tx1"/>
                </a:solidFill>
              </a:rPr>
              <a:t>We called that with</a:t>
            </a:r>
            <a:r>
              <a:rPr lang="id-ID" altLang="en-US" sz="2000" b="1">
                <a:solidFill>
                  <a:srgbClr val="FF0000"/>
                </a:solidFill>
              </a:rPr>
              <a:t> FilterDateForm</a:t>
            </a:r>
            <a:r>
              <a:rPr lang="id-ID" altLang="en-US" sz="2000">
                <a:solidFill>
                  <a:schemeClr val="tx1"/>
                </a:solidFill>
              </a:rPr>
              <a:t>,</a:t>
            </a:r>
            <a:endParaRPr lang="id-ID" altLang="en-US" sz="20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975" y="2776220"/>
            <a:ext cx="5399405" cy="189674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96975" y="4672965"/>
            <a:ext cx="539940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pertemuan_9\1_Filter_Date_Range\app\forms\_action.py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02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- Chart Date Filter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92505" y="1565910"/>
            <a:ext cx="1030986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To add that Date Filter into our dashboard, we just put the macro</a:t>
            </a:r>
            <a:r>
              <a:rPr lang="id-ID" altLang="en-US" sz="2000">
                <a:solidFill>
                  <a:srgbClr val="FF0000"/>
                </a:solidFill>
              </a:rPr>
              <a:t> render_filter_date_range()</a:t>
            </a:r>
            <a:r>
              <a:rPr lang="id-ID" altLang="en-US" sz="2000"/>
              <a:t> in  </a:t>
            </a:r>
            <a:r>
              <a:rPr lang="id-ID" altLang="en-US" sz="2000">
                <a:solidFill>
                  <a:srgbClr val="FF0000"/>
                </a:solidFill>
              </a:rPr>
              <a:t>widgets/chart/_filter_date_range.html</a:t>
            </a:r>
            <a:r>
              <a:rPr lang="id-ID" altLang="en-US" sz="2000"/>
              <a:t> into our dashboard template (</a:t>
            </a:r>
            <a:r>
              <a:rPr lang="id-ID" altLang="en-US" sz="2000">
                <a:solidFill>
                  <a:srgbClr val="FF0000"/>
                </a:solidFill>
              </a:rPr>
              <a:t>index.html</a:t>
            </a:r>
            <a:r>
              <a:rPr lang="id-ID" altLang="en-US" sz="2000"/>
              <a:t>).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This macro need input parameter form from </a:t>
            </a:r>
            <a:r>
              <a:rPr lang="id-ID" altLang="en-US" sz="2000" b="1">
                <a:solidFill>
                  <a:srgbClr val="FF0000"/>
                </a:solidFill>
                <a:sym typeface="+mn-ea"/>
              </a:rPr>
              <a:t>FilterDateForm,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r="39422"/>
          <a:stretch>
            <a:fillRect/>
          </a:stretch>
        </p:blipFill>
        <p:spPr>
          <a:xfrm>
            <a:off x="1388745" y="2453640"/>
            <a:ext cx="5750560" cy="26085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315085" y="5062220"/>
            <a:ext cx="74764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FF0000"/>
                </a:solidFill>
              </a:rPr>
              <a:t>pertemuan_9\1_Filter_Date_Range\app\templates\widgets\chart\_filter_date_range.html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02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- Chart Date Filter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46075" y="2209165"/>
            <a:ext cx="4135755" cy="4293870"/>
            <a:chOff x="1999" y="4368"/>
            <a:chExt cx="5226" cy="5323"/>
          </a:xfrm>
        </p:grpSpPr>
        <p:pic>
          <p:nvPicPr>
            <p:cNvPr id="3" name="Picture 2" descr="C:\Users\Admin\OneDrive\Desktop\Untitled.pngUntitled"/>
            <p:cNvPicPr>
              <a:picLocks noChangeAspect="1"/>
            </p:cNvPicPr>
            <p:nvPr/>
          </p:nvPicPr>
          <p:blipFill>
            <a:blip r:embed="rId1"/>
            <a:srcRect l="67390" t="16558" r="744" b="14302"/>
            <a:stretch>
              <a:fillRect/>
            </a:stretch>
          </p:blipFill>
          <p:spPr>
            <a:xfrm>
              <a:off x="1999" y="4389"/>
              <a:ext cx="5226" cy="5303"/>
            </a:xfrm>
            <a:prstGeom prst="rect">
              <a:avLst/>
            </a:prstGeom>
          </p:spPr>
        </p:pic>
        <p:sp>
          <p:nvSpPr>
            <p:cNvPr id="8" name="Rectangles 7"/>
            <p:cNvSpPr/>
            <p:nvPr/>
          </p:nvSpPr>
          <p:spPr>
            <a:xfrm>
              <a:off x="2828" y="4368"/>
              <a:ext cx="3016" cy="444"/>
            </a:xfrm>
            <a:prstGeom prst="rect">
              <a:avLst/>
            </a:prstGeom>
            <a:solidFill>
              <a:srgbClr val="F4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920" y="2209165"/>
            <a:ext cx="6374765" cy="2187575"/>
          </a:xfrm>
          <a:prstGeom prst="rect">
            <a:avLst/>
          </a:prstGeom>
        </p:spPr>
      </p:pic>
      <p:cxnSp>
        <p:nvCxnSpPr>
          <p:cNvPr id="15" name="Elbow Connector 14"/>
          <p:cNvCxnSpPr>
            <a:stCxn id="13" idx="1"/>
            <a:endCxn id="16" idx="3"/>
          </p:cNvCxnSpPr>
          <p:nvPr/>
        </p:nvCxnSpPr>
        <p:spPr>
          <a:xfrm rot="10800000">
            <a:off x="4549140" y="2442845"/>
            <a:ext cx="652780" cy="86042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4422775" y="2372360"/>
            <a:ext cx="126365" cy="14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346075" y="1351280"/>
            <a:ext cx="10309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The filter button text is dynamicly changes, depending on the filter type selected,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This is when we choose </a:t>
            </a:r>
            <a:r>
              <a:rPr lang="id-ID" altLang="en-US" sz="2000" b="1">
                <a:solidFill>
                  <a:srgbClr val="FF0000"/>
                </a:solidFill>
              </a:rPr>
              <a:t>Quick Ranges</a:t>
            </a:r>
            <a:r>
              <a:rPr lang="id-ID" altLang="en-US" sz="2000"/>
              <a:t> options,</a:t>
            </a:r>
            <a:endParaRPr lang="id-ID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17228</Words>
  <Application>WPS Presentation</Application>
  <PresentationFormat>Widescreen</PresentationFormat>
  <Paragraphs>680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0" baseType="lpstr">
      <vt:lpstr>Arial</vt:lpstr>
      <vt:lpstr>SimSun</vt:lpstr>
      <vt:lpstr>Wingdings</vt:lpstr>
      <vt:lpstr>TeXGyreAdventor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135</cp:revision>
  <dcterms:created xsi:type="dcterms:W3CDTF">2021-10-18T06:16:00Z</dcterms:created>
  <dcterms:modified xsi:type="dcterms:W3CDTF">2022-01-17T10:02:32Z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BC78AAE82DE546A19B7436FD3BCB65DB</vt:lpwstr>
  </property>
  <property fmtid="{D5CDD505-2E9C-101B-9397-08002B2CF9AE}" pid="3" name="KSOProductBuildVer">
    <vt:lpwstr>1033-11.2.0.10443</vt:lpwstr>
  </property>
</Properties>
</file>