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sldIdLst>
    <p:sldId id="256" r:id="rId3"/>
    <p:sldId id="257" r:id="rId4"/>
    <p:sldId id="266" r:id="rId5"/>
    <p:sldId id="357" r:id="rId6"/>
    <p:sldId id="493" r:id="rId7"/>
    <p:sldId id="495" r:id="rId8"/>
    <p:sldId id="494" r:id="rId9"/>
    <p:sldId id="496" r:id="rId10"/>
    <p:sldId id="497" r:id="rId11"/>
    <p:sldId id="499" r:id="rId12"/>
    <p:sldId id="500" r:id="rId13"/>
    <p:sldId id="501" r:id="rId14"/>
    <p:sldId id="502" r:id="rId15"/>
    <p:sldId id="503" r:id="rId16"/>
    <p:sldId id="504" r:id="rId17"/>
    <p:sldId id="505" r:id="rId18"/>
    <p:sldId id="506" r:id="rId19"/>
    <p:sldId id="507" r:id="rId20"/>
    <p:sldId id="508" r:id="rId21"/>
    <p:sldId id="509" r:id="rId22"/>
    <p:sldId id="510" r:id="rId23"/>
    <p:sldId id="511" r:id="rId24"/>
    <p:sldId id="498" r:id="rId25"/>
    <p:sldId id="512" r:id="rId26"/>
    <p:sldId id="513" r:id="rId27"/>
    <p:sldId id="514" r:id="rId28"/>
    <p:sldId id="515" r:id="rId29"/>
    <p:sldId id="523" r:id="rId30"/>
    <p:sldId id="516" r:id="rId31"/>
    <p:sldId id="517" r:id="rId32"/>
    <p:sldId id="518" r:id="rId33"/>
    <p:sldId id="519" r:id="rId34"/>
    <p:sldId id="524" r:id="rId35"/>
    <p:sldId id="526" r:id="rId36"/>
    <p:sldId id="527" r:id="rId37"/>
    <p:sldId id="528" r:id="rId38"/>
    <p:sldId id="529" r:id="rId39"/>
    <p:sldId id="530" r:id="rId40"/>
    <p:sldId id="491" r:id="rId41"/>
    <p:sldId id="531" r:id="rId42"/>
    <p:sldId id="532" r:id="rId43"/>
    <p:sldId id="533" r:id="rId44"/>
    <p:sldId id="294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0D142D"/>
    <a:srgbClr val="F443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notesMaster" Target="notesMasters/notesMaster1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mailtrap.io/" TargetMode="Externa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pythonhosted.org/Flask-Security/api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pythonhosted.org/Flask-Security/customizing.html" TargetMode="External"/><Relationship Id="rId2" Type="http://schemas.openxmlformats.org/officeDocument/2006/relationships/hyperlink" Target="https://pythonhosted.org/Flask-Security/configuration.html" TargetMode="External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en.wikipedia.org/wiki/Scaffold_(programming)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mailtrap.io/" TargetMode="Externa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mailtrap.io/register/signup" TargetMode="Externa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mailtrap.io/" TargetMode="Externa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1104900" y="0"/>
            <a:ext cx="11087100" cy="6871970"/>
          </a:xfrm>
          <a:custGeom>
            <a:avLst/>
            <a:gdLst>
              <a:gd name="connsiteX0" fmla="*/ 5336 w 17460"/>
              <a:gd name="connsiteY0" fmla="*/ 0 h 10822"/>
              <a:gd name="connsiteX1" fmla="*/ 17460 w 17460"/>
              <a:gd name="connsiteY1" fmla="*/ 0 h 10822"/>
              <a:gd name="connsiteX2" fmla="*/ 17460 w 17460"/>
              <a:gd name="connsiteY2" fmla="*/ 10822 h 10822"/>
              <a:gd name="connsiteX3" fmla="*/ 0 w 17460"/>
              <a:gd name="connsiteY3" fmla="*/ 10820 h 10822"/>
              <a:gd name="connsiteX4" fmla="*/ 5336 w 17460"/>
              <a:gd name="connsiteY4" fmla="*/ 0 h 1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60" h="10822">
                <a:moveTo>
                  <a:pt x="5336" y="0"/>
                </a:moveTo>
                <a:lnTo>
                  <a:pt x="17460" y="0"/>
                </a:lnTo>
                <a:lnTo>
                  <a:pt x="17460" y="10822"/>
                </a:lnTo>
                <a:lnTo>
                  <a:pt x="0" y="10820"/>
                </a:lnTo>
                <a:lnTo>
                  <a:pt x="5336" y="0"/>
                </a:lnTo>
                <a:close/>
              </a:path>
            </a:pathLst>
          </a:cu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6" name="Picture 5" descr="C:\Users\yunus\Downloads\download__1_-removebg-preview (1).pngdownload__1_-removebg-preview (1)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1745" y="1824355"/>
            <a:ext cx="4705350" cy="1877060"/>
          </a:xfrm>
          <a:prstGeom prst="rect">
            <a:avLst/>
          </a:prstGeom>
          <a:effectLst>
            <a:glow rad="177800">
              <a:schemeClr val="bg1">
                <a:alpha val="94000"/>
              </a:schemeClr>
            </a:glow>
          </a:effectLst>
        </p:spPr>
      </p:pic>
      <p:sp>
        <p:nvSpPr>
          <p:cNvPr id="7" name="Text Box 6"/>
          <p:cNvSpPr txBox="1"/>
          <p:nvPr/>
        </p:nvSpPr>
        <p:spPr>
          <a:xfrm>
            <a:off x="5279390" y="861060"/>
            <a:ext cx="576770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48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Web Development</a:t>
            </a:r>
            <a:endParaRPr lang="en-US" sz="48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8" name="Picture 7" descr="logo-200"/>
          <p:cNvPicPr>
            <a:picLocks noChangeAspect="1"/>
          </p:cNvPicPr>
          <p:nvPr/>
        </p:nvPicPr>
        <p:blipFill>
          <a:blip r:embed="rId2"/>
          <a:srcRect t="34150" r="3500"/>
          <a:stretch>
            <a:fillRect/>
          </a:stretch>
        </p:blipFill>
        <p:spPr>
          <a:xfrm>
            <a:off x="0" y="172720"/>
            <a:ext cx="1501775" cy="102489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949950" y="5380990"/>
            <a:ext cx="59372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Scaffolding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149090" y="4437380"/>
            <a:ext cx="1800860" cy="1861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15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#6</a:t>
            </a:r>
            <a:endParaRPr lang="en-US" sz="115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60458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Security - Registration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822960" y="1341120"/>
            <a:ext cx="10943590" cy="59391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Invoke the </a:t>
            </a:r>
            <a:r>
              <a:rPr lang="en-US" sz="2000">
                <a:solidFill>
                  <a:srgbClr val="FF0000"/>
                </a:solidFill>
              </a:rPr>
              <a:t>pertemuan_6\2_Flask_Security_Registration_Custom\run.py </a:t>
            </a:r>
            <a:endParaRPr lang="en-US" sz="200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and open URL </a:t>
            </a:r>
            <a:r>
              <a:rPr lang="en-US" sz="2000">
                <a:solidFill>
                  <a:srgbClr val="FF0000"/>
                </a:solidFill>
              </a:rPr>
              <a:t>http://localhost:5000 /register </a:t>
            </a:r>
            <a:endParaRPr lang="en-US" sz="200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This is default registration should be replaced with our custom template.</a:t>
            </a:r>
            <a:endParaRPr 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5370" y="2417445"/>
            <a:ext cx="9444990" cy="378714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50260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Security - Logout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2960" y="2595245"/>
            <a:ext cx="8752205" cy="370967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870835" y="6304915"/>
            <a:ext cx="670433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600">
                <a:solidFill>
                  <a:srgbClr val="FF0000"/>
                </a:solidFill>
              </a:rPr>
              <a:t>pertemuan_6\3_Flask_Security_Logout\app\templates\_layout.html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807720" y="1485265"/>
            <a:ext cx="109435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To add a button </a:t>
            </a:r>
            <a:r>
              <a:rPr lang="en-US" sz="2000" b="1">
                <a:solidFill>
                  <a:schemeClr val="tx1"/>
                </a:solidFill>
              </a:rPr>
              <a:t>Logout </a:t>
            </a:r>
            <a:r>
              <a:rPr lang="en-US" sz="2000">
                <a:solidFill>
                  <a:schemeClr val="tx1"/>
                </a:solidFill>
              </a:rPr>
              <a:t>in App, we just add a link with destinantion (</a:t>
            </a:r>
            <a:r>
              <a:rPr lang="en-US" sz="2000" b="1">
                <a:solidFill>
                  <a:schemeClr val="tx1"/>
                </a:solidFill>
              </a:rPr>
              <a:t>href</a:t>
            </a:r>
            <a:r>
              <a:rPr lang="en-US" sz="2000">
                <a:solidFill>
                  <a:schemeClr val="tx1"/>
                </a:solidFill>
              </a:rPr>
              <a:t>) into </a:t>
            </a:r>
            <a:r>
              <a:rPr lang="en-US" sz="2000">
                <a:solidFill>
                  <a:srgbClr val="FF0000"/>
                </a:solidFill>
              </a:rPr>
              <a:t>security.logout</a:t>
            </a:r>
            <a:r>
              <a:rPr lang="en-US" sz="2000">
                <a:solidFill>
                  <a:schemeClr val="tx1"/>
                </a:solidFill>
              </a:rPr>
              <a:t> route.</a:t>
            </a:r>
            <a:endParaRPr 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 Since the logout is only exist for loggedin user, it’s make sense to only show the logout button </a:t>
            </a:r>
            <a:r>
              <a:rPr lang="en-US" sz="2000" b="1">
                <a:solidFill>
                  <a:schemeClr val="tx1"/>
                </a:solidFill>
              </a:rPr>
              <a:t>if current user is authenticated.</a:t>
            </a:r>
            <a:endParaRPr lang="en-US" sz="20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8470" y="2405380"/>
            <a:ext cx="7604760" cy="381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50260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Security - Logout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42900" y="1299210"/>
            <a:ext cx="1114679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Invoke the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pertemuan_6\3_Flask_Security_Logout\run.py </a:t>
            </a:r>
            <a:endParaRPr lang="en-US" sz="200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Then login to URL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http://localhost:5000 </a:t>
            </a:r>
            <a:r>
              <a:rPr lang="en-US" sz="2000">
                <a:solidFill>
                  <a:schemeClr val="tx1"/>
                </a:solidFill>
                <a:sym typeface="+mn-ea"/>
              </a:rPr>
              <a:t>, afther logged in, there should a </a:t>
            </a:r>
            <a:r>
              <a:rPr lang="en-US" sz="2000" b="1">
                <a:solidFill>
                  <a:schemeClr val="tx1"/>
                </a:solidFill>
                <a:sym typeface="+mn-ea"/>
              </a:rPr>
              <a:t>logout link </a:t>
            </a:r>
            <a:r>
              <a:rPr lang="en-US" sz="2000">
                <a:solidFill>
                  <a:schemeClr val="tx1"/>
                </a:solidFill>
                <a:sym typeface="+mn-ea"/>
              </a:rPr>
              <a:t>on the top right corner nav-bar like below.</a:t>
            </a:r>
            <a:endParaRPr lang="en-US" sz="20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116528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Security - Change &amp; Forgot Password (Custom)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42900" y="1299210"/>
            <a:ext cx="950785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To enable </a:t>
            </a:r>
            <a:r>
              <a:rPr lang="en-US" sz="2000" b="1">
                <a:solidFill>
                  <a:srgbClr val="FF0000"/>
                </a:solidFill>
                <a:sym typeface="+mn-ea"/>
              </a:rPr>
              <a:t>Change password</a:t>
            </a:r>
            <a:r>
              <a:rPr lang="en-US" sz="2000">
                <a:sym typeface="+mn-ea"/>
              </a:rPr>
              <a:t> for </a:t>
            </a:r>
            <a:r>
              <a:rPr lang="en-US" sz="2000" b="1">
                <a:sym typeface="+mn-ea"/>
              </a:rPr>
              <a:t>authenticated user</a:t>
            </a:r>
            <a:r>
              <a:rPr lang="en-US" sz="2000">
                <a:sym typeface="+mn-ea"/>
              </a:rPr>
              <a:t> , </a:t>
            </a:r>
            <a:endParaRPr lang="en-US" sz="2000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we need to add config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SECURITY_CHANGEABLE = True</a:t>
            </a:r>
            <a:r>
              <a:rPr lang="en-US" sz="2000">
                <a:sym typeface="+mn-ea"/>
              </a:rPr>
              <a:t> in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config.py </a:t>
            </a:r>
            <a:endParaRPr lang="en-US" sz="2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To enable </a:t>
            </a:r>
            <a:r>
              <a:rPr lang="en-US" sz="2000" b="1">
                <a:solidFill>
                  <a:srgbClr val="FF0000"/>
                </a:solidFill>
                <a:sym typeface="+mn-ea"/>
              </a:rPr>
              <a:t>Reset password</a:t>
            </a:r>
            <a:r>
              <a:rPr lang="en-US" sz="2000">
                <a:sym typeface="+mn-ea"/>
              </a:rPr>
              <a:t> for </a:t>
            </a:r>
            <a:r>
              <a:rPr lang="en-US" sz="2000" b="1">
                <a:sym typeface="+mn-ea"/>
              </a:rPr>
              <a:t>unauthenticated  user</a:t>
            </a:r>
            <a:r>
              <a:rPr lang="en-US" sz="2000">
                <a:sym typeface="+mn-ea"/>
              </a:rPr>
              <a:t> , </a:t>
            </a:r>
            <a:endParaRPr lang="en-US" sz="2000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we need to add config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SECURITY_RECOVERABLE = True</a:t>
            </a:r>
            <a:r>
              <a:rPr lang="en-US" sz="2000">
                <a:solidFill>
                  <a:srgbClr val="FF0000"/>
                </a:solidFill>
                <a:sym typeface="+mn-ea"/>
              </a:rPr>
              <a:t> </a:t>
            </a:r>
            <a:r>
              <a:rPr lang="en-US" sz="2000">
                <a:sym typeface="+mn-ea"/>
              </a:rPr>
              <a:t>in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config.py</a:t>
            </a:r>
            <a:endParaRPr lang="en-US" sz="2000">
              <a:solidFill>
                <a:srgbClr val="FF0000"/>
              </a:solidFill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07695" y="6403340"/>
            <a:ext cx="676084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600">
                <a:solidFill>
                  <a:srgbClr val="FF0000"/>
                </a:solidFill>
              </a:rPr>
              <a:t>pertemuan_6\4_Flask_Security_Reset_Change_Password\config.py</a:t>
            </a:r>
            <a:endParaRPr lang="en-US" sz="1600">
              <a:solidFill>
                <a:srgbClr val="FF0000"/>
              </a:solidFill>
            </a:endParaRPr>
          </a:p>
        </p:txBody>
      </p:sp>
      <p:pic>
        <p:nvPicPr>
          <p:cNvPr id="8" name="Content Placeholder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8805" y="2805430"/>
            <a:ext cx="6769735" cy="35979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116528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Security - Change &amp; Forgot Password (Custom)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42900" y="1299210"/>
            <a:ext cx="1114679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Now we will modifying Change Password form using our </a:t>
            </a:r>
            <a:r>
              <a:rPr lang="en-US" sz="2000" b="1">
                <a:sym typeface="+mn-ea"/>
              </a:rPr>
              <a:t>custom template</a:t>
            </a:r>
            <a:r>
              <a:rPr lang="en-US" sz="2000">
                <a:sym typeface="+mn-ea"/>
              </a:rPr>
              <a:t>, </a:t>
            </a:r>
            <a:endParaRPr 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Template for </a:t>
            </a:r>
            <a:r>
              <a:rPr lang="en-US" sz="2000" b="1">
                <a:sym typeface="+mn-ea"/>
              </a:rPr>
              <a:t>Change Password </a:t>
            </a:r>
            <a:r>
              <a:rPr lang="en-US" sz="2000">
                <a:sym typeface="+mn-ea"/>
              </a:rPr>
              <a:t>form by default need to exist in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templates/security/change_password.html</a:t>
            </a:r>
            <a:endParaRPr lang="en-US" sz="2000">
              <a:solidFill>
                <a:srgbClr val="FF0000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Template for </a:t>
            </a:r>
            <a:r>
              <a:rPr lang="en-US" sz="2000" b="1">
                <a:sym typeface="+mn-ea"/>
              </a:rPr>
              <a:t>Forgot Password </a:t>
            </a:r>
            <a:r>
              <a:rPr lang="en-US" sz="2000">
                <a:sym typeface="+mn-ea"/>
              </a:rPr>
              <a:t>form by default need to exist in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templates/security/forgot_password.html</a:t>
            </a:r>
            <a:endParaRPr lang="en-US" sz="2000">
              <a:solidFill>
                <a:srgbClr val="FF0000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Template for </a:t>
            </a:r>
            <a:r>
              <a:rPr lang="en-US" sz="2000" b="1">
                <a:sym typeface="+mn-ea"/>
              </a:rPr>
              <a:t>Reset Password </a:t>
            </a:r>
            <a:r>
              <a:rPr lang="en-US" sz="2000">
                <a:sym typeface="+mn-ea"/>
              </a:rPr>
              <a:t>form by default need to exist in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templates/security/reset_password.html</a:t>
            </a:r>
            <a:endParaRPr lang="en-US" sz="2000">
              <a:solidFill>
                <a:srgbClr val="FF0000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Then inside this template, we can access registration form field &amp; button under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change_password_form, forgot_password_form &amp; reset_password_form </a:t>
            </a:r>
            <a:r>
              <a:rPr lang="en-US" sz="2000" b="1">
                <a:sym typeface="+mn-ea"/>
              </a:rPr>
              <a:t>WTForm </a:t>
            </a:r>
            <a:r>
              <a:rPr lang="en-US" sz="2000">
                <a:sym typeface="+mn-ea"/>
              </a:rPr>
              <a:t>object.</a:t>
            </a:r>
            <a:endParaRPr lang="en-US" sz="2000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Folded Corner 3"/>
          <p:cNvSpPr/>
          <p:nvPr/>
        </p:nvSpPr>
        <p:spPr>
          <a:xfrm>
            <a:off x="1577340" y="5339715"/>
            <a:ext cx="914400" cy="914400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Snip Same Side Corner Rectangle 10"/>
          <p:cNvSpPr/>
          <p:nvPr/>
        </p:nvSpPr>
        <p:spPr>
          <a:xfrm>
            <a:off x="3688080" y="4232275"/>
            <a:ext cx="914400" cy="914400"/>
          </a:xfrm>
          <a:prstGeom prst="snip2Same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Folded Corner 11"/>
          <p:cNvSpPr/>
          <p:nvPr/>
        </p:nvSpPr>
        <p:spPr>
          <a:xfrm>
            <a:off x="5638800" y="5339715"/>
            <a:ext cx="914400" cy="914400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794385" y="6254115"/>
            <a:ext cx="27927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i="1">
                <a:solidFill>
                  <a:srgbClr val="FF0000"/>
                </a:solidFill>
                <a:sym typeface="+mn-ea"/>
              </a:rPr>
              <a:t>Forgot Password</a:t>
            </a:r>
            <a:r>
              <a:rPr lang="en-US" i="1">
                <a:sym typeface="+mn-ea"/>
              </a:rPr>
              <a:t> (put Email)</a:t>
            </a:r>
            <a:endParaRPr lang="en-US" i="1">
              <a:sym typeface="+mn-ea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4602480" y="6254115"/>
            <a:ext cx="35255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i="1">
                <a:solidFill>
                  <a:srgbClr val="FF0000"/>
                </a:solidFill>
                <a:sym typeface="+mn-ea"/>
              </a:rPr>
              <a:t>Reset Password</a:t>
            </a:r>
            <a:r>
              <a:rPr lang="en-US" i="1">
                <a:sym typeface="+mn-ea"/>
              </a:rPr>
              <a:t> (put New Password)</a:t>
            </a:r>
            <a:endParaRPr lang="en-US" i="1">
              <a:sym typeface="+mn-ea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2973070" y="5218430"/>
            <a:ext cx="21850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i="1">
                <a:solidFill>
                  <a:srgbClr val="FF0000"/>
                </a:solidFill>
                <a:sym typeface="+mn-ea"/>
              </a:rPr>
              <a:t>Email Reset Password</a:t>
            </a:r>
            <a:endParaRPr lang="en-US" i="1">
              <a:solidFill>
                <a:srgbClr val="FF0000"/>
              </a:solidFill>
              <a:sym typeface="+mn-ea"/>
            </a:endParaRPr>
          </a:p>
        </p:txBody>
      </p:sp>
      <p:cxnSp>
        <p:nvCxnSpPr>
          <p:cNvPr id="16" name="Elbow Connector 15"/>
          <p:cNvCxnSpPr>
            <a:stCxn id="4" idx="0"/>
            <a:endCxn id="11" idx="2"/>
          </p:cNvCxnSpPr>
          <p:nvPr/>
        </p:nvCxnSpPr>
        <p:spPr>
          <a:xfrm rot="16200000">
            <a:off x="2536190" y="4187825"/>
            <a:ext cx="650240" cy="1653540"/>
          </a:xfrm>
          <a:prstGeom prst="bentConnector2">
            <a:avLst/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1" idx="0"/>
            <a:endCxn id="12" idx="0"/>
          </p:cNvCxnSpPr>
          <p:nvPr/>
        </p:nvCxnSpPr>
        <p:spPr>
          <a:xfrm>
            <a:off x="4602480" y="4689475"/>
            <a:ext cx="1493520" cy="650240"/>
          </a:xfrm>
          <a:prstGeom prst="bentConnector2">
            <a:avLst/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116528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Security - Change &amp; Forgot Password (Custom)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42900" y="1299210"/>
            <a:ext cx="1114679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FF0000"/>
                </a:solidFill>
                <a:sym typeface="+mn-ea"/>
              </a:rPr>
              <a:t>Change Password </a:t>
            </a:r>
            <a:r>
              <a:rPr lang="en-US" sz="2000">
                <a:sym typeface="+mn-ea"/>
              </a:rPr>
              <a:t>Template :</a:t>
            </a:r>
            <a:endParaRPr lang="en-US" sz="200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745" y="1851660"/>
            <a:ext cx="10441940" cy="292798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484630" y="4779645"/>
            <a:ext cx="958405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600">
                <a:solidFill>
                  <a:srgbClr val="FF0000"/>
                </a:solidFill>
              </a:rPr>
              <a:t>pertemuan_6\4_Flask_Security_Reset_Change_Password\app\templates\security\change_password.html</a:t>
            </a:r>
            <a:endParaRPr 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116528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Security - Change &amp; Forgot Password (Custom)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42900" y="1299210"/>
            <a:ext cx="1114679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FF0000"/>
                </a:solidFill>
                <a:sym typeface="+mn-ea"/>
              </a:rPr>
              <a:t>Forgot Password </a:t>
            </a:r>
            <a:r>
              <a:rPr lang="en-US" sz="2000">
                <a:sym typeface="+mn-ea"/>
              </a:rPr>
              <a:t>Template :</a:t>
            </a:r>
            <a:endParaRPr lang="en-US" sz="2000">
              <a:solidFill>
                <a:srgbClr val="FF0000"/>
              </a:solidFill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673860" y="4206240"/>
            <a:ext cx="958405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600">
                <a:solidFill>
                  <a:srgbClr val="FF0000"/>
                </a:solidFill>
              </a:rPr>
              <a:t>pertemuan_6\4_Flask_Security_Reset_Change_Password\app\templates\security\forgot_password.html</a:t>
            </a:r>
            <a:endParaRPr lang="en-US" sz="1600">
              <a:solidFill>
                <a:srgbClr val="FF0000"/>
              </a:solidFill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4040" y="1851660"/>
            <a:ext cx="10683875" cy="23545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116528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Security - Change &amp; Forgot Password (Custom)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42900" y="1299210"/>
            <a:ext cx="1114679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FF0000"/>
                </a:solidFill>
                <a:sym typeface="+mn-ea"/>
              </a:rPr>
              <a:t>Reset Password </a:t>
            </a:r>
            <a:r>
              <a:rPr lang="en-US" sz="2000">
                <a:sym typeface="+mn-ea"/>
              </a:rPr>
              <a:t>Template :</a:t>
            </a:r>
            <a:endParaRPr lang="en-US" sz="2000">
              <a:solidFill>
                <a:srgbClr val="FF0000"/>
              </a:solidFill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595120" y="5089525"/>
            <a:ext cx="958405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600">
                <a:solidFill>
                  <a:srgbClr val="FF0000"/>
                </a:solidFill>
              </a:rPr>
              <a:t>pertemuan_6\4_Flask_Security_Reset_Change_Password\app\templates\security\forgot_password.html</a:t>
            </a:r>
            <a:endParaRPr lang="en-US" sz="160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53415" y="1778635"/>
            <a:ext cx="10525760" cy="319976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18565" y="2498090"/>
            <a:ext cx="10132060" cy="42576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Text Box 5"/>
          <p:cNvSpPr txBox="1"/>
          <p:nvPr/>
        </p:nvSpPr>
        <p:spPr>
          <a:xfrm>
            <a:off x="342900" y="1299210"/>
            <a:ext cx="1114679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Invoke the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pertemuan_6\4_Flask_Security_Reset_Change_Password\run.py</a:t>
            </a:r>
            <a:endParaRPr lang="en-US" sz="2000">
              <a:solidFill>
                <a:srgbClr val="FF0000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Then login to URL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http://localhost:5000 </a:t>
            </a:r>
            <a:r>
              <a:rPr lang="en-US" sz="2000">
                <a:solidFill>
                  <a:schemeClr val="tx1"/>
                </a:solidFill>
                <a:sym typeface="+mn-ea"/>
              </a:rPr>
              <a:t>, </a:t>
            </a:r>
            <a:endParaRPr lang="en-US" sz="200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sym typeface="+mn-ea"/>
              </a:rPr>
              <a:t>Then open </a:t>
            </a:r>
            <a:r>
              <a:rPr lang="en-US" sz="2000">
                <a:sym typeface="+mn-ea"/>
              </a:rPr>
              <a:t>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http://localhost:5000/change </a:t>
            </a:r>
            <a:r>
              <a:rPr lang="en-US" sz="2000">
                <a:solidFill>
                  <a:schemeClr val="tx1"/>
                </a:solidFill>
                <a:sym typeface="+mn-ea"/>
              </a:rPr>
              <a:t>to change password, try it.</a:t>
            </a:r>
            <a:endParaRPr lang="en-US" sz="200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116528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Security - Change &amp; Forgot Password (Custom)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342900" y="1299210"/>
            <a:ext cx="1114679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sym typeface="+mn-ea"/>
              </a:rPr>
              <a:t>To do a reset password, you need to Logout First,</a:t>
            </a:r>
            <a:endParaRPr lang="en-US" sz="200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sym typeface="+mn-ea"/>
              </a:rPr>
              <a:t>Then open </a:t>
            </a:r>
            <a:r>
              <a:rPr lang="en-US" sz="2000">
                <a:sym typeface="+mn-ea"/>
              </a:rPr>
              <a:t>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http://localhost:5000/reet </a:t>
            </a:r>
            <a:r>
              <a:rPr lang="en-US" sz="2000">
                <a:solidFill>
                  <a:schemeClr val="tx1"/>
                </a:solidFill>
                <a:sym typeface="+mn-ea"/>
              </a:rPr>
              <a:t>to reset password, then put the email account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john@mail.com</a:t>
            </a:r>
            <a:r>
              <a:rPr lang="en-US" sz="2000">
                <a:solidFill>
                  <a:schemeClr val="tx1"/>
                </a:solidFill>
                <a:sym typeface="+mn-ea"/>
              </a:rPr>
              <a:t>.</a:t>
            </a:r>
            <a:endParaRPr lang="en-US" sz="200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116528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Security - Change &amp; Forgot Password (Custom)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47725" y="2265045"/>
            <a:ext cx="10515600" cy="401256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825625"/>
            <a:ext cx="11130915" cy="4351655"/>
          </a:xfrm>
        </p:spPr>
        <p:txBody>
          <a:bodyPr/>
          <a:p>
            <a:r>
              <a:rPr lang="en-US">
                <a:sym typeface="+mn-ea"/>
              </a:rPr>
              <a:t>Flask Security - Authorization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Flask Scaffolding </a:t>
            </a:r>
            <a:endParaRPr lang="en-US">
              <a:solidFill>
                <a:schemeClr val="tx1"/>
              </a:solidFill>
              <a:sym typeface="+mn-ea"/>
            </a:endParaRPr>
          </a:p>
          <a:p>
            <a:endParaRPr 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35617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Training Outline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13130" y="2405380"/>
            <a:ext cx="8328025" cy="364617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Text Box 5"/>
          <p:cNvSpPr txBox="1"/>
          <p:nvPr/>
        </p:nvSpPr>
        <p:spPr>
          <a:xfrm>
            <a:off x="342900" y="1299210"/>
            <a:ext cx="1114679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Just open in </a:t>
            </a:r>
            <a:r>
              <a:rPr lang="en-US" sz="2000">
                <a:sym typeface="+mn-ea"/>
                <a:hlinkClick r:id="rId2" action="ppaction://hlinkfile"/>
              </a:rPr>
              <a:t>https://mailtrap.io</a:t>
            </a:r>
            <a:r>
              <a:rPr lang="en-US" sz="2000">
                <a:sym typeface="+mn-ea"/>
              </a:rPr>
              <a:t> to access email </a:t>
            </a:r>
            <a:r>
              <a:rPr lang="en-US" sz="2000" b="1">
                <a:solidFill>
                  <a:srgbClr val="FF0000"/>
                </a:solidFill>
                <a:sym typeface="+mn-ea"/>
              </a:rPr>
              <a:t>reset password link.</a:t>
            </a:r>
            <a:endParaRPr lang="en-US" sz="2000" b="1">
              <a:solidFill>
                <a:srgbClr val="FF0000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sym typeface="+mn-ea"/>
              </a:rPr>
              <a:t>The reset password email is should look like this, Just click it, to open reset password form</a:t>
            </a:r>
            <a:endParaRPr lang="en-US" sz="200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sym typeface="+mn-ea"/>
              </a:rPr>
              <a:t>this email template can be customized also.</a:t>
            </a:r>
            <a:endParaRPr lang="en-US" sz="200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116528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Security - Change &amp; Forgot Password (Custom)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342900" y="1299210"/>
            <a:ext cx="1114679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sym typeface="+mn-ea"/>
              </a:rPr>
              <a:t>The reset password form should lok like this,</a:t>
            </a:r>
            <a:endParaRPr lang="en-US" sz="200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sym typeface="+mn-ea"/>
              </a:rPr>
              <a:t>Just put a new Password there, </a:t>
            </a:r>
            <a:endParaRPr lang="en-US" sz="200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116528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Security - Change &amp; Forgot Password (Custom)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128520"/>
            <a:ext cx="10515600" cy="36576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256540" y="229870"/>
            <a:ext cx="115131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Security - Restrict Access View to Specific Role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755015" y="2805430"/>
          <a:ext cx="1051560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9945"/>
                <a:gridCol w="2494915"/>
                <a:gridCol w="2336800"/>
                <a:gridCol w="2313940"/>
              </a:tblGrid>
              <a:tr h="381000"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View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Anonymous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Authenticated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 v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User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Admin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✓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✓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✓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Register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✓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✓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✓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Reset Password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✓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✓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✓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Change Password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✓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✓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About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sym typeface="+mn-ea"/>
                        </a:rPr>
                        <a:t>✓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sym typeface="+mn-ea"/>
                        </a:rPr>
                        <a:t>✓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sym typeface="+mn-ea"/>
                        </a:rPr>
                        <a:t>✓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Home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sym typeface="+mn-ea"/>
                        </a:rPr>
                        <a:t>✓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sym typeface="+mn-ea"/>
                        </a:rPr>
                        <a:t>✓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View Users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sym typeface="+mn-ea"/>
                        </a:rPr>
                        <a:t>✓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sym typeface="+mn-ea"/>
                        </a:rPr>
                        <a:t>✓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Delete &amp; Update User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sym typeface="+mn-ea"/>
                        </a:rPr>
                        <a:t>✓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 Box 7"/>
          <p:cNvSpPr txBox="1"/>
          <p:nvPr/>
        </p:nvSpPr>
        <p:spPr>
          <a:xfrm>
            <a:off x="342900" y="1299210"/>
            <a:ext cx="1114679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sym typeface="+mn-ea"/>
              </a:rPr>
              <a:t>Now we will learn how to </a:t>
            </a:r>
            <a:r>
              <a:rPr lang="en-US" sz="2000" i="1">
                <a:solidFill>
                  <a:srgbClr val="FF0000"/>
                </a:solidFill>
                <a:sym typeface="+mn-ea"/>
              </a:rPr>
              <a:t>restrict access </a:t>
            </a:r>
            <a:r>
              <a:rPr lang="en-US" sz="2000" b="1" i="1">
                <a:solidFill>
                  <a:srgbClr val="FF0000"/>
                </a:solidFill>
                <a:sym typeface="+mn-ea"/>
              </a:rPr>
              <a:t>View </a:t>
            </a:r>
            <a:r>
              <a:rPr lang="en-US" sz="2000" i="1">
                <a:solidFill>
                  <a:srgbClr val="FF0000"/>
                </a:solidFill>
                <a:sym typeface="+mn-ea"/>
              </a:rPr>
              <a:t>into specific </a:t>
            </a:r>
            <a:r>
              <a:rPr lang="en-US" sz="2000" b="1" i="1">
                <a:solidFill>
                  <a:srgbClr val="FF0000"/>
                </a:solidFill>
                <a:sym typeface="+mn-ea"/>
              </a:rPr>
              <a:t>Role </a:t>
            </a:r>
            <a:r>
              <a:rPr lang="en-US" sz="2000" i="1">
                <a:solidFill>
                  <a:srgbClr val="FF0000"/>
                </a:solidFill>
                <a:sym typeface="+mn-ea"/>
              </a:rPr>
              <a:t>that granted to the </a:t>
            </a:r>
            <a:r>
              <a:rPr lang="en-US" sz="2000" b="1" i="1">
                <a:solidFill>
                  <a:srgbClr val="FF0000"/>
                </a:solidFill>
                <a:sym typeface="+mn-ea"/>
              </a:rPr>
              <a:t>registered user</a:t>
            </a:r>
            <a:r>
              <a:rPr lang="en-US" sz="2000">
                <a:solidFill>
                  <a:schemeClr val="tx1"/>
                </a:solidFill>
                <a:sym typeface="+mn-ea"/>
              </a:rPr>
              <a:t>.</a:t>
            </a:r>
            <a:endParaRPr lang="en-US" sz="200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sym typeface="+mn-ea"/>
              </a:rPr>
              <a:t>This is important to</a:t>
            </a:r>
            <a:r>
              <a:rPr lang="en-US" sz="2000" i="1">
                <a:solidFill>
                  <a:srgbClr val="FF0000"/>
                </a:solidFill>
                <a:effectLst/>
                <a:sym typeface="+mn-ea"/>
              </a:rPr>
              <a:t> limiting </a:t>
            </a:r>
            <a:r>
              <a:rPr lang="en-US" sz="2000" i="1">
                <a:solidFill>
                  <a:srgbClr val="FF0000"/>
                </a:solidFill>
                <a:effectLst/>
                <a:sym typeface="+mn-ea"/>
              </a:rPr>
              <a:t>user </a:t>
            </a:r>
            <a:r>
              <a:rPr lang="en-US" sz="2000" i="1">
                <a:solidFill>
                  <a:srgbClr val="FF0000"/>
                </a:solidFill>
                <a:effectLst/>
                <a:sym typeface="+mn-ea"/>
              </a:rPr>
              <a:t>access into sensitif data </a:t>
            </a:r>
            <a:r>
              <a:rPr lang="en-US" sz="2000">
                <a:solidFill>
                  <a:schemeClr val="tx1"/>
                </a:solidFill>
                <a:sym typeface="+mn-ea"/>
              </a:rPr>
              <a:t>or</a:t>
            </a:r>
            <a:r>
              <a:rPr lang="en-US" sz="2000" i="1">
                <a:solidFill>
                  <a:srgbClr val="FF0000"/>
                </a:solidFill>
                <a:sym typeface="+mn-ea"/>
              </a:rPr>
              <a:t> make sure the user own the relevant data</a:t>
            </a:r>
            <a:r>
              <a:rPr lang="en-US" sz="2000">
                <a:solidFill>
                  <a:schemeClr val="tx1"/>
                </a:solidFill>
                <a:sym typeface="+mn-ea"/>
              </a:rPr>
              <a:t>.</a:t>
            </a:r>
            <a:endParaRPr lang="en-US" sz="200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sym typeface="+mn-ea"/>
              </a:rPr>
              <a:t>In this simple case, for all view that we have now, we will put the restriction access like below.</a:t>
            </a:r>
            <a:endParaRPr lang="en-US" sz="20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115131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Security - Restrict Access View to Specific Role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81380" y="1227455"/>
            <a:ext cx="1044829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To limiting access into view, we can use builtin </a:t>
            </a:r>
            <a:r>
              <a:rPr lang="en-US" sz="2000" b="1"/>
              <a:t>decorator </a:t>
            </a:r>
            <a:r>
              <a:rPr lang="en-US" sz="2000"/>
              <a:t>under Flask Security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This is a list of availabel decorator :</a:t>
            </a:r>
            <a:endParaRPr lang="en-US" sz="2000"/>
          </a:p>
        </p:txBody>
      </p:sp>
      <p:sp>
        <p:nvSpPr>
          <p:cNvPr id="6" name="Text Box 5"/>
          <p:cNvSpPr txBox="1"/>
          <p:nvPr/>
        </p:nvSpPr>
        <p:spPr>
          <a:xfrm>
            <a:off x="914400" y="5960745"/>
            <a:ext cx="1016190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More detail about Flask Security Decorator : </a:t>
            </a:r>
            <a:r>
              <a:rPr lang="en-US" sz="2000">
                <a:sym typeface="+mn-ea"/>
                <a:hlinkClick r:id="rId1" action="ppaction://hlinkfile"/>
              </a:rPr>
              <a:t>https://pythonhosted.org/Flask-Security/api.html</a:t>
            </a:r>
            <a:endParaRPr lang="en-US" sz="2000">
              <a:sym typeface="+mn-ea"/>
              <a:hlinkClick r:id="rId1" action="ppaction://hlinkfile"/>
            </a:endParaRPr>
          </a:p>
        </p:txBody>
      </p:sp>
      <p:graphicFrame>
        <p:nvGraphicFramePr>
          <p:cNvPr id="8" name="Table 7"/>
          <p:cNvGraphicFramePr/>
          <p:nvPr/>
        </p:nvGraphicFramePr>
        <p:xfrm>
          <a:off x="459105" y="2046605"/>
          <a:ext cx="11513185" cy="431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8040"/>
                <a:gridCol w="814514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Decorator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Descripition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17373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@login_required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If you decorate a view with this, it will ensure that the </a:t>
                      </a:r>
                      <a:r>
                        <a:rPr lang="en-US" b="1">
                          <a:solidFill>
                            <a:srgbClr val="FF0000"/>
                          </a:solidFill>
                        </a:rPr>
                        <a:t>current user is logged in and authenticated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 before calling the actual view. 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previously we use </a:t>
                      </a:r>
                      <a:r>
                        <a:rPr lang="en-US" b="1">
                          <a:solidFill>
                            <a:srgbClr val="FF0000"/>
                          </a:solidFill>
                        </a:rPr>
                        <a:t>current_user.is_authenticated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 to hide logout button for unauthenticated user, using this property, we can limiting access in </a:t>
                      </a:r>
                      <a:r>
                        <a:rPr lang="en-US" b="1">
                          <a:solidFill>
                            <a:schemeClr val="tx1"/>
                          </a:solidFill>
                        </a:rPr>
                        <a:t>element level 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like a button, field, etc.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9144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@roles_required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('admin', 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sym typeface="+mn-ea"/>
                        </a:rPr>
                        <a:t>'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user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sym typeface="+mn-ea"/>
                        </a:rPr>
                        <a:t>'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Decorator which specifies that a </a:t>
                      </a:r>
                      <a:r>
                        <a:rPr lang="en-US" b="1">
                          <a:solidFill>
                            <a:schemeClr val="tx1"/>
                          </a:solidFill>
                        </a:rPr>
                        <a:t>user </a:t>
                      </a:r>
                      <a:r>
                        <a:rPr lang="en-US" b="1">
                          <a:solidFill>
                            <a:srgbClr val="FF0000"/>
                          </a:solidFill>
                        </a:rPr>
                        <a:t>must have all </a:t>
                      </a:r>
                      <a:r>
                        <a:rPr lang="en-US" b="1">
                          <a:solidFill>
                            <a:schemeClr val="tx1"/>
                          </a:solidFill>
                        </a:rPr>
                        <a:t>the specified roles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The role it self is created in </a:t>
                      </a:r>
                      <a:r>
                        <a:rPr lang="en-US" b="1">
                          <a:solidFill>
                            <a:srgbClr val="FF0000"/>
                          </a:solidFill>
                        </a:rPr>
                        <a:t>Role 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model that registered into </a:t>
                      </a:r>
                      <a:r>
                        <a:rPr lang="en-US" b="1">
                          <a:solidFill>
                            <a:srgbClr val="FF0000"/>
                          </a:solidFill>
                        </a:rPr>
                        <a:t>SQLAlchemyUserDatastore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@roles_accepted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('editor', 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sym typeface="+mn-ea"/>
                        </a:rPr>
                        <a:t>'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sym typeface="+mn-ea"/>
                        </a:rPr>
                        <a:t>user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sym typeface="+mn-ea"/>
                        </a:rPr>
                        <a:t>'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Decorator which specifies that a user </a:t>
                      </a:r>
                      <a:r>
                        <a:rPr lang="en-US" b="1">
                          <a:solidFill>
                            <a:srgbClr val="FF0000"/>
                          </a:solidFill>
                        </a:rPr>
                        <a:t>must have at least one</a:t>
                      </a:r>
                      <a:r>
                        <a:rPr lang="en-US" b="1">
                          <a:solidFill>
                            <a:schemeClr val="tx1"/>
                          </a:solidFill>
                        </a:rPr>
                        <a:t> of the specified roles</a:t>
                      </a:r>
                      <a:r>
                        <a:rPr lang="en-US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115131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Security - Restrict Access View to Specific Role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355" y="2087880"/>
            <a:ext cx="5699125" cy="182626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2"/>
          <a:srcRect r="11966"/>
          <a:stretch>
            <a:fillRect/>
          </a:stretch>
        </p:blipFill>
        <p:spPr>
          <a:xfrm>
            <a:off x="681355" y="4566285"/>
            <a:ext cx="5736590" cy="130937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681355" y="1488440"/>
            <a:ext cx="623443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This is how we apply</a:t>
            </a:r>
            <a:r>
              <a:rPr lang="en-US" sz="2000">
                <a:solidFill>
                  <a:srgbClr val="FF0000"/>
                </a:solidFill>
                <a:sym typeface="+mn-ea"/>
              </a:rPr>
              <a:t> @login_required</a:t>
            </a:r>
            <a:r>
              <a:rPr lang="en-US" sz="2000">
                <a:sym typeface="+mn-ea"/>
              </a:rPr>
              <a:t> into</a:t>
            </a:r>
            <a:r>
              <a:rPr lang="en-US" sz="2000">
                <a:solidFill>
                  <a:srgbClr val="FF0000"/>
                </a:solidFill>
                <a:sym typeface="+mn-ea"/>
              </a:rPr>
              <a:t> home()</a:t>
            </a:r>
            <a:r>
              <a:rPr lang="en-US" sz="2000">
                <a:sym typeface="+mn-ea"/>
              </a:rPr>
              <a:t> view.</a:t>
            </a:r>
            <a:endParaRPr lang="en-US" sz="2000"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681355" y="4145280"/>
            <a:ext cx="784415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since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about()</a:t>
            </a:r>
            <a:r>
              <a:rPr lang="en-US" sz="2000">
                <a:sym typeface="+mn-ea"/>
              </a:rPr>
              <a:t> view is accessible for all user &amp; anonymouse, leave it as is,</a:t>
            </a:r>
            <a:endParaRPr lang="en-US" sz="2000">
              <a:sym typeface="+mn-ea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32130" y="5897880"/>
            <a:ext cx="588581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600">
                <a:solidFill>
                  <a:srgbClr val="FF0000"/>
                </a:solidFill>
              </a:rPr>
              <a:t>pertemuan_6\5_Role_Based_Access\app\views.py</a:t>
            </a:r>
            <a:endParaRPr 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115131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Security - Restrict Access View to Specific Role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2970" y="2506345"/>
            <a:ext cx="6338570" cy="2045970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753110" y="1463040"/>
            <a:ext cx="1048194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This is how we apply</a:t>
            </a:r>
            <a:r>
              <a:rPr lang="en-US" sz="2000">
                <a:solidFill>
                  <a:srgbClr val="FF0000"/>
                </a:solidFill>
                <a:sym typeface="+mn-ea"/>
              </a:rPr>
              <a:t> @login_required</a:t>
            </a:r>
            <a:r>
              <a:rPr lang="en-US" sz="2000">
                <a:sym typeface="+mn-ea"/>
              </a:rPr>
              <a:t> into</a:t>
            </a:r>
            <a:r>
              <a:rPr lang="en-US" sz="2000">
                <a:solidFill>
                  <a:srgbClr val="FF0000"/>
                </a:solidFill>
                <a:sym typeface="+mn-ea"/>
              </a:rPr>
              <a:t> users()</a:t>
            </a:r>
            <a:r>
              <a:rPr lang="en-US" sz="2000">
                <a:sym typeface="+mn-ea"/>
              </a:rPr>
              <a:t> view.</a:t>
            </a:r>
            <a:endParaRPr lang="en-US" sz="2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And also we can put extra restriction by applying</a:t>
            </a:r>
            <a:r>
              <a:rPr lang="en-US" sz="2000">
                <a:solidFill>
                  <a:srgbClr val="FF0000"/>
                </a:solidFill>
              </a:rPr>
              <a:t> @roles_required</a:t>
            </a:r>
            <a:r>
              <a:rPr lang="en-US" sz="2000"/>
              <a:t>(‘user’) ino </a:t>
            </a:r>
            <a:r>
              <a:rPr lang="en-US" sz="2000">
                <a:solidFill>
                  <a:srgbClr val="FF0000"/>
                </a:solidFill>
              </a:rPr>
              <a:t>users()</a:t>
            </a:r>
            <a:r>
              <a:rPr lang="en-US" sz="2000"/>
              <a:t> view to ensure only user with role </a:t>
            </a:r>
            <a:r>
              <a:rPr lang="en-US" sz="2000">
                <a:solidFill>
                  <a:srgbClr val="FF0000"/>
                </a:solidFill>
              </a:rPr>
              <a:t>‘user’</a:t>
            </a:r>
            <a:r>
              <a:rPr lang="en-US" sz="2000"/>
              <a:t> that can access this view.</a:t>
            </a:r>
            <a:endParaRPr lang="en-US" sz="2000"/>
          </a:p>
        </p:txBody>
      </p:sp>
      <p:sp>
        <p:nvSpPr>
          <p:cNvPr id="17" name="Text Box 16"/>
          <p:cNvSpPr txBox="1"/>
          <p:nvPr/>
        </p:nvSpPr>
        <p:spPr>
          <a:xfrm>
            <a:off x="1355725" y="4580890"/>
            <a:ext cx="588581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600">
                <a:solidFill>
                  <a:srgbClr val="FF0000"/>
                </a:solidFill>
              </a:rPr>
              <a:t>pertemuan_6\5_Role_Based_Access\app\views.py</a:t>
            </a:r>
            <a:endParaRPr 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115131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Security - Restrict Access View to Specific Role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1365" y="1969135"/>
            <a:ext cx="5960110" cy="2406015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1365" y="4331335"/>
            <a:ext cx="8852535" cy="2241550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761365" y="1155700"/>
            <a:ext cx="1048194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Additinal view is added to handle </a:t>
            </a:r>
            <a:r>
              <a:rPr lang="en-US" sz="2000" b="1">
                <a:sym typeface="+mn-ea"/>
              </a:rPr>
              <a:t>user deletion </a:t>
            </a:r>
            <a:r>
              <a:rPr lang="en-US" sz="2000">
                <a:sym typeface="+mn-ea"/>
              </a:rPr>
              <a:t>&amp; </a:t>
            </a:r>
            <a:r>
              <a:rPr lang="en-US" sz="2000" b="1">
                <a:sym typeface="+mn-ea"/>
              </a:rPr>
              <a:t>user activation</a:t>
            </a:r>
            <a:r>
              <a:rPr lang="en-US" sz="2000">
                <a:sym typeface="+mn-ea"/>
              </a:rPr>
              <a:t>.</a:t>
            </a:r>
            <a:endParaRPr lang="en-US" sz="2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since delete user is crucial part, we want to restrict it into user granted role </a:t>
            </a:r>
            <a:r>
              <a:rPr lang="en-US" sz="2000">
                <a:solidFill>
                  <a:srgbClr val="FF0000"/>
                </a:solidFill>
              </a:rPr>
              <a:t>‘admin’ </a:t>
            </a:r>
            <a:r>
              <a:rPr lang="en-US" sz="2000"/>
              <a:t>and</a:t>
            </a:r>
            <a:r>
              <a:rPr lang="en-US" sz="2000">
                <a:solidFill>
                  <a:srgbClr val="FF0000"/>
                </a:solidFill>
              </a:rPr>
              <a:t> ‘user’</a:t>
            </a:r>
            <a:r>
              <a:rPr lang="en-US" sz="2000"/>
              <a:t> .</a:t>
            </a:r>
            <a:endParaRPr lang="en-US" sz="2000"/>
          </a:p>
        </p:txBody>
      </p:sp>
      <p:sp>
        <p:nvSpPr>
          <p:cNvPr id="8" name="Text Box 7"/>
          <p:cNvSpPr txBox="1"/>
          <p:nvPr/>
        </p:nvSpPr>
        <p:spPr>
          <a:xfrm>
            <a:off x="3728085" y="6514465"/>
            <a:ext cx="588581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600">
                <a:solidFill>
                  <a:srgbClr val="FF0000"/>
                </a:solidFill>
              </a:rPr>
              <a:t>pertemuan_6\5_Role_Based_Access\app\views.py</a:t>
            </a:r>
            <a:endParaRPr 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115131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Security - Restrict Access View to Specific Role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761365" y="1223010"/>
            <a:ext cx="1048194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To access view </a:t>
            </a:r>
            <a:r>
              <a:rPr lang="en-US" sz="2000" b="1">
                <a:sym typeface="+mn-ea"/>
              </a:rPr>
              <a:t>user deletion </a:t>
            </a:r>
            <a:r>
              <a:rPr lang="en-US" sz="2000">
                <a:sym typeface="+mn-ea"/>
              </a:rPr>
              <a:t>&amp; </a:t>
            </a:r>
            <a:r>
              <a:rPr lang="en-US" sz="2000" b="1">
                <a:sym typeface="+mn-ea"/>
              </a:rPr>
              <a:t>user activation</a:t>
            </a:r>
            <a:r>
              <a:rPr lang="en-US" sz="2000">
                <a:sym typeface="+mn-ea"/>
              </a:rPr>
              <a:t>. we can add a button on each row of user list data.</a:t>
            </a:r>
            <a:endParaRPr lang="en-US" sz="2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This button is rendered by </a:t>
            </a:r>
            <a:r>
              <a:rPr lang="en-US" sz="2000" b="1">
                <a:sym typeface="+mn-ea"/>
              </a:rPr>
              <a:t>ActionForm.</a:t>
            </a:r>
            <a:endParaRPr lang="en-US" sz="20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5345" y="2038350"/>
            <a:ext cx="10500360" cy="418147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4344670" y="6219825"/>
            <a:ext cx="701103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600">
                <a:solidFill>
                  <a:srgbClr val="FF0000"/>
                </a:solidFill>
              </a:rPr>
              <a:t>pertemuan_6\5_Role_Based_Access\app\templates\user_list.html</a:t>
            </a:r>
            <a:endParaRPr 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115131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Security - Restrict Access View to Specific Role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761365" y="1223010"/>
            <a:ext cx="1048194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After we can restrict access to a user with associated role, </a:t>
            </a:r>
            <a:endParaRPr lang="en-US" sz="2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Then, how we create Role and granted role into user? 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Since a Role itself is creating iour data model, we can use Flask-SQLAlchemy style to creating Role.</a:t>
            </a:r>
            <a:endParaRPr lang="en-US" sz="20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3125" y="2473960"/>
            <a:ext cx="4724400" cy="399415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873760" y="6468110"/>
            <a:ext cx="472376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600">
                <a:solidFill>
                  <a:srgbClr val="FF0000"/>
                </a:solidFill>
              </a:rPr>
              <a:t>pertemuan_6\5_Role_Based_Access\run.py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5700395" y="2473960"/>
            <a:ext cx="575564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We can put this part on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run.py</a:t>
            </a:r>
            <a:r>
              <a:rPr lang="en-US" sz="2000">
                <a:sym typeface="+mn-ea"/>
              </a:rPr>
              <a:t> like this side. </a:t>
            </a:r>
            <a:endParaRPr lang="en-US" sz="2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115131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Security - Restrict Access View to Specific Role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761365" y="1223010"/>
            <a:ext cx="1048194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Invoking the app by </a:t>
            </a:r>
            <a:r>
              <a:rPr lang="en-US" sz="2000">
                <a:solidFill>
                  <a:schemeClr val="tx1"/>
                </a:solidFill>
                <a:sym typeface="+mn-ea"/>
              </a:rPr>
              <a:t>running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pertemuan_6\5_Role_Based_Access\run.py </a:t>
            </a:r>
            <a:endParaRPr lang="en-US" sz="2000">
              <a:solidFill>
                <a:srgbClr val="FF0000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Then check if a view we have is restricted following our role matrix.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Logged in as </a:t>
            </a:r>
            <a:r>
              <a:rPr lang="en-US" sz="2000" b="1">
                <a:solidFill>
                  <a:srgbClr val="FF0000"/>
                </a:solidFill>
              </a:rPr>
              <a:t>John Doe</a:t>
            </a:r>
            <a:r>
              <a:rPr lang="en-US" sz="2000"/>
              <a:t> (granted with </a:t>
            </a:r>
            <a:r>
              <a:rPr lang="en-US" sz="2000" b="1"/>
              <a:t>admin </a:t>
            </a:r>
            <a:r>
              <a:rPr lang="en-US" sz="2000"/>
              <a:t>&amp; </a:t>
            </a:r>
            <a:r>
              <a:rPr lang="en-US" sz="2000" b="1"/>
              <a:t>user </a:t>
            </a:r>
            <a:r>
              <a:rPr lang="en-US" sz="2000"/>
              <a:t>Role)</a:t>
            </a:r>
            <a:endParaRPr lang="en-US" sz="20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3930" y="2345690"/>
            <a:ext cx="8343900" cy="4171950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269811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3316605" y="2937510"/>
            <a:ext cx="55784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Flask Security - Authorization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967105" y="4299585"/>
            <a:ext cx="889444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1.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Flask </a:t>
            </a:r>
            <a:r>
              <a:rPr lang="en-US" sz="2400">
                <a:solidFill>
                  <a:schemeClr val="tx1"/>
                </a:solidFill>
                <a:sym typeface="+mn-ea"/>
              </a:rPr>
              <a:t>Security - </a:t>
            </a:r>
            <a:r>
              <a:rPr lang="en-US" sz="2400">
                <a:sym typeface="+mn-ea"/>
              </a:rPr>
              <a:t>Register &amp; Logot User </a:t>
            </a:r>
            <a:endParaRPr lang="en-US" sz="2400"/>
          </a:p>
          <a:p>
            <a:r>
              <a:rPr lang="en-US" sz="2400"/>
              <a:t>2. </a:t>
            </a:r>
            <a:r>
              <a:rPr 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Flask </a:t>
            </a:r>
            <a:r>
              <a:rPr lang="en-US" sz="2400">
                <a:sym typeface="+mn-ea"/>
              </a:rPr>
              <a:t>Security - </a:t>
            </a:r>
            <a:r>
              <a:rPr lang="en-US" sz="2400">
                <a:sym typeface="+mn-ea"/>
              </a:rPr>
              <a:t>Change &amp; Reset Password </a:t>
            </a:r>
            <a:endParaRPr lang="en-US" sz="2400"/>
          </a:p>
          <a:p>
            <a:r>
              <a:rPr lang="en-US" sz="2400"/>
              <a:t>3. </a:t>
            </a:r>
            <a:r>
              <a:rPr 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Flask </a:t>
            </a:r>
            <a:r>
              <a:rPr lang="en-US" sz="2400">
                <a:sym typeface="+mn-ea"/>
              </a:rPr>
              <a:t>Security - </a:t>
            </a:r>
            <a:r>
              <a:rPr lang="en-US" sz="2400"/>
              <a:t>Restrict Access View to Specific Role</a:t>
            </a:r>
            <a:endParaRPr lang="en-US" sz="2400"/>
          </a:p>
          <a:p>
            <a:r>
              <a:rPr lang="en-US" sz="2400"/>
              <a:t>4. User &amp; Role Management</a:t>
            </a:r>
            <a:endParaRPr lang="en-US"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115131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Security - Restrict Access View to Specific Role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761365" y="1223010"/>
            <a:ext cx="1048194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Logged in as </a:t>
            </a:r>
            <a:r>
              <a:rPr lang="en-US" sz="2000" b="1">
                <a:solidFill>
                  <a:srgbClr val="FF0000"/>
                </a:solidFill>
              </a:rPr>
              <a:t>Jasmine</a:t>
            </a:r>
            <a:r>
              <a:rPr lang="en-US" sz="2000"/>
              <a:t> (granted with only </a:t>
            </a:r>
            <a:r>
              <a:rPr lang="en-US" sz="2000" b="1"/>
              <a:t>user </a:t>
            </a:r>
            <a:r>
              <a:rPr lang="en-US" sz="2000"/>
              <a:t>Role)</a:t>
            </a:r>
            <a:endParaRPr lang="en-US" sz="2000"/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47445" y="1729740"/>
            <a:ext cx="9709785" cy="4083685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86155" y="1814830"/>
            <a:ext cx="9439275" cy="3228975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115131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Security - Restrict Access View to Specific Role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761365" y="1223010"/>
            <a:ext cx="1048194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/>
              <a:t>Unauthenticated </a:t>
            </a:r>
            <a:r>
              <a:rPr lang="en-US" sz="2000"/>
              <a:t>User (Anonymous)</a:t>
            </a:r>
            <a:endParaRPr lang="en-US" sz="2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58743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User &amp; Role Management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838200" y="1223010"/>
            <a:ext cx="1048194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After we successfully restrict access views to a specific user eith associated role.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Now we will try to create </a:t>
            </a:r>
            <a:r>
              <a:rPr lang="en-US" sz="2000" b="1">
                <a:solidFill>
                  <a:srgbClr val="FF0000"/>
                </a:solidFill>
              </a:rPr>
              <a:t>Role Menu </a:t>
            </a:r>
            <a:r>
              <a:rPr lang="en-US" sz="2000"/>
              <a:t>in apps and </a:t>
            </a:r>
            <a:r>
              <a:rPr lang="en-US" sz="2000" b="1">
                <a:solidFill>
                  <a:srgbClr val="FF0000"/>
                </a:solidFill>
              </a:rPr>
              <a:t>Multi Select Role</a:t>
            </a:r>
            <a:r>
              <a:rPr lang="en-US" sz="2000"/>
              <a:t> in </a:t>
            </a:r>
            <a:r>
              <a:rPr lang="en-US" sz="2000" b="1">
                <a:solidFill>
                  <a:srgbClr val="FF0000"/>
                </a:solidFill>
              </a:rPr>
              <a:t>User Form</a:t>
            </a:r>
            <a:r>
              <a:rPr lang="en-US" sz="2000"/>
              <a:t>, so we can manage User Role in runtime.</a:t>
            </a:r>
            <a:endParaRPr lang="en-US" sz="20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 r="27110"/>
          <a:stretch>
            <a:fillRect/>
          </a:stretch>
        </p:blipFill>
        <p:spPr>
          <a:xfrm>
            <a:off x="732790" y="2696210"/>
            <a:ext cx="5325110" cy="363855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6855" y="2237740"/>
            <a:ext cx="4838700" cy="409702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6" name="Text Box 5"/>
          <p:cNvSpPr txBox="1"/>
          <p:nvPr/>
        </p:nvSpPr>
        <p:spPr>
          <a:xfrm>
            <a:off x="2394585" y="6334760"/>
            <a:ext cx="12128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>
                <a:solidFill>
                  <a:srgbClr val="FF0000"/>
                </a:solidFill>
                <a:sym typeface="+mn-ea"/>
              </a:rPr>
              <a:t>Role Menu</a:t>
            </a:r>
            <a:endParaRPr lang="en-US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7482205" y="6334760"/>
            <a:ext cx="30486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>
                <a:solidFill>
                  <a:srgbClr val="FF0000"/>
                </a:solidFill>
                <a:sym typeface="+mn-ea"/>
              </a:rPr>
              <a:t>Multi Select Role in User Form</a:t>
            </a:r>
            <a:endParaRPr lang="en-US" b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58743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User &amp; Role Management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360" y="1860550"/>
            <a:ext cx="10592435" cy="1530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3937635"/>
            <a:ext cx="8956040" cy="217043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4278630" y="3390900"/>
            <a:ext cx="690816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600">
                <a:solidFill>
                  <a:srgbClr val="FF0000"/>
                </a:solidFill>
              </a:rPr>
              <a:t>pertemuan_6\6_Role_Management\app\forms.py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2651760" y="6089650"/>
            <a:ext cx="690816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600">
                <a:solidFill>
                  <a:srgbClr val="FF0000"/>
                </a:solidFill>
              </a:rPr>
              <a:t>pertemuan_6\6_Role_Management\app\views.py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838200" y="1223010"/>
            <a:ext cx="1048194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To create Role Menu, we need to create Form and Views for Role Menu.</a:t>
            </a:r>
            <a:endParaRPr lang="en-US" sz="2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58743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User &amp; Role Management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812290" y="4158615"/>
            <a:ext cx="690816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600">
                <a:solidFill>
                  <a:srgbClr val="FF0000"/>
                </a:solidFill>
              </a:rPr>
              <a:t>pertemuan_6\6_Role_Management\app\templates\role_list.html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838200" y="1223010"/>
            <a:ext cx="1048194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Dont forget to create Jinja2 template for Role List &amp; Role Detail</a:t>
            </a:r>
            <a:endParaRPr lang="en-US" sz="20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8230" y="1631315"/>
            <a:ext cx="7642225" cy="2517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230" y="4651375"/>
            <a:ext cx="8768715" cy="185547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3225800" y="6506845"/>
            <a:ext cx="662114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600">
                <a:solidFill>
                  <a:srgbClr val="FF0000"/>
                </a:solidFill>
              </a:rPr>
              <a:t>pertemuan_6\6_Role_Management\app\templates\role.html</a:t>
            </a:r>
            <a:endParaRPr 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58743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User &amp; Role Management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838200" y="1223010"/>
            <a:ext cx="1096264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To add </a:t>
            </a:r>
            <a:r>
              <a:rPr lang="en-US" sz="2000" b="1">
                <a:solidFill>
                  <a:srgbClr val="FF0000"/>
                </a:solidFill>
              </a:rPr>
              <a:t>Multi Select Role </a:t>
            </a:r>
            <a:r>
              <a:rPr lang="en-US" sz="2000"/>
              <a:t>in </a:t>
            </a:r>
            <a:r>
              <a:rPr lang="en-US" sz="2000" b="1">
                <a:solidFill>
                  <a:srgbClr val="FF0000"/>
                </a:solidFill>
              </a:rPr>
              <a:t>UserForm</a:t>
            </a:r>
            <a:r>
              <a:rPr lang="en-US" sz="2000" b="1"/>
              <a:t> </a:t>
            </a:r>
            <a:r>
              <a:rPr lang="en-US" sz="2000"/>
              <a:t>we can use </a:t>
            </a:r>
            <a:r>
              <a:rPr lang="en-US" sz="2000">
                <a:solidFill>
                  <a:srgbClr val="FF0000"/>
                </a:solidFill>
              </a:rPr>
              <a:t>SelectMultipleField()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/>
              <a:t>method</a:t>
            </a:r>
            <a:r>
              <a:rPr lang="en-US" sz="2000"/>
              <a:t> from Flask-WTForm.</a:t>
            </a:r>
            <a:endParaRPr lang="en-US" sz="20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6315" y="2178050"/>
            <a:ext cx="10701020" cy="242570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4925695" y="4603750"/>
            <a:ext cx="677164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600">
                <a:solidFill>
                  <a:srgbClr val="FF0000"/>
                </a:solidFill>
              </a:rPr>
              <a:t>pertemuan_6\6_Role_Management\app\forms.py</a:t>
            </a:r>
            <a:endParaRPr 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58743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User &amp; Role Management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838200" y="1223010"/>
            <a:ext cx="1048194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Then, to show </a:t>
            </a:r>
            <a:r>
              <a:rPr lang="en-US" sz="2000" b="1">
                <a:solidFill>
                  <a:srgbClr val="FF0000"/>
                </a:solidFill>
                <a:sym typeface="+mn-ea"/>
              </a:rPr>
              <a:t>Multi Select Role </a:t>
            </a:r>
            <a:r>
              <a:rPr lang="en-US" sz="2000">
                <a:sym typeface="+mn-ea"/>
              </a:rPr>
              <a:t>in </a:t>
            </a:r>
            <a:r>
              <a:rPr lang="en-US" sz="2000">
                <a:solidFill>
                  <a:schemeClr val="tx1"/>
                </a:solidFill>
                <a:sym typeface="+mn-ea"/>
              </a:rPr>
              <a:t>t</a:t>
            </a:r>
            <a:r>
              <a:rPr lang="en-US" sz="2000">
                <a:solidFill>
                  <a:schemeClr val="tx1"/>
                </a:solidFill>
                <a:sym typeface="+mn-ea"/>
              </a:rPr>
              <a:t>emplate (</a:t>
            </a:r>
            <a:r>
              <a:rPr lang="en-US" sz="2000" b="1">
                <a:solidFill>
                  <a:srgbClr val="FF0000"/>
                </a:solidFill>
                <a:sym typeface="+mn-ea"/>
              </a:rPr>
              <a:t>user.html</a:t>
            </a:r>
            <a:r>
              <a:rPr lang="en-US" sz="2000">
                <a:solidFill>
                  <a:schemeClr val="tx1"/>
                </a:solidFill>
                <a:sym typeface="+mn-ea"/>
              </a:rPr>
              <a:t>)</a:t>
            </a:r>
            <a:r>
              <a:rPr lang="en-US" sz="2000" b="1">
                <a:solidFill>
                  <a:srgbClr val="FF0000"/>
                </a:solidFill>
                <a:sym typeface="+mn-ea"/>
              </a:rPr>
              <a:t> </a:t>
            </a:r>
            <a:r>
              <a:rPr lang="en-US" sz="2000">
                <a:sym typeface="+mn-ea"/>
              </a:rPr>
              <a:t>we can use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render_multiple_select() </a:t>
            </a:r>
            <a:r>
              <a:rPr lang="en-US" sz="2000">
                <a:sym typeface="+mn-ea"/>
              </a:rPr>
              <a:t>macro from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_form_element_vertical.html </a:t>
            </a:r>
            <a:r>
              <a:rPr lang="en-US" sz="2000">
                <a:sym typeface="+mn-ea"/>
              </a:rPr>
              <a:t>widget.</a:t>
            </a:r>
            <a:endParaRPr lang="en-US" sz="2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3485" y="2277745"/>
            <a:ext cx="8293100" cy="362902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755390" y="5906770"/>
            <a:ext cx="575119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600">
                <a:solidFill>
                  <a:srgbClr val="FF0000"/>
                </a:solidFill>
              </a:rPr>
              <a:t>pertemuan_6\6_Role_Management\app\templates\user.html</a:t>
            </a:r>
            <a:endParaRPr 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585720"/>
            <a:ext cx="9156700" cy="242062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378200" y="5006340"/>
            <a:ext cx="66167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600">
                <a:solidFill>
                  <a:srgbClr val="FF0000"/>
                </a:solidFill>
              </a:rPr>
              <a:t>pertemuan_6\6_Role_Management\app\views.py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58743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User &amp; Role Management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838200" y="1223010"/>
            <a:ext cx="1048194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To set </a:t>
            </a:r>
            <a:r>
              <a:rPr lang="en-US" sz="2000" b="1">
                <a:solidFill>
                  <a:srgbClr val="FF0000"/>
                </a:solidFill>
              </a:rPr>
              <a:t>list option </a:t>
            </a:r>
            <a:r>
              <a:rPr lang="en-US" sz="2000"/>
              <a:t>for Multiple Select Role, we can creating an list with structure : </a:t>
            </a:r>
            <a:endParaRPr 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[(value, label), (value, label), (value, label)] </a:t>
            </a:r>
            <a:endParaRPr 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Then assign it into </a:t>
            </a:r>
            <a:r>
              <a:rPr lang="en-US" sz="2000" b="1"/>
              <a:t>Role field </a:t>
            </a:r>
            <a:r>
              <a:rPr lang="en-US" sz="2000"/>
              <a:t>in </a:t>
            </a:r>
            <a:r>
              <a:rPr lang="en-US" sz="2000" b="1"/>
              <a:t>UserForm</a:t>
            </a:r>
            <a:endParaRPr lang="en-US" sz="2000" b="1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58743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User &amp; Role Management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761365" y="1223010"/>
            <a:ext cx="1048194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Invoking the app by </a:t>
            </a:r>
            <a:r>
              <a:rPr lang="en-US" sz="2000">
                <a:solidFill>
                  <a:schemeClr val="tx1"/>
                </a:solidFill>
                <a:sym typeface="+mn-ea"/>
              </a:rPr>
              <a:t>running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pertemuan_6\6_Role_Management\run.py</a:t>
            </a:r>
            <a:endParaRPr lang="en-US" sz="2000">
              <a:solidFill>
                <a:srgbClr val="FF0000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Then try to open </a:t>
            </a:r>
            <a:r>
              <a:rPr lang="en-US" sz="2000" b="1"/>
              <a:t>User Form </a:t>
            </a:r>
            <a:r>
              <a:rPr lang="en-US" sz="2000"/>
              <a:t>and grant Role “</a:t>
            </a:r>
            <a:r>
              <a:rPr lang="en-US" sz="2000" b="1">
                <a:solidFill>
                  <a:srgbClr val="FF0000"/>
                </a:solidFill>
              </a:rPr>
              <a:t>Admin” </a:t>
            </a:r>
            <a:r>
              <a:rPr lang="en-US" sz="2000"/>
              <a:t>to </a:t>
            </a:r>
            <a:r>
              <a:rPr lang="en-US" sz="2000" b="1">
                <a:solidFill>
                  <a:srgbClr val="FF0000"/>
                </a:solidFill>
              </a:rPr>
              <a:t>Jasmine </a:t>
            </a:r>
            <a:endParaRPr lang="en-US" sz="2000" b="1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Then Jasmine shoud be able to access screen with </a:t>
            </a:r>
            <a:r>
              <a:rPr lang="en-US" sz="2000" b="1">
                <a:solidFill>
                  <a:schemeClr val="tx1"/>
                </a:solidFill>
              </a:rPr>
              <a:t>Admin </a:t>
            </a:r>
            <a:r>
              <a:rPr lang="en-US" sz="2000">
                <a:solidFill>
                  <a:schemeClr val="tx1"/>
                </a:solidFill>
              </a:rPr>
              <a:t>resticted role.</a:t>
            </a:r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6650" y="2345690"/>
            <a:ext cx="7885430" cy="418909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269811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203700" y="2938145"/>
            <a:ext cx="32327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Flask Scaffolding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60458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Security - Registration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096770"/>
            <a:ext cx="4368165" cy="257365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50825" y="4670425"/>
            <a:ext cx="495554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600">
                <a:solidFill>
                  <a:srgbClr val="FF0000"/>
                </a:solidFill>
              </a:rPr>
              <a:t>pertemuan_6\1_Flask_Security_Registration\config.py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807720" y="1485265"/>
            <a:ext cx="83159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To enable Registration in Flask Security, we need to put </a:t>
            </a:r>
            <a:r>
              <a:rPr lang="en-US" sz="2000">
                <a:solidFill>
                  <a:srgbClr val="FF0000"/>
                </a:solidFill>
              </a:rPr>
              <a:t>REGISTERABLE= True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838200" y="5652135"/>
            <a:ext cx="1101725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/>
              <a:t>Flask-Security Documentation :</a:t>
            </a:r>
            <a:endParaRPr lang="en-US" sz="2000" b="1"/>
          </a:p>
          <a:p>
            <a:pPr lvl="1"/>
            <a:r>
              <a:rPr lang="en-US" sz="2000" b="1"/>
              <a:t>Flask-Security Config</a:t>
            </a:r>
            <a:r>
              <a:rPr lang="en-US" sz="2000"/>
              <a:t> : </a:t>
            </a:r>
            <a:r>
              <a:rPr lang="en-US" sz="2000">
                <a:hlinkClick r:id="rId2" action="ppaction://hlinkfile"/>
              </a:rPr>
              <a:t>https://pythonhosted.org/Flask-Security/configuration.html</a:t>
            </a:r>
            <a:endParaRPr lang="en-US" sz="2000"/>
          </a:p>
          <a:p>
            <a:pPr lvl="1"/>
            <a:r>
              <a:rPr lang="en-US" sz="2000" b="1"/>
              <a:t>Flask-Security Customization</a:t>
            </a:r>
            <a:r>
              <a:rPr lang="en-US" sz="2000"/>
              <a:t> : </a:t>
            </a:r>
            <a:r>
              <a:rPr lang="en-US" sz="2000">
                <a:hlinkClick r:id="rId3" action="ppaction://hlinkfile"/>
              </a:rPr>
              <a:t>https://pythonhosted.org/Flask-Security/customizing.html</a:t>
            </a:r>
            <a:endParaRPr lang="en-US" sz="2000">
              <a:hlinkClick r:id="rId3" action="ppaction://hlinkfile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38506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Scaffolding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14375" y="1558290"/>
            <a:ext cx="790511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>
                <a:solidFill>
                  <a:srgbClr val="FF0000"/>
                </a:solidFill>
              </a:rPr>
              <a:t>Scaffolding </a:t>
            </a:r>
            <a:r>
              <a:rPr lang="en-US" sz="2400"/>
              <a:t>is a technique supported by some model–view–controller frameworks, in which the programmer can specify how the application database may be used. [</a:t>
            </a:r>
            <a:r>
              <a:rPr lang="en-US" sz="2400">
                <a:hlinkClick r:id="rId1" tooltip="" action="ppaction://hlinkfile"/>
              </a:rPr>
              <a:t>Wikipedia</a:t>
            </a:r>
            <a:r>
              <a:rPr lang="en-US" sz="2400"/>
              <a:t>]</a:t>
            </a:r>
            <a:endParaRPr lang="en-US" sz="2400"/>
          </a:p>
        </p:txBody>
      </p:sp>
      <p:sp>
        <p:nvSpPr>
          <p:cNvPr id="8" name="Text Box 7"/>
          <p:cNvSpPr txBox="1"/>
          <p:nvPr/>
        </p:nvSpPr>
        <p:spPr>
          <a:xfrm>
            <a:off x="714375" y="3569970"/>
            <a:ext cx="941197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/>
              <a:t>Scaffolding was made popular by the </a:t>
            </a:r>
            <a:r>
              <a:rPr lang="en-US" sz="2000">
                <a:solidFill>
                  <a:srgbClr val="FF0000"/>
                </a:solidFill>
              </a:rPr>
              <a:t>Ruby on Rails </a:t>
            </a:r>
            <a:r>
              <a:rPr lang="en-US" sz="2000"/>
              <a:t>framework. It has been adapted to other software frameworks, including</a:t>
            </a:r>
            <a:r>
              <a:rPr lang="en-US" sz="2000">
                <a:solidFill>
                  <a:srgbClr val="FF0000"/>
                </a:solidFill>
              </a:rPr>
              <a:t> OutSystems Platform, Express Framework, Blitz.js</a:t>
            </a:r>
            <a:r>
              <a:rPr lang="en-US" sz="2000"/>
              <a:t>, </a:t>
            </a:r>
            <a:r>
              <a:rPr lang="en-US" sz="2000">
                <a:solidFill>
                  <a:srgbClr val="FF0000"/>
                </a:solidFill>
              </a:rPr>
              <a:t>Play framework, Django, web2py, MonoRail, Brail, Symfony, Laravel, CodeIgniter, Yii, CakePHP, Phalcon PHP, Model-Glue, PRADO, Grails, Catalyst, Mojolicious, Seam Framework, Spring Roo, JHipster, ASP.NET Dynamic Data, KumbiaPHP</a:t>
            </a:r>
            <a:r>
              <a:rPr lang="en-US" sz="2000"/>
              <a:t> and </a:t>
            </a:r>
            <a:r>
              <a:rPr lang="en-US" sz="2000">
                <a:solidFill>
                  <a:srgbClr val="FF0000"/>
                </a:solidFill>
              </a:rPr>
              <a:t>ASP.NET MVC framework's Metadata Template Helpers</a:t>
            </a:r>
            <a:r>
              <a:rPr lang="en-US" sz="2000"/>
              <a:t>.</a:t>
            </a:r>
            <a:endParaRPr lang="en-US" sz="2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38506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Scaffolding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2695" y="1564640"/>
            <a:ext cx="9919970" cy="472694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5" name="Text Box 4"/>
          <p:cNvSpPr txBox="1"/>
          <p:nvPr/>
        </p:nvSpPr>
        <p:spPr>
          <a:xfrm>
            <a:off x="3220720" y="6291580"/>
            <a:ext cx="528574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2000">
                <a:solidFill>
                  <a:srgbClr val="FF0000"/>
                </a:solidFill>
              </a:rPr>
              <a:t>https://pypi.org/project/flask-scaffolding/</a:t>
            </a:r>
            <a:endParaRPr 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969645" y="1440815"/>
            <a:ext cx="1071689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Installation :</a:t>
            </a:r>
            <a:endParaRPr lang="en-US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highlight>
                  <a:srgbClr val="C0C0C0"/>
                </a:highlight>
              </a:rPr>
              <a:t>pip install flask-scaffolding</a:t>
            </a:r>
            <a:endParaRPr lang="en-US" sz="2000">
              <a:solidFill>
                <a:schemeClr val="tx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Run to create a </a:t>
            </a:r>
            <a:r>
              <a:rPr lang="en-US" sz="2000" b="1">
                <a:solidFill>
                  <a:srgbClr val="FF0000"/>
                </a:solidFill>
              </a:rPr>
              <a:t>new flask app</a:t>
            </a:r>
            <a:r>
              <a:rPr lang="en-US" sz="2000"/>
              <a:t> with the given name and destination path.</a:t>
            </a:r>
            <a:endParaRPr lang="en-US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highlight>
                  <a:srgbClr val="C0C0C0"/>
                </a:highlight>
              </a:rPr>
              <a:t>python -m scaffold.web &lt;YOUR_APP_NAME&gt; &lt;path/to/destination&gt;</a:t>
            </a:r>
            <a:endParaRPr lang="en-US" sz="2000">
              <a:solidFill>
                <a:srgbClr val="0070C0"/>
              </a:solidFill>
              <a:highlight>
                <a:srgbClr val="C0C0C0"/>
              </a:highlight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Add your custom model into </a:t>
            </a:r>
            <a:r>
              <a:rPr lang="en-US" sz="2000">
                <a:highlight>
                  <a:srgbClr val="C0C0C0"/>
                </a:highlight>
              </a:rPr>
              <a:t>&lt;YOUR_APP_NAME&gt;/app/models/</a:t>
            </a:r>
            <a:r>
              <a:rPr lang="en-US" sz="2000"/>
              <a:t>,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Run to add a </a:t>
            </a:r>
            <a:r>
              <a:rPr lang="en-US" sz="2000" b="1">
                <a:solidFill>
                  <a:srgbClr val="FF0000"/>
                </a:solidFill>
              </a:rPr>
              <a:t>new screen UI</a:t>
            </a:r>
            <a:r>
              <a:rPr lang="en-US" sz="2000"/>
              <a:t> on created app above,</a:t>
            </a:r>
            <a:endParaRPr lang="en-US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>
                <a:highlight>
                  <a:srgbClr val="C0C0C0"/>
                </a:highlight>
              </a:rPr>
              <a:t>python -m scaffold.ui &lt;MODEL_NAME&gt; &lt;path/to/model/file/location&gt;</a:t>
            </a:r>
            <a:endParaRPr lang="en-US" sz="2000">
              <a:highlight>
                <a:srgbClr val="C0C0C0"/>
              </a:highlight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38506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Scaffolding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-19050" y="2725420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439420" y="2964815"/>
            <a:ext cx="16802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The End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213610"/>
            <a:ext cx="5092065" cy="31877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58140" y="5401310"/>
            <a:ext cx="557212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600">
                <a:solidFill>
                  <a:srgbClr val="FF0000"/>
                </a:solidFill>
              </a:rPr>
              <a:t>pertemuan_6\1_Flask_Security_Registration\instance\config.py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60458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Security - Registration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807720" y="1485265"/>
            <a:ext cx="109435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Then we need to enable several configuration in </a:t>
            </a:r>
            <a:r>
              <a:rPr lang="en-US" sz="2000">
                <a:solidFill>
                  <a:srgbClr val="FF0000"/>
                </a:solidFill>
              </a:rPr>
              <a:t>instance/config.py</a:t>
            </a:r>
            <a:r>
              <a:rPr lang="en-US" sz="2000"/>
              <a:t> related to Email Config for Registration Notification and several </a:t>
            </a:r>
            <a:r>
              <a:rPr lang="en-US" sz="2000">
                <a:solidFill>
                  <a:srgbClr val="FF0000"/>
                </a:solidFill>
              </a:rPr>
              <a:t>SECURITY_EMAIL_SENDER 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6070600" y="2213610"/>
            <a:ext cx="568071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Then eachtime user register into app, there will be email sent to that account </a:t>
            </a:r>
            <a:r>
              <a:rPr lang="en-US" sz="2000" b="1"/>
              <a:t>automatically </a:t>
            </a:r>
            <a:r>
              <a:rPr lang="en-US" sz="2000"/>
              <a:t>by </a:t>
            </a:r>
            <a:r>
              <a:rPr lang="en-US" sz="2000">
                <a:solidFill>
                  <a:srgbClr val="FF0000"/>
                </a:solidFill>
              </a:rPr>
              <a:t>Flask-Mail </a:t>
            </a:r>
            <a:r>
              <a:rPr lang="en-US" sz="2000"/>
              <a:t>under the hood.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For testing purpose, we can use fake SMTP server from </a:t>
            </a:r>
            <a:r>
              <a:rPr lang="en-US" sz="2000">
                <a:solidFill>
                  <a:schemeClr val="tx1"/>
                </a:solidFill>
                <a:hlinkClick r:id="rId2" action="ppaction://hlinkfile"/>
              </a:rPr>
              <a:t>https://mailtrap.io/</a:t>
            </a:r>
            <a:r>
              <a:rPr lang="en-US" sz="2000">
                <a:solidFill>
                  <a:schemeClr val="tx1"/>
                </a:solidFill>
              </a:rPr>
              <a:t> for our mail setting.</a:t>
            </a:r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578735" y="4638675"/>
            <a:ext cx="1499870" cy="12700"/>
          </a:xfrm>
          <a:prstGeom prst="line">
            <a:avLst/>
          </a:prstGeom>
          <a:ln w="762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578735" y="4885690"/>
            <a:ext cx="1575435" cy="6350"/>
          </a:xfrm>
          <a:prstGeom prst="line">
            <a:avLst/>
          </a:prstGeom>
          <a:ln w="762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838200" y="2202815"/>
            <a:ext cx="5091430" cy="3187700"/>
            <a:chOff x="1320" y="3469"/>
            <a:chExt cx="8018" cy="5020"/>
          </a:xfrm>
        </p:grpSpPr>
        <p:pic>
          <p:nvPicPr>
            <p:cNvPr id="13" name="Content Placeholder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20" y="3469"/>
              <a:ext cx="8019" cy="5020"/>
            </a:xfrm>
            <a:prstGeom prst="rect">
              <a:avLst/>
            </a:prstGeom>
          </p:spPr>
        </p:pic>
        <p:cxnSp>
          <p:nvCxnSpPr>
            <p:cNvPr id="14" name="Straight Connector 13"/>
            <p:cNvCxnSpPr/>
            <p:nvPr/>
          </p:nvCxnSpPr>
          <p:spPr>
            <a:xfrm>
              <a:off x="4061" y="7288"/>
              <a:ext cx="2362" cy="20"/>
            </a:xfrm>
            <a:prstGeom prst="line">
              <a:avLst/>
            </a:prstGeom>
            <a:ln w="762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061" y="7677"/>
              <a:ext cx="2481" cy="10"/>
            </a:xfrm>
            <a:prstGeom prst="line">
              <a:avLst/>
            </a:prstGeom>
            <a:ln w="762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60458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Security - Registration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4" name="Content Placeholder 3" descr="Untitled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2930" y="2058035"/>
            <a:ext cx="6474460" cy="435165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Text Box 7"/>
          <p:cNvSpPr txBox="1"/>
          <p:nvPr/>
        </p:nvSpPr>
        <p:spPr>
          <a:xfrm>
            <a:off x="582930" y="1268730"/>
            <a:ext cx="109435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Just sign up in </a:t>
            </a:r>
            <a:r>
              <a:rPr lang="en-US" sz="2000">
                <a:solidFill>
                  <a:schemeClr val="tx1"/>
                </a:solidFill>
                <a:hlinkClick r:id="rId2" action="ppaction://hlinkfile"/>
              </a:rPr>
              <a:t>https://mailtrap.io/register/signup</a:t>
            </a:r>
            <a:r>
              <a:rPr lang="en-US" sz="2000">
                <a:solidFill>
                  <a:schemeClr val="tx1"/>
                </a:solidFill>
              </a:rPr>
              <a:t> then Open SMTP Setting &gt; Flask Mail,</a:t>
            </a:r>
            <a:endParaRPr 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Coppy that configuration, into our </a:t>
            </a:r>
            <a:r>
              <a:rPr lang="en-US" sz="2000">
                <a:solidFill>
                  <a:srgbClr val="FF0000"/>
                </a:solidFill>
              </a:rPr>
              <a:t>instance/config.py</a:t>
            </a:r>
            <a:endParaRPr lang="en-US" sz="2000">
              <a:solidFill>
                <a:srgbClr val="FF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731135" y="5792470"/>
            <a:ext cx="807720" cy="177165"/>
            <a:chOff x="4301" y="9122"/>
            <a:chExt cx="1272" cy="279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4301" y="9122"/>
              <a:ext cx="1272" cy="9"/>
            </a:xfrm>
            <a:prstGeom prst="line">
              <a:avLst/>
            </a:prstGeom>
            <a:ln w="762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4301" y="9393"/>
              <a:ext cx="1272" cy="9"/>
            </a:xfrm>
            <a:prstGeom prst="line">
              <a:avLst/>
            </a:prstGeom>
            <a:ln w="762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3160" y="2662555"/>
            <a:ext cx="4655820" cy="387413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60458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Security - Registration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807720" y="1485265"/>
            <a:ext cx="109435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Invoke the </a:t>
            </a:r>
            <a:r>
              <a:rPr lang="en-US" sz="2000">
                <a:solidFill>
                  <a:srgbClr val="FF0000"/>
                </a:solidFill>
              </a:rPr>
              <a:t>pertemuan_6\1_Flask_Security_Registration\run.py </a:t>
            </a:r>
            <a:r>
              <a:rPr lang="en-US" sz="2000">
                <a:solidFill>
                  <a:schemeClr val="tx1"/>
                </a:solidFill>
              </a:rPr>
              <a:t>and open URL </a:t>
            </a:r>
            <a:r>
              <a:rPr lang="en-US" sz="2000">
                <a:solidFill>
                  <a:srgbClr val="FF0000"/>
                </a:solidFill>
              </a:rPr>
              <a:t>http://localhost:5000/register </a:t>
            </a:r>
            <a:endParaRPr lang="en-US" sz="200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This is default registration form from Flask Security.</a:t>
            </a:r>
            <a:endParaRPr 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62685" y="2324735"/>
            <a:ext cx="7753350" cy="32670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60458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Security - Registration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807720" y="1485265"/>
            <a:ext cx="109435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Email notification for registration complete, in </a:t>
            </a:r>
            <a:r>
              <a:rPr lang="en-US" sz="2000">
                <a:solidFill>
                  <a:schemeClr val="tx1"/>
                </a:solidFill>
                <a:hlinkClick r:id="rId2" action="ppaction://hlinkfile"/>
              </a:rPr>
              <a:t>https://mailtrap.io</a:t>
            </a:r>
            <a:r>
              <a:rPr lang="en-US" sz="2000">
                <a:solidFill>
                  <a:schemeClr val="tx1"/>
                </a:solidFill>
              </a:rPr>
              <a:t> console,</a:t>
            </a:r>
            <a:endParaRPr 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Also this email template is default format from Flask Security, we can modifying it if we want.</a:t>
            </a:r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740535" y="3156585"/>
            <a:ext cx="1918335" cy="9525"/>
          </a:xfrm>
          <a:prstGeom prst="line">
            <a:avLst/>
          </a:prstGeom>
          <a:ln w="762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2092325" y="4816475"/>
            <a:ext cx="2136775" cy="11430"/>
          </a:xfrm>
          <a:prstGeom prst="line">
            <a:avLst/>
          </a:prstGeom>
          <a:ln w="762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ext Box 7"/>
          <p:cNvSpPr txBox="1"/>
          <p:nvPr/>
        </p:nvSpPr>
        <p:spPr>
          <a:xfrm>
            <a:off x="807720" y="1271270"/>
            <a:ext cx="10943590" cy="59391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Now we will modifying Registration form using our </a:t>
            </a:r>
            <a:r>
              <a:rPr lang="en-US" sz="2000" b="1">
                <a:solidFill>
                  <a:schemeClr val="tx1"/>
                </a:solidFill>
              </a:rPr>
              <a:t>custom template</a:t>
            </a:r>
            <a:r>
              <a:rPr lang="en-US" sz="2000">
                <a:solidFill>
                  <a:schemeClr val="tx1"/>
                </a:solidFill>
              </a:rPr>
              <a:t>, </a:t>
            </a:r>
            <a:endParaRPr 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Template for registration form by default need to exist in </a:t>
            </a:r>
            <a:r>
              <a:rPr lang="en-US" sz="2000">
                <a:solidFill>
                  <a:srgbClr val="FF0000"/>
                </a:solidFill>
              </a:rPr>
              <a:t>templates/security/register_user.html</a:t>
            </a:r>
            <a:endParaRPr lang="en-US" sz="200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Then inside this template, we can access registration form field &amp; button under </a:t>
            </a:r>
            <a:r>
              <a:rPr lang="en-US" sz="2000">
                <a:solidFill>
                  <a:srgbClr val="FF0000"/>
                </a:solidFill>
              </a:rPr>
              <a:t>registration_user_form </a:t>
            </a:r>
            <a:r>
              <a:rPr lang="en-US" sz="2000" b="1">
                <a:solidFill>
                  <a:schemeClr val="tx1"/>
                </a:solidFill>
              </a:rPr>
              <a:t>WTForm </a:t>
            </a:r>
            <a:r>
              <a:rPr lang="en-US" sz="2000">
                <a:solidFill>
                  <a:schemeClr val="tx1"/>
                </a:solidFill>
              </a:rPr>
              <a:t>object.</a:t>
            </a:r>
            <a:endParaRPr 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FF0000"/>
                </a:solidFill>
              </a:rPr>
              <a:t>NOTE </a:t>
            </a:r>
            <a:r>
              <a:rPr lang="en-US" sz="2000">
                <a:solidFill>
                  <a:schemeClr val="tx1"/>
                </a:solidFill>
              </a:rPr>
              <a:t>: Dont forget to setup </a:t>
            </a:r>
            <a:r>
              <a:rPr lang="en-US" sz="2000" b="1">
                <a:solidFill>
                  <a:schemeClr val="tx1"/>
                </a:solidFill>
              </a:rPr>
              <a:t>Flask-Mail</a:t>
            </a:r>
            <a:r>
              <a:rPr lang="en-US" sz="2000">
                <a:solidFill>
                  <a:schemeClr val="tx1"/>
                </a:solidFill>
              </a:rPr>
              <a:t> configuration in </a:t>
            </a:r>
            <a:r>
              <a:rPr lang="en-US" sz="2000">
                <a:solidFill>
                  <a:srgbClr val="FF0000"/>
                </a:solidFill>
              </a:rPr>
              <a:t>instance/config.py</a:t>
            </a:r>
            <a:endParaRPr lang="en-US" sz="200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104000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Flask Security - Registration (Custom Template)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975" y="2713990"/>
            <a:ext cx="11181715" cy="315087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309620" y="5864860"/>
            <a:ext cx="856107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600">
                <a:solidFill>
                  <a:srgbClr val="FF0000"/>
                </a:solidFill>
              </a:rPr>
              <a:t>pertemuan_6\2_Flask_Security_Registration_Custom\app\templates\security\register_user.html</a:t>
            </a:r>
            <a:endParaRPr 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11036</Words>
  <Application>WPS Presentation</Application>
  <PresentationFormat>Widescreen</PresentationFormat>
  <Paragraphs>409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2" baseType="lpstr">
      <vt:lpstr>Arial</vt:lpstr>
      <vt:lpstr>SimSun</vt:lpstr>
      <vt:lpstr>Wingdings</vt:lpstr>
      <vt:lpstr>TeXGyreAdventor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yunus</cp:lastModifiedBy>
  <cp:revision>103</cp:revision>
  <dcterms:created xsi:type="dcterms:W3CDTF">2021-10-18T06:16:00Z</dcterms:created>
  <dcterms:modified xsi:type="dcterms:W3CDTF">2021-11-08T11:29:52Z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BC78AAE82DE546A19B7436FD3BCB65DB</vt:lpwstr>
  </property>
  <property fmtid="{D5CDD505-2E9C-101B-9397-08002B2CF9AE}" pid="3" name="KSOProductBuildVer">
    <vt:lpwstr>1033-11.2.0.10351</vt:lpwstr>
  </property>
</Properties>
</file>