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66" r:id="rId5"/>
    <p:sldId id="357" r:id="rId6"/>
    <p:sldId id="493" r:id="rId7"/>
    <p:sldId id="495" r:id="rId8"/>
    <p:sldId id="494" r:id="rId9"/>
    <p:sldId id="496" r:id="rId10"/>
    <p:sldId id="497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498" r:id="rId25"/>
    <p:sldId id="512" r:id="rId26"/>
    <p:sldId id="513" r:id="rId27"/>
    <p:sldId id="514" r:id="rId28"/>
    <p:sldId id="515" r:id="rId29"/>
    <p:sldId id="523" r:id="rId30"/>
    <p:sldId id="516" r:id="rId31"/>
    <p:sldId id="517" r:id="rId32"/>
    <p:sldId id="518" r:id="rId33"/>
    <p:sldId id="519" r:id="rId34"/>
    <p:sldId id="524" r:id="rId35"/>
    <p:sldId id="526" r:id="rId36"/>
    <p:sldId id="527" r:id="rId37"/>
    <p:sldId id="528" r:id="rId38"/>
    <p:sldId id="529" r:id="rId39"/>
    <p:sldId id="530" r:id="rId40"/>
    <p:sldId id="491" r:id="rId41"/>
    <p:sldId id="531" r:id="rId42"/>
    <p:sldId id="532" r:id="rId43"/>
    <p:sldId id="533" r:id="rId44"/>
    <p:sldId id="2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ap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thonhosted.org/Flask-Security/customizing.html" TargetMode="External"/><Relationship Id="rId2" Type="http://schemas.openxmlformats.org/officeDocument/2006/relationships/hyperlink" Target="https://pythonhosted.org/Flask-Security/configuration.html" TargetMode="Externa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caffold_(programming)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register/signup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380990"/>
            <a:ext cx="593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#6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2960" y="1341120"/>
            <a:ext cx="109435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Invoke the </a:t>
            </a:r>
            <a:r>
              <a:rPr lang="en-US" sz="2000">
                <a:solidFill>
                  <a:srgbClr val="FF0000"/>
                </a:solidFill>
              </a:rPr>
              <a:t>pertemuan_6\2_Flask_Security_Registration_Custom\run.py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open URL </a:t>
            </a:r>
            <a:r>
              <a:rPr lang="en-US" sz="2000">
                <a:solidFill>
                  <a:srgbClr val="FF0000"/>
                </a:solidFill>
              </a:rPr>
              <a:t>http://localhost:5000/register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default registration should be replaced with our custom template.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417445"/>
            <a:ext cx="9444990" cy="3787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026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Logout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595245"/>
            <a:ext cx="8752205" cy="37096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70835" y="6304915"/>
            <a:ext cx="67043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pertemuan_6\3_Flask_Security_Logout\app\templates\_layout.html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add a button </a:t>
            </a:r>
            <a:r>
              <a:rPr lang="en-US" sz="2000" b="1">
                <a:solidFill>
                  <a:schemeClr val="tx1"/>
                </a:solidFill>
              </a:rPr>
              <a:t>Logout </a:t>
            </a:r>
            <a:r>
              <a:rPr lang="en-US" sz="2000">
                <a:solidFill>
                  <a:schemeClr val="tx1"/>
                </a:solidFill>
              </a:rPr>
              <a:t>in App, we just add a link with destinantion (</a:t>
            </a:r>
            <a:r>
              <a:rPr lang="en-US" sz="2000" b="1">
                <a:solidFill>
                  <a:schemeClr val="tx1"/>
                </a:solidFill>
              </a:rPr>
              <a:t>href</a:t>
            </a:r>
            <a:r>
              <a:rPr lang="en-US" sz="2000">
                <a:solidFill>
                  <a:schemeClr val="tx1"/>
                </a:solidFill>
              </a:rPr>
              <a:t>) into </a:t>
            </a:r>
            <a:r>
              <a:rPr lang="en-US" sz="2000">
                <a:solidFill>
                  <a:srgbClr val="FF0000"/>
                </a:solidFill>
              </a:rPr>
              <a:t>security.logout</a:t>
            </a:r>
            <a:r>
              <a:rPr lang="en-US" sz="2000">
                <a:solidFill>
                  <a:schemeClr val="tx1"/>
                </a:solidFill>
              </a:rPr>
              <a:t> route.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 Since the logout is only exist for loggedin user, it’s make sense to only show the logout button </a:t>
            </a:r>
            <a:r>
              <a:rPr lang="en-US" sz="2000" b="1">
                <a:solidFill>
                  <a:schemeClr val="tx1"/>
                </a:solidFill>
              </a:rPr>
              <a:t>if current user is authenticated.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2405380"/>
            <a:ext cx="7604760" cy="38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026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Logout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pertemuan_6\3_Flask_Security_Logout\run.py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login to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 </a:t>
            </a:r>
            <a:r>
              <a:rPr lang="en-US" sz="2000">
                <a:solidFill>
                  <a:schemeClr val="tx1"/>
                </a:solidFill>
                <a:sym typeface="+mn-ea"/>
              </a:rPr>
              <a:t>, afther logged in, there should a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logout link </a:t>
            </a:r>
            <a:r>
              <a:rPr lang="en-US" sz="2000">
                <a:solidFill>
                  <a:schemeClr val="tx1"/>
                </a:solidFill>
                <a:sym typeface="+mn-ea"/>
              </a:rPr>
              <a:t>on the top right corner nav-bar like below.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95078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enable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Change password</a:t>
            </a:r>
            <a:r>
              <a:rPr lang="en-US" sz="2000">
                <a:sym typeface="+mn-ea"/>
              </a:rPr>
              <a:t> for </a:t>
            </a:r>
            <a:r>
              <a:rPr lang="en-US" sz="2000" b="1">
                <a:sym typeface="+mn-ea"/>
              </a:rPr>
              <a:t>authenticated user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need to add config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SECURITY_CHANGEABLE = True</a:t>
            </a:r>
            <a:r>
              <a:rPr lang="en-US" sz="2000">
                <a:sym typeface="+mn-ea"/>
              </a:rPr>
              <a:t>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config.py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enable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Reset password</a:t>
            </a:r>
            <a:r>
              <a:rPr lang="en-US" sz="2000">
                <a:sym typeface="+mn-ea"/>
              </a:rPr>
              <a:t> for </a:t>
            </a:r>
            <a:r>
              <a:rPr lang="en-US" sz="2000" b="1">
                <a:sym typeface="+mn-ea"/>
              </a:rPr>
              <a:t>unauthenticated  user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need to add config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SECURITY_RECOVERABLE = True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config.py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7695" y="6403340"/>
            <a:ext cx="6760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pertemuan_6\4_Flask_Security_Reset_Change_Password\config.py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805430"/>
            <a:ext cx="6769735" cy="359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modifying Change Password form using our </a:t>
            </a:r>
            <a:r>
              <a:rPr lang="en-US" sz="2000" b="1">
                <a:sym typeface="+mn-ea"/>
              </a:rPr>
              <a:t>custom template</a:t>
            </a:r>
            <a:r>
              <a:rPr lang="en-US" sz="2000">
                <a:sym typeface="+mn-ea"/>
              </a:rPr>
              <a:t>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Change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templates/security/change_password.html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Forgot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templates/security/forgot_password.html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Reset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templates/security/reset_password.html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inside this template, we can access registration form field &amp; button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change_password_form, forgot_password_form &amp; reset_password_form </a:t>
            </a:r>
            <a:r>
              <a:rPr lang="en-US" sz="2000" b="1">
                <a:sym typeface="+mn-ea"/>
              </a:rPr>
              <a:t>WTForm </a:t>
            </a:r>
            <a:r>
              <a:rPr lang="en-US" sz="2000">
                <a:sym typeface="+mn-ea"/>
              </a:rPr>
              <a:t>object.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577340" y="5339715"/>
            <a:ext cx="914400" cy="9144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3688080" y="4232275"/>
            <a:ext cx="914400" cy="914400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5638800" y="5339715"/>
            <a:ext cx="914400" cy="9144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94385" y="6254115"/>
            <a:ext cx="2792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Forgot Password</a:t>
            </a:r>
            <a:r>
              <a:rPr lang="en-US" i="1">
                <a:sym typeface="+mn-ea"/>
              </a:rPr>
              <a:t> (put Email)</a:t>
            </a:r>
            <a:endParaRPr lang="en-US" i="1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602480" y="625411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Reset Password</a:t>
            </a:r>
            <a:r>
              <a:rPr lang="en-US" i="1">
                <a:sym typeface="+mn-ea"/>
              </a:rPr>
              <a:t> (put New Password)</a:t>
            </a:r>
            <a:endParaRPr lang="en-US" i="1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973070" y="5218430"/>
            <a:ext cx="2185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Email Reset Password</a:t>
            </a:r>
            <a:endParaRPr lang="en-US" i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6" name="Elbow Connector 15"/>
          <p:cNvCxnSpPr>
            <a:stCxn id="4" idx="0"/>
            <a:endCxn id="11" idx="2"/>
          </p:cNvCxnSpPr>
          <p:nvPr/>
        </p:nvCxnSpPr>
        <p:spPr>
          <a:xfrm rot="16200000">
            <a:off x="2536190" y="4187825"/>
            <a:ext cx="650240" cy="165354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  <a:endCxn id="12" idx="0"/>
          </p:cNvCxnSpPr>
          <p:nvPr/>
        </p:nvCxnSpPr>
        <p:spPr>
          <a:xfrm>
            <a:off x="4602480" y="4689475"/>
            <a:ext cx="1493520" cy="65024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Change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851660"/>
            <a:ext cx="10441940" cy="29279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84630" y="4779645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pertemuan_6\4_Flask_Security_Reset_Change_Password\app\templates\security\change_password.html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Forgot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73860" y="4206240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pertemuan_6\4_Flask_Security_Reset_Change_Password\app\templates\security\forgot_password.html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851660"/>
            <a:ext cx="1068387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Reset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95120" y="5089525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pertemuan_6\4_Flask_Security_Reset_Change_Password\app\templates\security\forgot_password.html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3415" y="1778635"/>
            <a:ext cx="10525760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8565" y="2498090"/>
            <a:ext cx="10132060" cy="4257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pertemuan_6\4_Flask_Security_Reset_Change_Password\run.py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login to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 </a:t>
            </a:r>
            <a:r>
              <a:rPr lang="en-US" sz="2000">
                <a:solidFill>
                  <a:schemeClr val="tx1"/>
                </a:solidFill>
                <a:sym typeface="+mn-ea"/>
              </a:rPr>
              <a:t>,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http://localhost:5000/change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to change password, try it.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a reset password, you need to Logout First,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http://localhost:5000/reet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to reset password, then put the email account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john@mail.com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7725" y="2265045"/>
            <a:ext cx="10515600" cy="40125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>
                <a:sym typeface="+mn-ea"/>
              </a:rPr>
              <a:t>Flask Security - Authorization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Flask Scaffolding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130" y="2405380"/>
            <a:ext cx="8328025" cy="36461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Just open in </a:t>
            </a:r>
            <a:r>
              <a:rPr lang="en-US" sz="2000">
                <a:sym typeface="+mn-ea"/>
                <a:hlinkClick r:id="rId2" action="ppaction://hlinkfile"/>
              </a:rPr>
              <a:t>https://mailtrap.io</a:t>
            </a:r>
            <a:r>
              <a:rPr lang="en-US" sz="2000">
                <a:sym typeface="+mn-ea"/>
              </a:rPr>
              <a:t> to access email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reset password link.</a:t>
            </a:r>
            <a:endParaRPr lang="en-US" sz="2000" b="1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reset password email is should look like this, Just click it, to open reset password form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email template can be customized also.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2900" y="1299210"/>
            <a:ext cx="111467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reset password form should lok like this,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Just put a new Password there,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28520"/>
            <a:ext cx="10515600" cy="3657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654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755015" y="2805430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45"/>
                <a:gridCol w="2494915"/>
                <a:gridCol w="2336800"/>
                <a:gridCol w="2313940"/>
              </a:tblGrid>
              <a:tr h="3810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Anonymous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Authenticated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Reset Password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Change Password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View Users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Delete &amp; Update User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will learn how to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restrict access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View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into specific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Role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that granted to the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registered user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is important to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 limiting 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user 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access into sensitif data </a:t>
            </a:r>
            <a:r>
              <a:rPr lang="en-US" sz="2000">
                <a:solidFill>
                  <a:schemeClr val="tx1"/>
                </a:solidFill>
                <a:sym typeface="+mn-ea"/>
              </a:rPr>
              <a:t>or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 make sure the user own the relevant data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In this simple case, for all view that we have now, we will put the restriction access like below.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1380" y="1227455"/>
            <a:ext cx="104482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limiting access into view, we can use builtin </a:t>
            </a:r>
            <a:r>
              <a:rPr lang="en-US" sz="2000" b="1"/>
              <a:t>decorator </a:t>
            </a:r>
            <a:r>
              <a:rPr lang="en-US" sz="2000"/>
              <a:t>under Flask Security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is a list of availabel decorator :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914400" y="5960745"/>
            <a:ext cx="10161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More detail about Flask Security Decorator : </a:t>
            </a:r>
            <a:r>
              <a:rPr lang="en-US" sz="2000">
                <a:sym typeface="+mn-ea"/>
                <a:hlinkClick r:id="rId1" action="ppaction://hlinkfile"/>
              </a:rPr>
              <a:t>https://pythonhosted.org/Flask-Security/api.html</a:t>
            </a:r>
            <a:endParaRPr lang="en-US" sz="2000">
              <a:sym typeface="+mn-ea"/>
              <a:hlinkClick r:id="rId1" action="ppaction://hlinkfile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59105" y="2046605"/>
          <a:ext cx="1151318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  <a:gridCol w="8145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Descripition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@login_required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If you decorate a view with this, it will ensure that the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current user is logged in and authenticated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before calling the actual view.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previously we use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current_user.is_authenticated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to hide logout button for unauthenticated user, using this property, we can limiting access in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element level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like a button, field, etc.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@roles_required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('admin',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Decorator which specifies that a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user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must have all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the specified roles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role it self is created in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Role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model that registered into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SQLAlchemyUserDatastore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@roles_accepted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('editor',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user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Decorator which specifies that a user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must have at least one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of the specified roles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087880"/>
            <a:ext cx="5699125" cy="1826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rcRect r="11966"/>
          <a:stretch>
            <a:fillRect/>
          </a:stretch>
        </p:blipFill>
        <p:spPr>
          <a:xfrm>
            <a:off x="681355" y="4566285"/>
            <a:ext cx="5736590" cy="13093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1355" y="1488440"/>
            <a:ext cx="6234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how we apply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@login_required</a:t>
            </a:r>
            <a:r>
              <a:rPr lang="en-US" sz="2000">
                <a:sym typeface="+mn-ea"/>
              </a:rPr>
              <a:t> into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home()</a:t>
            </a:r>
            <a:r>
              <a:rPr lang="en-US" sz="2000">
                <a:sym typeface="+mn-ea"/>
              </a:rPr>
              <a:t> view.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81355" y="4145280"/>
            <a:ext cx="78441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about()</a:t>
            </a:r>
            <a:r>
              <a:rPr lang="en-US" sz="2000">
                <a:sym typeface="+mn-ea"/>
              </a:rPr>
              <a:t> view is accessible for all user &amp; anonymouse, leave it as is,</a:t>
            </a:r>
            <a:endParaRPr lang="en-US" sz="20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2130" y="5897880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506345"/>
            <a:ext cx="6338570" cy="20459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53110" y="146304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how we apply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@login_required</a:t>
            </a:r>
            <a:r>
              <a:rPr lang="en-US" sz="2000">
                <a:sym typeface="+mn-ea"/>
              </a:rPr>
              <a:t> into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users()</a:t>
            </a:r>
            <a:r>
              <a:rPr lang="en-US" sz="2000">
                <a:sym typeface="+mn-ea"/>
              </a:rPr>
              <a:t> view.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And also we can put extra restriction by applying</a:t>
            </a:r>
            <a:r>
              <a:rPr lang="en-US" sz="2000">
                <a:solidFill>
                  <a:srgbClr val="FF0000"/>
                </a:solidFill>
              </a:rPr>
              <a:t> @roles_required</a:t>
            </a:r>
            <a:r>
              <a:rPr lang="en-US" sz="2000"/>
              <a:t>(‘user’) ino </a:t>
            </a:r>
            <a:r>
              <a:rPr lang="en-US" sz="2000">
                <a:solidFill>
                  <a:srgbClr val="FF0000"/>
                </a:solidFill>
              </a:rPr>
              <a:t>users()</a:t>
            </a:r>
            <a:r>
              <a:rPr lang="en-US" sz="2000"/>
              <a:t> view to ensure only user with role </a:t>
            </a:r>
            <a:r>
              <a:rPr lang="en-US" sz="2000">
                <a:solidFill>
                  <a:srgbClr val="FF0000"/>
                </a:solidFill>
              </a:rPr>
              <a:t>‘user’</a:t>
            </a:r>
            <a:r>
              <a:rPr lang="en-US" sz="2000"/>
              <a:t> that can access this view.</a:t>
            </a:r>
            <a:endParaRPr lang="en-US" sz="2000"/>
          </a:p>
        </p:txBody>
      </p:sp>
      <p:sp>
        <p:nvSpPr>
          <p:cNvPr id="17" name="Text Box 16"/>
          <p:cNvSpPr txBox="1"/>
          <p:nvPr/>
        </p:nvSpPr>
        <p:spPr>
          <a:xfrm>
            <a:off x="1355725" y="4580890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969135"/>
            <a:ext cx="5960110" cy="240601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5" y="4331335"/>
            <a:ext cx="8852535" cy="2241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61365" y="115570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Additinal view is added to handle </a:t>
            </a:r>
            <a:r>
              <a:rPr lang="en-US" sz="2000" b="1">
                <a:sym typeface="+mn-ea"/>
              </a:rPr>
              <a:t>user deletion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user activation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since delete user is crucial part, we want to restrict it into user granted role </a:t>
            </a:r>
            <a:r>
              <a:rPr lang="en-US" sz="2000">
                <a:solidFill>
                  <a:srgbClr val="FF0000"/>
                </a:solidFill>
              </a:rPr>
              <a:t>‘admin’ </a:t>
            </a:r>
            <a:r>
              <a:rPr lang="en-US" sz="2000"/>
              <a:t>and</a:t>
            </a:r>
            <a:r>
              <a:rPr lang="en-US" sz="2000">
                <a:solidFill>
                  <a:srgbClr val="FF0000"/>
                </a:solidFill>
              </a:rPr>
              <a:t> ‘user’</a:t>
            </a:r>
            <a:r>
              <a:rPr lang="en-US" sz="2000"/>
              <a:t> 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3728085" y="6514465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access view </a:t>
            </a:r>
            <a:r>
              <a:rPr lang="en-US" sz="2000" b="1">
                <a:sym typeface="+mn-ea"/>
              </a:rPr>
              <a:t>user deletion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user activation</a:t>
            </a:r>
            <a:r>
              <a:rPr lang="en-US" sz="2000">
                <a:sym typeface="+mn-ea"/>
              </a:rPr>
              <a:t>. we can add a button on each row of user list data.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button is rendered by </a:t>
            </a:r>
            <a:r>
              <a:rPr lang="en-US" sz="2000" b="1">
                <a:sym typeface="+mn-ea"/>
              </a:rPr>
              <a:t>ActionForm.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2038350"/>
            <a:ext cx="10500360" cy="41814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344670" y="6219825"/>
            <a:ext cx="70110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pertemuan_6\5_Role_Based_Access\app\templates\user_list.html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we can restrict access to a user with associated role,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Then, how we create Role and granted role into user?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Since a Role itself is creating iour data model, we can use Flask-SQLAlchemy style to creating Role.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473960"/>
            <a:ext cx="4724400" cy="3994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73760" y="6468110"/>
            <a:ext cx="4723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pertemuan_6\5_Role_Based_Access\run.py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00395" y="2473960"/>
            <a:ext cx="5755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put this part on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run.py</a:t>
            </a:r>
            <a:r>
              <a:rPr lang="en-US" sz="2000">
                <a:sym typeface="+mn-ea"/>
              </a:rPr>
              <a:t> like this side. 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pertemuan_6\5_Role_Based_Access\run.py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check if a view we have is restricted following our role matrix.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Logged in as </a:t>
            </a:r>
            <a:r>
              <a:rPr lang="en-US" sz="2000" b="1">
                <a:solidFill>
                  <a:srgbClr val="FF0000"/>
                </a:solidFill>
              </a:rPr>
              <a:t>John Doe</a:t>
            </a:r>
            <a:r>
              <a:rPr lang="en-US" sz="2000"/>
              <a:t> (granted with </a:t>
            </a:r>
            <a:r>
              <a:rPr lang="en-US" sz="2000" b="1"/>
              <a:t>admin </a:t>
            </a:r>
            <a:r>
              <a:rPr lang="en-US" sz="2000"/>
              <a:t>&amp; </a:t>
            </a:r>
            <a:r>
              <a:rPr lang="en-US" sz="2000" b="1"/>
              <a:t>user </a:t>
            </a:r>
            <a:r>
              <a:rPr lang="en-US" sz="2000"/>
              <a:t>Role)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345690"/>
            <a:ext cx="8343900" cy="41719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316605" y="2937510"/>
            <a:ext cx="5578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Security - Authorization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olidFill>
                  <a:schemeClr val="tx1"/>
                </a:solidFill>
                <a:sym typeface="+mn-ea"/>
              </a:rPr>
              <a:t>Security - </a:t>
            </a:r>
            <a:r>
              <a:rPr lang="en-US" sz="2400">
                <a:sym typeface="+mn-ea"/>
              </a:rPr>
              <a:t>Register &amp; Logot User 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ym typeface="+mn-ea"/>
              </a:rPr>
              <a:t>Security - </a:t>
            </a:r>
            <a:r>
              <a:rPr lang="en-US" sz="2400">
                <a:sym typeface="+mn-ea"/>
              </a:rPr>
              <a:t>Change &amp; Reset Password </a:t>
            </a:r>
            <a:endParaRPr lang="en-US" sz="2400"/>
          </a:p>
          <a:p>
            <a:r>
              <a:rPr lang="en-US" sz="2400"/>
              <a:t>3.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ym typeface="+mn-ea"/>
              </a:rPr>
              <a:t>Security - </a:t>
            </a:r>
            <a:r>
              <a:rPr lang="en-US" sz="2400"/>
              <a:t>Restrict Access View to Specific Role</a:t>
            </a:r>
            <a:endParaRPr lang="en-US" sz="2400"/>
          </a:p>
          <a:p>
            <a:r>
              <a:rPr lang="en-US" sz="2400"/>
              <a:t>4. User &amp; Role Management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Logged in as </a:t>
            </a:r>
            <a:r>
              <a:rPr lang="en-US" sz="2000" b="1">
                <a:solidFill>
                  <a:srgbClr val="FF0000"/>
                </a:solidFill>
              </a:rPr>
              <a:t>Jasmine</a:t>
            </a:r>
            <a:r>
              <a:rPr lang="en-US" sz="2000"/>
              <a:t> (granted with only </a:t>
            </a:r>
            <a:r>
              <a:rPr lang="en-US" sz="2000" b="1"/>
              <a:t>user </a:t>
            </a:r>
            <a:r>
              <a:rPr lang="en-US" sz="2000"/>
              <a:t>Role)</a:t>
            </a:r>
            <a:endParaRPr lang="en-US" sz="200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729740"/>
            <a:ext cx="9709785" cy="408368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1814830"/>
            <a:ext cx="9439275" cy="32289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Unauthenticated </a:t>
            </a:r>
            <a:r>
              <a:rPr lang="en-US" sz="2000"/>
              <a:t>User (Anonymous)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we successfully restrict access views to a specific user eith associated role.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Now we will try to create </a:t>
            </a:r>
            <a:r>
              <a:rPr lang="en-US" sz="2000" b="1">
                <a:solidFill>
                  <a:srgbClr val="FF0000"/>
                </a:solidFill>
              </a:rPr>
              <a:t>Role Menu </a:t>
            </a:r>
            <a:r>
              <a:rPr lang="en-US" sz="2000"/>
              <a:t>in apps and </a:t>
            </a:r>
            <a:r>
              <a:rPr lang="en-US" sz="2000" b="1">
                <a:solidFill>
                  <a:srgbClr val="FF0000"/>
                </a:solidFill>
              </a:rPr>
              <a:t>Multi Select Role</a:t>
            </a:r>
            <a:r>
              <a:rPr lang="en-US" sz="2000"/>
              <a:t> in </a:t>
            </a:r>
            <a:r>
              <a:rPr lang="en-US" sz="2000" b="1">
                <a:solidFill>
                  <a:srgbClr val="FF0000"/>
                </a:solidFill>
              </a:rPr>
              <a:t>User Form</a:t>
            </a:r>
            <a:r>
              <a:rPr lang="en-US" sz="2000"/>
              <a:t>, so we can manage User Role in runtime.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27110"/>
          <a:stretch>
            <a:fillRect/>
          </a:stretch>
        </p:blipFill>
        <p:spPr>
          <a:xfrm>
            <a:off x="732790" y="2696210"/>
            <a:ext cx="5325110" cy="36385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855" y="2237740"/>
            <a:ext cx="4838700" cy="40970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2394585" y="6334760"/>
            <a:ext cx="1212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0000"/>
                </a:solidFill>
                <a:sym typeface="+mn-ea"/>
              </a:rPr>
              <a:t>Role Menu</a:t>
            </a:r>
            <a:endParaRPr 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482205" y="6334760"/>
            <a:ext cx="3048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0000"/>
                </a:solidFill>
                <a:sym typeface="+mn-ea"/>
              </a:rPr>
              <a:t>Multi Select Role in User Form</a:t>
            </a:r>
            <a:endParaRPr 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860550"/>
            <a:ext cx="10592435" cy="153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937635"/>
            <a:ext cx="8956040" cy="21704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78630" y="3390900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pertemuan_6\6_Role_Management\app\forms.py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51760" y="6089650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pertemuan_6\6_Role_Management\app\views.py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create Role Menu, we need to create Form and Views for Role Menu.</a:t>
            </a: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12290" y="4158615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pertemuan_6\6_Role_Management\app\templates\role_list.html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Dont forget to create Jinja2 template for Role List &amp; Role Detail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230" y="1631315"/>
            <a:ext cx="7642225" cy="251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4651375"/>
            <a:ext cx="8768715" cy="18554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225800" y="6506845"/>
            <a:ext cx="6621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pertemuan_6\6_Role_Management\app\templates\role.html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962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add </a:t>
            </a:r>
            <a:r>
              <a:rPr lang="en-US" sz="2000" b="1">
                <a:solidFill>
                  <a:srgbClr val="FF0000"/>
                </a:solidFill>
              </a:rPr>
              <a:t>Multi Select Role </a:t>
            </a:r>
            <a:r>
              <a:rPr lang="en-US" sz="2000"/>
              <a:t>in </a:t>
            </a:r>
            <a:r>
              <a:rPr lang="en-US" sz="2000" b="1">
                <a:solidFill>
                  <a:srgbClr val="FF0000"/>
                </a:solidFill>
              </a:rPr>
              <a:t>UserForm</a:t>
            </a:r>
            <a:r>
              <a:rPr lang="en-US" sz="2000" b="1"/>
              <a:t> </a:t>
            </a:r>
            <a:r>
              <a:rPr lang="en-US" sz="2000"/>
              <a:t>we can use </a:t>
            </a:r>
            <a:r>
              <a:rPr lang="en-US" sz="2000">
                <a:solidFill>
                  <a:srgbClr val="FF0000"/>
                </a:solidFill>
              </a:rPr>
              <a:t>SelectMultipleField()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method</a:t>
            </a:r>
            <a:r>
              <a:rPr lang="en-US" sz="2000"/>
              <a:t> from Flask-WTForm.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178050"/>
            <a:ext cx="10701020" cy="2425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925695" y="4603750"/>
            <a:ext cx="67716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pertemuan_6\6_Role_Management\app\forms.py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Then, to show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Multi Select Role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</a:t>
            </a:r>
            <a:r>
              <a:rPr lang="en-US" sz="2000">
                <a:solidFill>
                  <a:schemeClr val="tx1"/>
                </a:solidFill>
                <a:sym typeface="+mn-ea"/>
              </a:rPr>
              <a:t>emplate (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user.html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we can use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render_multiple_select() </a:t>
            </a:r>
            <a:r>
              <a:rPr lang="en-US" sz="2000">
                <a:sym typeface="+mn-ea"/>
              </a:rPr>
              <a:t>macro from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_form_element_vertical.html </a:t>
            </a:r>
            <a:r>
              <a:rPr lang="en-US" sz="2000">
                <a:sym typeface="+mn-ea"/>
              </a:rPr>
              <a:t>widget.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277745"/>
            <a:ext cx="8293100" cy="3629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55390" y="5906770"/>
            <a:ext cx="57511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pertemuan_6\6_Role_Management\app\templates\user.html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85720"/>
            <a:ext cx="9156700" cy="2420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78200" y="5006340"/>
            <a:ext cx="661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pertemuan_6\6_Role_Management\app\views.py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set </a:t>
            </a:r>
            <a:r>
              <a:rPr lang="en-US" sz="2000" b="1">
                <a:solidFill>
                  <a:srgbClr val="FF0000"/>
                </a:solidFill>
              </a:rPr>
              <a:t>list option </a:t>
            </a:r>
            <a:r>
              <a:rPr lang="en-US" sz="2000"/>
              <a:t>for Multiple Select Role, we can creating an list with structure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[(value, label), (value, label), (value, label)]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Then assign it into </a:t>
            </a:r>
            <a:r>
              <a:rPr lang="en-US" sz="2000" b="1"/>
              <a:t>Role field </a:t>
            </a:r>
            <a:r>
              <a:rPr lang="en-US" sz="2000"/>
              <a:t>in </a:t>
            </a:r>
            <a:r>
              <a:rPr lang="en-US" sz="2000" b="1"/>
              <a:t>UserForm</a:t>
            </a:r>
            <a:endParaRPr 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pertemuan_6\6_Role_Management\run.py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try to open </a:t>
            </a:r>
            <a:r>
              <a:rPr lang="en-US" sz="2000" b="1"/>
              <a:t>User Form </a:t>
            </a:r>
            <a:r>
              <a:rPr lang="en-US" sz="2000"/>
              <a:t>and grant Role “</a:t>
            </a:r>
            <a:r>
              <a:rPr lang="en-US" sz="2000" b="1">
                <a:solidFill>
                  <a:srgbClr val="FF0000"/>
                </a:solidFill>
              </a:rPr>
              <a:t>Admin” </a:t>
            </a:r>
            <a:r>
              <a:rPr lang="en-US" sz="2000"/>
              <a:t>to </a:t>
            </a:r>
            <a:r>
              <a:rPr lang="en-US" sz="2000" b="1">
                <a:solidFill>
                  <a:srgbClr val="FF0000"/>
                </a:solidFill>
              </a:rPr>
              <a:t>Jasmine </a:t>
            </a:r>
            <a:endParaRPr lang="en-US" sz="20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Jasmine shoud be able to access screen with </a:t>
            </a:r>
            <a:r>
              <a:rPr lang="en-US" sz="2000" b="1">
                <a:solidFill>
                  <a:schemeClr val="tx1"/>
                </a:solidFill>
              </a:rPr>
              <a:t>Admin </a:t>
            </a:r>
            <a:r>
              <a:rPr lang="en-US" sz="2000">
                <a:solidFill>
                  <a:schemeClr val="tx1"/>
                </a:solidFill>
              </a:rPr>
              <a:t>resticted role.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345690"/>
            <a:ext cx="7885430" cy="41890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03700" y="2938145"/>
            <a:ext cx="3232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Scaffolding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96770"/>
            <a:ext cx="4368165" cy="2573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0825" y="4670425"/>
            <a:ext cx="49555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pertemuan_6\1_Flask_Security_Registration\config.py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7720" y="1485265"/>
            <a:ext cx="8315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enable Registration in Flask Security, we need to put </a:t>
            </a:r>
            <a:r>
              <a:rPr lang="en-US" sz="2000">
                <a:solidFill>
                  <a:srgbClr val="FF0000"/>
                </a:solidFill>
              </a:rPr>
              <a:t>REGISTERABLE= True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5652135"/>
            <a:ext cx="110172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Flask-Security Documentation :</a:t>
            </a:r>
            <a:endParaRPr lang="en-US" sz="2000" b="1"/>
          </a:p>
          <a:p>
            <a:pPr lvl="1"/>
            <a:r>
              <a:rPr lang="en-US" sz="2000" b="1"/>
              <a:t>Flask-Security Config</a:t>
            </a:r>
            <a:r>
              <a:rPr lang="en-US" sz="2000"/>
              <a:t> : </a:t>
            </a:r>
            <a:r>
              <a:rPr lang="en-US" sz="2000">
                <a:hlinkClick r:id="rId2" action="ppaction://hlinkfile"/>
              </a:rPr>
              <a:t>https://pythonhosted.org/Flask-Security/configuration.html</a:t>
            </a:r>
            <a:endParaRPr lang="en-US" sz="2000"/>
          </a:p>
          <a:p>
            <a:pPr lvl="1"/>
            <a:r>
              <a:rPr lang="en-US" sz="2000" b="1"/>
              <a:t>Flask-Security Customization</a:t>
            </a:r>
            <a:r>
              <a:rPr lang="en-US" sz="2000"/>
              <a:t> : </a:t>
            </a:r>
            <a:r>
              <a:rPr lang="en-US" sz="2000">
                <a:hlinkClick r:id="rId3" action="ppaction://hlinkfile"/>
              </a:rPr>
              <a:t>https://pythonhosted.org/Flask-Security/customizing.html</a:t>
            </a:r>
            <a:endParaRPr lang="en-US" sz="20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375" y="1558290"/>
            <a:ext cx="79051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Scaffolding </a:t>
            </a:r>
            <a:r>
              <a:rPr lang="en-US" sz="2400"/>
              <a:t>is a technique supported by some model–view–controller frameworks, in which the programmer can specify how the application database may be used. [</a:t>
            </a:r>
            <a:r>
              <a:rPr lang="en-US" sz="2400">
                <a:hlinkClick r:id="rId1" action="ppaction://hlinkfile"/>
              </a:rPr>
              <a:t>Wikipedia</a:t>
            </a:r>
            <a:r>
              <a:rPr lang="en-US" sz="2400"/>
              <a:t>]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714375" y="3569970"/>
            <a:ext cx="9411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Scaffolding was made popular by the </a:t>
            </a:r>
            <a:r>
              <a:rPr lang="en-US" sz="2000">
                <a:solidFill>
                  <a:srgbClr val="FF0000"/>
                </a:solidFill>
              </a:rPr>
              <a:t>Ruby on Rails </a:t>
            </a:r>
            <a:r>
              <a:rPr lang="en-US" sz="2000"/>
              <a:t>framework. It has been adapted to other software frameworks, including</a:t>
            </a:r>
            <a:r>
              <a:rPr lang="en-US" sz="2000">
                <a:solidFill>
                  <a:srgbClr val="FF0000"/>
                </a:solidFill>
              </a:rPr>
              <a:t> OutSystems Platform, Express Framework, Blitz.js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Play framework, Django, web2py, MonoRail, Brail, Symfony, Laravel, CodeIgniter, Yii, CakePHP, Phalcon PHP, Model-Glue, PRADO, Grails, Catalyst, Mojolicious, Seam Framework, Spring Roo, JHipster, ASP.NET Dynamic Data, KumbiaPHP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ASP.NET MVC framework's Metadata Template Helpers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1564640"/>
            <a:ext cx="9919970" cy="4726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3220720" y="6291580"/>
            <a:ext cx="528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FF0000"/>
                </a:solidFill>
              </a:rPr>
              <a:t>https://pypi.org/project/flask-scaffolding/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69645" y="1440815"/>
            <a:ext cx="107168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Installation 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highlight>
                  <a:srgbClr val="C0C0C0"/>
                </a:highlight>
              </a:rPr>
              <a:t>pip install flask-scaffolding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Run to create a </a:t>
            </a:r>
            <a:r>
              <a:rPr lang="en-US" sz="2000" b="1">
                <a:solidFill>
                  <a:srgbClr val="FF0000"/>
                </a:solidFill>
              </a:rPr>
              <a:t>new flask app</a:t>
            </a:r>
            <a:r>
              <a:rPr lang="en-US" sz="2000"/>
              <a:t> with the given name and destination path.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highlight>
                  <a:srgbClr val="C0C0C0"/>
                </a:highlight>
              </a:rPr>
              <a:t>python -m scaffold.web &lt;YOUR_APP_NAME&gt; &lt;path/to/destination&gt;</a:t>
            </a:r>
            <a:endParaRPr lang="en-US" sz="200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Add your custom model into </a:t>
            </a:r>
            <a:r>
              <a:rPr lang="en-US" sz="2000">
                <a:highlight>
                  <a:srgbClr val="C0C0C0"/>
                </a:highlight>
              </a:rPr>
              <a:t>&lt;YOUR_APP_NAME&gt;/app/models/</a:t>
            </a:r>
            <a:r>
              <a:rPr lang="en-US" sz="2000"/>
              <a:t>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Run to add a </a:t>
            </a:r>
            <a:r>
              <a:rPr lang="en-US" sz="2000" b="1">
                <a:solidFill>
                  <a:srgbClr val="FF0000"/>
                </a:solidFill>
              </a:rPr>
              <a:t>new screen UI</a:t>
            </a:r>
            <a:r>
              <a:rPr lang="en-US" sz="2000"/>
              <a:t> on created app above,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C0C0C0"/>
                </a:highlight>
              </a:rPr>
              <a:t>python -m scaffold.ui &lt;MODEL_NAME&gt; &lt;path/to/model/file/location&gt;</a:t>
            </a:r>
            <a:endParaRPr lang="en-US" sz="2000">
              <a:highlight>
                <a:srgbClr val="C0C0C0"/>
              </a:highligh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3610"/>
            <a:ext cx="5092065" cy="3187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8140" y="5401310"/>
            <a:ext cx="5572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pertemuan_6\1_Flask_Security_Registration\instance\config.py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need to enable several configuration in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r>
              <a:rPr lang="en-US" sz="2000"/>
              <a:t> related to Email Config for Registration Notification and several </a:t>
            </a:r>
            <a:r>
              <a:rPr lang="en-US" sz="2000">
                <a:solidFill>
                  <a:srgbClr val="FF0000"/>
                </a:solidFill>
              </a:rPr>
              <a:t>SECURITY_EMAIL_SENDER 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70600" y="2213610"/>
            <a:ext cx="56807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eachtime user register into app, there will be email sent to that account </a:t>
            </a:r>
            <a:r>
              <a:rPr lang="en-US" sz="2000" b="1"/>
              <a:t>automatically </a:t>
            </a:r>
            <a:r>
              <a:rPr lang="en-US" sz="2000"/>
              <a:t>by </a:t>
            </a:r>
            <a:r>
              <a:rPr lang="en-US" sz="2000">
                <a:solidFill>
                  <a:srgbClr val="FF0000"/>
                </a:solidFill>
              </a:rPr>
              <a:t>Flask-Mail </a:t>
            </a:r>
            <a:r>
              <a:rPr lang="en-US" sz="2000"/>
              <a:t>under the hood.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For testing purpose, we can use fake SMTP server from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https://mailtrap.io/</a:t>
            </a:r>
            <a:r>
              <a:rPr lang="en-US" sz="2000">
                <a:solidFill>
                  <a:schemeClr val="tx1"/>
                </a:solidFill>
              </a:rPr>
              <a:t> for our mail setting.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78735" y="4638675"/>
            <a:ext cx="1499870" cy="1270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78735" y="4885690"/>
            <a:ext cx="1575435" cy="635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8200" y="2202815"/>
            <a:ext cx="5091430" cy="3187700"/>
            <a:chOff x="1320" y="3469"/>
            <a:chExt cx="8018" cy="5020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3469"/>
              <a:ext cx="8019" cy="502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061" y="7288"/>
              <a:ext cx="2362" cy="2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61" y="7677"/>
              <a:ext cx="2481" cy="1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930" y="2058035"/>
            <a:ext cx="6474460" cy="43516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582930" y="1268730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Just sign up in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https://mailtrap.io/register/signup</a:t>
            </a:r>
            <a:r>
              <a:rPr lang="en-US" sz="2000">
                <a:solidFill>
                  <a:schemeClr val="tx1"/>
                </a:solidFill>
              </a:rPr>
              <a:t> then Open SMTP Setting &gt; Flask Mail,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Coppy that configuration, into our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31135" y="5792470"/>
            <a:ext cx="807720" cy="177165"/>
            <a:chOff x="4301" y="9122"/>
            <a:chExt cx="1272" cy="279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4301" y="9122"/>
              <a:ext cx="1272" cy="9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301" y="9393"/>
              <a:ext cx="1272" cy="9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662555"/>
            <a:ext cx="4655820" cy="38741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Invoke the </a:t>
            </a:r>
            <a:r>
              <a:rPr lang="en-US" sz="2000">
                <a:solidFill>
                  <a:srgbClr val="FF0000"/>
                </a:solidFill>
              </a:rPr>
              <a:t>pertemuan_6\1_Flask_Security_Registration\run.py </a:t>
            </a:r>
            <a:r>
              <a:rPr lang="en-US" sz="2000">
                <a:solidFill>
                  <a:schemeClr val="tx1"/>
                </a:solidFill>
              </a:rPr>
              <a:t>and open URL </a:t>
            </a:r>
            <a:r>
              <a:rPr lang="en-US" sz="2000">
                <a:solidFill>
                  <a:srgbClr val="FF0000"/>
                </a:solidFill>
              </a:rPr>
              <a:t>http://localhost:5000/register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default registration form from Flask Security.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685" y="2324735"/>
            <a:ext cx="7753350" cy="3267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Email notification for registration complete, in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</a:t>
            </a:r>
            <a:r>
              <a:rPr lang="en-US" sz="2000">
                <a:solidFill>
                  <a:schemeClr val="tx1"/>
                </a:solidFill>
              </a:rPr>
              <a:t> console,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Also this email template is default format from Flask Security, we can modifying it if we want.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740535" y="3156585"/>
            <a:ext cx="1918335" cy="9525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92325" y="4816475"/>
            <a:ext cx="2136775" cy="1143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07720" y="1271270"/>
            <a:ext cx="109435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modifying Registration form using our </a:t>
            </a:r>
            <a:r>
              <a:rPr lang="en-US" sz="2000" b="1">
                <a:solidFill>
                  <a:schemeClr val="tx1"/>
                </a:solidFill>
              </a:rPr>
              <a:t>custom template</a:t>
            </a:r>
            <a:r>
              <a:rPr lang="en-US" sz="2000">
                <a:solidFill>
                  <a:schemeClr val="tx1"/>
                </a:solidFill>
              </a:rPr>
              <a:t>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Template for registration form by default need to exist in </a:t>
            </a:r>
            <a:r>
              <a:rPr lang="en-US" sz="2000">
                <a:solidFill>
                  <a:srgbClr val="FF0000"/>
                </a:solidFill>
              </a:rPr>
              <a:t>templates/security/register_user.html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inside this template, we can access registration form field &amp; button under </a:t>
            </a:r>
            <a:r>
              <a:rPr lang="en-US" sz="2000">
                <a:solidFill>
                  <a:srgbClr val="FF0000"/>
                </a:solidFill>
              </a:rPr>
              <a:t>registration_user_form </a:t>
            </a:r>
            <a:r>
              <a:rPr lang="en-US" sz="2000" b="1">
                <a:solidFill>
                  <a:schemeClr val="tx1"/>
                </a:solidFill>
              </a:rPr>
              <a:t>WTForm </a:t>
            </a:r>
            <a:r>
              <a:rPr lang="en-US" sz="2000">
                <a:solidFill>
                  <a:schemeClr val="tx1"/>
                </a:solidFill>
              </a:rPr>
              <a:t>object.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NOTE </a:t>
            </a:r>
            <a:r>
              <a:rPr lang="en-US" sz="2000">
                <a:solidFill>
                  <a:schemeClr val="tx1"/>
                </a:solidFill>
              </a:rPr>
              <a:t>: Dont forget to setup </a:t>
            </a:r>
            <a:r>
              <a:rPr lang="en-US" sz="2000" b="1">
                <a:solidFill>
                  <a:schemeClr val="tx1"/>
                </a:solidFill>
              </a:rPr>
              <a:t>Flask-Mail</a:t>
            </a:r>
            <a:r>
              <a:rPr lang="en-US" sz="2000">
                <a:solidFill>
                  <a:schemeClr val="tx1"/>
                </a:solidFill>
              </a:rPr>
              <a:t> configuration in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040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 (Custom Template)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713990"/>
            <a:ext cx="11181715" cy="31508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09620" y="5864860"/>
            <a:ext cx="85610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pertemuan_6\2_Flask_Security_Registration_Custom\app\templates\security\register_user.html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11035</Words>
  <Application>WPS Presentation</Application>
  <PresentationFormat>Widescreen</PresentationFormat>
  <Paragraphs>409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104</cp:revision>
  <dcterms:created xsi:type="dcterms:W3CDTF">2021-10-18T06:16:00Z</dcterms:created>
  <dcterms:modified xsi:type="dcterms:W3CDTF">2021-11-09T00:59:12Z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