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3"/>
    <p:sldId id="257" r:id="rId4"/>
    <p:sldId id="266" r:id="rId5"/>
    <p:sldId id="357" r:id="rId6"/>
    <p:sldId id="408" r:id="rId7"/>
    <p:sldId id="400" r:id="rId8"/>
    <p:sldId id="406" r:id="rId9"/>
    <p:sldId id="415" r:id="rId10"/>
    <p:sldId id="407" r:id="rId11"/>
    <p:sldId id="409" r:id="rId12"/>
    <p:sldId id="412" r:id="rId13"/>
    <p:sldId id="410" r:id="rId14"/>
    <p:sldId id="411" r:id="rId15"/>
    <p:sldId id="413" r:id="rId16"/>
    <p:sldId id="414" r:id="rId17"/>
    <p:sldId id="397" r:id="rId18"/>
    <p:sldId id="416" r:id="rId19"/>
    <p:sldId id="417" r:id="rId20"/>
    <p:sldId id="424" r:id="rId21"/>
    <p:sldId id="425" r:id="rId22"/>
    <p:sldId id="426" r:id="rId23"/>
    <p:sldId id="418" r:id="rId24"/>
    <p:sldId id="420" r:id="rId25"/>
    <p:sldId id="421" r:id="rId26"/>
    <p:sldId id="427" r:id="rId27"/>
    <p:sldId id="428" r:id="rId28"/>
    <p:sldId id="429" r:id="rId29"/>
    <p:sldId id="430" r:id="rId30"/>
    <p:sldId id="433" r:id="rId31"/>
    <p:sldId id="431" r:id="rId32"/>
    <p:sldId id="432" r:id="rId33"/>
    <p:sldId id="436" r:id="rId34"/>
    <p:sldId id="434" r:id="rId35"/>
    <p:sldId id="435" r:id="rId36"/>
    <p:sldId id="437" r:id="rId37"/>
    <p:sldId id="438" r:id="rId38"/>
    <p:sldId id="439" r:id="rId39"/>
    <p:sldId id="440" r:id="rId40"/>
    <p:sldId id="441" r:id="rId41"/>
    <p:sldId id="443" r:id="rId42"/>
    <p:sldId id="444" r:id="rId43"/>
    <p:sldId id="445" r:id="rId44"/>
    <p:sldId id="446" r:id="rId45"/>
    <p:sldId id="447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0D142D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realpython.com/absolute-vs-relative-python-imports/" TargetMode="Externa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inja.palletsprojects.com/en/2.10.x/templates/#:~:text=can%E2%80%99t%20be%20imported.-,Call,-%C2%B6" TargetMode="Externa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pythonhosted.org/Flask-paginate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exploreflask.com/en/latest/organizing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exploreflask.com/en/latest/organizing.html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xploreflask.com/en/latest/organizing.html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104900" y="0"/>
            <a:ext cx="11087100" cy="6871970"/>
          </a:xfrm>
          <a:custGeom>
            <a:avLst/>
            <a:gdLst>
              <a:gd name="connsiteX0" fmla="*/ 5336 w 17460"/>
              <a:gd name="connsiteY0" fmla="*/ 0 h 10822"/>
              <a:gd name="connsiteX1" fmla="*/ 17460 w 17460"/>
              <a:gd name="connsiteY1" fmla="*/ 0 h 10822"/>
              <a:gd name="connsiteX2" fmla="*/ 17460 w 17460"/>
              <a:gd name="connsiteY2" fmla="*/ 10822 h 10822"/>
              <a:gd name="connsiteX3" fmla="*/ 0 w 17460"/>
              <a:gd name="connsiteY3" fmla="*/ 10820 h 10822"/>
              <a:gd name="connsiteX4" fmla="*/ 5336 w 17460"/>
              <a:gd name="connsiteY4" fmla="*/ 0 h 1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0" h="10822">
                <a:moveTo>
                  <a:pt x="5336" y="0"/>
                </a:moveTo>
                <a:lnTo>
                  <a:pt x="17460" y="0"/>
                </a:lnTo>
                <a:lnTo>
                  <a:pt x="17460" y="10822"/>
                </a:lnTo>
                <a:lnTo>
                  <a:pt x="0" y="10820"/>
                </a:lnTo>
                <a:lnTo>
                  <a:pt x="5336" y="0"/>
                </a:lnTo>
                <a:close/>
              </a:path>
            </a:pathLst>
          </a:cu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C:\Users\yunus\Downloads\download__1_-removebg-preview (1).pngdownload__1_-removebg-preview (1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1745" y="1824355"/>
            <a:ext cx="4705350" cy="1877060"/>
          </a:xfrm>
          <a:prstGeom prst="rect">
            <a:avLst/>
          </a:prstGeom>
          <a:effectLst>
            <a:glow rad="177800">
              <a:schemeClr val="bg1">
                <a:alpha val="94000"/>
              </a:schemeClr>
            </a:glow>
          </a:effectLst>
        </p:spPr>
      </p:pic>
      <p:sp>
        <p:nvSpPr>
          <p:cNvPr id="7" name="Text Box 6"/>
          <p:cNvSpPr txBox="1"/>
          <p:nvPr/>
        </p:nvSpPr>
        <p:spPr>
          <a:xfrm>
            <a:off x="5279390" y="861060"/>
            <a:ext cx="5767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Web Development</a:t>
            </a:r>
            <a:endParaRPr lang="en-US" sz="48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8" name="Picture 7" descr="logo-200"/>
          <p:cNvPicPr>
            <a:picLocks noChangeAspect="1"/>
          </p:cNvPicPr>
          <p:nvPr/>
        </p:nvPicPr>
        <p:blipFill>
          <a:blip r:embed="rId2"/>
          <a:srcRect t="34150" r="3500"/>
          <a:stretch>
            <a:fillRect/>
          </a:stretch>
        </p:blipFill>
        <p:spPr>
          <a:xfrm>
            <a:off x="0" y="172720"/>
            <a:ext cx="1501775" cy="10248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949950" y="5445760"/>
            <a:ext cx="37992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Project Structure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149090" y="4437380"/>
            <a:ext cx="180086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15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#4</a:t>
            </a:r>
            <a:endParaRPr lang="en-US" sz="115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VS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145030"/>
            <a:ext cx="4599940" cy="1115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95" y="2145030"/>
            <a:ext cx="6311265" cy="19792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73395" y="4124325"/>
            <a:ext cx="63112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pertemuan_4\1_Organization_patterns_example\instance\config.py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58470" y="3260725"/>
            <a:ext cx="45993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pertemuan_4\1_Organization_patterns_example\config.py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369560" y="2136140"/>
            <a:ext cx="0" cy="47117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5573395" y="4850130"/>
            <a:ext cx="63112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configuration variables that contain </a:t>
            </a:r>
            <a:r>
              <a:rPr lang="en-US" b="1">
                <a:solidFill>
                  <a:srgbClr val="FF0000"/>
                </a:solidFill>
              </a:rPr>
              <a:t>sensitive information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hiding secrets like </a:t>
            </a:r>
            <a:r>
              <a:rPr lang="en-US" b="1"/>
              <a:t>database passwords</a:t>
            </a:r>
            <a:r>
              <a:rPr lang="en-US"/>
              <a:t> and</a:t>
            </a:r>
            <a:r>
              <a:rPr lang="en-US" b="1"/>
              <a:t> API keys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defining variables</a:t>
            </a:r>
            <a:r>
              <a:rPr lang="en-US" b="1"/>
              <a:t> specific to a given machine</a:t>
            </a:r>
            <a:r>
              <a:rPr lang="en-US"/>
              <a:t>/environment</a:t>
            </a:r>
            <a:r>
              <a:rPr lang="en-US" b="1"/>
              <a:t>.</a:t>
            </a:r>
            <a:endParaRPr lang="en-US" b="1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to hide </a:t>
            </a:r>
            <a:r>
              <a:rPr lang="en-US" b="1"/>
              <a:t>instance/ </a:t>
            </a:r>
            <a:r>
              <a:rPr lang="en-US"/>
              <a:t>folder from version control, we need to add this path in </a:t>
            </a:r>
            <a:r>
              <a:rPr lang="en-US" b="1"/>
              <a:t>.gitignore</a:t>
            </a:r>
            <a:r>
              <a:rPr lang="en-US"/>
              <a:t> of the repository.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58470" y="4850130"/>
            <a:ext cx="45986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common configuration</a:t>
            </a:r>
            <a:endParaRPr 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/>
              <a:t>config.py can be override by </a:t>
            </a:r>
            <a:r>
              <a:rPr lang="en-US">
                <a:solidFill>
                  <a:srgbClr val="FF0000"/>
                </a:solidFill>
              </a:rPr>
              <a:t>instance/config.py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891030"/>
            <a:ext cx="6274435" cy="11855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Importing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config.py</a:t>
            </a:r>
            <a:r>
              <a:rPr lang="en-US" sz="2800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and </a:t>
            </a: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instance/config.py </a:t>
            </a:r>
            <a:r>
              <a:rPr lang="en-US" sz="2800">
                <a:solidFill>
                  <a:schemeClr val="tx1"/>
                </a:solidFill>
                <a:uFillTx/>
                <a:latin typeface="Arial" panose="020B0604020202020204" charset="-122"/>
                <a:sym typeface="+mn-ea"/>
              </a:rPr>
              <a:t>to our app</a:t>
            </a:r>
            <a:endParaRPr lang="en-US" sz="2800">
              <a:solidFill>
                <a:schemeClr val="tx1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2640" y="3711575"/>
            <a:ext cx="100457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defining Flask app object, we need to set parameter </a:t>
            </a:r>
            <a:r>
              <a:rPr lang="en-US" b="1">
                <a:solidFill>
                  <a:srgbClr val="FF0000"/>
                </a:solidFill>
              </a:rPr>
              <a:t>instance_relative_config</a:t>
            </a:r>
            <a:r>
              <a:rPr lang="en-US"/>
              <a:t> to </a:t>
            </a:r>
            <a:r>
              <a:rPr lang="en-US" b="1">
                <a:solidFill>
                  <a:srgbClr val="FF0000"/>
                </a:solidFill>
              </a:rPr>
              <a:t>True</a:t>
            </a:r>
            <a:endParaRPr lang="en-US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we can use : 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app.config.from_object(‘config’)</a:t>
            </a:r>
            <a:r>
              <a:rPr lang="en-US">
                <a:solidFill>
                  <a:schemeClr val="tx1"/>
                </a:solidFill>
              </a:rPr>
              <a:t> : to load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app.config.from_pyfile(‘config.py’)</a:t>
            </a:r>
            <a:r>
              <a:rPr lang="en-US">
                <a:solidFill>
                  <a:schemeClr val="tx1"/>
                </a:solidFill>
              </a:rPr>
              <a:t> : to load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Remember :</a:t>
            </a:r>
            <a:endParaRPr lang="en-US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If we put the </a:t>
            </a:r>
            <a:r>
              <a:rPr lang="en-US" b="1">
                <a:solidFill>
                  <a:schemeClr val="tx1"/>
                </a:solidFill>
              </a:rPr>
              <a:t>same configuration variable</a:t>
            </a:r>
            <a:r>
              <a:rPr lang="en-US">
                <a:solidFill>
                  <a:schemeClr val="tx1"/>
                </a:solidFill>
              </a:rPr>
              <a:t> inside </a:t>
            </a:r>
            <a:r>
              <a:rPr lang="en-US" b="1">
                <a:solidFill>
                  <a:schemeClr val="tx1"/>
                </a:solidFill>
              </a:rPr>
              <a:t>config.py</a:t>
            </a:r>
            <a:r>
              <a:rPr lang="en-US">
                <a:solidFill>
                  <a:schemeClr val="tx1"/>
                </a:solidFill>
              </a:rPr>
              <a:t> and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r>
              <a:rPr lang="en-US">
                <a:solidFill>
                  <a:schemeClr val="tx1"/>
                </a:solidFill>
              </a:rPr>
              <a:t>, when it loaded the evective value will be used from</a:t>
            </a:r>
            <a:r>
              <a:rPr lang="en-US" b="1">
                <a:solidFill>
                  <a:schemeClr val="tx1"/>
                </a:solidFill>
              </a:rPr>
              <a:t> instance/config.py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18235" y="3117850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3059430"/>
            <a:ext cx="5273040" cy="3494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run.py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46760" y="2014220"/>
            <a:ext cx="70218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the file that is invoked to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start up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development server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It’s also can be used to ORM for database &amp; model creation.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run.py use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db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object imported from </a:t>
            </a:r>
            <a:r>
              <a:rPr lang="en-US" b="1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</a:t>
            </a:r>
            <a:r>
              <a:rPr lang="en-US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 package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. 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56765" y="6551295"/>
            <a:ext cx="44011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pertemuan_4\1_Organization_patterns_example\run.py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app/__init__.py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014220"/>
            <a:ext cx="6651625" cy="41395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141095" y="6153785"/>
            <a:ext cx="5969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pertemuan_4\1_Organization_patterns_example\app\__init__.py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10095" y="2014220"/>
            <a:ext cx="50819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initializes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your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application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and brings together all of the various components.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 this file, we can define </a:t>
            </a:r>
            <a:r>
              <a:rPr lang="en-US" b="1"/>
              <a:t>Flask </a:t>
            </a:r>
            <a:r>
              <a:rPr lang="en-US" b="1">
                <a:solidFill>
                  <a:srgbClr val="FF0000"/>
                </a:solidFill>
              </a:rPr>
              <a:t>app </a:t>
            </a:r>
            <a:r>
              <a:rPr lang="en-US" b="1"/>
              <a:t>object</a:t>
            </a:r>
            <a:r>
              <a:rPr lang="en-US"/>
              <a:t> and </a:t>
            </a:r>
            <a:r>
              <a:rPr lang="en-US" b="1"/>
              <a:t>SQLAlchemy </a:t>
            </a:r>
            <a:r>
              <a:rPr lang="en-US" b="1">
                <a:solidFill>
                  <a:srgbClr val="FF0000"/>
                </a:solidFill>
              </a:rPr>
              <a:t>db </a:t>
            </a:r>
            <a:r>
              <a:rPr lang="en-US" b="1"/>
              <a:t>object </a:t>
            </a:r>
            <a:r>
              <a:rPr lang="en-US"/>
              <a:t>that can be used in other file to be imported (</a:t>
            </a:r>
            <a:r>
              <a:rPr lang="en-US">
                <a:solidFill>
                  <a:srgbClr val="FF0000"/>
                </a:solidFill>
              </a:rPr>
              <a:t>models.py, views.py</a:t>
            </a:r>
            <a:r>
              <a:rPr lang="en-US"/>
              <a:t>).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After that we need to do a late import for </a:t>
            </a:r>
            <a:r>
              <a:rPr lang="en-US" b="1"/>
              <a:t>models</a:t>
            </a:r>
            <a:r>
              <a:rPr lang="en-US"/>
              <a:t>, </a:t>
            </a:r>
            <a:r>
              <a:rPr lang="en-US" b="1"/>
              <a:t>forms </a:t>
            </a:r>
            <a:r>
              <a:rPr lang="en-US"/>
              <a:t>and </a:t>
            </a:r>
            <a:r>
              <a:rPr lang="en-US" b="1"/>
              <a:t>views </a:t>
            </a:r>
            <a:r>
              <a:rPr lang="en-US"/>
              <a:t>module,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this is important to keep importing that module after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creation, to ensure dependencies loaded properly.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1859915"/>
            <a:ext cx="5765165" cy="35280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9445" y="5387975"/>
            <a:ext cx="56908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pertemuan_4\1_Organization_patterns_example\app\views.py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34810" y="1859915"/>
            <a:ext cx="54571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is where the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routes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are defined. 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 import </a:t>
            </a:r>
            <a:r>
              <a:rPr lang="en-US" b="1"/>
              <a:t>app </a:t>
            </a:r>
            <a:r>
              <a:rPr lang="en-US"/>
              <a:t>and </a:t>
            </a:r>
            <a:r>
              <a:rPr lang="en-US" b="1"/>
              <a:t>db </a:t>
            </a:r>
            <a:r>
              <a:rPr lang="en-US"/>
              <a:t>object using </a:t>
            </a:r>
            <a:r>
              <a:rPr lang="en-US" b="1"/>
              <a:t>relative import</a:t>
            </a:r>
            <a:r>
              <a:rPr lang="en-US"/>
              <a:t> into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,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app</a:t>
            </a:r>
            <a:endParaRPr lang="en-US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</a:rPr>
              <a:t>	from . import db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More about </a:t>
            </a:r>
            <a:r>
              <a:rPr lang="en-US">
                <a:solidFill>
                  <a:schemeClr val="tx1"/>
                </a:solidFill>
                <a:hlinkClick r:id="rId2" action="ppaction://hlinkfile"/>
              </a:rPr>
              <a:t>Relative Import in Python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After that we can import necessary module.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Then also we can put all our </a:t>
            </a:r>
            <a:r>
              <a:rPr lang="en-US" b="1">
                <a:solidFill>
                  <a:schemeClr val="tx1"/>
                </a:solidFill>
              </a:rPr>
              <a:t>flask route</a:t>
            </a:r>
            <a:r>
              <a:rPr lang="en-US">
                <a:solidFill>
                  <a:schemeClr val="tx1"/>
                </a:solidFill>
              </a:rPr>
              <a:t> inside this </a:t>
            </a:r>
            <a:r>
              <a:rPr lang="en-US" b="1">
                <a:solidFill>
                  <a:schemeClr val="tx1"/>
                </a:solidFill>
              </a:rPr>
              <a:t>views.py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app/views.py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09930" y="1369060"/>
            <a:ext cx="107448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app/forms.py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app/models.py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app/templates/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  <a:p>
            <a:pPr indent="0" algn="l">
              <a:buNone/>
            </a:pPr>
            <a:r>
              <a:rPr lang="en-US" sz="2800">
                <a:solidFill>
                  <a:srgbClr val="FF0000"/>
                </a:solidFill>
                <a:uFillTx/>
                <a:latin typeface="Arial" panose="020B0604020202020204" charset="-122"/>
                <a:sym typeface="+mn-ea"/>
              </a:rPr>
              <a:t>app/static/</a:t>
            </a:r>
            <a:endParaRPr lang="en-US" sz="2800">
              <a:solidFill>
                <a:srgbClr val="FF0000"/>
              </a:solidFill>
              <a:uFillTx/>
              <a:latin typeface="Arial" panose="020B0604020202020204" charset="-122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085" y="3437890"/>
            <a:ext cx="100183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Above part is </a:t>
            </a:r>
            <a:r>
              <a:rPr lang="en-US" sz="2400" b="1">
                <a:solidFill>
                  <a:schemeClr val="tx1"/>
                </a:solidFill>
              </a:rPr>
              <a:t>same </a:t>
            </a:r>
            <a:r>
              <a:rPr lang="en-US" sz="2400">
                <a:solidFill>
                  <a:schemeClr val="tx1"/>
                </a:solidFill>
              </a:rPr>
              <a:t>as our </a:t>
            </a:r>
            <a:r>
              <a:rPr lang="en-US" sz="2400">
                <a:sym typeface="+mn-ea"/>
              </a:rPr>
              <a:t>previous </a:t>
            </a:r>
            <a:r>
              <a:rPr lang="en-US" sz="2400">
                <a:solidFill>
                  <a:schemeClr val="tx1"/>
                </a:solidFill>
              </a:rPr>
              <a:t>implementation.</a:t>
            </a: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Jus try to run </a:t>
            </a:r>
            <a:r>
              <a:rPr lang="en-US" sz="2400">
                <a:solidFill>
                  <a:srgbClr val="FF0000"/>
                </a:solidFill>
              </a:rPr>
              <a:t>pertemuan_4\1_Organization_patterns_example\run.py </a:t>
            </a:r>
            <a:r>
              <a:rPr lang="en-US" sz="2400">
                <a:solidFill>
                  <a:schemeClr val="tx1"/>
                </a:solidFill>
              </a:rPr>
              <a:t>to check that all everything remain the same.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3336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Template Widget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Form Element Widget</a:t>
            </a:r>
            <a:endParaRPr lang="en-US" sz="2400"/>
          </a:p>
          <a:p>
            <a:r>
              <a:rPr lang="en-US" sz="2400"/>
              <a:t>2. Table Record Widget with Header</a:t>
            </a:r>
            <a:endParaRPr lang="en-US" sz="2400"/>
          </a:p>
          <a:p>
            <a:r>
              <a:rPr lang="en-US" sz="2400"/>
              <a:t>3. Line Counter Widget</a:t>
            </a:r>
            <a:endParaRPr lang="en-US" sz="2400"/>
          </a:p>
          <a:p>
            <a:r>
              <a:rPr lang="en-US" sz="2400"/>
              <a:t>4. Pagination Widget</a:t>
            </a:r>
            <a:endParaRPr lang="en-US" sz="2400"/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5. Search &amp; Filter Widget -&gt; Move to the next part</a:t>
            </a:r>
            <a:endParaRPr lang="en-US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908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Element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930" y="2731135"/>
            <a:ext cx="4068445" cy="322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75" y="2731770"/>
            <a:ext cx="6967855" cy="32238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49130" y="23628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user.html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28930" y="1289685"/>
            <a:ext cx="117602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Previously we are implementing form element generation by wrapping it into </a:t>
            </a:r>
            <a:r>
              <a:rPr lang="en-US">
                <a:solidFill>
                  <a:srgbClr val="FF0000"/>
                </a:solidFill>
                <a:sym typeface="+mn-ea"/>
              </a:rPr>
              <a:t>_form_element.html </a:t>
            </a:r>
            <a:r>
              <a:rPr lang="en-US">
                <a:solidFill>
                  <a:schemeClr val="tx1"/>
                </a:solidFill>
                <a:sym typeface="+mn-ea"/>
              </a:rPr>
              <a:t>as a Jinja2 </a:t>
            </a:r>
            <a:r>
              <a:rPr lang="en-US">
                <a:solidFill>
                  <a:srgbClr val="FF0000"/>
                </a:solidFill>
                <a:sym typeface="+mn-ea"/>
              </a:rPr>
              <a:t>macro</a:t>
            </a:r>
            <a:r>
              <a:rPr lang="en-US">
                <a:solidFill>
                  <a:schemeClr val="tx1"/>
                </a:solidFill>
                <a:sym typeface="+mn-ea"/>
              </a:rPr>
              <a:t>. 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sym typeface="+mn-ea"/>
              </a:rPr>
              <a:t>Then inside our consumer template (e.g user.html), able to use that macro like below. 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0" y="1221105"/>
            <a:ext cx="3084830" cy="551878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10803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(Previous Implementation)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1548130"/>
            <a:ext cx="4068445" cy="32245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857375" y="1161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rgbClr val="FF0000"/>
                </a:solidFill>
              </a:rPr>
              <a:t>_form_element.html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8" idx="1"/>
          </p:cNvCxnSpPr>
          <p:nvPr/>
        </p:nvCxnSpPr>
        <p:spPr>
          <a:xfrm flipV="1">
            <a:off x="4397375" y="1815465"/>
            <a:ext cx="3298190" cy="13449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7695565" y="1725295"/>
            <a:ext cx="149860" cy="18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28930" y="5030470"/>
            <a:ext cx="61074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But 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bootstrap style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is not applied yet into the template.</a:t>
            </a:r>
            <a:endParaRPr lang="en-US">
              <a:solidFill>
                <a:srgbClr val="404040"/>
              </a:solidFill>
              <a:uFillTx/>
              <a:latin typeface="Arial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How we can manage this?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Field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456180"/>
            <a:ext cx="5199380" cy="4302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1590040"/>
            <a:ext cx="4487545" cy="4373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11130915" cy="4351655"/>
          </a:xfrm>
        </p:spPr>
        <p:txBody>
          <a:bodyPr/>
          <a:p>
            <a:r>
              <a:rPr lang="en-US"/>
              <a:t>Project Structure</a:t>
            </a:r>
            <a:endParaRPr lang="en-US"/>
          </a:p>
          <a:p>
            <a:r>
              <a:rPr lang="en-US"/>
              <a:t>Template Widget</a:t>
            </a:r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Flask - View/Routing Part 2 (Advance Routing) -&gt; move to the next part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Static Files &amp; Upload </a:t>
            </a:r>
            <a:r>
              <a:rPr lang="en-US">
                <a:solidFill>
                  <a:schemeClr val="bg2">
                    <a:lumMod val="50000"/>
                  </a:schemeClr>
                </a:solidFill>
                <a:sym typeface="+mn-ea"/>
              </a:rPr>
              <a:t> -&gt; move to the next part</a:t>
            </a:r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3561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Training Outline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Input Checkbox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5911215"/>
            <a:ext cx="4487545" cy="412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2475865"/>
            <a:ext cx="5198745" cy="4234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059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(Vertical)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This is customization for</a:t>
            </a:r>
            <a:r>
              <a:rPr lang="en-US" sz="2000" b="1">
                <a:sym typeface="+mn-ea"/>
              </a:rPr>
              <a:t>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Vertical Submit Button</a:t>
            </a:r>
            <a:r>
              <a:rPr lang="en-US" sz="2000" b="1">
                <a:sym typeface="+mn-ea"/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5190" y="214947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_form_element_vertical.html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1590675"/>
            <a:ext cx="5248275" cy="526732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554470" y="6298565"/>
            <a:ext cx="3752215" cy="5594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17470"/>
            <a:ext cx="4286250" cy="1174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15060"/>
            <a:ext cx="8572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customizing </a:t>
            </a:r>
            <a:r>
              <a:rPr lang="en-US" sz="2000">
                <a:solidFill>
                  <a:srgbClr val="FF0000"/>
                </a:solidFill>
              </a:rPr>
              <a:t>_form_element.html </a:t>
            </a:r>
            <a:r>
              <a:rPr lang="en-US" sz="2000">
                <a:solidFill>
                  <a:schemeClr val="tx1"/>
                </a:solidFill>
              </a:rPr>
              <a:t>to add a </a:t>
            </a:r>
            <a:r>
              <a:rPr lang="en-US" sz="2000" b="1">
                <a:solidFill>
                  <a:schemeClr val="tx1"/>
                </a:solidFill>
              </a:rPr>
              <a:t>bootstrap style</a:t>
            </a:r>
            <a:r>
              <a:rPr lang="en-US" sz="2000">
                <a:solidFill>
                  <a:schemeClr val="tx1"/>
                </a:solidFill>
              </a:rPr>
              <a:t> and there is and field option </a:t>
            </a:r>
            <a:r>
              <a:rPr lang="en-US" sz="2000" b="1">
                <a:solidFill>
                  <a:schemeClr val="tx1"/>
                </a:solidFill>
              </a:rPr>
              <a:t>verticaly </a:t>
            </a:r>
            <a:r>
              <a:rPr lang="en-US" sz="2000">
                <a:solidFill>
                  <a:schemeClr val="tx1"/>
                </a:solidFill>
              </a:rPr>
              <a:t>or </a:t>
            </a:r>
            <a:r>
              <a:rPr lang="en-US" sz="2000" b="1">
                <a:solidFill>
                  <a:schemeClr val="tx1"/>
                </a:solidFill>
              </a:rPr>
              <a:t>horizontaly.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Field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2398395"/>
            <a:ext cx="4772660" cy="43853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24830" y="2346325"/>
            <a:ext cx="6347460" cy="3241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Input Checkbox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579745" y="5572125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" y="2428240"/>
            <a:ext cx="5003165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534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(Horizontal)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38910"/>
            <a:ext cx="8572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This is customization for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Horizontal Button Submit</a:t>
            </a:r>
            <a:r>
              <a:rPr lang="en-US" sz="2000" b="1">
                <a:solidFill>
                  <a:schemeClr val="tx1"/>
                </a:solidFill>
              </a:rPr>
              <a:t>.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58470" y="2118995"/>
            <a:ext cx="47726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_form_element_horizontal.html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2401570"/>
            <a:ext cx="6363970" cy="43319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09590" y="6097270"/>
            <a:ext cx="6347460" cy="510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2545715"/>
            <a:ext cx="4848860" cy="15259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50349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Form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Element 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Widget</a:t>
            </a:r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  <a:sym typeface="+mn-ea"/>
              </a:rPr>
              <a:t> 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424940"/>
            <a:ext cx="1142682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use 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</a:t>
            </a:r>
            <a:r>
              <a:rPr lang="en-US" sz="2000">
                <a:solidFill>
                  <a:schemeClr val="tx1"/>
                </a:solidFill>
              </a:rPr>
              <a:t> into consumer template (e.g </a:t>
            </a:r>
            <a:r>
              <a:rPr lang="en-US" sz="2000">
                <a:solidFill>
                  <a:srgbClr val="FF0000"/>
                </a:solidFill>
              </a:rPr>
              <a:t>user.html</a:t>
            </a:r>
            <a:r>
              <a:rPr lang="en-US" sz="2000">
                <a:solidFill>
                  <a:schemeClr val="tx1"/>
                </a:solidFill>
              </a:rPr>
              <a:t>)  like below,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can import </a:t>
            </a:r>
            <a:r>
              <a:rPr lang="en-US" sz="2000" b="1">
                <a:solidFill>
                  <a:schemeClr val="tx1"/>
                </a:solidFill>
              </a:rPr>
              <a:t>multiple macro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_form_element_horizontal.html </a:t>
            </a:r>
            <a:r>
              <a:rPr lang="en-US" sz="2000">
                <a:solidFill>
                  <a:schemeClr val="tx1"/>
                </a:solidFill>
              </a:rPr>
              <a:t>using above implementation,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2327910"/>
            <a:ext cx="9571990" cy="39541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890010" y="2021205"/>
            <a:ext cx="64452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pertemuan_4\2_Form_Element_Widget\app\templates\user.html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5581650" y="3387090"/>
            <a:ext cx="475361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2526030"/>
            <a:ext cx="8095615" cy="4107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424940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our previous implementation for </a:t>
            </a:r>
            <a:r>
              <a:rPr lang="en-US" sz="2000" b="1">
                <a:solidFill>
                  <a:schemeClr val="tx1"/>
                </a:solidFill>
              </a:rPr>
              <a:t>Table Records</a:t>
            </a:r>
            <a:r>
              <a:rPr lang="en-US" sz="2000">
                <a:solidFill>
                  <a:schemeClr val="tx1"/>
                </a:solidFill>
              </a:rPr>
              <a:t>, there still missing on </a:t>
            </a:r>
            <a:r>
              <a:rPr lang="en-US" sz="2000" b="1">
                <a:solidFill>
                  <a:schemeClr val="tx1"/>
                </a:solidFill>
              </a:rPr>
              <a:t>Table header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 b="1">
                <a:solidFill>
                  <a:schemeClr val="tx1"/>
                </a:solidFill>
              </a:rPr>
              <a:t>Button to Add a new data</a:t>
            </a:r>
            <a:r>
              <a:rPr lang="en-US" sz="2000">
                <a:solidFill>
                  <a:schemeClr val="tx1"/>
                </a:solidFill>
              </a:rPr>
              <a:t>.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Now we will try to add that feature in below Table Records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Create a new widget called as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680845"/>
            <a:ext cx="6038850" cy="50101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694805" y="1680845"/>
            <a:ext cx="49403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this widget, we can put</a:t>
            </a:r>
            <a:r>
              <a:rPr lang="en-US" sz="2000" b="1">
                <a:solidFill>
                  <a:schemeClr val="tx1"/>
                </a:solidFill>
              </a:rPr>
              <a:t> HTML &lt;table&gt; rendering</a:t>
            </a:r>
            <a:r>
              <a:rPr lang="en-US" sz="2000">
                <a:solidFill>
                  <a:schemeClr val="tx1"/>
                </a:solidFill>
              </a:rPr>
              <a:t> with Header included.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Put the macro name as </a:t>
            </a:r>
            <a:r>
              <a:rPr lang="en-US" sz="2000" b="1">
                <a:solidFill>
                  <a:schemeClr val="tx1"/>
                </a:solidFill>
              </a:rPr>
              <a:t>render_tableRecords() </a:t>
            </a:r>
            <a:r>
              <a:rPr lang="en-US" sz="2000">
                <a:solidFill>
                  <a:schemeClr val="tx1"/>
                </a:solidFill>
              </a:rPr>
              <a:t>with input variable </a:t>
            </a:r>
            <a:r>
              <a:rPr lang="en-US" sz="2000" b="1">
                <a:solidFill>
                  <a:schemeClr val="tx1"/>
                </a:solidFill>
              </a:rPr>
              <a:t>record_list</a:t>
            </a:r>
            <a:r>
              <a:rPr lang="en-US" sz="2000">
                <a:solidFill>
                  <a:schemeClr val="tx1"/>
                </a:solidFill>
              </a:rPr>
              <a:t> and</a:t>
            </a:r>
            <a:r>
              <a:rPr lang="en-US" sz="2000" b="1">
                <a:solidFill>
                  <a:schemeClr val="tx1"/>
                </a:solidFill>
              </a:rPr>
              <a:t> record_header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We also introduce other Jinja2 feature called as </a:t>
            </a:r>
            <a:r>
              <a:rPr lang="en-US" sz="2000" b="1">
                <a:solidFill>
                  <a:schemeClr val="tx1"/>
                </a:solidFill>
              </a:rPr>
              <a:t>caller()</a:t>
            </a:r>
            <a:endParaRPr lang="en-US" sz="2000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caller()</a:t>
            </a:r>
            <a:r>
              <a:rPr lang="en-US" sz="2000">
                <a:solidFill>
                  <a:schemeClr val="tx1"/>
                </a:solidFill>
              </a:rPr>
              <a:t> is actualy usefull if we wan to put macro inside another macro.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842770" y="4521200"/>
            <a:ext cx="2444750" cy="3575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1680845"/>
            <a:ext cx="6229985" cy="415988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Load </a:t>
            </a:r>
            <a:r>
              <a:rPr lang="en-US" sz="2000">
                <a:solidFill>
                  <a:srgbClr val="FF0000"/>
                </a:solidFill>
              </a:rPr>
              <a:t>render_TableRecords()</a:t>
            </a:r>
            <a:r>
              <a:rPr lang="en-US" sz="2000">
                <a:solidFill>
                  <a:schemeClr val="tx1"/>
                </a:solidFill>
              </a:rPr>
              <a:t> inside consumer template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94805" y="1680845"/>
            <a:ext cx="49403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 this example the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r>
              <a:rPr lang="en-US" sz="2000">
                <a:solidFill>
                  <a:schemeClr val="tx1"/>
                </a:solidFill>
              </a:rPr>
              <a:t> macro will be rendered inside consumer template.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each row table will be defined in Consumer template and rendered inside </a:t>
            </a:r>
            <a:r>
              <a:rPr lang="en-US" sz="2000">
                <a:solidFill>
                  <a:srgbClr val="FF0000"/>
                </a:solidFill>
              </a:rPr>
              <a:t>render_tableRecord()</a:t>
            </a:r>
            <a:endParaRPr lang="en-US" sz="200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More about </a:t>
            </a:r>
            <a:r>
              <a:rPr lang="en-US" sz="2000">
                <a:solidFill>
                  <a:schemeClr val="tx1"/>
                </a:solidFill>
                <a:hlinkClick r:id="rId2" action="ppaction://hlinkfile"/>
              </a:rPr>
              <a:t>Jinja2 Call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086485" y="3009265"/>
            <a:ext cx="5215890" cy="2204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808470" y="4329430"/>
            <a:ext cx="4676775" cy="2334895"/>
            <a:chOff x="10722" y="6818"/>
            <a:chExt cx="7365" cy="3677"/>
          </a:xfrm>
        </p:grpSpPr>
        <p:sp>
          <p:nvSpPr>
            <p:cNvPr id="14" name="Folded Corner 13"/>
            <p:cNvSpPr/>
            <p:nvPr/>
          </p:nvSpPr>
          <p:spPr>
            <a:xfrm>
              <a:off x="10722" y="7074"/>
              <a:ext cx="2043" cy="2916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0779" y="10013"/>
              <a:ext cx="1846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user_list.html</a:t>
              </a:r>
              <a:endParaRPr lang="en-US" sz="1400">
                <a:sym typeface="+mn-ea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5561" y="6818"/>
              <a:ext cx="2527" cy="1504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5441" y="8470"/>
              <a:ext cx="2647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1400">
                  <a:sym typeface="+mn-ea"/>
                </a:rPr>
                <a:t>_table_records.html </a:t>
              </a:r>
              <a:endParaRPr lang="en-US" sz="1400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1125" y="7697"/>
              <a:ext cx="1098" cy="150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sz="1400">
                  <a:sym typeface="+mn-ea"/>
                </a:rPr>
                <a:t>call()</a:t>
              </a:r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endParaRPr lang="en-US" sz="1400">
                <a:sym typeface="+mn-ea"/>
              </a:endParaRPr>
            </a:p>
            <a:p>
              <a:pPr algn="l"/>
              <a:r>
                <a:rPr lang="en-US" sz="1400">
                  <a:sym typeface="+mn-ea"/>
                </a:rPr>
                <a:t>endcall</a:t>
              </a:r>
              <a:endParaRPr lang="en-US" sz="1400">
                <a:sym typeface="+mn-ea"/>
              </a:endParaRPr>
            </a:p>
          </p:txBody>
        </p:sp>
        <p:cxnSp>
          <p:nvCxnSpPr>
            <p:cNvPr id="24" name="Elbow Connector 23"/>
            <p:cNvCxnSpPr>
              <a:stCxn id="12" idx="0"/>
              <a:endCxn id="14" idx="0"/>
            </p:cNvCxnSpPr>
            <p:nvPr/>
          </p:nvCxnSpPr>
          <p:spPr>
            <a:xfrm rot="16200000" flipH="1" flipV="1">
              <a:off x="14157" y="4406"/>
              <a:ext cx="256" cy="5081"/>
            </a:xfrm>
            <a:prstGeom prst="bentConnector3">
              <a:avLst>
                <a:gd name="adj1" fmla="val -14668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s 16"/>
            <p:cNvSpPr/>
            <p:nvPr/>
          </p:nvSpPr>
          <p:spPr>
            <a:xfrm>
              <a:off x="11356" y="8272"/>
              <a:ext cx="1277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7" idx="3"/>
              <a:endCxn id="19" idx="1"/>
            </p:cNvCxnSpPr>
            <p:nvPr/>
          </p:nvCxnSpPr>
          <p:spPr>
            <a:xfrm flipV="1">
              <a:off x="12633" y="7807"/>
              <a:ext cx="3131" cy="663"/>
            </a:xfrm>
            <a:prstGeom prst="bentConnector3">
              <a:avLst>
                <a:gd name="adj1" fmla="val 5001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s 18"/>
            <p:cNvSpPr/>
            <p:nvPr/>
          </p:nvSpPr>
          <p:spPr>
            <a:xfrm>
              <a:off x="15764" y="7609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&lt;td&gt;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5764" y="7060"/>
              <a:ext cx="2160" cy="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&lt;th&gt; render</a:t>
              </a:r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1847850"/>
            <a:ext cx="10900410" cy="181927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Inside </a:t>
            </a:r>
            <a:r>
              <a:rPr lang="en-US" sz="2000">
                <a:solidFill>
                  <a:srgbClr val="FF0000"/>
                </a:solidFill>
              </a:rPr>
              <a:t>views.html</a:t>
            </a:r>
            <a:r>
              <a:rPr lang="en-US" sz="2000">
                <a:solidFill>
                  <a:schemeClr val="tx1"/>
                </a:solidFill>
              </a:rPr>
              <a:t> in</a:t>
            </a:r>
            <a:r>
              <a:rPr lang="en-US" sz="2000">
                <a:solidFill>
                  <a:srgbClr val="FF0000"/>
                </a:solidFill>
              </a:rPr>
              <a:t> /users</a:t>
            </a:r>
            <a:r>
              <a:rPr lang="en-US" sz="2000">
                <a:solidFill>
                  <a:schemeClr val="tx1"/>
                </a:solidFill>
              </a:rPr>
              <a:t> route, we can modifyto be like this,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269811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441825" y="2938145"/>
            <a:ext cx="4193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Organization patterns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67105" y="4299585"/>
            <a:ext cx="88944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1. Organizing Project</a:t>
            </a:r>
            <a:endParaRPr lang="en-US" sz="2400"/>
          </a:p>
          <a:p>
            <a:r>
              <a:rPr lang="en-US" sz="2400"/>
              <a:t>2. Organization patterns</a:t>
            </a:r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72970"/>
            <a:ext cx="6531610" cy="29184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 last, we an put Link to add a new data, like below,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7750" y="1877695"/>
            <a:ext cx="62903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pertemuan_4\3_Table_Record_With_Header\app\templates\user_list.html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8470" y="229870"/>
            <a:ext cx="7647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Table Record Widget with Header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result shoul look like this,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80" y="1847850"/>
            <a:ext cx="10706100" cy="50133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4290" y="1614170"/>
            <a:ext cx="89852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Line Counter &amp; Pagination is part of how we dislaying a Table Record.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Flask support Pagination that we can find more in </a:t>
            </a:r>
            <a:r>
              <a:rPr lang="en-US" sz="2400">
                <a:hlinkClick r:id="rId1" tooltip="" action="ppaction://hlinkfile"/>
              </a:rPr>
              <a:t>Flask Pagination</a:t>
            </a:r>
            <a:endParaRPr lang="en-US" sz="2400">
              <a:hlinkClick r:id="rId1" tooltip="" action="ppaction://hlinkfil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2551430"/>
            <a:ext cx="9815830" cy="367157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422400" y="5529580"/>
            <a:ext cx="1759585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253095" y="5529580"/>
            <a:ext cx="2683510" cy="539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3014345"/>
            <a:ext cx="7792720" cy="30245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12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Line Counter</a:t>
            </a:r>
            <a:r>
              <a:rPr lang="en-US" sz="2000">
                <a:solidFill>
                  <a:schemeClr val="tx1"/>
                </a:solidFill>
              </a:rPr>
              <a:t> is Common element in Table Record, to show how many data shown in curren page relative to total data.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_line_counter.html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85" y="3396615"/>
            <a:ext cx="2745105" cy="102743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066800" y="3587750"/>
            <a:ext cx="5486400" cy="13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6800" y="4344670"/>
            <a:ext cx="6997700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6800" y="4891405"/>
            <a:ext cx="1203325" cy="11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3"/>
            <a:endCxn id="17" idx="0"/>
          </p:cNvCxnSpPr>
          <p:nvPr/>
        </p:nvCxnSpPr>
        <p:spPr>
          <a:xfrm>
            <a:off x="6693535" y="3489960"/>
            <a:ext cx="2744470" cy="27051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s 15"/>
          <p:cNvSpPr/>
          <p:nvPr/>
        </p:nvSpPr>
        <p:spPr>
          <a:xfrm>
            <a:off x="6553200" y="33775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353550" y="376047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20" idx="3"/>
            <a:endCxn id="21" idx="2"/>
          </p:cNvCxnSpPr>
          <p:nvPr/>
        </p:nvCxnSpPr>
        <p:spPr>
          <a:xfrm flipV="1">
            <a:off x="8134985" y="4064000"/>
            <a:ext cx="1737995" cy="20066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7994650" y="4152265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9788525" y="3970655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3" idx="3"/>
            <a:endCxn id="24" idx="2"/>
          </p:cNvCxnSpPr>
          <p:nvPr/>
        </p:nvCxnSpPr>
        <p:spPr>
          <a:xfrm flipV="1">
            <a:off x="2270125" y="4152265"/>
            <a:ext cx="8035290" cy="627380"/>
          </a:xfrm>
          <a:prstGeom prst="bentConnector2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2129790" y="4667250"/>
            <a:ext cx="140335" cy="22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10220960" y="4058920"/>
            <a:ext cx="168275" cy="9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951355" y="2701290"/>
            <a:ext cx="62998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pertemuan_4\4_Line_Counter_n_Pagination\app\templates\_line_counter.html</a:t>
            </a:r>
            <a:endParaRPr lang="en-US" sz="140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470" y="2701290"/>
            <a:ext cx="9930130" cy="3336925"/>
            <a:chOff x="722" y="4254"/>
            <a:chExt cx="15638" cy="5255"/>
          </a:xfrm>
        </p:grpSpPr>
        <p:pic>
          <p:nvPicPr>
            <p:cNvPr id="26" name="Content Placeholder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22" y="4747"/>
              <a:ext cx="12272" cy="4763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1680" y="5650"/>
              <a:ext cx="8640" cy="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0" y="6842"/>
              <a:ext cx="11020" cy="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0" y="7703"/>
              <a:ext cx="1895" cy="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31" idx="3"/>
              <a:endCxn id="32" idx="0"/>
            </p:cNvCxnSpPr>
            <p:nvPr/>
          </p:nvCxnSpPr>
          <p:spPr>
            <a:xfrm>
              <a:off x="10541" y="5496"/>
              <a:ext cx="4322" cy="42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10320" y="531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730" y="592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Elbow Connector 32"/>
            <p:cNvCxnSpPr>
              <a:stCxn id="34" idx="3"/>
              <a:endCxn id="35" idx="2"/>
            </p:cNvCxnSpPr>
            <p:nvPr/>
          </p:nvCxnSpPr>
          <p:spPr>
            <a:xfrm flipV="1">
              <a:off x="12811" y="6400"/>
              <a:ext cx="2737" cy="3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s 33"/>
            <p:cNvSpPr/>
            <p:nvPr/>
          </p:nvSpPr>
          <p:spPr>
            <a:xfrm>
              <a:off x="12590" y="6539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5415" y="6253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Elbow Connector 35"/>
            <p:cNvCxnSpPr>
              <a:stCxn id="37" idx="3"/>
              <a:endCxn id="38" idx="2"/>
            </p:cNvCxnSpPr>
            <p:nvPr/>
          </p:nvCxnSpPr>
          <p:spPr>
            <a:xfrm flipV="1">
              <a:off x="3575" y="6539"/>
              <a:ext cx="12654" cy="988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3354" y="735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6096" y="6392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Text Box 38"/>
            <p:cNvSpPr txBox="1"/>
            <p:nvPr/>
          </p:nvSpPr>
          <p:spPr>
            <a:xfrm>
              <a:off x="3073" y="4254"/>
              <a:ext cx="9921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pertemuan_4\4_Line_Counter_n_Pagination\app\templates\_line_counter.html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0570" y="3516630"/>
            <a:ext cx="3357880" cy="1123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2534920"/>
            <a:ext cx="6972300" cy="319087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926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Pagination</a:t>
            </a:r>
            <a:r>
              <a:rPr lang="en-US" sz="2000">
                <a:solidFill>
                  <a:schemeClr val="tx1"/>
                </a:solidFill>
              </a:rPr>
              <a:t> is Common element in Table Record, to navigate the table record across available page.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To do this, we need to create a new widget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_pagination.html</a:t>
            </a:r>
            <a:r>
              <a:rPr lang="en-US" sz="2000">
                <a:sym typeface="+mn-ea"/>
              </a:rPr>
              <a:t> to be used as line counter.</a:t>
            </a:r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075" y="2232660"/>
            <a:ext cx="9937750" cy="2895600"/>
            <a:chOff x="1945" y="3516"/>
            <a:chExt cx="15650" cy="456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45" y="5538"/>
              <a:ext cx="10138" cy="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45" y="6619"/>
              <a:ext cx="9058" cy="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45" y="8074"/>
              <a:ext cx="9675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12304" y="5384"/>
              <a:ext cx="2339" cy="592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12083" y="5207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4510" y="5976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20" idx="3"/>
              <a:endCxn id="21" idx="2"/>
            </p:cNvCxnSpPr>
            <p:nvPr/>
          </p:nvCxnSpPr>
          <p:spPr>
            <a:xfrm>
              <a:off x="11224" y="6467"/>
              <a:ext cx="4957" cy="378"/>
            </a:xfrm>
            <a:prstGeom prst="bentConnector4">
              <a:avLst>
                <a:gd name="adj1" fmla="val 48658"/>
                <a:gd name="adj2" fmla="val 199206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s 19"/>
            <p:cNvSpPr/>
            <p:nvPr/>
          </p:nvSpPr>
          <p:spPr>
            <a:xfrm>
              <a:off x="11003" y="6290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6048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" name="Elbow Connector 21"/>
            <p:cNvCxnSpPr>
              <a:stCxn id="23" idx="3"/>
              <a:endCxn id="24" idx="2"/>
            </p:cNvCxnSpPr>
            <p:nvPr/>
          </p:nvCxnSpPr>
          <p:spPr>
            <a:xfrm flipV="1">
              <a:off x="11841" y="6845"/>
              <a:ext cx="5623" cy="1055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s 22"/>
            <p:cNvSpPr/>
            <p:nvPr/>
          </p:nvSpPr>
          <p:spPr>
            <a:xfrm>
              <a:off x="11620" y="7723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7331" y="6698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864" y="3516"/>
              <a:ext cx="9443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r"/>
              <a:r>
                <a:rPr lang="en-US" sz="1400">
                  <a:solidFill>
                    <a:srgbClr val="FF0000"/>
                  </a:solidFill>
                </a:rPr>
                <a:t>pertemuan_4\4_Line_Counter_n_Pagination\app\templates\_pagination.html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282065"/>
            <a:ext cx="109512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we can put </a:t>
            </a:r>
            <a:r>
              <a:rPr lang="en-US" sz="2000">
                <a:solidFill>
                  <a:srgbClr val="FF0000"/>
                </a:solidFill>
              </a:rPr>
              <a:t>_pagination.html</a:t>
            </a:r>
            <a:r>
              <a:rPr lang="en-US" sz="2000">
                <a:solidFill>
                  <a:schemeClr val="tx1"/>
                </a:solidFill>
              </a:rPr>
              <a:t> and </a:t>
            </a:r>
            <a:r>
              <a:rPr lang="en-US" sz="2000">
                <a:solidFill>
                  <a:srgbClr val="FF0000"/>
                </a:solidFill>
              </a:rPr>
              <a:t>_line_counter.html</a:t>
            </a:r>
            <a:r>
              <a:rPr lang="en-US" sz="2000">
                <a:solidFill>
                  <a:schemeClr val="tx1"/>
                </a:solidFill>
              </a:rPr>
              <a:t> inside </a:t>
            </a:r>
            <a:r>
              <a:rPr lang="en-US" sz="2000">
                <a:solidFill>
                  <a:srgbClr val="FF0000"/>
                </a:solidFill>
              </a:rPr>
              <a:t>_table_records.html</a:t>
            </a:r>
            <a:r>
              <a:rPr lang="en-US" sz="2000">
                <a:solidFill>
                  <a:schemeClr val="tx1"/>
                </a:solidFill>
              </a:rPr>
              <a:t>,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2233295"/>
            <a:ext cx="7823835" cy="378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7105" y="1926590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458470" y="1282065"/>
            <a:ext cx="109512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Since the pagination and line_counter need extra variable like </a:t>
            </a:r>
            <a:r>
              <a:rPr lang="en-US" sz="2000" b="1">
                <a:solidFill>
                  <a:srgbClr val="FF0000"/>
                </a:solidFill>
              </a:rPr>
              <a:t>min_page, max_page, destination </a:t>
            </a:r>
            <a:r>
              <a:rPr lang="en-US" sz="2000">
                <a:solidFill>
                  <a:schemeClr val="tx1"/>
                </a:solidFill>
              </a:rPr>
              <a:t>and </a:t>
            </a:r>
            <a:r>
              <a:rPr lang="en-US" sz="2000" b="1">
                <a:solidFill>
                  <a:srgbClr val="FF0000"/>
                </a:solidFill>
              </a:rPr>
              <a:t>record_count</a:t>
            </a:r>
            <a:r>
              <a:rPr lang="en-US" sz="2000">
                <a:solidFill>
                  <a:schemeClr val="tx1"/>
                </a:solidFill>
              </a:rPr>
              <a:t>, we need add this variable as input for </a:t>
            </a:r>
            <a:r>
              <a:rPr lang="en-US" sz="2000">
                <a:solidFill>
                  <a:srgbClr val="FF0000"/>
                </a:solidFill>
              </a:rPr>
              <a:t>render_tabelRecords()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>
                <a:sym typeface="+mn-ea"/>
              </a:rPr>
              <a:t>macro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_table_records.html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2574290"/>
            <a:ext cx="10723880" cy="16941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51300" y="2267585"/>
            <a:ext cx="74936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pertemuan_4\4_Line_Counter_n_Pagination\app\templates\_table_records.html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58470" y="1156335"/>
            <a:ext cx="1095121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Then inside</a:t>
            </a:r>
            <a:r>
              <a:rPr lang="en-US" sz="2000" b="1">
                <a:solidFill>
                  <a:schemeClr val="tx1"/>
                </a:solidFill>
              </a:rPr>
              <a:t> consumer template</a:t>
            </a:r>
            <a:r>
              <a:rPr lang="en-US" sz="2000">
                <a:solidFill>
                  <a:schemeClr val="tx1"/>
                </a:solidFill>
              </a:rPr>
              <a:t> (e.g </a:t>
            </a:r>
            <a:r>
              <a:rPr lang="en-US" sz="2000">
                <a:solidFill>
                  <a:srgbClr val="FF0000"/>
                </a:solidFill>
              </a:rPr>
              <a:t>user_list.html</a:t>
            </a:r>
            <a:r>
              <a:rPr lang="en-US" sz="2000">
                <a:solidFill>
                  <a:schemeClr val="tx1"/>
                </a:solidFill>
              </a:rPr>
              <a:t>), we can put like below, </a:t>
            </a:r>
            <a:endParaRPr lang="en-US" sz="200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sym typeface="+mn-ea"/>
              </a:rPr>
              <a:t>The difference is only in part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render_tableRecords()</a:t>
            </a:r>
            <a:r>
              <a:rPr lang="en-US" sz="2000">
                <a:solidFill>
                  <a:schemeClr val="tx1"/>
                </a:solidFill>
                <a:sym typeface="+mn-ea"/>
              </a:rPr>
              <a:t> that need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olidFill>
                  <a:schemeClr val="tx1"/>
                </a:solidFill>
                <a:sym typeface="+mn-ea"/>
              </a:rPr>
              <a:t> </a:t>
            </a:r>
            <a:endParaRPr lang="en-US" sz="20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976120"/>
            <a:ext cx="9848850" cy="3934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5900" y="1669415"/>
            <a:ext cx="66084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pertemuan_4\4_Line_Counter_n_Pagination\app\templates\user_list.html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568180" cy="25533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So, What is actualy extra variable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min_page, max_page, destination </a:t>
            </a:r>
            <a:r>
              <a:rPr lang="en-US" sz="2000">
                <a:sym typeface="+mn-ea"/>
              </a:rPr>
              <a:t>and </a:t>
            </a:r>
            <a:r>
              <a:rPr lang="en-US" sz="2000" b="1">
                <a:solidFill>
                  <a:srgbClr val="FF0000"/>
                </a:solidFill>
                <a:sym typeface="+mn-ea"/>
              </a:rPr>
              <a:t>record_count</a:t>
            </a:r>
            <a:r>
              <a:rPr lang="en-US" sz="2000">
                <a:sym typeface="+mn-ea"/>
              </a:rPr>
              <a:t> ?</a:t>
            </a:r>
            <a:endParaRPr lang="en-US" sz="20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How we can produce them?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min_page</a:t>
            </a:r>
            <a:r>
              <a:rPr lang="en-US" sz="2000">
                <a:sym typeface="+mn-ea"/>
              </a:rPr>
              <a:t> : is page number minimum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max_page</a:t>
            </a:r>
            <a:r>
              <a:rPr lang="en-US" sz="2000">
                <a:sym typeface="+mn-ea"/>
              </a:rPr>
              <a:t> : is page number maximum showed in table record.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destination</a:t>
            </a:r>
            <a:r>
              <a:rPr lang="en-US" sz="2000">
                <a:sym typeface="+mn-ea"/>
              </a:rPr>
              <a:t> : is destination route when pagination elemen clicked.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will be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</a:t>
            </a:r>
            <a:r>
              <a:rPr lang="en-US" sz="2000">
                <a:sym typeface="+mn-ea"/>
              </a:rPr>
              <a:t>, or another route destination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views.html</a:t>
            </a:r>
            <a:endParaRPr lang="en-US" sz="2000"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record_count</a:t>
            </a:r>
            <a:r>
              <a:rPr lang="en-US" sz="2000">
                <a:sym typeface="+mn-ea"/>
              </a:rPr>
              <a:t> : is number of data retrieved in server.</a:t>
            </a:r>
            <a:endParaRPr lang="en-US" sz="2000">
              <a:sym typeface="+mn-ea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That can be from :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User.query.count()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6910" y="4641215"/>
            <a:ext cx="4445000" cy="148717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93570" y="4243705"/>
            <a:ext cx="5283835" cy="878205"/>
            <a:chOff x="2982" y="6683"/>
            <a:chExt cx="8321" cy="1383"/>
          </a:xfrm>
        </p:grpSpPr>
        <p:cxnSp>
          <p:nvCxnSpPr>
            <p:cNvPr id="18" name="Elbow Connector 17"/>
            <p:cNvCxnSpPr>
              <a:stCxn id="16" idx="3"/>
              <a:endCxn id="17" idx="0"/>
            </p:cNvCxnSpPr>
            <p:nvPr/>
          </p:nvCxnSpPr>
          <p:spPr>
            <a:xfrm>
              <a:off x="4742" y="7021"/>
              <a:ext cx="1825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s 15"/>
            <p:cNvSpPr/>
            <p:nvPr/>
          </p:nvSpPr>
          <p:spPr>
            <a:xfrm>
              <a:off x="4521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6434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Elbow Connector 4"/>
            <p:cNvCxnSpPr>
              <a:stCxn id="6" idx="1"/>
              <a:endCxn id="7" idx="0"/>
            </p:cNvCxnSpPr>
            <p:nvPr/>
          </p:nvCxnSpPr>
          <p:spPr>
            <a:xfrm rot="10800000" flipV="1">
              <a:off x="7516" y="7021"/>
              <a:ext cx="1966" cy="899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s 5"/>
            <p:cNvSpPr/>
            <p:nvPr/>
          </p:nvSpPr>
          <p:spPr>
            <a:xfrm>
              <a:off x="9482" y="6844"/>
              <a:ext cx="22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7383" y="7920"/>
              <a:ext cx="2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2982" y="6729"/>
              <a:ext cx="17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min_page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9485" y="6683"/>
              <a:ext cx="181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>
                  <a:sym typeface="+mn-ea"/>
                </a:rPr>
                <a:t>max_page</a:t>
              </a:r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875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views</a:t>
            </a:r>
            <a:r>
              <a:rPr lang="en-US" sz="2000">
                <a:solidFill>
                  <a:srgbClr val="FF0000"/>
                </a:solidFill>
                <a:sym typeface="+mn-ea"/>
              </a:rPr>
              <a:t>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2632075"/>
            <a:ext cx="4306570" cy="636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85205" y="2246630"/>
            <a:ext cx="4234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by default, we pass page=1 when loaded a table record,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if we click another page (e.g 2), pagination widget will put page=2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1365" y="6137910"/>
            <a:ext cx="3524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http://localhost:5000/users?page=1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8485" y="2113280"/>
            <a:ext cx="10774680" cy="3529330"/>
            <a:chOff x="988" y="4390"/>
            <a:chExt cx="16968" cy="5558"/>
          </a:xfrm>
        </p:grpSpPr>
        <p:sp>
          <p:nvSpPr>
            <p:cNvPr id="6" name="Rectangles 5"/>
            <p:cNvSpPr/>
            <p:nvPr/>
          </p:nvSpPr>
          <p:spPr>
            <a:xfrm>
              <a:off x="988" y="4962"/>
              <a:ext cx="7421" cy="49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447" y="6676"/>
              <a:ext cx="6263" cy="28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1981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app.py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3859" y="7707"/>
              <a:ext cx="1440" cy="144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model.py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437" y="5154"/>
              <a:ext cx="21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README.md</a:t>
              </a:r>
              <a:endParaRPr lang="en-US"/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447" y="5590"/>
              <a:ext cx="7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201" y="5154"/>
              <a:ext cx="16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.gitignore</a:t>
              </a:r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4251" y="5734"/>
              <a:ext cx="147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LICENSE</a:t>
              </a:r>
              <a:endParaRPr lang="en-US"/>
            </a:p>
          </p:txBody>
        </p:sp>
        <p:sp>
          <p:nvSpPr>
            <p:cNvPr id="25" name="Flowchart: Card 24"/>
            <p:cNvSpPr/>
            <p:nvPr/>
          </p:nvSpPr>
          <p:spPr>
            <a:xfrm>
              <a:off x="5831" y="7707"/>
              <a:ext cx="1584" cy="1440"/>
            </a:xfrm>
            <a:prstGeom prst="flowChartPunchedCar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>
                  <a:solidFill>
                    <a:schemeClr val="tx1"/>
                  </a:solidFill>
                </a:rPr>
                <a:t>template/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9608" y="4390"/>
              <a:ext cx="8348" cy="53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b="1"/>
                <a:t>Repository </a:t>
              </a:r>
              <a:r>
                <a:rPr lang="en-US"/>
                <a:t>- This is the base folder where your applications sits. This term traditionally refers to version control systems, which you should be using.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Package </a:t>
              </a:r>
              <a:r>
                <a:rPr lang="en-US"/>
                <a:t>- This refers to a Python package that contains your application’s code.  </a:t>
              </a:r>
              <a:endParaRPr lang="en-US"/>
            </a:p>
            <a:p>
              <a:endParaRPr lang="en-US"/>
            </a:p>
            <a:p>
              <a:endParaRPr lang="en-US"/>
            </a:p>
            <a:p>
              <a:r>
                <a:rPr lang="en-US" b="1"/>
                <a:t>Module </a:t>
              </a:r>
              <a:r>
                <a:rPr lang="en-US"/>
                <a:t>- A module is a single Python file that can be imported by other Python files. A package is essentially multiple modules packaged together.</a:t>
              </a:r>
              <a:endParaRPr lang="en-US"/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6897" y="5154"/>
              <a:ext cx="81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env</a:t>
              </a:r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447" y="6676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  <p:cxnSp>
          <p:nvCxnSpPr>
            <p:cNvPr id="30" name="Elbow Connector 29"/>
            <p:cNvCxnSpPr>
              <a:stCxn id="12" idx="2"/>
              <a:endCxn id="31" idx="1"/>
            </p:cNvCxnSpPr>
            <p:nvPr/>
          </p:nvCxnSpPr>
          <p:spPr>
            <a:xfrm rot="5400000" flipH="1" flipV="1">
              <a:off x="6817" y="6356"/>
              <a:ext cx="552" cy="5029"/>
            </a:xfrm>
            <a:prstGeom prst="bentConnector4">
              <a:avLst>
                <a:gd name="adj1" fmla="val -192844"/>
                <a:gd name="adj2" fmla="val 90564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s 30"/>
            <p:cNvSpPr/>
            <p:nvPr/>
          </p:nvSpPr>
          <p:spPr>
            <a:xfrm>
              <a:off x="9608" y="843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608" y="6681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7" idx="3"/>
              <a:endCxn id="32" idx="1"/>
            </p:cNvCxnSpPr>
            <p:nvPr/>
          </p:nvCxnSpPr>
          <p:spPr>
            <a:xfrm>
              <a:off x="7710" y="6841"/>
              <a:ext cx="1898" cy="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36" idx="3"/>
              <a:endCxn id="35" idx="1"/>
            </p:cNvCxnSpPr>
            <p:nvPr/>
          </p:nvCxnSpPr>
          <p:spPr>
            <a:xfrm flipV="1">
              <a:off x="8533" y="4721"/>
              <a:ext cx="1116" cy="103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s 34"/>
            <p:cNvSpPr/>
            <p:nvPr/>
          </p:nvSpPr>
          <p:spPr>
            <a:xfrm>
              <a:off x="9649" y="455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8409" y="5590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7586" y="6676"/>
              <a:ext cx="1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9" name="Text Box 38"/>
          <p:cNvSpPr txBox="1"/>
          <p:nvPr/>
        </p:nvSpPr>
        <p:spPr>
          <a:xfrm>
            <a:off x="479425" y="1353185"/>
            <a:ext cx="506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Repository VS Package VS Module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458470" y="6383020"/>
            <a:ext cx="9187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42365" y="3234055"/>
            <a:ext cx="4306570" cy="300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29325" y="2722245"/>
            <a:ext cx="32124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base query is used to apply Flask .paginate() and .count() using a same query basis.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56335" y="3769995"/>
            <a:ext cx="430657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63260" y="2246630"/>
            <a:ext cx="4877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per_page is actually number of record showed on each page in Table Record, we can change is as prefered.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destination is route in our views.html as a destination on pagiantion clicked.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161790"/>
            <a:ext cx="6977380" cy="4413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Flask .paginate() help us to select a data within a page and per_page parameter.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</a:rPr>
              <a:t>So for example we can choose to select page 2 to show 3 record.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511675"/>
            <a:ext cx="9721850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This is how actually we define min_page and max_page. by referring to number of page in Pagination result.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s 7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77031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Line Counter &amp; Pagination Widget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1365" y="1481455"/>
            <a:ext cx="9673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For above purpose, so we need to add some modification in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users </a:t>
            </a:r>
            <a:r>
              <a:rPr lang="en-US" sz="2000">
                <a:sym typeface="+mn-ea"/>
              </a:rPr>
              <a:t>route inside </a:t>
            </a:r>
            <a:r>
              <a:rPr lang="en-US" sz="2000">
                <a:solidFill>
                  <a:srgbClr val="FF0000"/>
                </a:solidFill>
                <a:sym typeface="+mn-ea"/>
              </a:rPr>
              <a:t>viesw.html</a:t>
            </a:r>
            <a:endParaRPr lang="en-US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1880235"/>
            <a:ext cx="10144760" cy="407987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1184275" y="4973320"/>
            <a:ext cx="3788410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49290" y="2486660"/>
            <a:ext cx="4877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then we can supply record_count by using Flask .count()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-19050" y="2725420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9420" y="2964815"/>
            <a:ext cx="1680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sym typeface="+mn-ea"/>
              </a:rPr>
              <a:t>The End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2329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Organizing Project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3255" y="1623695"/>
            <a:ext cx="251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ym typeface="+mn-ea"/>
              </a:rPr>
              <a:t>Package Structure </a:t>
            </a:r>
            <a:endParaRPr lang="en-US" sz="2400" b="1"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14375" y="2232660"/>
            <a:ext cx="3976370" cy="2874010"/>
            <a:chOff x="1125" y="4083"/>
            <a:chExt cx="6262" cy="4526"/>
          </a:xfrm>
        </p:grpSpPr>
        <p:grpSp>
          <p:nvGrpSpPr>
            <p:cNvPr id="13" name="Group 12"/>
            <p:cNvGrpSpPr/>
            <p:nvPr/>
          </p:nvGrpSpPr>
          <p:grpSpPr>
            <a:xfrm>
              <a:off x="1125" y="4083"/>
              <a:ext cx="6263" cy="4527"/>
              <a:chOff x="1125" y="3283"/>
              <a:chExt cx="6263" cy="4527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1125" y="3283"/>
                <a:ext cx="6263" cy="45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1659" y="4117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__init__.py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olded Corner 11"/>
              <p:cNvSpPr/>
              <p:nvPr/>
            </p:nvSpPr>
            <p:spPr>
              <a:xfrm>
                <a:off x="1659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model.py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olded Corner 7"/>
              <p:cNvSpPr/>
              <p:nvPr/>
            </p:nvSpPr>
            <p:spPr>
              <a:xfrm>
                <a:off x="3537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form.py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lded Corner 10"/>
              <p:cNvSpPr/>
              <p:nvPr/>
            </p:nvSpPr>
            <p:spPr>
              <a:xfrm>
                <a:off x="5415" y="5864"/>
                <a:ext cx="1440" cy="1440"/>
              </a:xfrm>
              <a:prstGeom prst="foldedCorner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view.py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 Box 27"/>
            <p:cNvSpPr txBox="1"/>
            <p:nvPr/>
          </p:nvSpPr>
          <p:spPr>
            <a:xfrm>
              <a:off x="1659" y="4152"/>
              <a:ext cx="97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app/</a:t>
              </a:r>
              <a:endParaRPr lang="en-US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4994275" y="2280920"/>
            <a:ext cx="6211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Inside Python </a:t>
            </a:r>
            <a:r>
              <a:rPr lang="en-US" b="1"/>
              <a:t>Package Folder</a:t>
            </a:r>
            <a:r>
              <a:rPr lang="en-US"/>
              <a:t> at lease there is an </a:t>
            </a:r>
            <a:r>
              <a:rPr lang="en-US">
                <a:solidFill>
                  <a:srgbClr val="FF0000"/>
                </a:solidFill>
              </a:rPr>
              <a:t>__init__.py</a:t>
            </a:r>
            <a:r>
              <a:rPr lang="en-US"/>
              <a:t> exist to tell Python that this folder is </a:t>
            </a:r>
            <a:r>
              <a:rPr lang="en-US" b="1"/>
              <a:t>package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can</a:t>
            </a:r>
            <a:r>
              <a:rPr lang="en-US" b="1"/>
              <a:t> leave it blank</a:t>
            </a:r>
            <a:r>
              <a:rPr lang="en-US"/>
              <a:t> or can put </a:t>
            </a:r>
            <a:r>
              <a:rPr lang="en-US" b="1"/>
              <a:t>anything Python Code</a:t>
            </a:r>
            <a:r>
              <a:rPr lang="en-US"/>
              <a:t> that we want to </a:t>
            </a:r>
            <a:r>
              <a:rPr lang="en-US" b="1"/>
              <a:t>start on Package imported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 outside this package, we can import them by : 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265" y="3871595"/>
            <a:ext cx="4158615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401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Single module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711960"/>
            <a:ext cx="3052445" cy="2180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245" y="1711960"/>
            <a:ext cx="379222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793355" y="11899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6104890" y="1115060"/>
            <a:ext cx="635" cy="573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9445" y="4246880"/>
            <a:ext cx="5079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keep all of the code in a single file (</a:t>
            </a:r>
            <a:r>
              <a:rPr lang="en-US">
                <a:solidFill>
                  <a:srgbClr val="FF0000"/>
                </a:solidFill>
              </a:rPr>
              <a:t>app.py</a:t>
            </a:r>
            <a:r>
              <a:rPr lang="en-US"/>
              <a:t>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great for quick projects (</a:t>
            </a:r>
            <a:r>
              <a:rPr lang="en-US" b="1"/>
              <a:t>tutorial</a:t>
            </a:r>
            <a:r>
              <a:rPr lang="en-US"/>
              <a:t>).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Just need to serve a </a:t>
            </a:r>
            <a:r>
              <a:rPr lang="en-US" b="1"/>
              <a:t>few routes</a:t>
            </a:r>
            <a:r>
              <a:rPr lang="en-US"/>
              <a:t>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Less than a </a:t>
            </a:r>
            <a:r>
              <a:rPr lang="en-US" b="1"/>
              <a:t>few hundred</a:t>
            </a:r>
            <a:r>
              <a:rPr lang="en-US"/>
              <a:t> lines of application code.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491605" y="5731510"/>
            <a:ext cx="5241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Project that’s a little more </a:t>
            </a:r>
            <a:r>
              <a:rPr lang="en-US" b="1"/>
              <a:t>complex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You’ll need to define classes for </a:t>
            </a:r>
            <a:r>
              <a:rPr lang="en-US" b="1"/>
              <a:t>models </a:t>
            </a:r>
            <a:r>
              <a:rPr lang="en-US"/>
              <a:t>and </a:t>
            </a:r>
            <a:r>
              <a:rPr lang="en-US" b="1"/>
              <a:t>forms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The, serve as a </a:t>
            </a:r>
            <a:r>
              <a:rPr lang="en-US" b="1"/>
              <a:t>package </a:t>
            </a:r>
            <a:r>
              <a:rPr lang="en-US"/>
              <a:t>is </a:t>
            </a:r>
            <a:r>
              <a:rPr lang="en-US" b="1"/>
              <a:t>solution</a:t>
            </a:r>
            <a:r>
              <a:rPr lang="en-US"/>
              <a:t>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8470" y="6383020"/>
            <a:ext cx="5260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3" action="ppaction://hlinkfile"/>
              </a:rPr>
              <a:t>https://exploreflask.com/en/latest/organizing.html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graphicFrame>
        <p:nvGraphicFramePr>
          <p:cNvPr id="10" name="Table 9"/>
          <p:cNvGraphicFramePr/>
          <p:nvPr/>
        </p:nvGraphicFramePr>
        <p:xfrm>
          <a:off x="2535555" y="1224280"/>
          <a:ext cx="9564370" cy="553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8055"/>
                <a:gridCol w="7346315"/>
              </a:tblGrid>
              <a:tr h="4997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run.py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file that is invoked to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start up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development server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requirements.txt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lists all of the Python packages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depends 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most of the configuration variables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that your app needs.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821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/instance/config.py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contains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configuration variables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that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shouldn’t be in version control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Like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API keys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and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database URIs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containing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passwords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also contains variables that are specific to this particular instance of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499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the package that contains your application.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/yourapp/__init__.py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file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initializes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application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 brings together all of the various components.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/yourapp/views.py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routes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are defined.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may be split into a package of its own (</a:t>
                      </a:r>
                      <a:r>
                        <a:rPr lang="en-US" sz="1400" b="1" i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yourapp/views/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/yourapp/models.py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 define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models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of your application. 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may be split into several modules in the same way as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views.py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/yourapp/static/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directory contains the public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CSS, JavaScript, images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and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 other files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It is accessible from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yourapp.com/static/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by default (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Public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).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6"/>
                    </a:solidFill>
                  </a:tcPr>
                </a:tc>
              </a:tr>
              <a:tr h="5435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/yourapp/templates/</a:t>
                      </a:r>
                      <a:endParaRPr lang="en-US" sz="1400" b="1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This is where you’ll put the </a:t>
                      </a:r>
                      <a:r>
                        <a:rPr lang="en-US" sz="1400" b="1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Jinja2 </a:t>
                      </a:r>
                      <a:r>
                        <a:rPr lang="en-US" sz="1400" b="0">
                          <a:solidFill>
                            <a:srgbClr val="404040"/>
                          </a:solidFill>
                          <a:uFillTx/>
                          <a:latin typeface="Arial" panose="020B0604020202020204" charset="-122"/>
                        </a:rPr>
                        <a:t>templates for your app.</a:t>
                      </a:r>
                      <a:endParaRPr lang="en-US" sz="1400" b="0">
                        <a:solidFill>
                          <a:srgbClr val="404040"/>
                        </a:solidFill>
                        <a:uFillTx/>
                        <a:latin typeface="Arial" panose="020B0604020202020204" charset="-122"/>
                      </a:endParaRPr>
                    </a:p>
                  </a:txBody>
                  <a:tcPr vert="horz" anchor="ctr" anchorCtr="0">
                    <a:lnL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E1E4E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37642"/>
          <a:stretch>
            <a:fillRect/>
          </a:stretch>
        </p:blipFill>
        <p:spPr>
          <a:xfrm>
            <a:off x="0" y="1882140"/>
            <a:ext cx="2364740" cy="4019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35" y="1360170"/>
            <a:ext cx="2364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Package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84480" y="6390640"/>
            <a:ext cx="2251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2" action="ppaction://hlinkfile"/>
              </a:rPr>
              <a:t>Organizing Pattern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68980" y="1261110"/>
            <a:ext cx="8552180" cy="5497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658870" y="2648585"/>
            <a:ext cx="7666990" cy="3909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>
            <a:off x="4289425" y="278638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__init__.py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4289425" y="150876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run.py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577913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7128510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instance/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config.py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Folded Corner 16"/>
          <p:cNvSpPr/>
          <p:nvPr/>
        </p:nvSpPr>
        <p:spPr>
          <a:xfrm>
            <a:off x="4289425" y="4122420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views.py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428942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models.py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5779135" y="5452745"/>
            <a:ext cx="914400" cy="9144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forms.py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Flowchart: Card 19"/>
          <p:cNvSpPr/>
          <p:nvPr/>
        </p:nvSpPr>
        <p:spPr>
          <a:xfrm>
            <a:off x="7268845" y="5453380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template/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8758555" y="5467985"/>
            <a:ext cx="914400" cy="88392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app/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static/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0"/>
            <a:endCxn id="17" idx="2"/>
          </p:cNvCxnSpPr>
          <p:nvPr/>
        </p:nvCxnSpPr>
        <p:spPr>
          <a:xfrm flipV="1">
            <a:off x="4746625" y="5036820"/>
            <a:ext cx="0" cy="41592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  <a:endCxn id="17" idx="2"/>
          </p:cNvCxnSpPr>
          <p:nvPr/>
        </p:nvCxnSpPr>
        <p:spPr>
          <a:xfrm rot="16200000" flipV="1">
            <a:off x="5283518" y="4499928"/>
            <a:ext cx="415925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0"/>
            <a:endCxn id="17" idx="2"/>
          </p:cNvCxnSpPr>
          <p:nvPr/>
        </p:nvCxnSpPr>
        <p:spPr>
          <a:xfrm rot="16200000" flipV="1">
            <a:off x="6028055" y="3755390"/>
            <a:ext cx="416560" cy="297942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0" idx="3"/>
          </p:cNvCxnSpPr>
          <p:nvPr/>
        </p:nvCxnSpPr>
        <p:spPr>
          <a:xfrm flipH="1" flipV="1">
            <a:off x="8183245" y="5895340"/>
            <a:ext cx="575310" cy="14605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2" idx="2"/>
          </p:cNvCxnSpPr>
          <p:nvPr/>
        </p:nvCxnSpPr>
        <p:spPr>
          <a:xfrm flipV="1">
            <a:off x="4746625" y="3700780"/>
            <a:ext cx="0" cy="42164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0"/>
            <a:endCxn id="14" idx="2"/>
          </p:cNvCxnSpPr>
          <p:nvPr/>
        </p:nvCxnSpPr>
        <p:spPr>
          <a:xfrm flipV="1">
            <a:off x="4746625" y="2423160"/>
            <a:ext cx="0" cy="36322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0"/>
            <a:endCxn id="12" idx="2"/>
          </p:cNvCxnSpPr>
          <p:nvPr/>
        </p:nvCxnSpPr>
        <p:spPr>
          <a:xfrm rot="16200000" flipV="1">
            <a:off x="5280660" y="3166745"/>
            <a:ext cx="421640" cy="1489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0"/>
            <a:endCxn id="12" idx="2"/>
          </p:cNvCxnSpPr>
          <p:nvPr/>
        </p:nvCxnSpPr>
        <p:spPr>
          <a:xfrm rot="16200000" flipV="1">
            <a:off x="5955348" y="2492058"/>
            <a:ext cx="421640" cy="2839085"/>
          </a:xfrm>
          <a:prstGeom prst="bentConnector3">
            <a:avLst>
              <a:gd name="adj1" fmla="val 50075"/>
            </a:avLst>
          </a:prstGeom>
          <a:ln w="285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0705465" y="2648585"/>
            <a:ext cx="620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app/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582910" y="1261110"/>
            <a:ext cx="1223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repository/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0" y="-9525"/>
            <a:ext cx="12211050" cy="1124585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470" y="229870"/>
            <a:ext cx="47453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  <a:latin typeface="TeXGyreAdventor" panose="00000500000000000000" charset="0"/>
                <a:cs typeface="TeXGyreAdventor" panose="00000500000000000000" charset="0"/>
              </a:rPr>
              <a:t>Organization Pattern</a:t>
            </a:r>
            <a:endParaRPr lang="en-US" sz="3600">
              <a:solidFill>
                <a:schemeClr val="bg1"/>
              </a:solidFill>
              <a:latin typeface="TeXGyreAdventor" panose="00000500000000000000" charset="0"/>
              <a:cs typeface="TeXGyreAdventor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7385" y="1548765"/>
            <a:ext cx="1973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requirements.txt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2563" r="2308"/>
          <a:stretch>
            <a:fillRect/>
          </a:stretch>
        </p:blipFill>
        <p:spPr>
          <a:xfrm>
            <a:off x="759460" y="2010410"/>
            <a:ext cx="3199130" cy="35490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67385" y="5652770"/>
            <a:ext cx="75368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pertemuan_4\1_Organization_patterns_example\requirements.txt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333875" y="1917065"/>
            <a:ext cx="7504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This file</a:t>
            </a:r>
            <a:r>
              <a:rPr lang="en-US" b="1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 lists all of the Python packages </a:t>
            </a:r>
            <a:r>
              <a:rPr lang="en-US">
                <a:solidFill>
                  <a:srgbClr val="404040"/>
                </a:solidFill>
                <a:uFillTx/>
                <a:latin typeface="Arial" panose="020B0604020202020204" charset="-122"/>
                <a:sym typeface="+mn-ea"/>
              </a:rPr>
              <a:t>that your app depends on. </a:t>
            </a:r>
            <a:endParaRPr lang="en-US" b="0">
              <a:solidFill>
                <a:srgbClr val="404040"/>
              </a:solidFill>
              <a:uFillTx/>
              <a:latin typeface="Arial" panose="020B0604020202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We can use it to install the package needed by the application.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pip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pip install -r requirements.txt</a:t>
            </a:r>
            <a:endParaRPr lang="en-US">
              <a:solidFill>
                <a:srgbClr val="FF0000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/>
              <a:t>Using </a:t>
            </a:r>
            <a:r>
              <a:rPr lang="en-US" b="1"/>
              <a:t>Conda </a:t>
            </a:r>
            <a:r>
              <a:rPr lang="en-US"/>
              <a:t>: </a:t>
            </a:r>
            <a:endParaRPr lang="en-U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conda install --file requirements.txt -c conda-forge</a:t>
            </a:r>
            <a:endParaRPr 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12420</Words>
  <Application>WPS Presentation</Application>
  <PresentationFormat>Widescreen</PresentationFormat>
  <Paragraphs>527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SimSun</vt:lpstr>
      <vt:lpstr>Wingdings</vt:lpstr>
      <vt:lpstr>TeXGyreAdventor</vt:lpstr>
      <vt:lpstr>Arial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55</cp:revision>
  <dcterms:created xsi:type="dcterms:W3CDTF">2021-10-18T06:16:00Z</dcterms:created>
  <dcterms:modified xsi:type="dcterms:W3CDTF">2021-10-26T15:55:48Z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BC78AAE82DE546A19B7436FD3BCB65DB</vt:lpwstr>
  </property>
  <property fmtid="{D5CDD505-2E9C-101B-9397-08002B2CF9AE}" pid="3" name="KSOProductBuildVer">
    <vt:lpwstr>1033-11.2.0.10323</vt:lpwstr>
  </property>
</Properties>
</file>