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3"/>
    <p:sldId id="257" r:id="rId4"/>
    <p:sldId id="266" r:id="rId5"/>
    <p:sldId id="357" r:id="rId6"/>
    <p:sldId id="451" r:id="rId7"/>
    <p:sldId id="454" r:id="rId8"/>
    <p:sldId id="455" r:id="rId9"/>
    <p:sldId id="449" r:id="rId10"/>
    <p:sldId id="452" r:id="rId11"/>
    <p:sldId id="453" r:id="rId12"/>
    <p:sldId id="456" r:id="rId13"/>
    <p:sldId id="457" r:id="rId14"/>
    <p:sldId id="458" r:id="rId15"/>
    <p:sldId id="459" r:id="rId16"/>
    <p:sldId id="460" r:id="rId17"/>
    <p:sldId id="461" r:id="rId18"/>
    <p:sldId id="462" r:id="rId19"/>
    <p:sldId id="464" r:id="rId20"/>
    <p:sldId id="463" r:id="rId21"/>
    <p:sldId id="465" r:id="rId22"/>
    <p:sldId id="467" r:id="rId23"/>
    <p:sldId id="466" r:id="rId24"/>
    <p:sldId id="468" r:id="rId25"/>
    <p:sldId id="469" r:id="rId26"/>
    <p:sldId id="471" r:id="rId27"/>
    <p:sldId id="473" r:id="rId28"/>
    <p:sldId id="472" r:id="rId29"/>
    <p:sldId id="474" r:id="rId30"/>
    <p:sldId id="475" r:id="rId31"/>
    <p:sldId id="476" r:id="rId32"/>
    <p:sldId id="477" r:id="rId33"/>
    <p:sldId id="479" r:id="rId34"/>
    <p:sldId id="478" r:id="rId35"/>
    <p:sldId id="505" r:id="rId36"/>
    <p:sldId id="506" r:id="rId37"/>
    <p:sldId id="507" r:id="rId38"/>
    <p:sldId id="480" r:id="rId39"/>
    <p:sldId id="481" r:id="rId40"/>
    <p:sldId id="482" r:id="rId41"/>
    <p:sldId id="484" r:id="rId42"/>
    <p:sldId id="485" r:id="rId43"/>
    <p:sldId id="490" r:id="rId44"/>
    <p:sldId id="491" r:id="rId45"/>
    <p:sldId id="486" r:id="rId46"/>
    <p:sldId id="487" r:id="rId47"/>
    <p:sldId id="488" r:id="rId48"/>
    <p:sldId id="492" r:id="rId49"/>
    <p:sldId id="493" r:id="rId50"/>
    <p:sldId id="494" r:id="rId51"/>
    <p:sldId id="495" r:id="rId52"/>
    <p:sldId id="496" r:id="rId53"/>
    <p:sldId id="497" r:id="rId54"/>
    <p:sldId id="498" r:id="rId55"/>
    <p:sldId id="499" r:id="rId56"/>
    <p:sldId id="500" r:id="rId57"/>
    <p:sldId id="501" r:id="rId58"/>
    <p:sldId id="502" r:id="rId59"/>
    <p:sldId id="503" r:id="rId60"/>
    <p:sldId id="504" r:id="rId61"/>
    <p:sldId id="508" r:id="rId62"/>
    <p:sldId id="29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42D"/>
    <a:srgbClr val="1E1E1E"/>
    <a:srgbClr val="F44336"/>
    <a:srgbClr val="F4F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notesMaster" Target="notesMasters/notesMaster1.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hyperlink" Target="https://en.wikipedia.org/wiki/MQTT"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medium.com/pujanggateknologi/berkenalan-dengan-teknologi-mqtt-7e63cab9d00d" TargetMode="Externa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flask-mqtt.readthedocs.io/en/late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hyperlink" Target="https://www.apachefriends.org/download.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hyperlink" Target="%20https://yunusmuhammad007.medium.com/mudah-membuat-vps-di-aws-cloud-f1d9c0071fdf" TargetMode="Externa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docs.aws.amazon.com/AWSEC2/latest/UserGuide/elastic-ip-addresses-eip.html" TargetMode="External"/><Relationship Id="rId2" Type="http://schemas.openxmlformats.org/officeDocument/2006/relationships/hyperlink" Target="https://console.aws.amazon.com/ec2/" TargetMode="Externa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aws.amazon.com/AWSEC2/latest/UserGuide/elastic-ip-addresses-eip.html" TargetMode="Externa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aws.amazon.com/AWSEC2/latest/UserGuide/elastic-ip-addresses-eip.html" TargetMode="External"/><Relationship Id="rId1" Type="http://schemas.openxmlformats.org/officeDocument/2006/relationships/hyperlink" Target="https://console.aws.amazon.com/ec2/"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Muhammad-Yunus/Simple-IOT-Server"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https://exploreflask.com/en/latest/organizing.html" TargetMode="Externa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6.jpe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hyperlink" Target="https://gunicorn.or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hyperlink" Target="https://en.wikipedia.org/wiki/Nginx" TargetMode="Externa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hyperlink" Target="https://en.wikipedia.org/wiki/Nginx" TargetMode="Externa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niagahoster.co.id/kb/cara-menghubungkan-domain-ke-vps#menghubungkan-domain-ke-vps-dengan-a-record" TargetMode="Externa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1.png"/><Relationship Id="rId2" Type="http://schemas.openxmlformats.org/officeDocument/2006/relationships/hyperlink" Target="https://dnschecker.org/" TargetMode="External"/><Relationship Id="rId1" Type="http://schemas.openxmlformats.org/officeDocument/2006/relationships/hyperlink" Target="https://id.godaddy.com/help/faktor-faktor-apakah-yang-mempengaruhi-waktu-propagasi-dns-1746" TargetMode="Externa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hyperlink" Target="https://www.digitalocean.com/community/tutorials/how-to-serve-flask-applications-with-gunicorn-and-nginx-on-ubuntu-18-0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1104900" y="0"/>
            <a:ext cx="11087100" cy="6871970"/>
          </a:xfrm>
          <a:custGeom>
            <a:avLst/>
            <a:gdLst>
              <a:gd name="connsiteX0" fmla="*/ 5336 w 17460"/>
              <a:gd name="connsiteY0" fmla="*/ 0 h 10822"/>
              <a:gd name="connsiteX1" fmla="*/ 17460 w 17460"/>
              <a:gd name="connsiteY1" fmla="*/ 0 h 10822"/>
              <a:gd name="connsiteX2" fmla="*/ 17460 w 17460"/>
              <a:gd name="connsiteY2" fmla="*/ 10822 h 10822"/>
              <a:gd name="connsiteX3" fmla="*/ 0 w 17460"/>
              <a:gd name="connsiteY3" fmla="*/ 10820 h 10822"/>
              <a:gd name="connsiteX4" fmla="*/ 5336 w 17460"/>
              <a:gd name="connsiteY4" fmla="*/ 0 h 10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0" h="10822">
                <a:moveTo>
                  <a:pt x="5336" y="0"/>
                </a:moveTo>
                <a:lnTo>
                  <a:pt x="17460" y="0"/>
                </a:lnTo>
                <a:lnTo>
                  <a:pt x="17460" y="10822"/>
                </a:lnTo>
                <a:lnTo>
                  <a:pt x="0" y="10820"/>
                </a:lnTo>
                <a:lnTo>
                  <a:pt x="5336" y="0"/>
                </a:lnTo>
                <a:close/>
              </a:path>
            </a:pathLst>
          </a:cu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descr="C:\Users\yunus\Downloads\download__1_-removebg-preview (1).pngdownload__1_-removebg-preview (1)"/>
          <p:cNvPicPr>
            <a:picLocks noChangeAspect="1"/>
          </p:cNvPicPr>
          <p:nvPr/>
        </p:nvPicPr>
        <p:blipFill>
          <a:blip r:embed="rId1"/>
          <a:srcRect/>
          <a:stretch>
            <a:fillRect/>
          </a:stretch>
        </p:blipFill>
        <p:spPr>
          <a:xfrm>
            <a:off x="6341745" y="1824355"/>
            <a:ext cx="4705350" cy="1877060"/>
          </a:xfrm>
          <a:prstGeom prst="rect">
            <a:avLst/>
          </a:prstGeom>
          <a:effectLst>
            <a:glow rad="177800">
              <a:schemeClr val="bg1">
                <a:alpha val="94000"/>
              </a:schemeClr>
            </a:glow>
          </a:effectLst>
        </p:spPr>
      </p:pic>
      <p:sp>
        <p:nvSpPr>
          <p:cNvPr id="7" name="Text Box 6"/>
          <p:cNvSpPr txBox="1"/>
          <p:nvPr/>
        </p:nvSpPr>
        <p:spPr>
          <a:xfrm>
            <a:off x="5279390" y="861060"/>
            <a:ext cx="5767705" cy="829945"/>
          </a:xfrm>
          <a:prstGeom prst="rect">
            <a:avLst/>
          </a:prstGeom>
          <a:noFill/>
        </p:spPr>
        <p:txBody>
          <a:bodyPr wrap="none" rtlCol="0">
            <a:spAutoFit/>
          </a:bodyPr>
          <a:p>
            <a:r>
              <a:rPr lang="en-US" sz="4800">
                <a:solidFill>
                  <a:schemeClr val="bg1"/>
                </a:solidFill>
                <a:latin typeface="TeXGyreAdventor" panose="00000500000000000000" charset="0"/>
                <a:cs typeface="TeXGyreAdventor" panose="00000500000000000000" charset="0"/>
              </a:rPr>
              <a:t>Web Development</a:t>
            </a:r>
            <a:endParaRPr lang="en-US" sz="4800">
              <a:solidFill>
                <a:schemeClr val="bg1"/>
              </a:solidFill>
              <a:latin typeface="TeXGyreAdventor" panose="00000500000000000000" charset="0"/>
              <a:cs typeface="TeXGyreAdventor" panose="00000500000000000000" charset="0"/>
            </a:endParaRPr>
          </a:p>
        </p:txBody>
      </p:sp>
      <p:pic>
        <p:nvPicPr>
          <p:cNvPr id="8" name="Picture 7" descr="logo-200"/>
          <p:cNvPicPr>
            <a:picLocks noChangeAspect="1"/>
          </p:cNvPicPr>
          <p:nvPr/>
        </p:nvPicPr>
        <p:blipFill>
          <a:blip r:embed="rId2"/>
          <a:srcRect t="34150" r="3500"/>
          <a:stretch>
            <a:fillRect/>
          </a:stretch>
        </p:blipFill>
        <p:spPr>
          <a:xfrm>
            <a:off x="0" y="172720"/>
            <a:ext cx="1501775" cy="1024890"/>
          </a:xfrm>
          <a:prstGeom prst="rect">
            <a:avLst/>
          </a:prstGeom>
        </p:spPr>
      </p:pic>
      <p:sp>
        <p:nvSpPr>
          <p:cNvPr id="9" name="Text Box 8"/>
          <p:cNvSpPr txBox="1"/>
          <p:nvPr/>
        </p:nvSpPr>
        <p:spPr>
          <a:xfrm>
            <a:off x="5949950" y="4768215"/>
            <a:ext cx="5937250" cy="1198880"/>
          </a:xfrm>
          <a:prstGeom prst="rect">
            <a:avLst/>
          </a:prstGeom>
          <a:noFill/>
        </p:spPr>
        <p:txBody>
          <a:bodyPr wrap="square" rtlCol="0">
            <a:spAutoFit/>
          </a:bodyPr>
          <a:p>
            <a:r>
              <a:rPr lang="id-ID" altLang="en-US" sz="3600">
                <a:solidFill>
                  <a:schemeClr val="bg1"/>
                </a:solidFill>
                <a:latin typeface="TeXGyreAdventor" panose="00000500000000000000" charset="0"/>
                <a:cs typeface="TeXGyreAdventor" panose="00000500000000000000" charset="0"/>
              </a:rPr>
              <a:t>Deployment Flask App With Gunicorn &amp; NGINX</a:t>
            </a:r>
            <a:endParaRPr lang="id-ID" altLang="en-US" sz="3600">
              <a:solidFill>
                <a:schemeClr val="bg1"/>
              </a:solidFill>
              <a:latin typeface="TeXGyreAdventor" panose="00000500000000000000" charset="0"/>
              <a:cs typeface="TeXGyreAdventor" panose="00000500000000000000" charset="0"/>
            </a:endParaRPr>
          </a:p>
        </p:txBody>
      </p:sp>
      <p:sp>
        <p:nvSpPr>
          <p:cNvPr id="10" name="Text Box 9"/>
          <p:cNvSpPr txBox="1"/>
          <p:nvPr/>
        </p:nvSpPr>
        <p:spPr>
          <a:xfrm>
            <a:off x="4149090" y="4437380"/>
            <a:ext cx="1800860" cy="1861185"/>
          </a:xfrm>
          <a:prstGeom prst="rect">
            <a:avLst/>
          </a:prstGeom>
          <a:noFill/>
        </p:spPr>
        <p:txBody>
          <a:bodyPr wrap="none" rtlCol="0">
            <a:spAutoFit/>
          </a:bodyPr>
          <a:p>
            <a:r>
              <a:rPr lang="en-US" sz="11500">
                <a:solidFill>
                  <a:schemeClr val="bg1"/>
                </a:solidFill>
                <a:latin typeface="TeXGyreAdventor" panose="00000500000000000000" charset="0"/>
                <a:cs typeface="TeXGyreAdventor" panose="00000500000000000000" charset="0"/>
              </a:rPr>
              <a:t>#</a:t>
            </a:r>
            <a:r>
              <a:rPr lang="id-ID" altLang="en-US" sz="11500">
                <a:solidFill>
                  <a:schemeClr val="bg1"/>
                </a:solidFill>
                <a:latin typeface="TeXGyreAdventor" panose="00000500000000000000" charset="0"/>
                <a:cs typeface="TeXGyreAdventor" panose="00000500000000000000" charset="0"/>
              </a:rPr>
              <a:t>9</a:t>
            </a:r>
            <a:endParaRPr lang="id-ID" altLang="en-US" sz="11500">
              <a:solidFill>
                <a:schemeClr val="bg1"/>
              </a:solidFill>
              <a:latin typeface="TeXGyreAdventor" panose="00000500000000000000" charset="0"/>
              <a:cs typeface="TeXGyreAdventor" panose="00000500000000000000" charset="0"/>
            </a:endParaRPr>
          </a:p>
        </p:txBody>
      </p:sp>
      <p:pic>
        <p:nvPicPr>
          <p:cNvPr id="2" name="Picture 1" descr="EC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69875" y="4181475"/>
            <a:ext cx="1412875" cy="1273175"/>
          </a:xfrm>
          <a:prstGeom prst="rect">
            <a:avLst/>
          </a:prstGeom>
        </p:spPr>
      </p:pic>
      <p:pic>
        <p:nvPicPr>
          <p:cNvPr id="3" name="Picture 2" descr="large_gunicorn"/>
          <p:cNvPicPr>
            <a:picLocks noChangeAspect="1"/>
          </p:cNvPicPr>
          <p:nvPr/>
        </p:nvPicPr>
        <p:blipFill>
          <a:blip r:embed="rId4"/>
          <a:stretch>
            <a:fillRect/>
          </a:stretch>
        </p:blipFill>
        <p:spPr>
          <a:xfrm>
            <a:off x="182880" y="1553210"/>
            <a:ext cx="3110230" cy="678815"/>
          </a:xfrm>
          <a:prstGeom prst="rect">
            <a:avLst/>
          </a:prstGeom>
        </p:spPr>
      </p:pic>
      <p:pic>
        <p:nvPicPr>
          <p:cNvPr id="4" name="Picture 3" descr="nginx"/>
          <p:cNvPicPr>
            <a:picLocks noChangeAspect="1"/>
          </p:cNvPicPr>
          <p:nvPr/>
        </p:nvPicPr>
        <p:blipFill>
          <a:blip r:embed="rId5">
            <a:clrChange>
              <a:clrFrom>
                <a:srgbClr val="000000">
                  <a:alpha val="0"/>
                </a:srgbClr>
              </a:clrFrom>
              <a:clrTo>
                <a:srgbClr val="000000">
                  <a:alpha val="0"/>
                  <a:alpha val="0"/>
                </a:srgbClr>
              </a:clrTo>
            </a:clrChange>
          </a:blip>
          <a:stretch>
            <a:fillRect/>
          </a:stretch>
        </p:blipFill>
        <p:spPr>
          <a:xfrm>
            <a:off x="269875" y="2680335"/>
            <a:ext cx="1231900" cy="1231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cxnSp>
        <p:nvCxnSpPr>
          <p:cNvPr id="15" name="Elbow Connector 14"/>
          <p:cNvCxnSpPr>
            <a:stCxn id="21" idx="1"/>
            <a:endCxn id="16" idx="3"/>
          </p:cNvCxnSpPr>
          <p:nvPr/>
        </p:nvCxnSpPr>
        <p:spPr>
          <a:xfrm rot="10800000">
            <a:off x="4573270" y="2169160"/>
            <a:ext cx="939800" cy="730885"/>
          </a:xfrm>
          <a:prstGeom prst="bentConnector3">
            <a:avLst>
              <a:gd name="adj1" fmla="val 5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s 15"/>
          <p:cNvSpPr/>
          <p:nvPr/>
        </p:nvSpPr>
        <p:spPr>
          <a:xfrm>
            <a:off x="4446905" y="2098675"/>
            <a:ext cx="126365" cy="14097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0" name="Group 19"/>
          <p:cNvGrpSpPr/>
          <p:nvPr/>
        </p:nvGrpSpPr>
        <p:grpSpPr>
          <a:xfrm>
            <a:off x="457835" y="1991360"/>
            <a:ext cx="4115435" cy="4248150"/>
            <a:chOff x="6359" y="2055"/>
            <a:chExt cx="6481" cy="6690"/>
          </a:xfrm>
        </p:grpSpPr>
        <p:pic>
          <p:nvPicPr>
            <p:cNvPr id="17" name="Picture 16"/>
            <p:cNvPicPr>
              <a:picLocks noChangeAspect="1"/>
            </p:cNvPicPr>
            <p:nvPr/>
          </p:nvPicPr>
          <p:blipFill>
            <a:blip r:embed="rId1"/>
            <a:stretch>
              <a:fillRect/>
            </a:stretch>
          </p:blipFill>
          <p:spPr>
            <a:xfrm>
              <a:off x="6360" y="2055"/>
              <a:ext cx="6480" cy="6690"/>
            </a:xfrm>
            <a:prstGeom prst="rect">
              <a:avLst/>
            </a:prstGeom>
          </p:spPr>
        </p:pic>
        <p:sp>
          <p:nvSpPr>
            <p:cNvPr id="19" name="Rectangles 18"/>
            <p:cNvSpPr/>
            <p:nvPr/>
          </p:nvSpPr>
          <p:spPr>
            <a:xfrm>
              <a:off x="6359" y="2117"/>
              <a:ext cx="2193" cy="564"/>
            </a:xfrm>
            <a:prstGeom prst="rect">
              <a:avLst/>
            </a:prstGeom>
            <a:solidFill>
              <a:srgbClr val="F4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pic>
        <p:nvPicPr>
          <p:cNvPr id="21" name="Picture 20"/>
          <p:cNvPicPr>
            <a:picLocks noChangeAspect="1"/>
          </p:cNvPicPr>
          <p:nvPr/>
        </p:nvPicPr>
        <p:blipFill>
          <a:blip r:embed="rId2"/>
          <a:srcRect t="337" r="6947"/>
          <a:stretch>
            <a:fillRect/>
          </a:stretch>
        </p:blipFill>
        <p:spPr>
          <a:xfrm>
            <a:off x="5513070" y="2336800"/>
            <a:ext cx="6455410" cy="1125855"/>
          </a:xfrm>
          <a:prstGeom prst="rect">
            <a:avLst/>
          </a:prstGeom>
        </p:spPr>
      </p:pic>
      <p:sp>
        <p:nvSpPr>
          <p:cNvPr id="2" name="Text Box 1"/>
          <p:cNvSpPr txBox="1"/>
          <p:nvPr/>
        </p:nvSpPr>
        <p:spPr>
          <a:xfrm>
            <a:off x="457835" y="1457960"/>
            <a:ext cx="5443855" cy="398780"/>
          </a:xfrm>
          <a:prstGeom prst="rect">
            <a:avLst/>
          </a:prstGeom>
          <a:noFill/>
        </p:spPr>
        <p:txBody>
          <a:bodyPr wrap="none" rtlCol="0" anchor="t">
            <a:spAutoFit/>
          </a:bodyPr>
          <a:p>
            <a:pPr marL="285750" indent="-285750" algn="l">
              <a:buFont typeface="Arial" panose="020B0604020202020204" pitchFamily="34" charset="0"/>
              <a:buChar char="•"/>
            </a:pPr>
            <a:r>
              <a:rPr lang="id-ID" altLang="en-US" sz="2000">
                <a:sym typeface="+mn-ea"/>
              </a:rPr>
              <a:t>This is when we choose </a:t>
            </a:r>
            <a:r>
              <a:rPr lang="id-ID" altLang="en-US" sz="2000" b="1">
                <a:solidFill>
                  <a:srgbClr val="FF0000"/>
                </a:solidFill>
                <a:sym typeface="+mn-ea"/>
              </a:rPr>
              <a:t>Custom </a:t>
            </a:r>
            <a:r>
              <a:rPr lang="id-ID" altLang="en-US" sz="2000" b="1">
                <a:solidFill>
                  <a:srgbClr val="FF0000"/>
                </a:solidFill>
                <a:sym typeface="+mn-ea"/>
              </a:rPr>
              <a:t>Ranges</a:t>
            </a:r>
            <a:r>
              <a:rPr lang="id-ID" altLang="en-US" sz="2000">
                <a:sym typeface="+mn-ea"/>
              </a:rPr>
              <a:t> options,</a:t>
            </a:r>
            <a:endParaRPr lang="id-ID" altLang="en-US" sz="20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7835" y="1457960"/>
            <a:ext cx="10851515" cy="1322070"/>
          </a:xfrm>
          <a:prstGeom prst="rect">
            <a:avLst/>
          </a:prstGeom>
          <a:noFill/>
        </p:spPr>
        <p:txBody>
          <a:bodyPr wrap="none" rtlCol="0" anchor="t">
            <a:spAutoFit/>
          </a:bodyPr>
          <a:p>
            <a:pPr marL="285750" indent="-285750" algn="l">
              <a:buFont typeface="Arial" panose="020B0604020202020204" pitchFamily="34" charset="0"/>
              <a:buChar char="•"/>
            </a:pPr>
            <a:r>
              <a:rPr lang="id-ID" altLang="en-US" sz="2000" b="1">
                <a:solidFill>
                  <a:srgbClr val="FF0000"/>
                </a:solidFill>
                <a:sym typeface="+mn-ea"/>
              </a:rPr>
              <a:t>Quick Range Options</a:t>
            </a:r>
            <a:r>
              <a:rPr lang="id-ID" altLang="en-US" sz="2000">
                <a:sym typeface="+mn-ea"/>
              </a:rPr>
              <a:t> item is a link that can update a </a:t>
            </a:r>
            <a:r>
              <a:rPr lang="id-ID" altLang="en-US" sz="2000">
                <a:solidFill>
                  <a:srgbClr val="FF0000"/>
                </a:solidFill>
                <a:sym typeface="+mn-ea"/>
              </a:rPr>
              <a:t>FilterDate </a:t>
            </a:r>
            <a:r>
              <a:rPr lang="id-ID" altLang="en-US" sz="2000">
                <a:sym typeface="+mn-ea"/>
              </a:rPr>
              <a:t>datamodel with the following detail : </a:t>
            </a:r>
            <a:endParaRPr lang="id-ID" altLang="en-US" sz="2000">
              <a:sym typeface="+mn-ea"/>
            </a:endParaRPr>
          </a:p>
          <a:p>
            <a:pPr marL="742950" lvl="1" indent="-285750" algn="l">
              <a:buFont typeface="Arial" panose="020B0604020202020204" pitchFamily="34" charset="0"/>
              <a:buChar char="•"/>
            </a:pPr>
            <a:r>
              <a:rPr lang="id-ID" altLang="en-US" sz="2000">
                <a:solidFill>
                  <a:srgbClr val="FF0000"/>
                </a:solidFill>
                <a:sym typeface="+mn-ea"/>
              </a:rPr>
              <a:t>FilterDate.quick_range = True</a:t>
            </a:r>
            <a:endParaRPr lang="id-ID" altLang="en-US" sz="2000">
              <a:solidFill>
                <a:srgbClr val="FF0000"/>
              </a:solidFill>
              <a:sym typeface="+mn-ea"/>
            </a:endParaRPr>
          </a:p>
          <a:p>
            <a:pPr marL="742950" lvl="1" indent="-285750" algn="l">
              <a:buFont typeface="Arial" panose="020B0604020202020204" pitchFamily="34" charset="0"/>
              <a:buChar char="•"/>
            </a:pPr>
            <a:r>
              <a:rPr lang="id-ID" altLang="en-US" sz="2000">
                <a:solidFill>
                  <a:srgbClr val="FF0000"/>
                </a:solidFill>
                <a:sym typeface="+mn-ea"/>
              </a:rPr>
              <a:t>FilterDate.data=’3h’</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‘3h’ that means get the last 3 hours data.</a:t>
            </a:r>
            <a:endParaRPr lang="id-ID" altLang="en-US" sz="2000">
              <a:sym typeface="+mn-ea"/>
            </a:endParaRPr>
          </a:p>
        </p:txBody>
      </p:sp>
      <p:pic>
        <p:nvPicPr>
          <p:cNvPr id="6" name="Picture 5" descr="C:\Users\Admin\OneDrive\Desktop\Untitled.pngUntitled"/>
          <p:cNvPicPr>
            <a:picLocks noChangeAspect="1"/>
          </p:cNvPicPr>
          <p:nvPr/>
        </p:nvPicPr>
        <p:blipFill>
          <a:blip r:embed="rId1"/>
          <a:srcRect l="67933" t="22254" r="2153" b="39795"/>
          <a:stretch>
            <a:fillRect/>
          </a:stretch>
        </p:blipFill>
        <p:spPr>
          <a:xfrm>
            <a:off x="6598920" y="2128520"/>
            <a:ext cx="4300220" cy="2600960"/>
          </a:xfrm>
          <a:prstGeom prst="rect">
            <a:avLst/>
          </a:prstGeom>
          <a:ln>
            <a:solidFill>
              <a:schemeClr val="bg2">
                <a:lumMod val="50000"/>
              </a:schemeClr>
            </a:solidFill>
          </a:ln>
        </p:spPr>
      </p:pic>
      <p:pic>
        <p:nvPicPr>
          <p:cNvPr id="7" name="Picture 6"/>
          <p:cNvPicPr>
            <a:picLocks noChangeAspect="1"/>
          </p:cNvPicPr>
          <p:nvPr/>
        </p:nvPicPr>
        <p:blipFill>
          <a:blip r:embed="rId2"/>
          <a:stretch>
            <a:fillRect/>
          </a:stretch>
        </p:blipFill>
        <p:spPr>
          <a:xfrm>
            <a:off x="617220" y="4922520"/>
            <a:ext cx="10314305" cy="1670685"/>
          </a:xfrm>
          <a:prstGeom prst="rect">
            <a:avLst/>
          </a:prstGeom>
        </p:spPr>
      </p:pic>
      <p:cxnSp>
        <p:nvCxnSpPr>
          <p:cNvPr id="15" name="Elbow Connector 14"/>
          <p:cNvCxnSpPr>
            <a:stCxn id="7" idx="0"/>
            <a:endCxn id="16" idx="1"/>
          </p:cNvCxnSpPr>
          <p:nvPr/>
        </p:nvCxnSpPr>
        <p:spPr>
          <a:xfrm rot="16200000">
            <a:off x="5137468" y="3346768"/>
            <a:ext cx="2212975" cy="938530"/>
          </a:xfrm>
          <a:prstGeom prst="bentConnector2">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s 15"/>
          <p:cNvSpPr/>
          <p:nvPr/>
        </p:nvSpPr>
        <p:spPr>
          <a:xfrm>
            <a:off x="6713220" y="2639060"/>
            <a:ext cx="126365" cy="14097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7835" y="1457960"/>
            <a:ext cx="5333365" cy="398780"/>
          </a:xfrm>
          <a:prstGeom prst="rect">
            <a:avLst/>
          </a:prstGeom>
          <a:noFill/>
        </p:spPr>
        <p:txBody>
          <a:bodyPr wrap="none" rtlCol="0" anchor="t">
            <a:spAutoFit/>
          </a:bodyPr>
          <a:p>
            <a:pPr marL="285750" lvl="0" indent="-285750" algn="l">
              <a:buFont typeface="Arial" panose="020B0604020202020204" pitchFamily="34" charset="0"/>
              <a:buChar char="•"/>
            </a:pPr>
            <a:r>
              <a:rPr lang="id-ID" altLang="en-US" sz="2000" b="1">
                <a:sym typeface="+mn-ea"/>
              </a:rPr>
              <a:t>Route </a:t>
            </a:r>
            <a:r>
              <a:rPr lang="id-ID" altLang="en-US" sz="2000">
                <a:sym typeface="+mn-ea"/>
              </a:rPr>
              <a:t>handler for Quick Range Options in </a:t>
            </a:r>
            <a:r>
              <a:rPr lang="id-ID" altLang="en-US" sz="2000" b="1">
                <a:sym typeface="+mn-ea"/>
              </a:rPr>
              <a:t>View</a:t>
            </a:r>
            <a:endParaRPr lang="id-ID" altLang="en-US" sz="2000" b="1">
              <a:sym typeface="+mn-ea"/>
            </a:endParaRPr>
          </a:p>
        </p:txBody>
      </p:sp>
      <p:pic>
        <p:nvPicPr>
          <p:cNvPr id="6" name="Picture 5"/>
          <p:cNvPicPr>
            <a:picLocks noChangeAspect="1"/>
          </p:cNvPicPr>
          <p:nvPr/>
        </p:nvPicPr>
        <p:blipFill>
          <a:blip r:embed="rId1"/>
          <a:stretch>
            <a:fillRect/>
          </a:stretch>
        </p:blipFill>
        <p:spPr>
          <a:xfrm>
            <a:off x="819785" y="1856740"/>
            <a:ext cx="6905625" cy="4295140"/>
          </a:xfrm>
          <a:prstGeom prst="rect">
            <a:avLst/>
          </a:prstGeom>
        </p:spPr>
      </p:pic>
      <p:sp>
        <p:nvSpPr>
          <p:cNvPr id="8" name="Text Box 7"/>
          <p:cNvSpPr txBox="1"/>
          <p:nvPr/>
        </p:nvSpPr>
        <p:spPr>
          <a:xfrm>
            <a:off x="820420" y="6151880"/>
            <a:ext cx="6904990" cy="368300"/>
          </a:xfrm>
          <a:prstGeom prst="rect">
            <a:avLst/>
          </a:prstGeom>
          <a:noFill/>
        </p:spPr>
        <p:txBody>
          <a:bodyPr wrap="square" rtlCol="0" anchor="t">
            <a:spAutoFit/>
          </a:bodyPr>
          <a:p>
            <a:pPr algn="r"/>
            <a:r>
              <a:rPr lang="en-US">
                <a:solidFill>
                  <a:srgbClr val="FF0000"/>
                </a:solidFill>
              </a:rPr>
              <a:t>pertemuan_9\1_Filter_Date_Range\app\views\home.py</a:t>
            </a:r>
            <a:endParaRPr lang="en-US">
              <a:solidFill>
                <a:srgbClr val="FF0000"/>
              </a:solidFill>
            </a:endParaRPr>
          </a:p>
        </p:txBody>
      </p:sp>
      <p:sp>
        <p:nvSpPr>
          <p:cNvPr id="10" name="Rectangles 9"/>
          <p:cNvSpPr/>
          <p:nvPr/>
        </p:nvSpPr>
        <p:spPr>
          <a:xfrm>
            <a:off x="992505" y="4521200"/>
            <a:ext cx="4798695" cy="48577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7835" y="1457960"/>
            <a:ext cx="10758805" cy="1630045"/>
          </a:xfrm>
          <a:prstGeom prst="rect">
            <a:avLst/>
          </a:prstGeom>
          <a:noFill/>
        </p:spPr>
        <p:txBody>
          <a:bodyPr wrap="none" rtlCol="0" anchor="t">
            <a:spAutoFit/>
          </a:bodyPr>
          <a:p>
            <a:pPr marL="285750" indent="-285750" algn="l">
              <a:buFont typeface="Arial" panose="020B0604020202020204" pitchFamily="34" charset="0"/>
              <a:buChar char="•"/>
            </a:pPr>
            <a:r>
              <a:rPr lang="id-ID" altLang="en-US" sz="2000" b="1">
                <a:solidFill>
                  <a:srgbClr val="FF0000"/>
                </a:solidFill>
                <a:sym typeface="+mn-ea"/>
              </a:rPr>
              <a:t>Custom Range Form </a:t>
            </a:r>
            <a:r>
              <a:rPr lang="id-ID" altLang="en-US" sz="2000">
                <a:sym typeface="+mn-ea"/>
              </a:rPr>
              <a:t>is a WTForm that can update a </a:t>
            </a:r>
            <a:r>
              <a:rPr lang="id-ID" altLang="en-US" sz="2000">
                <a:solidFill>
                  <a:srgbClr val="FF0000"/>
                </a:solidFill>
                <a:sym typeface="+mn-ea"/>
              </a:rPr>
              <a:t>FilterDate </a:t>
            </a:r>
            <a:r>
              <a:rPr lang="id-ID" altLang="en-US" sz="2000">
                <a:sym typeface="+mn-ea"/>
              </a:rPr>
              <a:t>datamodel with the following detail : </a:t>
            </a:r>
            <a:endParaRPr lang="id-ID" altLang="en-US" sz="2000">
              <a:sym typeface="+mn-ea"/>
            </a:endParaRPr>
          </a:p>
          <a:p>
            <a:pPr marL="742950" lvl="1" indent="-285750" algn="l">
              <a:buFont typeface="Arial" panose="020B0604020202020204" pitchFamily="34" charset="0"/>
              <a:buChar char="•"/>
            </a:pPr>
            <a:r>
              <a:rPr lang="id-ID" altLang="en-US" sz="2000">
                <a:solidFill>
                  <a:srgbClr val="FF0000"/>
                </a:solidFill>
                <a:sym typeface="+mn-ea"/>
              </a:rPr>
              <a:t>FilterDate.quick_range = True</a:t>
            </a:r>
            <a:endParaRPr lang="id-ID" altLang="en-US" sz="2000">
              <a:solidFill>
                <a:srgbClr val="FF0000"/>
              </a:solidFill>
              <a:sym typeface="+mn-ea"/>
            </a:endParaRPr>
          </a:p>
          <a:p>
            <a:pPr marL="742950" lvl="1" indent="-285750" algn="l">
              <a:buFont typeface="Arial" panose="020B0604020202020204" pitchFamily="34" charset="0"/>
              <a:buChar char="•"/>
            </a:pPr>
            <a:r>
              <a:rPr lang="id-ID" altLang="en-US" sz="2000">
                <a:solidFill>
                  <a:srgbClr val="FF0000"/>
                </a:solidFill>
                <a:sym typeface="+mn-ea"/>
              </a:rPr>
              <a:t>FilterDate.from_date = &lt;datetime&gt;</a:t>
            </a:r>
            <a:endParaRPr lang="id-ID" altLang="en-US" sz="2000">
              <a:solidFill>
                <a:srgbClr val="FF0000"/>
              </a:solidFill>
              <a:sym typeface="+mn-ea"/>
            </a:endParaRPr>
          </a:p>
          <a:p>
            <a:pPr marL="742950" lvl="1" indent="-285750" algn="l">
              <a:buFont typeface="Arial" panose="020B0604020202020204" pitchFamily="34" charset="0"/>
              <a:buChar char="•"/>
            </a:pPr>
            <a:r>
              <a:rPr lang="id-ID" altLang="en-US" sz="2000">
                <a:solidFill>
                  <a:srgbClr val="FF0000"/>
                </a:solidFill>
                <a:sym typeface="+mn-ea"/>
              </a:rPr>
              <a:t>FilterDate.to_date = &lt;datetime&gt;</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 submit form in handled in View </a:t>
            </a:r>
            <a:endParaRPr lang="id-ID" altLang="en-US" sz="2000">
              <a:sym typeface="+mn-ea"/>
            </a:endParaRPr>
          </a:p>
        </p:txBody>
      </p:sp>
      <p:pic>
        <p:nvPicPr>
          <p:cNvPr id="6" name="Picture 5" descr="C:\Users\Admin\OneDrive\Desktop\Untitled.pngUntitled"/>
          <p:cNvPicPr>
            <a:picLocks noChangeAspect="1"/>
          </p:cNvPicPr>
          <p:nvPr/>
        </p:nvPicPr>
        <p:blipFill>
          <a:blip r:embed="rId1"/>
          <a:srcRect l="67933" t="67052" r="2153" b="14936"/>
          <a:stretch>
            <a:fillRect/>
          </a:stretch>
        </p:blipFill>
        <p:spPr>
          <a:xfrm>
            <a:off x="458470" y="3300730"/>
            <a:ext cx="4300220" cy="1234440"/>
          </a:xfrm>
          <a:prstGeom prst="rect">
            <a:avLst/>
          </a:prstGeom>
          <a:ln>
            <a:solidFill>
              <a:schemeClr val="bg2">
                <a:lumMod val="50000"/>
              </a:schemeClr>
            </a:solidFill>
          </a:ln>
        </p:spPr>
      </p:pic>
      <p:pic>
        <p:nvPicPr>
          <p:cNvPr id="8" name="Picture 7"/>
          <p:cNvPicPr>
            <a:picLocks noChangeAspect="1"/>
          </p:cNvPicPr>
          <p:nvPr/>
        </p:nvPicPr>
        <p:blipFill>
          <a:blip r:embed="rId2"/>
          <a:stretch>
            <a:fillRect/>
          </a:stretch>
        </p:blipFill>
        <p:spPr>
          <a:xfrm>
            <a:off x="5171440" y="2138045"/>
            <a:ext cx="6905625" cy="4295140"/>
          </a:xfrm>
          <a:prstGeom prst="rect">
            <a:avLst/>
          </a:prstGeom>
        </p:spPr>
      </p:pic>
      <p:sp>
        <p:nvSpPr>
          <p:cNvPr id="10" name="Text Box 9"/>
          <p:cNvSpPr txBox="1"/>
          <p:nvPr/>
        </p:nvSpPr>
        <p:spPr>
          <a:xfrm>
            <a:off x="5172075" y="6433185"/>
            <a:ext cx="6904990" cy="368300"/>
          </a:xfrm>
          <a:prstGeom prst="rect">
            <a:avLst/>
          </a:prstGeom>
          <a:noFill/>
        </p:spPr>
        <p:txBody>
          <a:bodyPr wrap="square" rtlCol="0" anchor="t">
            <a:spAutoFit/>
          </a:bodyPr>
          <a:p>
            <a:pPr algn="r"/>
            <a:r>
              <a:rPr lang="en-US">
                <a:solidFill>
                  <a:srgbClr val="FF0000"/>
                </a:solidFill>
              </a:rPr>
              <a:t>pertemuan_9\1_Filter_Date_Range\app\views\home.py</a:t>
            </a:r>
            <a:endParaRPr lang="en-US">
              <a:solidFill>
                <a:srgbClr val="FF0000"/>
              </a:solidFill>
            </a:endParaRPr>
          </a:p>
        </p:txBody>
      </p:sp>
      <p:sp>
        <p:nvSpPr>
          <p:cNvPr id="11" name="Rectangles 10"/>
          <p:cNvSpPr/>
          <p:nvPr/>
        </p:nvSpPr>
        <p:spPr>
          <a:xfrm>
            <a:off x="5400675" y="3355340"/>
            <a:ext cx="4798695" cy="127444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7300595" y="1210945"/>
            <a:ext cx="4732020" cy="1014730"/>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To apply </a:t>
            </a:r>
            <a:r>
              <a:rPr lang="id-ID" altLang="en-US" sz="2000">
                <a:solidFill>
                  <a:srgbClr val="FF0000"/>
                </a:solidFill>
                <a:sym typeface="+mn-ea"/>
              </a:rPr>
              <a:t>FilterDate </a:t>
            </a:r>
            <a:r>
              <a:rPr lang="id-ID" altLang="en-US" sz="2000">
                <a:sym typeface="+mn-ea"/>
              </a:rPr>
              <a:t>data into </a:t>
            </a:r>
            <a:r>
              <a:rPr lang="id-ID" altLang="en-US" sz="2000">
                <a:solidFill>
                  <a:srgbClr val="FF0000"/>
                </a:solidFill>
                <a:sym typeface="+mn-ea"/>
              </a:rPr>
              <a:t>Dashboard</a:t>
            </a:r>
            <a:r>
              <a:rPr lang="id-ID" altLang="en-US" sz="2000">
                <a:sym typeface="+mn-ea"/>
              </a:rPr>
              <a:t>, we need to modify </a:t>
            </a:r>
            <a:r>
              <a:rPr lang="id-ID" altLang="en-US" sz="2000">
                <a:solidFill>
                  <a:srgbClr val="FF0000"/>
                </a:solidFill>
                <a:sym typeface="+mn-ea"/>
              </a:rPr>
              <a:t>baseQuery </a:t>
            </a:r>
            <a:r>
              <a:rPr lang="id-ID" altLang="en-US" sz="2000">
                <a:sym typeface="+mn-ea"/>
              </a:rPr>
              <a:t>for our </a:t>
            </a:r>
            <a:r>
              <a:rPr lang="id-ID" altLang="en-US" sz="2000">
                <a:solidFill>
                  <a:srgbClr val="FF0000"/>
                </a:solidFill>
                <a:sym typeface="+mn-ea"/>
              </a:rPr>
              <a:t>Sensor </a:t>
            </a:r>
            <a:r>
              <a:rPr lang="id-ID" altLang="en-US" sz="2000">
                <a:sym typeface="+mn-ea"/>
              </a:rPr>
              <a:t>model in View </a:t>
            </a:r>
            <a:r>
              <a:rPr lang="id-ID" altLang="en-US" sz="2000">
                <a:solidFill>
                  <a:srgbClr val="FF0000"/>
                </a:solidFill>
                <a:sym typeface="+mn-ea"/>
              </a:rPr>
              <a:t>home.py</a:t>
            </a:r>
            <a:r>
              <a:rPr lang="id-ID" altLang="en-US" sz="2000">
                <a:sym typeface="+mn-ea"/>
              </a:rPr>
              <a:t>.</a:t>
            </a:r>
            <a:endParaRPr lang="id-ID" altLang="en-US" sz="2000">
              <a:sym typeface="+mn-ea"/>
            </a:endParaRPr>
          </a:p>
        </p:txBody>
      </p:sp>
      <p:pic>
        <p:nvPicPr>
          <p:cNvPr id="6" name="Picture 5"/>
          <p:cNvPicPr>
            <a:picLocks noChangeAspect="1"/>
          </p:cNvPicPr>
          <p:nvPr/>
        </p:nvPicPr>
        <p:blipFill>
          <a:blip r:embed="rId1"/>
          <a:stretch>
            <a:fillRect/>
          </a:stretch>
        </p:blipFill>
        <p:spPr>
          <a:xfrm>
            <a:off x="116205" y="1210945"/>
            <a:ext cx="7058025" cy="5534025"/>
          </a:xfrm>
          <a:prstGeom prst="rect">
            <a:avLst/>
          </a:prstGeom>
        </p:spPr>
      </p:pic>
      <p:sp>
        <p:nvSpPr>
          <p:cNvPr id="8" name="Text Box 7"/>
          <p:cNvSpPr txBox="1"/>
          <p:nvPr/>
        </p:nvSpPr>
        <p:spPr>
          <a:xfrm>
            <a:off x="1525905" y="1210945"/>
            <a:ext cx="5648325" cy="306705"/>
          </a:xfrm>
          <a:prstGeom prst="rect">
            <a:avLst/>
          </a:prstGeom>
          <a:noFill/>
        </p:spPr>
        <p:txBody>
          <a:bodyPr wrap="square" rtlCol="0" anchor="t">
            <a:spAutoFit/>
          </a:bodyPr>
          <a:p>
            <a:pPr algn="r"/>
            <a:r>
              <a:rPr lang="en-US" sz="1400">
                <a:solidFill>
                  <a:srgbClr val="FF0000"/>
                </a:solidFill>
              </a:rPr>
              <a:t>pertemuan_9\1_Filter_Date_Range\app\views\home.py</a:t>
            </a:r>
            <a:endParaRPr lang="en-US" sz="14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8470" y="1210945"/>
            <a:ext cx="11574145" cy="1014730"/>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Invoking app by running </a:t>
            </a:r>
            <a:r>
              <a:rPr lang="id-ID" altLang="en-US" sz="2000">
                <a:solidFill>
                  <a:srgbClr val="FF0000"/>
                </a:solidFill>
                <a:sym typeface="+mn-ea"/>
              </a:rPr>
              <a:t>pertemuan_9\1_Filter_Date_Range\run.py</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Then open the browser </a:t>
            </a:r>
            <a:r>
              <a:rPr lang="id-ID" altLang="en-US" sz="2000">
                <a:solidFill>
                  <a:srgbClr val="FF0000"/>
                </a:solidFill>
                <a:sym typeface="+mn-ea"/>
              </a:rPr>
              <a:t>http://localhost:5000</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 result should look like this. </a:t>
            </a:r>
            <a:endParaRPr lang="id-ID" altLang="en-US" sz="2000">
              <a:sym typeface="+mn-ea"/>
            </a:endParaRPr>
          </a:p>
        </p:txBody>
      </p:sp>
      <p:pic>
        <p:nvPicPr>
          <p:cNvPr id="3" name="Picture 2" descr="C:\Users\Admin\OneDrive\Desktop\Untitled.pngUntitled"/>
          <p:cNvPicPr>
            <a:picLocks noChangeAspect="1"/>
          </p:cNvPicPr>
          <p:nvPr/>
        </p:nvPicPr>
        <p:blipFill>
          <a:blip r:embed="rId1"/>
          <a:srcRect/>
          <a:stretch>
            <a:fillRect/>
          </a:stretch>
        </p:blipFill>
        <p:spPr>
          <a:xfrm>
            <a:off x="621665" y="2321560"/>
            <a:ext cx="7887335" cy="36887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269811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3621405" y="2937510"/>
            <a:ext cx="4737735" cy="645160"/>
          </a:xfrm>
          <a:prstGeom prst="rect">
            <a:avLst/>
          </a:prstGeom>
          <a:noFill/>
        </p:spPr>
        <p:txBody>
          <a:bodyPr wrap="none" rtlCol="0">
            <a:spAutoFit/>
          </a:bodyPr>
          <a:p>
            <a:pPr algn="l"/>
            <a:r>
              <a:rPr lang="id-ID" altLang="en-US" sz="3600">
                <a:solidFill>
                  <a:schemeClr val="bg1"/>
                </a:solidFill>
                <a:sym typeface="+mn-ea"/>
              </a:rPr>
              <a:t>Flask Integration - MQTT</a:t>
            </a:r>
            <a:endParaRPr lang="id-ID" altLang="en-US" sz="3600">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542290" y="1290955"/>
            <a:ext cx="6614160" cy="1630045"/>
          </a:xfrm>
          <a:prstGeom prst="rect">
            <a:avLst/>
          </a:prstGeom>
          <a:noFill/>
        </p:spPr>
        <p:txBody>
          <a:bodyPr wrap="square" rtlCol="0" anchor="t">
            <a:spAutoFit/>
          </a:bodyPr>
          <a:p>
            <a:r>
              <a:rPr lang="en-US" sz="2000" b="1"/>
              <a:t>MQTT </a:t>
            </a:r>
            <a:r>
              <a:rPr lang="en-US" sz="2000"/>
              <a:t>is a lightweight, </a:t>
            </a:r>
            <a:r>
              <a:rPr lang="en-US" sz="2000">
                <a:solidFill>
                  <a:srgbClr val="FF0000"/>
                </a:solidFill>
              </a:rPr>
              <a:t>publish-subscribe</a:t>
            </a:r>
            <a:r>
              <a:rPr lang="en-US" sz="2000"/>
              <a:t> network protocol that transports messages between devices. The protocol usually runs over TCP/IP, however, any network protocol that provides </a:t>
            </a:r>
            <a:r>
              <a:rPr lang="en-US" sz="2000">
                <a:solidFill>
                  <a:srgbClr val="FF0000"/>
                </a:solidFill>
              </a:rPr>
              <a:t>ordered, lossless, bi-directional </a:t>
            </a:r>
            <a:r>
              <a:rPr lang="en-US" sz="2000"/>
              <a:t>connections can support MQTT.[</a:t>
            </a:r>
            <a:r>
              <a:rPr lang="id-ID" altLang="en-US" sz="2000">
                <a:hlinkClick r:id="rId1" action="ppaction://hlinkfile"/>
              </a:rPr>
              <a:t>Wikipedia</a:t>
            </a:r>
            <a:r>
              <a:rPr lang="en-US" sz="2000"/>
              <a:t>]</a:t>
            </a:r>
            <a:endParaRPr lang="en-US" sz="2000"/>
          </a:p>
        </p:txBody>
      </p:sp>
      <p:pic>
        <p:nvPicPr>
          <p:cNvPr id="6" name="Picture 5"/>
          <p:cNvPicPr>
            <a:picLocks noChangeAspect="1"/>
          </p:cNvPicPr>
          <p:nvPr/>
        </p:nvPicPr>
        <p:blipFill>
          <a:blip r:embed="rId2"/>
          <a:stretch>
            <a:fillRect/>
          </a:stretch>
        </p:blipFill>
        <p:spPr>
          <a:xfrm>
            <a:off x="8482965" y="1205230"/>
            <a:ext cx="3538220" cy="5171440"/>
          </a:xfrm>
          <a:prstGeom prst="rect">
            <a:avLst/>
          </a:prstGeom>
        </p:spPr>
      </p:pic>
      <p:pic>
        <p:nvPicPr>
          <p:cNvPr id="8" name="Picture 7"/>
          <p:cNvPicPr>
            <a:picLocks noChangeAspect="1"/>
          </p:cNvPicPr>
          <p:nvPr/>
        </p:nvPicPr>
        <p:blipFill>
          <a:blip r:embed="rId3"/>
          <a:stretch>
            <a:fillRect/>
          </a:stretch>
        </p:blipFill>
        <p:spPr>
          <a:xfrm>
            <a:off x="542290" y="3002280"/>
            <a:ext cx="3098165" cy="3756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_PO5_87H8ZHRGWQpeOAFXMA"/>
          <p:cNvPicPr>
            <a:picLocks noChangeAspect="1"/>
          </p:cNvPicPr>
          <p:nvPr>
            <p:ph idx="1"/>
          </p:nvPr>
        </p:nvPicPr>
        <p:blipFill>
          <a:blip r:embed="rId1"/>
          <a:stretch>
            <a:fillRect/>
          </a:stretch>
        </p:blipFill>
        <p:spPr>
          <a:xfrm>
            <a:off x="2406015" y="1825625"/>
            <a:ext cx="7378700" cy="4351655"/>
          </a:xfrm>
          <a:prstGeom prst="rect">
            <a:avLst/>
          </a:prstGeom>
        </p:spPr>
      </p:pic>
      <p:sp>
        <p:nvSpPr>
          <p:cNvPr id="6" name="Text Box 5"/>
          <p:cNvSpPr txBox="1"/>
          <p:nvPr/>
        </p:nvSpPr>
        <p:spPr>
          <a:xfrm>
            <a:off x="878840" y="6346190"/>
            <a:ext cx="11062335" cy="368300"/>
          </a:xfrm>
          <a:prstGeom prst="rect">
            <a:avLst/>
          </a:prstGeom>
          <a:noFill/>
        </p:spPr>
        <p:txBody>
          <a:bodyPr wrap="square" rtlCol="0" anchor="t">
            <a:spAutoFit/>
          </a:bodyPr>
          <a:p>
            <a:r>
              <a:rPr lang="id-ID" altLang="en-US"/>
              <a:t>Sumber [</a:t>
            </a:r>
            <a:r>
              <a:rPr lang="en-US">
                <a:hlinkClick r:id="rId2" action="ppaction://hlinkfile"/>
              </a:rPr>
              <a:t>https://medium.com/pujanggateknologi/berkenalan-dengan-teknologi-mqtt-7e63cab9d00d</a:t>
            </a:r>
            <a:r>
              <a:rPr lang="id-ID" altLang="en-US"/>
              <a:t>]</a:t>
            </a:r>
            <a:endParaRPr lang="id-ID" altLang="en-US"/>
          </a:p>
        </p:txBody>
      </p:sp>
      <p:sp>
        <p:nvSpPr>
          <p:cNvPr id="7" name="Rectangles 6"/>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542290" y="1290955"/>
            <a:ext cx="6614160" cy="398780"/>
          </a:xfrm>
          <a:prstGeom prst="rect">
            <a:avLst/>
          </a:prstGeom>
          <a:noFill/>
        </p:spPr>
        <p:txBody>
          <a:bodyPr wrap="square" rtlCol="0" anchor="t">
            <a:spAutoFit/>
          </a:bodyPr>
          <a:p>
            <a:pPr marL="342900" indent="-342900">
              <a:buFont typeface="Arial" panose="020B0604020202020204" pitchFamily="34" charset="0"/>
              <a:buChar char="•"/>
            </a:pPr>
            <a:r>
              <a:rPr lang="id-ID" sz="2000"/>
              <a:t>Diagram interkoneksi MQTT.</a:t>
            </a:r>
            <a:endParaRPr lang="id-ID"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pic>
        <p:nvPicPr>
          <p:cNvPr id="5" name="Content Placeholder 4" descr="300px-MQTT_protocol_example_without_QoS.svg"/>
          <p:cNvPicPr>
            <a:picLocks noChangeAspect="1"/>
          </p:cNvPicPr>
          <p:nvPr>
            <p:ph idx="1"/>
          </p:nvPr>
        </p:nvPicPr>
        <p:blipFill>
          <a:blip r:embed="rId1"/>
          <a:stretch>
            <a:fillRect/>
          </a:stretch>
        </p:blipFill>
        <p:spPr>
          <a:xfrm>
            <a:off x="382270" y="1353820"/>
            <a:ext cx="4849495" cy="5269865"/>
          </a:xfrm>
          <a:prstGeom prst="rect">
            <a:avLst/>
          </a:prstGeom>
        </p:spPr>
      </p:pic>
      <p:sp>
        <p:nvSpPr>
          <p:cNvPr id="7" name="Text Box 6"/>
          <p:cNvSpPr txBox="1"/>
          <p:nvPr/>
        </p:nvSpPr>
        <p:spPr>
          <a:xfrm>
            <a:off x="5734685" y="1483995"/>
            <a:ext cx="5473065" cy="1476375"/>
          </a:xfrm>
          <a:prstGeom prst="rect">
            <a:avLst/>
          </a:prstGeom>
          <a:noFill/>
        </p:spPr>
        <p:txBody>
          <a:bodyPr wrap="square" rtlCol="0" anchor="t">
            <a:spAutoFit/>
          </a:bodyPr>
          <a:p>
            <a:pPr marL="285750" indent="-285750">
              <a:buFont typeface="Arial" panose="020B0604020202020204" pitchFamily="34" charset="0"/>
              <a:buChar char="•"/>
            </a:pPr>
            <a:r>
              <a:rPr lang="en-US"/>
              <a:t>Example of an MQTT connection (</a:t>
            </a:r>
            <a:r>
              <a:rPr lang="en-US" b="1"/>
              <a:t>QoS 0</a:t>
            </a:r>
            <a:r>
              <a:rPr lang="en-US"/>
              <a:t>) with </a:t>
            </a:r>
            <a:r>
              <a:rPr lang="en-US" b="1">
                <a:solidFill>
                  <a:srgbClr val="FF0000"/>
                </a:solidFill>
              </a:rPr>
              <a:t>connect</a:t>
            </a:r>
            <a:r>
              <a:rPr lang="en-US"/>
              <a:t>, </a:t>
            </a:r>
            <a:r>
              <a:rPr lang="en-US" b="1">
                <a:solidFill>
                  <a:srgbClr val="FF0000"/>
                </a:solidFill>
              </a:rPr>
              <a:t>publish/subscribe</a:t>
            </a:r>
            <a:r>
              <a:rPr lang="en-US"/>
              <a:t>, and </a:t>
            </a:r>
            <a:r>
              <a:rPr lang="en-US" b="1">
                <a:solidFill>
                  <a:srgbClr val="FF0000"/>
                </a:solidFill>
              </a:rPr>
              <a:t>disconnect</a:t>
            </a:r>
            <a:r>
              <a:rPr lang="en-US"/>
              <a:t>.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first message from client B is stored due to the retain flag.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Content Placeholder 11"/>
          <p:cNvSpPr>
            <a:spLocks noGrp="1"/>
          </p:cNvSpPr>
          <p:nvPr>
            <p:ph idx="1"/>
          </p:nvPr>
        </p:nvSpPr>
        <p:spPr>
          <a:xfrm>
            <a:off x="838200" y="1825625"/>
            <a:ext cx="11130915" cy="4351655"/>
          </a:xfrm>
        </p:spPr>
        <p:txBody>
          <a:bodyPr>
            <a:normAutofit fontScale="90000" lnSpcReduction="20000"/>
          </a:bodyPr>
          <a:p>
            <a:r>
              <a:rPr lang="id-ID" altLang="en-US">
                <a:solidFill>
                  <a:schemeClr val="tx1"/>
                </a:solidFill>
                <a:sym typeface="+mn-ea"/>
              </a:rPr>
              <a:t>ChartJS - Chart Date Filter </a:t>
            </a:r>
            <a:endParaRPr lang="id-ID" altLang="en-US">
              <a:solidFill>
                <a:schemeClr val="tx1"/>
              </a:solidFill>
              <a:sym typeface="+mn-ea"/>
            </a:endParaRPr>
          </a:p>
          <a:p>
            <a:r>
              <a:rPr lang="id-ID" altLang="en-US">
                <a:solidFill>
                  <a:schemeClr val="tx1"/>
                </a:solidFill>
                <a:sym typeface="+mn-ea"/>
              </a:rPr>
              <a:t>Flask Integration - MQTT</a:t>
            </a:r>
            <a:endParaRPr lang="id-ID" altLang="en-US">
              <a:solidFill>
                <a:schemeClr val="tx1"/>
              </a:solidFill>
              <a:sym typeface="+mn-ea"/>
            </a:endParaRPr>
          </a:p>
          <a:p>
            <a:r>
              <a:rPr lang="id-ID" altLang="en-US">
                <a:solidFill>
                  <a:schemeClr val="tx1"/>
                </a:solidFill>
                <a:sym typeface="+mn-ea"/>
              </a:rPr>
              <a:t>Flask SQLAlchemy - Change Database from SQLite to MySQL</a:t>
            </a:r>
            <a:endParaRPr lang="id-ID" altLang="en-US">
              <a:solidFill>
                <a:schemeClr val="tx1"/>
              </a:solidFill>
              <a:sym typeface="+mn-ea"/>
            </a:endParaRPr>
          </a:p>
          <a:p>
            <a:r>
              <a:rPr lang="id-ID" altLang="en-US">
                <a:solidFill>
                  <a:schemeClr val="tx1"/>
                </a:solidFill>
                <a:sym typeface="+mn-ea"/>
              </a:rPr>
              <a:t>Deployment </a:t>
            </a:r>
            <a:endParaRPr lang="id-ID" altLang="en-US">
              <a:solidFill>
                <a:schemeClr val="tx1"/>
              </a:solidFill>
              <a:sym typeface="+mn-ea"/>
            </a:endParaRPr>
          </a:p>
          <a:p>
            <a:pPr lvl="1"/>
            <a:r>
              <a:rPr lang="id-ID" altLang="en-US">
                <a:solidFill>
                  <a:schemeClr val="tx1"/>
                </a:solidFill>
                <a:sym typeface="+mn-ea"/>
              </a:rPr>
              <a:t>Create AWS EC2 Instance</a:t>
            </a:r>
            <a:endParaRPr lang="id-ID" altLang="en-US">
              <a:solidFill>
                <a:schemeClr val="tx1"/>
              </a:solidFill>
              <a:sym typeface="+mn-ea"/>
            </a:endParaRPr>
          </a:p>
          <a:p>
            <a:pPr lvl="1"/>
            <a:r>
              <a:rPr lang="id-ID" altLang="en-US">
                <a:solidFill>
                  <a:schemeClr val="tx1"/>
                </a:solidFill>
                <a:sym typeface="+mn-ea"/>
              </a:rPr>
              <a:t>Deploy Flask App to EC2 AWS Instance </a:t>
            </a:r>
            <a:endParaRPr lang="id-ID" altLang="en-US">
              <a:solidFill>
                <a:schemeClr val="tx1"/>
              </a:solidFill>
              <a:sym typeface="+mn-ea"/>
            </a:endParaRPr>
          </a:p>
          <a:p>
            <a:pPr lvl="1"/>
            <a:r>
              <a:rPr lang="id-ID" altLang="en-US">
                <a:solidFill>
                  <a:schemeClr val="tx1"/>
                </a:solidFill>
                <a:sym typeface="+mn-ea"/>
              </a:rPr>
              <a:t>Add Inbound &amp; Outpbound Rule in AWS Security Group</a:t>
            </a:r>
            <a:endParaRPr lang="id-ID" altLang="en-US">
              <a:solidFill>
                <a:schemeClr val="tx1"/>
              </a:solidFill>
              <a:sym typeface="+mn-ea"/>
            </a:endParaRPr>
          </a:p>
          <a:p>
            <a:pPr lvl="1"/>
            <a:r>
              <a:rPr lang="id-ID" altLang="en-US">
                <a:solidFill>
                  <a:schemeClr val="tx1"/>
                </a:solidFill>
                <a:sym typeface="+mn-ea"/>
              </a:rPr>
              <a:t>Serve Flask App using Gunicorn </a:t>
            </a:r>
            <a:endParaRPr lang="id-ID" altLang="en-US">
              <a:solidFill>
                <a:schemeClr val="tx1"/>
              </a:solidFill>
              <a:sym typeface="+mn-ea"/>
            </a:endParaRPr>
          </a:p>
          <a:p>
            <a:pPr lvl="1"/>
            <a:r>
              <a:rPr lang="id-ID" altLang="en-US">
                <a:solidFill>
                  <a:schemeClr val="tx1"/>
                </a:solidFill>
                <a:sym typeface="+mn-ea"/>
              </a:rPr>
              <a:t>Run Flask as daemon using Systemd</a:t>
            </a:r>
            <a:endParaRPr lang="id-ID" altLang="en-US">
              <a:solidFill>
                <a:schemeClr val="tx1"/>
              </a:solidFill>
              <a:sym typeface="+mn-ea"/>
            </a:endParaRPr>
          </a:p>
          <a:p>
            <a:pPr lvl="1"/>
            <a:r>
              <a:rPr lang="id-ID" altLang="en-US">
                <a:solidFill>
                  <a:schemeClr val="tx1"/>
                </a:solidFill>
                <a:sym typeface="+mn-ea"/>
              </a:rPr>
              <a:t>Use NGINX as Reverse Proxy Server for Gunicorn</a:t>
            </a:r>
            <a:endParaRPr lang="id-ID" altLang="en-US">
              <a:solidFill>
                <a:schemeClr val="tx1"/>
              </a:solidFill>
              <a:sym typeface="+mn-ea"/>
            </a:endParaRPr>
          </a:p>
          <a:p>
            <a:pPr lvl="1"/>
            <a:r>
              <a:rPr lang="id-ID" altLang="en-US">
                <a:solidFill>
                  <a:schemeClr val="tx1"/>
                </a:solidFill>
                <a:sym typeface="+mn-ea"/>
              </a:rPr>
              <a:t>Point Domain to EC2 Instance</a:t>
            </a:r>
            <a:endParaRPr lang="id-ID" altLang="en-US">
              <a:solidFill>
                <a:schemeClr val="tx1"/>
              </a:solidFill>
              <a:sym typeface="+mn-ea"/>
            </a:endParaRPr>
          </a:p>
          <a:p>
            <a:pPr lvl="1"/>
            <a:r>
              <a:rPr lang="id-ID" altLang="en-US">
                <a:solidFill>
                  <a:schemeClr val="tx1"/>
                </a:solidFill>
                <a:sym typeface="+mn-ea"/>
              </a:rPr>
              <a:t>Configuring SSL using Let’s Encrypt &amp; Certbot</a:t>
            </a:r>
            <a:endParaRPr lang="id-ID" altLang="en-US">
              <a:solidFill>
                <a:schemeClr val="tx1"/>
              </a:solidFill>
              <a:sym typeface="+mn-ea"/>
            </a:endParaRPr>
          </a:p>
        </p:txBody>
      </p:sp>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3561715" cy="645160"/>
          </a:xfrm>
          <a:prstGeom prst="rect">
            <a:avLst/>
          </a:prstGeom>
          <a:noFill/>
        </p:spPr>
        <p:txBody>
          <a:bodyPr wrap="none" rtlCol="0">
            <a:spAutoFit/>
          </a:bodyPr>
          <a:p>
            <a:r>
              <a:rPr lang="en-US" sz="3600">
                <a:solidFill>
                  <a:schemeClr val="bg1"/>
                </a:solidFill>
                <a:latin typeface="TeXGyreAdventor" panose="00000500000000000000" charset="0"/>
                <a:cs typeface="TeXGyreAdventor" panose="00000500000000000000" charset="0"/>
              </a:rPr>
              <a:t>Training Outline</a:t>
            </a:r>
            <a:endParaRPr lang="en-US" sz="3600">
              <a:solidFill>
                <a:schemeClr val="bg1"/>
              </a:solidFill>
              <a:latin typeface="TeXGyreAdventor" panose="00000500000000000000" charset="0"/>
              <a:cs typeface="TeXGyreAdventor" panose="0000050000000000000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sp>
        <p:nvSpPr>
          <p:cNvPr id="7" name="Text Box 6"/>
          <p:cNvSpPr txBox="1"/>
          <p:nvPr/>
        </p:nvSpPr>
        <p:spPr>
          <a:xfrm>
            <a:off x="763270" y="1483995"/>
            <a:ext cx="10444480" cy="1753235"/>
          </a:xfrm>
          <a:prstGeom prst="rect">
            <a:avLst/>
          </a:prstGeom>
          <a:noFill/>
        </p:spPr>
        <p:txBody>
          <a:bodyPr wrap="square" rtlCol="0" anchor="t">
            <a:spAutoFit/>
          </a:bodyPr>
          <a:p>
            <a:pPr marL="285750" indent="-285750">
              <a:buFont typeface="Arial" panose="020B0604020202020204" pitchFamily="34" charset="0"/>
              <a:buChar char="•"/>
            </a:pPr>
            <a:r>
              <a:rPr lang="id-ID" altLang="en-US"/>
              <a:t>Install Flask MQTT package,</a:t>
            </a:r>
            <a:endParaRPr lang="id-ID" altLang="en-US"/>
          </a:p>
          <a:p>
            <a:pPr indent="0">
              <a:buFont typeface="Arial" panose="020B0604020202020204" pitchFamily="34" charset="0"/>
              <a:buNone/>
            </a:pPr>
            <a:endParaRPr lang="id-ID" altLang="en-US"/>
          </a:p>
          <a:p>
            <a:pPr indent="0">
              <a:buFont typeface="Arial" panose="020B0604020202020204" pitchFamily="34" charset="0"/>
              <a:buNone/>
            </a:pPr>
            <a:r>
              <a:rPr lang="id-ID" altLang="en-US">
                <a:highlight>
                  <a:srgbClr val="C0C0C0"/>
                </a:highlight>
              </a:rPr>
              <a:t>pip install Flask-MQTT</a:t>
            </a:r>
            <a:endParaRPr lang="id-ID" altLang="en-US">
              <a:highlight>
                <a:srgbClr val="C0C0C0"/>
              </a:highlight>
            </a:endParaRPr>
          </a:p>
          <a:p>
            <a:pPr indent="0">
              <a:buFont typeface="Arial" panose="020B0604020202020204" pitchFamily="34" charset="0"/>
              <a:buNone/>
            </a:pPr>
            <a:endParaRPr lang="id-ID" altLang="en-US">
              <a:highlight>
                <a:srgbClr val="C0C0C0"/>
              </a:highlight>
            </a:endParaRPr>
          </a:p>
          <a:p>
            <a:pPr marL="285750" indent="-285750">
              <a:buFont typeface="Arial" panose="020B0604020202020204" pitchFamily="34" charset="0"/>
              <a:buChar char="•"/>
            </a:pPr>
            <a:r>
              <a:rPr lang="id-ID" altLang="en-US"/>
              <a:t>Flask MQTT Official Documentations,</a:t>
            </a:r>
            <a:endParaRPr lang="id-ID" altLang="en-US"/>
          </a:p>
          <a:p>
            <a:pPr marL="742950" lvl="1" indent="-285750">
              <a:buFont typeface="Arial" panose="020B0604020202020204" pitchFamily="34" charset="0"/>
              <a:buChar char="•"/>
            </a:pPr>
            <a:r>
              <a:rPr lang="id-ID" altLang="en-US">
                <a:hlinkClick r:id="rId1" action="ppaction://hlinkfile"/>
              </a:rPr>
              <a:t>https://flask-mqtt.readthedocs.io/en/latest/</a:t>
            </a:r>
            <a:endParaRPr lang="id-ID"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sp>
        <p:nvSpPr>
          <p:cNvPr id="10" name="Folded Corner 9"/>
          <p:cNvSpPr/>
          <p:nvPr/>
        </p:nvSpPr>
        <p:spPr>
          <a:xfrm>
            <a:off x="4370705" y="2929890"/>
            <a:ext cx="3447415" cy="3306445"/>
          </a:xfrm>
          <a:prstGeom prst="foldedCorner">
            <a:avLst/>
          </a:pr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Folded Corner 10"/>
          <p:cNvSpPr/>
          <p:nvPr/>
        </p:nvSpPr>
        <p:spPr>
          <a:xfrm>
            <a:off x="8401685" y="2929255"/>
            <a:ext cx="3351530" cy="3306445"/>
          </a:xfrm>
          <a:prstGeom prst="foldedCorner">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4780280" y="3877945"/>
            <a:ext cx="2644140" cy="368300"/>
          </a:xfrm>
          <a:prstGeom prst="rect">
            <a:avLst/>
          </a:prstGeom>
          <a:noFill/>
          <a:ln>
            <a:solidFill>
              <a:schemeClr val="bg2">
                <a:lumMod val="10000"/>
              </a:schemeClr>
            </a:solidFill>
          </a:ln>
        </p:spPr>
        <p:txBody>
          <a:bodyPr wrap="none" rtlCol="0" anchor="t">
            <a:spAutoFit/>
          </a:bodyPr>
          <a:p>
            <a:pPr algn="ctr"/>
            <a:r>
              <a:rPr lang="id-ID" altLang="en-US">
                <a:sym typeface="+mn-ea"/>
              </a:rPr>
              <a:t>receive start/update event</a:t>
            </a:r>
            <a:endParaRPr lang="en-US"/>
          </a:p>
        </p:txBody>
      </p:sp>
      <p:sp>
        <p:nvSpPr>
          <p:cNvPr id="14" name="Text Box 13"/>
          <p:cNvSpPr txBox="1"/>
          <p:nvPr/>
        </p:nvSpPr>
        <p:spPr>
          <a:xfrm>
            <a:off x="8998585" y="3075940"/>
            <a:ext cx="2000885" cy="368300"/>
          </a:xfrm>
          <a:prstGeom prst="rect">
            <a:avLst/>
          </a:prstGeom>
          <a:noFill/>
          <a:ln>
            <a:solidFill>
              <a:schemeClr val="bg2">
                <a:lumMod val="50000"/>
              </a:schemeClr>
            </a:solidFill>
          </a:ln>
        </p:spPr>
        <p:txBody>
          <a:bodyPr wrap="square" rtlCol="0" anchor="t">
            <a:spAutoFit/>
          </a:bodyPr>
          <a:p>
            <a:pPr algn="ctr"/>
            <a:r>
              <a:rPr lang="id-ID" altLang="en-US">
                <a:sym typeface="+mn-ea"/>
              </a:rPr>
              <a:t>start Button</a:t>
            </a:r>
            <a:endParaRPr lang="en-US"/>
          </a:p>
        </p:txBody>
      </p:sp>
      <p:sp>
        <p:nvSpPr>
          <p:cNvPr id="15" name="Text Box 14"/>
          <p:cNvSpPr txBox="1"/>
          <p:nvPr/>
        </p:nvSpPr>
        <p:spPr>
          <a:xfrm>
            <a:off x="8998585" y="3877310"/>
            <a:ext cx="2010410" cy="368300"/>
          </a:xfrm>
          <a:prstGeom prst="rect">
            <a:avLst/>
          </a:prstGeom>
          <a:noFill/>
          <a:ln>
            <a:solidFill>
              <a:schemeClr val="bg2">
                <a:lumMod val="50000"/>
              </a:schemeClr>
            </a:solidFill>
          </a:ln>
        </p:spPr>
        <p:txBody>
          <a:bodyPr wrap="square" rtlCol="0" anchor="t">
            <a:spAutoFit/>
          </a:bodyPr>
          <a:p>
            <a:pPr algn="ctr"/>
            <a:r>
              <a:rPr lang="id-ID" altLang="en-US">
                <a:sym typeface="+mn-ea"/>
              </a:rPr>
              <a:t>emit start event</a:t>
            </a:r>
            <a:endParaRPr lang="en-US"/>
          </a:p>
        </p:txBody>
      </p:sp>
      <p:sp>
        <p:nvSpPr>
          <p:cNvPr id="16" name="Text Box 15"/>
          <p:cNvSpPr txBox="1"/>
          <p:nvPr/>
        </p:nvSpPr>
        <p:spPr>
          <a:xfrm>
            <a:off x="4775200" y="5225415"/>
            <a:ext cx="2638425" cy="368300"/>
          </a:xfrm>
          <a:prstGeom prst="rect">
            <a:avLst/>
          </a:prstGeom>
          <a:noFill/>
          <a:ln>
            <a:solidFill>
              <a:schemeClr val="bg2">
                <a:lumMod val="10000"/>
              </a:schemeClr>
            </a:solidFill>
          </a:ln>
        </p:spPr>
        <p:txBody>
          <a:bodyPr wrap="square" rtlCol="0" anchor="t">
            <a:spAutoFit/>
          </a:bodyPr>
          <a:p>
            <a:pPr algn="ctr"/>
            <a:r>
              <a:rPr lang="id-ID" altLang="en-US">
                <a:sym typeface="+mn-ea"/>
              </a:rPr>
              <a:t>emit data</a:t>
            </a:r>
            <a:endParaRPr lang="en-US"/>
          </a:p>
        </p:txBody>
      </p:sp>
      <p:cxnSp>
        <p:nvCxnSpPr>
          <p:cNvPr id="17" name="Straight Arrow Connector 16"/>
          <p:cNvCxnSpPr>
            <a:stCxn id="15" idx="1"/>
            <a:endCxn id="13" idx="3"/>
          </p:cNvCxnSpPr>
          <p:nvPr/>
        </p:nvCxnSpPr>
        <p:spPr>
          <a:xfrm flipH="1">
            <a:off x="7424420" y="4061460"/>
            <a:ext cx="1574165" cy="63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8998585" y="4494530"/>
            <a:ext cx="2000885" cy="368300"/>
          </a:xfrm>
          <a:prstGeom prst="rect">
            <a:avLst/>
          </a:prstGeom>
          <a:noFill/>
          <a:ln>
            <a:solidFill>
              <a:schemeClr val="bg2">
                <a:lumMod val="50000"/>
              </a:schemeClr>
            </a:solidFill>
          </a:ln>
        </p:spPr>
        <p:txBody>
          <a:bodyPr wrap="square" rtlCol="0" anchor="t">
            <a:spAutoFit/>
          </a:bodyPr>
          <a:p>
            <a:pPr algn="ctr"/>
            <a:r>
              <a:rPr lang="id-ID" altLang="en-US">
                <a:sym typeface="+mn-ea"/>
              </a:rPr>
              <a:t>receive data</a:t>
            </a:r>
            <a:endParaRPr lang="en-US"/>
          </a:p>
        </p:txBody>
      </p:sp>
      <p:cxnSp>
        <p:nvCxnSpPr>
          <p:cNvPr id="19" name="Elbow Connector 18"/>
          <p:cNvCxnSpPr>
            <a:stCxn id="16" idx="3"/>
            <a:endCxn id="18" idx="1"/>
          </p:cNvCxnSpPr>
          <p:nvPr/>
        </p:nvCxnSpPr>
        <p:spPr>
          <a:xfrm flipV="1">
            <a:off x="7413625" y="4678680"/>
            <a:ext cx="1584960" cy="730885"/>
          </a:xfrm>
          <a:prstGeom prst="bentConnector3">
            <a:avLst>
              <a:gd name="adj1" fmla="val 5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2"/>
            <a:endCxn id="15" idx="0"/>
          </p:cNvCxnSpPr>
          <p:nvPr/>
        </p:nvCxnSpPr>
        <p:spPr>
          <a:xfrm>
            <a:off x="9999345" y="3444240"/>
            <a:ext cx="4445" cy="433070"/>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31" idx="0"/>
          </p:cNvCxnSpPr>
          <p:nvPr/>
        </p:nvCxnSpPr>
        <p:spPr>
          <a:xfrm>
            <a:off x="6102350" y="4246245"/>
            <a:ext cx="635" cy="30543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2" name="Text Box 21"/>
          <p:cNvSpPr txBox="1"/>
          <p:nvPr/>
        </p:nvSpPr>
        <p:spPr>
          <a:xfrm>
            <a:off x="9009380" y="5111750"/>
            <a:ext cx="2000885" cy="368300"/>
          </a:xfrm>
          <a:prstGeom prst="rect">
            <a:avLst/>
          </a:prstGeom>
          <a:noFill/>
          <a:ln>
            <a:solidFill>
              <a:schemeClr val="bg2">
                <a:lumMod val="50000"/>
              </a:schemeClr>
            </a:solidFill>
          </a:ln>
        </p:spPr>
        <p:txBody>
          <a:bodyPr wrap="square" rtlCol="0" anchor="t">
            <a:spAutoFit/>
          </a:bodyPr>
          <a:p>
            <a:pPr algn="ctr"/>
            <a:r>
              <a:rPr lang="id-ID" altLang="en-US">
                <a:sym typeface="+mn-ea"/>
              </a:rPr>
              <a:t>emit update event</a:t>
            </a:r>
            <a:endParaRPr lang="en-US"/>
          </a:p>
        </p:txBody>
      </p:sp>
      <p:cxnSp>
        <p:nvCxnSpPr>
          <p:cNvPr id="23" name="Elbow Connector 22"/>
          <p:cNvCxnSpPr>
            <a:stCxn id="22" idx="2"/>
            <a:endCxn id="13" idx="1"/>
          </p:cNvCxnSpPr>
          <p:nvPr/>
        </p:nvCxnSpPr>
        <p:spPr>
          <a:xfrm rot="5400000" flipH="1">
            <a:off x="6686233" y="2156143"/>
            <a:ext cx="1417955" cy="5229860"/>
          </a:xfrm>
          <a:prstGeom prst="bentConnector4">
            <a:avLst>
              <a:gd name="adj1" fmla="val -40573"/>
              <a:gd name="adj2" fmla="val 104559"/>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5234940" y="2446020"/>
            <a:ext cx="1734820" cy="368300"/>
          </a:xfrm>
          <a:prstGeom prst="rect">
            <a:avLst/>
          </a:prstGeom>
          <a:noFill/>
        </p:spPr>
        <p:txBody>
          <a:bodyPr wrap="none" rtlCol="0" anchor="t">
            <a:spAutoFit/>
          </a:bodyPr>
          <a:p>
            <a:pPr algn="ctr"/>
            <a:r>
              <a:rPr lang="id-ID" altLang="en-US">
                <a:sym typeface="+mn-ea"/>
              </a:rPr>
              <a:t>Views (home.py)</a:t>
            </a:r>
            <a:endParaRPr lang="en-US"/>
          </a:p>
        </p:txBody>
      </p:sp>
      <p:sp>
        <p:nvSpPr>
          <p:cNvPr id="25" name="Text Box 24"/>
          <p:cNvSpPr txBox="1"/>
          <p:nvPr/>
        </p:nvSpPr>
        <p:spPr>
          <a:xfrm>
            <a:off x="9009380" y="2446020"/>
            <a:ext cx="2306320" cy="368300"/>
          </a:xfrm>
          <a:prstGeom prst="rect">
            <a:avLst/>
          </a:prstGeom>
          <a:noFill/>
        </p:spPr>
        <p:txBody>
          <a:bodyPr wrap="none" rtlCol="0" anchor="t">
            <a:spAutoFit/>
          </a:bodyPr>
          <a:p>
            <a:pPr algn="ctr"/>
            <a:r>
              <a:rPr lang="id-ID" altLang="en-US">
                <a:sym typeface="+mn-ea"/>
              </a:rPr>
              <a:t>Templates (index.html)</a:t>
            </a:r>
            <a:endParaRPr lang="en-US"/>
          </a:p>
        </p:txBody>
      </p:sp>
      <p:cxnSp>
        <p:nvCxnSpPr>
          <p:cNvPr id="27" name="Straight Arrow Connector 26"/>
          <p:cNvCxnSpPr>
            <a:stCxn id="18" idx="2"/>
            <a:endCxn id="22" idx="0"/>
          </p:cNvCxnSpPr>
          <p:nvPr/>
        </p:nvCxnSpPr>
        <p:spPr>
          <a:xfrm>
            <a:off x="9999345" y="4862830"/>
            <a:ext cx="10795" cy="248920"/>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1" idx="2"/>
            <a:endCxn id="16" idx="0"/>
          </p:cNvCxnSpPr>
          <p:nvPr/>
        </p:nvCxnSpPr>
        <p:spPr>
          <a:xfrm flipH="1">
            <a:off x="6094730" y="4919980"/>
            <a:ext cx="8255" cy="30543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5" name="Folded Corner 4"/>
          <p:cNvSpPr/>
          <p:nvPr/>
        </p:nvSpPr>
        <p:spPr>
          <a:xfrm>
            <a:off x="554990" y="2929890"/>
            <a:ext cx="3447415" cy="3306445"/>
          </a:xfrm>
          <a:prstGeom prst="foldedCorner">
            <a:avLst/>
          </a:pr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588135" y="2446020"/>
            <a:ext cx="1479550" cy="368300"/>
          </a:xfrm>
          <a:prstGeom prst="rect">
            <a:avLst/>
          </a:prstGeom>
          <a:noFill/>
        </p:spPr>
        <p:txBody>
          <a:bodyPr wrap="none" rtlCol="0" anchor="t">
            <a:spAutoFit/>
          </a:bodyPr>
          <a:p>
            <a:pPr algn="ctr"/>
            <a:r>
              <a:rPr lang="id-ID" altLang="en-US">
                <a:sym typeface="+mn-ea"/>
              </a:rPr>
              <a:t>Views (api.py)</a:t>
            </a:r>
            <a:endParaRPr lang="en-US"/>
          </a:p>
        </p:txBody>
      </p:sp>
      <p:sp>
        <p:nvSpPr>
          <p:cNvPr id="7" name="Text Box 6"/>
          <p:cNvSpPr txBox="1"/>
          <p:nvPr/>
        </p:nvSpPr>
        <p:spPr>
          <a:xfrm>
            <a:off x="824865" y="3476625"/>
            <a:ext cx="2863215" cy="368300"/>
          </a:xfrm>
          <a:prstGeom prst="rect">
            <a:avLst/>
          </a:prstGeom>
          <a:solidFill>
            <a:schemeClr val="accent2">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[POST] /api/v1/sensor/post</a:t>
            </a:r>
            <a:endParaRPr lang="id-ID" altLang="en-US">
              <a:solidFill>
                <a:schemeClr val="bg1"/>
              </a:solidFill>
              <a:sym typeface="+mn-ea"/>
            </a:endParaRPr>
          </a:p>
        </p:txBody>
      </p:sp>
      <p:sp>
        <p:nvSpPr>
          <p:cNvPr id="8" name="Text Box 7"/>
          <p:cNvSpPr txBox="1"/>
          <p:nvPr/>
        </p:nvSpPr>
        <p:spPr>
          <a:xfrm>
            <a:off x="824865" y="4351020"/>
            <a:ext cx="2863215" cy="368300"/>
          </a:xfrm>
          <a:prstGeom prst="rect">
            <a:avLst/>
          </a:prstGeom>
          <a:solidFill>
            <a:schemeClr val="accent5">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save data</a:t>
            </a:r>
            <a:endParaRPr lang="id-ID" altLang="en-US">
              <a:solidFill>
                <a:schemeClr val="bg1"/>
              </a:solidFill>
              <a:sym typeface="+mn-ea"/>
            </a:endParaRPr>
          </a:p>
        </p:txBody>
      </p:sp>
      <p:sp>
        <p:nvSpPr>
          <p:cNvPr id="31" name="Text Box 30"/>
          <p:cNvSpPr txBox="1"/>
          <p:nvPr/>
        </p:nvSpPr>
        <p:spPr>
          <a:xfrm>
            <a:off x="4783455" y="4551680"/>
            <a:ext cx="2638425" cy="368300"/>
          </a:xfrm>
          <a:prstGeom prst="rect">
            <a:avLst/>
          </a:prstGeom>
          <a:solidFill>
            <a:schemeClr val="accent5">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load data</a:t>
            </a:r>
            <a:endParaRPr lang="id-ID" altLang="en-US">
              <a:solidFill>
                <a:schemeClr val="bg1"/>
              </a:solidFill>
              <a:sym typeface="+mn-ea"/>
            </a:endParaRPr>
          </a:p>
        </p:txBody>
      </p:sp>
      <p:cxnSp>
        <p:nvCxnSpPr>
          <p:cNvPr id="12" name="Straight Arrow Connector 11"/>
          <p:cNvCxnSpPr>
            <a:stCxn id="7" idx="2"/>
            <a:endCxn id="8" idx="0"/>
          </p:cNvCxnSpPr>
          <p:nvPr/>
        </p:nvCxnSpPr>
        <p:spPr>
          <a:xfrm>
            <a:off x="2256790" y="3844925"/>
            <a:ext cx="0" cy="50609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824865" y="5225415"/>
            <a:ext cx="2863215" cy="368300"/>
          </a:xfrm>
          <a:prstGeom prst="rect">
            <a:avLst/>
          </a:prstGeom>
          <a:noFill/>
          <a:ln>
            <a:solidFill>
              <a:schemeClr val="bg2">
                <a:lumMod val="10000"/>
              </a:schemeClr>
            </a:solidFill>
          </a:ln>
        </p:spPr>
        <p:txBody>
          <a:bodyPr wrap="square" rtlCol="0" anchor="t">
            <a:spAutoFit/>
          </a:bodyPr>
          <a:p>
            <a:pPr algn="ctr"/>
            <a:r>
              <a:rPr lang="id-ID" altLang="en-US">
                <a:sym typeface="+mn-ea"/>
              </a:rPr>
              <a:t>response message</a:t>
            </a:r>
            <a:endParaRPr lang="en-US"/>
          </a:p>
        </p:txBody>
      </p:sp>
      <p:cxnSp>
        <p:nvCxnSpPr>
          <p:cNvPr id="32" name="Straight Arrow Connector 31"/>
          <p:cNvCxnSpPr>
            <a:stCxn id="8" idx="2"/>
            <a:endCxn id="28" idx="0"/>
          </p:cNvCxnSpPr>
          <p:nvPr/>
        </p:nvCxnSpPr>
        <p:spPr>
          <a:xfrm>
            <a:off x="2256790" y="4719320"/>
            <a:ext cx="0" cy="50609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3" name="Text Box 32"/>
          <p:cNvSpPr txBox="1"/>
          <p:nvPr/>
        </p:nvSpPr>
        <p:spPr>
          <a:xfrm>
            <a:off x="824865" y="5712460"/>
            <a:ext cx="1276350" cy="368300"/>
          </a:xfrm>
          <a:prstGeom prst="rect">
            <a:avLst/>
          </a:prstGeom>
          <a:noFill/>
        </p:spPr>
        <p:txBody>
          <a:bodyPr wrap="none" rtlCol="0" anchor="t">
            <a:spAutoFit/>
          </a:bodyPr>
          <a:p>
            <a:pPr algn="ctr"/>
            <a:r>
              <a:rPr lang="id-ID" altLang="en-US">
                <a:sym typeface="+mn-ea"/>
              </a:rPr>
              <a:t>success 200</a:t>
            </a:r>
            <a:endParaRPr lang="en-US"/>
          </a:p>
        </p:txBody>
      </p:sp>
      <p:sp>
        <p:nvSpPr>
          <p:cNvPr id="26" name="Text Box 25"/>
          <p:cNvSpPr txBox="1"/>
          <p:nvPr/>
        </p:nvSpPr>
        <p:spPr>
          <a:xfrm>
            <a:off x="824865" y="1384935"/>
            <a:ext cx="6370320" cy="398780"/>
          </a:xfrm>
          <a:prstGeom prst="rect">
            <a:avLst/>
          </a:prstGeom>
          <a:noFill/>
        </p:spPr>
        <p:txBody>
          <a:bodyPr wrap="none" rtlCol="0">
            <a:spAutoFit/>
          </a:bodyPr>
          <a:p>
            <a:pPr marL="285750" indent="-285750" algn="l">
              <a:buFont typeface="Arial" panose="020B0604020202020204" pitchFamily="34" charset="0"/>
              <a:buChar char="•"/>
            </a:pPr>
            <a:r>
              <a:rPr lang="id-ID" altLang="en-US" sz="2000" b="1">
                <a:solidFill>
                  <a:srgbClr val="FF0000"/>
                </a:solidFill>
              </a:rPr>
              <a:t>Previous</a:t>
            </a:r>
            <a:r>
              <a:rPr lang="id-ID" altLang="en-US" sz="2000">
                <a:solidFill>
                  <a:srgbClr val="FF0000"/>
                </a:solidFill>
              </a:rPr>
              <a:t> </a:t>
            </a:r>
            <a:r>
              <a:rPr lang="id-ID" altLang="en-US" sz="2000"/>
              <a:t>implementation using</a:t>
            </a:r>
            <a:r>
              <a:rPr lang="id-ID" altLang="en-US" sz="2000" b="1"/>
              <a:t> </a:t>
            </a:r>
            <a:r>
              <a:rPr lang="id-ID" altLang="en-US" sz="2000" b="1">
                <a:solidFill>
                  <a:srgbClr val="FF0000"/>
                </a:solidFill>
              </a:rPr>
              <a:t>HTTP API</a:t>
            </a:r>
            <a:r>
              <a:rPr lang="id-ID" altLang="en-US" sz="2000">
                <a:solidFill>
                  <a:schemeClr val="tx1"/>
                </a:solidFill>
              </a:rPr>
              <a:t>, for integration.</a:t>
            </a:r>
            <a:endParaRPr lang="id-ID" altLang="en-US" sz="200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sp>
        <p:nvSpPr>
          <p:cNvPr id="10" name="Folded Corner 9"/>
          <p:cNvSpPr/>
          <p:nvPr/>
        </p:nvSpPr>
        <p:spPr>
          <a:xfrm>
            <a:off x="4382135" y="3768090"/>
            <a:ext cx="3447415" cy="2887345"/>
          </a:xfrm>
          <a:prstGeom prst="foldedCorner">
            <a:avLst/>
          </a:pr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Folded Corner 10"/>
          <p:cNvSpPr/>
          <p:nvPr/>
        </p:nvSpPr>
        <p:spPr>
          <a:xfrm>
            <a:off x="8413115" y="3767455"/>
            <a:ext cx="3351530" cy="2887345"/>
          </a:xfrm>
          <a:prstGeom prst="foldedCorner">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5145723" y="4716145"/>
            <a:ext cx="1936115" cy="368300"/>
          </a:xfrm>
          <a:prstGeom prst="rect">
            <a:avLst/>
          </a:prstGeom>
          <a:noFill/>
          <a:ln>
            <a:solidFill>
              <a:schemeClr val="bg2">
                <a:lumMod val="10000"/>
              </a:schemeClr>
            </a:solidFill>
          </a:ln>
        </p:spPr>
        <p:txBody>
          <a:bodyPr wrap="none" rtlCol="0" anchor="t">
            <a:spAutoFit/>
          </a:bodyPr>
          <a:p>
            <a:pPr algn="ctr"/>
            <a:r>
              <a:rPr lang="id-ID" altLang="en-US">
                <a:sym typeface="+mn-ea"/>
              </a:rPr>
              <a:t>.insertData() called</a:t>
            </a:r>
            <a:endParaRPr lang="en-US"/>
          </a:p>
        </p:txBody>
      </p:sp>
      <p:sp>
        <p:nvSpPr>
          <p:cNvPr id="14" name="Text Box 13"/>
          <p:cNvSpPr txBox="1"/>
          <p:nvPr/>
        </p:nvSpPr>
        <p:spPr>
          <a:xfrm>
            <a:off x="9010015" y="3914140"/>
            <a:ext cx="2000885" cy="368300"/>
          </a:xfrm>
          <a:prstGeom prst="rect">
            <a:avLst/>
          </a:prstGeom>
          <a:noFill/>
          <a:ln>
            <a:solidFill>
              <a:schemeClr val="bg2">
                <a:lumMod val="50000"/>
              </a:schemeClr>
            </a:solidFill>
          </a:ln>
        </p:spPr>
        <p:txBody>
          <a:bodyPr wrap="square" rtlCol="0" anchor="t">
            <a:spAutoFit/>
          </a:bodyPr>
          <a:p>
            <a:pPr algn="ctr"/>
            <a:r>
              <a:rPr lang="id-ID" altLang="en-US">
                <a:sym typeface="+mn-ea"/>
              </a:rPr>
              <a:t>start Button</a:t>
            </a:r>
            <a:endParaRPr lang="en-US"/>
          </a:p>
        </p:txBody>
      </p:sp>
      <p:sp>
        <p:nvSpPr>
          <p:cNvPr id="15" name="Text Box 14"/>
          <p:cNvSpPr txBox="1"/>
          <p:nvPr/>
        </p:nvSpPr>
        <p:spPr>
          <a:xfrm>
            <a:off x="9010015" y="4715510"/>
            <a:ext cx="2010410" cy="368300"/>
          </a:xfrm>
          <a:prstGeom prst="rect">
            <a:avLst/>
          </a:prstGeom>
          <a:noFill/>
          <a:ln>
            <a:solidFill>
              <a:schemeClr val="bg2">
                <a:lumMod val="50000"/>
              </a:schemeClr>
            </a:solidFill>
          </a:ln>
        </p:spPr>
        <p:txBody>
          <a:bodyPr wrap="square" rtlCol="0" anchor="t">
            <a:spAutoFit/>
          </a:bodyPr>
          <a:p>
            <a:pPr algn="ctr"/>
            <a:r>
              <a:rPr lang="id-ID" altLang="en-US">
                <a:sym typeface="+mn-ea"/>
              </a:rPr>
              <a:t>emit start event</a:t>
            </a:r>
            <a:endParaRPr lang="en-US"/>
          </a:p>
        </p:txBody>
      </p:sp>
      <p:cxnSp>
        <p:nvCxnSpPr>
          <p:cNvPr id="17" name="Elbow Connector 16"/>
          <p:cNvCxnSpPr>
            <a:stCxn id="15" idx="1"/>
            <a:endCxn id="26" idx="3"/>
          </p:cNvCxnSpPr>
          <p:nvPr/>
        </p:nvCxnSpPr>
        <p:spPr>
          <a:xfrm rot="10800000">
            <a:off x="7830185" y="2674620"/>
            <a:ext cx="1179830" cy="2225040"/>
          </a:xfrm>
          <a:prstGeom prst="bentConnector3">
            <a:avLst>
              <a:gd name="adj1" fmla="val 69698"/>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9088120" y="6066790"/>
            <a:ext cx="2000885" cy="368300"/>
          </a:xfrm>
          <a:prstGeom prst="rect">
            <a:avLst/>
          </a:prstGeom>
          <a:noFill/>
          <a:ln>
            <a:solidFill>
              <a:schemeClr val="bg2">
                <a:lumMod val="50000"/>
              </a:schemeClr>
            </a:solidFill>
          </a:ln>
        </p:spPr>
        <p:txBody>
          <a:bodyPr wrap="square" rtlCol="0" anchor="t">
            <a:spAutoFit/>
          </a:bodyPr>
          <a:p>
            <a:pPr algn="ctr"/>
            <a:r>
              <a:rPr lang="id-ID" altLang="en-US">
                <a:sym typeface="+mn-ea"/>
              </a:rPr>
              <a:t>receive data</a:t>
            </a:r>
            <a:endParaRPr lang="en-US"/>
          </a:p>
        </p:txBody>
      </p:sp>
      <p:cxnSp>
        <p:nvCxnSpPr>
          <p:cNvPr id="19" name="Elbow Connector 18"/>
          <p:cNvCxnSpPr>
            <a:stCxn id="34" idx="3"/>
            <a:endCxn id="18" idx="1"/>
          </p:cNvCxnSpPr>
          <p:nvPr/>
        </p:nvCxnSpPr>
        <p:spPr>
          <a:xfrm>
            <a:off x="7436485" y="6247765"/>
            <a:ext cx="1651635" cy="3175"/>
          </a:xfrm>
          <a:prstGeom prst="bentConnector3">
            <a:avLst>
              <a:gd name="adj1" fmla="val 50019"/>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2"/>
            <a:endCxn id="15" idx="0"/>
          </p:cNvCxnSpPr>
          <p:nvPr/>
        </p:nvCxnSpPr>
        <p:spPr>
          <a:xfrm>
            <a:off x="10010775" y="4282440"/>
            <a:ext cx="4445" cy="433070"/>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31" idx="0"/>
          </p:cNvCxnSpPr>
          <p:nvPr/>
        </p:nvCxnSpPr>
        <p:spPr>
          <a:xfrm>
            <a:off x="6114415" y="5084445"/>
            <a:ext cx="0" cy="30543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4955540" y="3398520"/>
            <a:ext cx="2316480" cy="368300"/>
          </a:xfrm>
          <a:prstGeom prst="rect">
            <a:avLst/>
          </a:prstGeom>
          <a:noFill/>
        </p:spPr>
        <p:txBody>
          <a:bodyPr wrap="none" rtlCol="0" anchor="t">
            <a:spAutoFit/>
          </a:bodyPr>
          <a:p>
            <a:pPr algn="ctr"/>
            <a:r>
              <a:rPr lang="id-ID" altLang="en-US">
                <a:sym typeface="+mn-ea"/>
              </a:rPr>
              <a:t>Views (sensor_utils.py)</a:t>
            </a:r>
            <a:endParaRPr lang="en-US"/>
          </a:p>
        </p:txBody>
      </p:sp>
      <p:sp>
        <p:nvSpPr>
          <p:cNvPr id="25" name="Text Box 24"/>
          <p:cNvSpPr txBox="1"/>
          <p:nvPr/>
        </p:nvSpPr>
        <p:spPr>
          <a:xfrm>
            <a:off x="9020810" y="3398520"/>
            <a:ext cx="2306320" cy="368300"/>
          </a:xfrm>
          <a:prstGeom prst="rect">
            <a:avLst/>
          </a:prstGeom>
          <a:noFill/>
        </p:spPr>
        <p:txBody>
          <a:bodyPr wrap="none" rtlCol="0" anchor="t">
            <a:spAutoFit/>
          </a:bodyPr>
          <a:p>
            <a:pPr algn="ctr"/>
            <a:r>
              <a:rPr lang="id-ID" altLang="en-US">
                <a:sym typeface="+mn-ea"/>
              </a:rPr>
              <a:t>Templates (index.html)</a:t>
            </a:r>
            <a:endParaRPr lang="en-US"/>
          </a:p>
        </p:txBody>
      </p:sp>
      <p:cxnSp>
        <p:nvCxnSpPr>
          <p:cNvPr id="29" name="Straight Arrow Connector 28"/>
          <p:cNvCxnSpPr>
            <a:stCxn id="31" idx="2"/>
            <a:endCxn id="16" idx="0"/>
          </p:cNvCxnSpPr>
          <p:nvPr/>
        </p:nvCxnSpPr>
        <p:spPr>
          <a:xfrm flipH="1">
            <a:off x="6106160" y="5758180"/>
            <a:ext cx="8255" cy="30543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5" name="Folded Corner 4"/>
          <p:cNvSpPr/>
          <p:nvPr/>
        </p:nvSpPr>
        <p:spPr>
          <a:xfrm>
            <a:off x="566420" y="3768090"/>
            <a:ext cx="3447415" cy="2886710"/>
          </a:xfrm>
          <a:prstGeom prst="foldedCorner">
            <a:avLst/>
          </a:pr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292543" y="3398520"/>
            <a:ext cx="2093595" cy="368300"/>
          </a:xfrm>
          <a:prstGeom prst="rect">
            <a:avLst/>
          </a:prstGeom>
          <a:noFill/>
        </p:spPr>
        <p:txBody>
          <a:bodyPr wrap="none" rtlCol="0" anchor="t">
            <a:spAutoFit/>
          </a:bodyPr>
          <a:p>
            <a:pPr algn="ctr"/>
            <a:r>
              <a:rPr lang="id-ID" altLang="en-US">
                <a:sym typeface="+mn-ea"/>
              </a:rPr>
              <a:t>Views (mqtt_sub.py)</a:t>
            </a:r>
            <a:endParaRPr lang="en-US"/>
          </a:p>
        </p:txBody>
      </p:sp>
      <p:sp>
        <p:nvSpPr>
          <p:cNvPr id="7" name="Text Box 6"/>
          <p:cNvSpPr txBox="1"/>
          <p:nvPr/>
        </p:nvSpPr>
        <p:spPr>
          <a:xfrm>
            <a:off x="836295" y="4314825"/>
            <a:ext cx="2863215" cy="368300"/>
          </a:xfrm>
          <a:prstGeom prst="rect">
            <a:avLst/>
          </a:prstGeom>
          <a:solidFill>
            <a:schemeClr val="accent2">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Topic dashboard/sensor</a:t>
            </a:r>
            <a:endParaRPr lang="id-ID" altLang="en-US">
              <a:solidFill>
                <a:schemeClr val="bg1"/>
              </a:solidFill>
              <a:sym typeface="+mn-ea"/>
            </a:endParaRPr>
          </a:p>
        </p:txBody>
      </p:sp>
      <p:sp>
        <p:nvSpPr>
          <p:cNvPr id="8" name="Text Box 7"/>
          <p:cNvSpPr txBox="1"/>
          <p:nvPr/>
        </p:nvSpPr>
        <p:spPr>
          <a:xfrm>
            <a:off x="836295" y="5189220"/>
            <a:ext cx="2863215" cy="368300"/>
          </a:xfrm>
          <a:prstGeom prst="rect">
            <a:avLst/>
          </a:prstGeom>
          <a:solidFill>
            <a:schemeClr val="accent5">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factory.insertData()</a:t>
            </a:r>
            <a:endParaRPr lang="id-ID" altLang="en-US">
              <a:solidFill>
                <a:schemeClr val="bg1"/>
              </a:solidFill>
              <a:sym typeface="+mn-ea"/>
            </a:endParaRPr>
          </a:p>
        </p:txBody>
      </p:sp>
      <p:sp>
        <p:nvSpPr>
          <p:cNvPr id="31" name="Text Box 30"/>
          <p:cNvSpPr txBox="1"/>
          <p:nvPr/>
        </p:nvSpPr>
        <p:spPr>
          <a:xfrm>
            <a:off x="4794885" y="5389880"/>
            <a:ext cx="2638425" cy="368300"/>
          </a:xfrm>
          <a:prstGeom prst="rect">
            <a:avLst/>
          </a:prstGeom>
          <a:solidFill>
            <a:schemeClr val="accent5">
              <a:lumMod val="75000"/>
            </a:schemeClr>
          </a:solidFill>
          <a:ln>
            <a:solidFill>
              <a:schemeClr val="bg2">
                <a:lumMod val="50000"/>
              </a:schemeClr>
            </a:solidFill>
          </a:ln>
        </p:spPr>
        <p:txBody>
          <a:bodyPr wrap="square" rtlCol="0" anchor="t">
            <a:spAutoFit/>
          </a:bodyPr>
          <a:p>
            <a:pPr algn="ctr"/>
            <a:r>
              <a:rPr lang="id-ID" altLang="en-US">
                <a:solidFill>
                  <a:schemeClr val="bg1"/>
                </a:solidFill>
                <a:sym typeface="+mn-ea"/>
              </a:rPr>
              <a:t>Insert into </a:t>
            </a:r>
            <a:r>
              <a:rPr lang="id-ID" altLang="en-US" b="1">
                <a:solidFill>
                  <a:schemeClr val="bg1"/>
                </a:solidFill>
                <a:sym typeface="+mn-ea"/>
              </a:rPr>
              <a:t>Sensor </a:t>
            </a:r>
            <a:r>
              <a:rPr lang="id-ID" altLang="en-US">
                <a:solidFill>
                  <a:schemeClr val="bg1"/>
                </a:solidFill>
                <a:sym typeface="+mn-ea"/>
              </a:rPr>
              <a:t>Model</a:t>
            </a:r>
            <a:endParaRPr lang="id-ID" altLang="en-US">
              <a:solidFill>
                <a:schemeClr val="bg1"/>
              </a:solidFill>
              <a:sym typeface="+mn-ea"/>
            </a:endParaRPr>
          </a:p>
        </p:txBody>
      </p:sp>
      <p:cxnSp>
        <p:nvCxnSpPr>
          <p:cNvPr id="12" name="Straight Arrow Connector 11"/>
          <p:cNvCxnSpPr>
            <a:stCxn id="7" idx="2"/>
            <a:endCxn id="8" idx="0"/>
          </p:cNvCxnSpPr>
          <p:nvPr/>
        </p:nvCxnSpPr>
        <p:spPr>
          <a:xfrm>
            <a:off x="2268220" y="4683125"/>
            <a:ext cx="0" cy="506095"/>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6" name="Folded Corner 25"/>
          <p:cNvSpPr/>
          <p:nvPr/>
        </p:nvSpPr>
        <p:spPr>
          <a:xfrm>
            <a:off x="4373880" y="2232025"/>
            <a:ext cx="3456305" cy="884555"/>
          </a:xfrm>
          <a:prstGeom prst="foldedCorner">
            <a:avLst/>
          </a:prstGeom>
          <a:solidFill>
            <a:schemeClr val="accent2">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Text Box 29"/>
          <p:cNvSpPr txBox="1"/>
          <p:nvPr/>
        </p:nvSpPr>
        <p:spPr>
          <a:xfrm>
            <a:off x="4672965" y="1863725"/>
            <a:ext cx="1734820" cy="368300"/>
          </a:xfrm>
          <a:prstGeom prst="rect">
            <a:avLst/>
          </a:prstGeom>
          <a:noFill/>
        </p:spPr>
        <p:txBody>
          <a:bodyPr wrap="none" rtlCol="0" anchor="t">
            <a:spAutoFit/>
          </a:bodyPr>
          <a:p>
            <a:pPr algn="ctr"/>
            <a:r>
              <a:rPr lang="id-ID" altLang="en-US">
                <a:sym typeface="+mn-ea"/>
              </a:rPr>
              <a:t>Views (home.py)</a:t>
            </a:r>
            <a:endParaRPr lang="en-US"/>
          </a:p>
        </p:txBody>
      </p:sp>
      <p:sp>
        <p:nvSpPr>
          <p:cNvPr id="34" name="Text Box 33"/>
          <p:cNvSpPr txBox="1"/>
          <p:nvPr/>
        </p:nvSpPr>
        <p:spPr>
          <a:xfrm>
            <a:off x="4798060" y="6063615"/>
            <a:ext cx="2638425" cy="368300"/>
          </a:xfrm>
          <a:prstGeom prst="rect">
            <a:avLst/>
          </a:prstGeom>
          <a:solidFill>
            <a:schemeClr val="accent5">
              <a:lumMod val="40000"/>
              <a:lumOff val="60000"/>
            </a:schemeClr>
          </a:solidFill>
          <a:ln>
            <a:solidFill>
              <a:schemeClr val="bg2">
                <a:lumMod val="10000"/>
              </a:schemeClr>
            </a:solidFill>
          </a:ln>
        </p:spPr>
        <p:txBody>
          <a:bodyPr wrap="square" rtlCol="0" anchor="t">
            <a:spAutoFit/>
          </a:bodyPr>
          <a:p>
            <a:pPr algn="ctr"/>
            <a:r>
              <a:rPr lang="id-ID" altLang="en-US">
                <a:sym typeface="+mn-ea"/>
              </a:rPr>
              <a:t>emit data</a:t>
            </a:r>
            <a:endParaRPr lang="en-US"/>
          </a:p>
        </p:txBody>
      </p:sp>
      <p:sp>
        <p:nvSpPr>
          <p:cNvPr id="35" name="Text Box 34"/>
          <p:cNvSpPr txBox="1"/>
          <p:nvPr/>
        </p:nvSpPr>
        <p:spPr>
          <a:xfrm>
            <a:off x="5096510" y="2489835"/>
            <a:ext cx="2010410" cy="368300"/>
          </a:xfrm>
          <a:prstGeom prst="rect">
            <a:avLst/>
          </a:prstGeom>
          <a:noFill/>
          <a:ln>
            <a:solidFill>
              <a:schemeClr val="bg2">
                <a:lumMod val="50000"/>
              </a:schemeClr>
            </a:solidFill>
          </a:ln>
        </p:spPr>
        <p:txBody>
          <a:bodyPr wrap="square" rtlCol="0" anchor="t">
            <a:spAutoFit/>
          </a:bodyPr>
          <a:p>
            <a:pPr algn="ctr"/>
            <a:r>
              <a:rPr lang="id-ID" altLang="en-US">
                <a:sym typeface="+mn-ea"/>
              </a:rPr>
              <a:t>do nothing.</a:t>
            </a:r>
            <a:endParaRPr lang="en-US"/>
          </a:p>
        </p:txBody>
      </p:sp>
      <p:cxnSp>
        <p:nvCxnSpPr>
          <p:cNvPr id="36" name="Elbow Connector 35"/>
          <p:cNvCxnSpPr>
            <a:stCxn id="8" idx="3"/>
            <a:endCxn id="13" idx="1"/>
          </p:cNvCxnSpPr>
          <p:nvPr/>
        </p:nvCxnSpPr>
        <p:spPr>
          <a:xfrm flipV="1">
            <a:off x="3699510" y="4900295"/>
            <a:ext cx="1446530" cy="473075"/>
          </a:xfrm>
          <a:prstGeom prst="bentConnector3">
            <a:avLst>
              <a:gd name="adj1" fmla="val 35513"/>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824865" y="1384935"/>
            <a:ext cx="3904615" cy="398780"/>
          </a:xfrm>
          <a:prstGeom prst="rect">
            <a:avLst/>
          </a:prstGeom>
          <a:noFill/>
        </p:spPr>
        <p:txBody>
          <a:bodyPr wrap="none" rtlCol="0">
            <a:spAutoFit/>
          </a:bodyPr>
          <a:p>
            <a:pPr marL="285750" indent="-285750" algn="l">
              <a:buFont typeface="Arial" panose="020B0604020202020204" pitchFamily="34" charset="0"/>
              <a:buChar char="•"/>
            </a:pPr>
            <a:r>
              <a:rPr lang="id-ID" altLang="en-US" sz="2000" b="1"/>
              <a:t>MQTT Integration</a:t>
            </a:r>
            <a:r>
              <a:rPr lang="id-ID" altLang="en-US" sz="2000"/>
              <a:t> flow diagrams,</a:t>
            </a:r>
            <a:endParaRPr lang="id-ID"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pic>
        <p:nvPicPr>
          <p:cNvPr id="5" name="Picture 4"/>
          <p:cNvPicPr>
            <a:picLocks noChangeAspect="1"/>
          </p:cNvPicPr>
          <p:nvPr/>
        </p:nvPicPr>
        <p:blipFill>
          <a:blip r:embed="rId1"/>
          <a:stretch>
            <a:fillRect/>
          </a:stretch>
        </p:blipFill>
        <p:spPr>
          <a:xfrm>
            <a:off x="307340" y="1292225"/>
            <a:ext cx="9888855" cy="5146040"/>
          </a:xfrm>
          <a:prstGeom prst="rect">
            <a:avLst/>
          </a:prstGeom>
        </p:spPr>
      </p:pic>
      <p:sp>
        <p:nvSpPr>
          <p:cNvPr id="7" name="Text Box 6"/>
          <p:cNvSpPr txBox="1"/>
          <p:nvPr/>
        </p:nvSpPr>
        <p:spPr>
          <a:xfrm>
            <a:off x="2662555" y="6438265"/>
            <a:ext cx="7533640" cy="306705"/>
          </a:xfrm>
          <a:prstGeom prst="rect">
            <a:avLst/>
          </a:prstGeom>
          <a:noFill/>
        </p:spPr>
        <p:txBody>
          <a:bodyPr wrap="square" rtlCol="0" anchor="t">
            <a:spAutoFit/>
          </a:bodyPr>
          <a:p>
            <a:pPr algn="r"/>
            <a:r>
              <a:rPr lang="en-US" sz="1400">
                <a:solidFill>
                  <a:srgbClr val="FF0000"/>
                </a:solidFill>
              </a:rPr>
              <a:t>pertemuan_9\2_MQTT_Integration\app\views\mqtt_sub.py</a:t>
            </a:r>
            <a:endParaRPr lang="en-US" sz="1400">
              <a:solidFill>
                <a:srgbClr val="FF0000"/>
              </a:solidFill>
            </a:endParaRPr>
          </a:p>
        </p:txBody>
      </p:sp>
      <p:sp>
        <p:nvSpPr>
          <p:cNvPr id="8" name="Text Box 7"/>
          <p:cNvSpPr txBox="1"/>
          <p:nvPr/>
        </p:nvSpPr>
        <p:spPr>
          <a:xfrm>
            <a:off x="5581650" y="1520190"/>
            <a:ext cx="3971290" cy="583565"/>
          </a:xfrm>
          <a:prstGeom prst="rect">
            <a:avLst/>
          </a:prstGeom>
          <a:noFill/>
        </p:spPr>
        <p:txBody>
          <a:bodyPr wrap="square" rtlCol="0" anchor="t">
            <a:spAutoFit/>
          </a:bodyPr>
          <a:p>
            <a:pPr algn="l"/>
            <a:r>
              <a:rPr lang="id-ID" altLang="en-US" sz="1600">
                <a:solidFill>
                  <a:srgbClr val="FF0000"/>
                </a:solidFill>
              </a:rPr>
              <a:t>Event handler when Flask  MQTT Connected into the Broker</a:t>
            </a:r>
            <a:endParaRPr lang="id-ID" altLang="en-US" sz="1600">
              <a:solidFill>
                <a:srgbClr val="FF0000"/>
              </a:solidFill>
            </a:endParaRPr>
          </a:p>
        </p:txBody>
      </p:sp>
      <p:sp>
        <p:nvSpPr>
          <p:cNvPr id="10" name="Text Box 9"/>
          <p:cNvSpPr txBox="1"/>
          <p:nvPr/>
        </p:nvSpPr>
        <p:spPr>
          <a:xfrm>
            <a:off x="5581650" y="2748915"/>
            <a:ext cx="3971290" cy="583565"/>
          </a:xfrm>
          <a:prstGeom prst="rect">
            <a:avLst/>
          </a:prstGeom>
          <a:noFill/>
        </p:spPr>
        <p:txBody>
          <a:bodyPr wrap="square" rtlCol="0" anchor="t">
            <a:spAutoFit/>
          </a:bodyPr>
          <a:p>
            <a:pPr algn="l"/>
            <a:r>
              <a:rPr lang="id-ID" altLang="en-US" sz="1600">
                <a:solidFill>
                  <a:srgbClr val="FF0000"/>
                </a:solidFill>
              </a:rPr>
              <a:t>Event handler when message received to the Flask MQTT</a:t>
            </a:r>
            <a:endParaRPr lang="id-ID" altLang="en-US" sz="16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35241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Flask Integration - MQTT</a:t>
            </a:r>
            <a:endParaRPr lang="en-US" sz="3600">
              <a:solidFill>
                <a:schemeClr val="bg1"/>
              </a:solidFill>
              <a:latin typeface="TeXGyreAdventor" panose="00000500000000000000" charset="0"/>
              <a:cs typeface="TeXGyreAdventor" panose="00000500000000000000" charset="0"/>
            </a:endParaRPr>
          </a:p>
        </p:txBody>
      </p:sp>
      <p:pic>
        <p:nvPicPr>
          <p:cNvPr id="5" name="Picture 4"/>
          <p:cNvPicPr>
            <a:picLocks noChangeAspect="1"/>
          </p:cNvPicPr>
          <p:nvPr/>
        </p:nvPicPr>
        <p:blipFill>
          <a:blip r:embed="rId1"/>
          <a:stretch>
            <a:fillRect/>
          </a:stretch>
        </p:blipFill>
        <p:spPr>
          <a:xfrm>
            <a:off x="947420" y="1882775"/>
            <a:ext cx="7773670" cy="1814830"/>
          </a:xfrm>
          <a:prstGeom prst="rect">
            <a:avLst/>
          </a:prstGeom>
        </p:spPr>
      </p:pic>
      <p:sp>
        <p:nvSpPr>
          <p:cNvPr id="7" name="Text Box 6"/>
          <p:cNvSpPr txBox="1"/>
          <p:nvPr/>
        </p:nvSpPr>
        <p:spPr>
          <a:xfrm>
            <a:off x="2513965" y="3697605"/>
            <a:ext cx="6207760" cy="306705"/>
          </a:xfrm>
          <a:prstGeom prst="rect">
            <a:avLst/>
          </a:prstGeom>
          <a:noFill/>
        </p:spPr>
        <p:txBody>
          <a:bodyPr wrap="square" rtlCol="0" anchor="t">
            <a:spAutoFit/>
          </a:bodyPr>
          <a:p>
            <a:pPr algn="r"/>
            <a:r>
              <a:rPr lang="en-US" sz="1400">
                <a:solidFill>
                  <a:srgbClr val="FF0000"/>
                </a:solidFill>
              </a:rPr>
              <a:t>pertemuan_9\2_MQTT_Integration\instance\config.py</a:t>
            </a:r>
            <a:endParaRPr lang="en-US" sz="1400">
              <a:solidFill>
                <a:srgbClr val="FF0000"/>
              </a:solidFill>
            </a:endParaRPr>
          </a:p>
        </p:txBody>
      </p:sp>
      <p:sp>
        <p:nvSpPr>
          <p:cNvPr id="37" name="Text Box 36"/>
          <p:cNvSpPr txBox="1"/>
          <p:nvPr/>
        </p:nvSpPr>
        <p:spPr>
          <a:xfrm>
            <a:off x="824865" y="1384935"/>
            <a:ext cx="8676640" cy="4707890"/>
          </a:xfrm>
          <a:prstGeom prst="rect">
            <a:avLst/>
          </a:prstGeom>
          <a:noFill/>
        </p:spPr>
        <p:txBody>
          <a:bodyPr wrap="none" rtlCol="0">
            <a:spAutoFit/>
          </a:bodyPr>
          <a:p>
            <a:pPr marL="285750" indent="-285750" algn="l">
              <a:buFont typeface="Arial" panose="020B0604020202020204" pitchFamily="34" charset="0"/>
              <a:buChar char="•"/>
            </a:pPr>
            <a:r>
              <a:rPr lang="id-ID" altLang="en-US" sz="2000" b="1"/>
              <a:t>Flask MQTT </a:t>
            </a:r>
            <a:r>
              <a:rPr lang="id-ID" altLang="en-US" sz="2000"/>
              <a:t>configuration</a:t>
            </a:r>
            <a:r>
              <a:rPr lang="id-ID" altLang="en-US" sz="2000"/>
              <a:t>,</a:t>
            </a: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r>
              <a:rPr lang="id-ID" altLang="en-US" sz="2000"/>
              <a:t>We can use free broker like above, or using the </a:t>
            </a:r>
            <a:r>
              <a:rPr lang="id-ID" altLang="en-US" sz="2000">
                <a:solidFill>
                  <a:srgbClr val="FF0000"/>
                </a:solidFill>
              </a:rPr>
              <a:t>Commercial Broker Services</a:t>
            </a:r>
            <a:r>
              <a:rPr lang="id-ID" altLang="en-US" sz="2000"/>
              <a:t> like,</a:t>
            </a:r>
            <a:endParaRPr lang="id-ID" altLang="en-US" sz="2000"/>
          </a:p>
          <a:p>
            <a:pPr marL="742950" lvl="1" indent="-285750" algn="l">
              <a:buFont typeface="Arial" panose="020B0604020202020204" pitchFamily="34" charset="0"/>
              <a:buChar char="•"/>
            </a:pPr>
            <a:r>
              <a:rPr lang="id-ID" altLang="en-US" sz="2000">
                <a:solidFill>
                  <a:srgbClr val="FF0000"/>
                </a:solidFill>
              </a:rPr>
              <a:t>HiveMQ </a:t>
            </a:r>
            <a:r>
              <a:rPr lang="id-ID" altLang="en-US" sz="2000"/>
              <a:t>(https://www.hivemq.com)</a:t>
            </a:r>
            <a:endParaRPr lang="id-ID" altLang="en-US" sz="2000"/>
          </a:p>
          <a:p>
            <a:pPr marL="742950" lvl="1" indent="-285750" algn="l">
              <a:buFont typeface="Arial" panose="020B0604020202020204" pitchFamily="34" charset="0"/>
              <a:buChar char="•"/>
            </a:pPr>
            <a:r>
              <a:rPr lang="id-ID" altLang="en-US" sz="2000">
                <a:solidFill>
                  <a:srgbClr val="FF0000"/>
                </a:solidFill>
              </a:rPr>
              <a:t>VerneMQ</a:t>
            </a:r>
            <a:r>
              <a:rPr lang="id-ID" altLang="en-US" sz="2000"/>
              <a:t> (https://vernemq.com)</a:t>
            </a:r>
            <a:endParaRPr lang="id-ID" altLang="en-US" sz="2000"/>
          </a:p>
          <a:p>
            <a:pPr marL="285750" lvl="0" indent="-285750" algn="l">
              <a:buFont typeface="Arial" panose="020B0604020202020204" pitchFamily="34" charset="0"/>
              <a:buChar char="•"/>
            </a:pPr>
            <a:r>
              <a:rPr lang="id-ID" altLang="en-US" sz="2000"/>
              <a:t>Or </a:t>
            </a:r>
            <a:r>
              <a:rPr lang="id-ID" altLang="en-US" sz="2000">
                <a:solidFill>
                  <a:srgbClr val="FF0000"/>
                </a:solidFill>
              </a:rPr>
              <a:t>self managed </a:t>
            </a:r>
            <a:r>
              <a:rPr lang="id-ID" altLang="en-US" sz="2000"/>
              <a:t>by installing it into our server using </a:t>
            </a:r>
            <a:r>
              <a:rPr lang="id-ID" altLang="en-US" sz="2000">
                <a:solidFill>
                  <a:srgbClr val="FF0000"/>
                </a:solidFill>
              </a:rPr>
              <a:t>OpenSource Broker</a:t>
            </a:r>
            <a:r>
              <a:rPr lang="id-ID" altLang="en-US" sz="2000"/>
              <a:t> like,</a:t>
            </a:r>
            <a:endParaRPr lang="id-ID" altLang="en-US" sz="2000"/>
          </a:p>
          <a:p>
            <a:pPr marL="742950" lvl="1" indent="-285750" algn="l">
              <a:buFont typeface="Arial" panose="020B0604020202020204" pitchFamily="34" charset="0"/>
              <a:buChar char="•"/>
            </a:pPr>
            <a:r>
              <a:rPr lang="id-ID" altLang="en-US" sz="2000">
                <a:solidFill>
                  <a:srgbClr val="FF0000"/>
                </a:solidFill>
              </a:rPr>
              <a:t>Eclipse Mosquitto</a:t>
            </a:r>
            <a:r>
              <a:rPr lang="id-ID" altLang="en-US" sz="2000"/>
              <a:t> (https://mosquitto.org)</a:t>
            </a:r>
            <a:endParaRPr lang="id-ID"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8470" y="1210945"/>
            <a:ext cx="11574145" cy="1322070"/>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Invoking app by running </a:t>
            </a:r>
            <a:r>
              <a:rPr lang="id-ID" altLang="en-US" sz="2000">
                <a:solidFill>
                  <a:srgbClr val="FF0000"/>
                </a:solidFill>
                <a:sym typeface="+mn-ea"/>
              </a:rPr>
              <a:t>pertemuan_9\2_MQTT_Integration\run.py</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Then open the browser </a:t>
            </a:r>
            <a:r>
              <a:rPr lang="id-ID" altLang="en-US" sz="2000">
                <a:solidFill>
                  <a:srgbClr val="FF0000"/>
                </a:solidFill>
                <a:sym typeface="+mn-ea"/>
              </a:rPr>
              <a:t>http://localhost:5000</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 try to subscribe into the Topic </a:t>
            </a:r>
            <a:r>
              <a:rPr lang="id-ID" altLang="en-US" sz="2000">
                <a:solidFill>
                  <a:srgbClr val="FF0000"/>
                </a:solidFill>
                <a:sym typeface="+mn-ea"/>
              </a:rPr>
              <a:t>dashboard/sensor</a:t>
            </a:r>
            <a:r>
              <a:rPr lang="id-ID" altLang="en-US" sz="2000">
                <a:sym typeface="+mn-ea"/>
              </a:rPr>
              <a:t> using </a:t>
            </a:r>
            <a:r>
              <a:rPr lang="id-ID" altLang="en-US" sz="2000">
                <a:solidFill>
                  <a:srgbClr val="FF0000"/>
                </a:solidFill>
                <a:sym typeface="+mn-ea"/>
              </a:rPr>
              <a:t>MQTT Lens</a:t>
            </a:r>
            <a:r>
              <a:rPr lang="id-ID" altLang="en-US" sz="2000">
                <a:sym typeface="+mn-ea"/>
              </a:rPr>
              <a:t> Chrome Extension.</a:t>
            </a:r>
            <a:endParaRPr lang="id-ID" altLang="en-US" sz="2000">
              <a:sym typeface="+mn-ea"/>
            </a:endParaRPr>
          </a:p>
          <a:p>
            <a:pPr marL="285750" lvl="0" indent="-285750" algn="l">
              <a:buFont typeface="Arial" panose="020B0604020202020204" pitchFamily="34" charset="0"/>
              <a:buChar char="•"/>
            </a:pPr>
            <a:r>
              <a:rPr lang="id-ID" altLang="en-US" sz="2000">
                <a:sym typeface="+mn-ea"/>
              </a:rPr>
              <a:t>Then the data should be emited to the dashboard.</a:t>
            </a:r>
            <a:endParaRPr lang="id-ID" altLang="en-US" sz="2000">
              <a:sym typeface="+mn-ea"/>
            </a:endParaRPr>
          </a:p>
        </p:txBody>
      </p:sp>
      <p:pic>
        <p:nvPicPr>
          <p:cNvPr id="2" name="Picture 1"/>
          <p:cNvPicPr>
            <a:picLocks noChangeAspect="1"/>
          </p:cNvPicPr>
          <p:nvPr/>
        </p:nvPicPr>
        <p:blipFill>
          <a:blip r:embed="rId1"/>
          <a:stretch>
            <a:fillRect/>
          </a:stretch>
        </p:blipFill>
        <p:spPr>
          <a:xfrm>
            <a:off x="737235" y="2561590"/>
            <a:ext cx="10457815" cy="38341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269811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61010" y="2937510"/>
            <a:ext cx="11269345" cy="645160"/>
          </a:xfrm>
          <a:prstGeom prst="rect">
            <a:avLst/>
          </a:prstGeom>
          <a:noFill/>
        </p:spPr>
        <p:txBody>
          <a:bodyPr wrap="none" rtlCol="0">
            <a:spAutoFit/>
          </a:bodyPr>
          <a:p>
            <a:pPr algn="l"/>
            <a:r>
              <a:rPr lang="id-ID" altLang="en-US" sz="3600">
                <a:solidFill>
                  <a:schemeClr val="bg1"/>
                </a:solidFill>
                <a:sym typeface="+mn-ea"/>
              </a:rPr>
              <a:t>Flask SQLAlchemy - Change Database from SQLite to MySQL</a:t>
            </a:r>
            <a:endParaRPr lang="id-ID" altLang="en-US" sz="3600">
              <a:solidFill>
                <a:schemeClr val="bg1"/>
              </a:solidFill>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18019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Change Database from SQLite to MySQL</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8470" y="1210945"/>
            <a:ext cx="10351770" cy="5323205"/>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To change Database from </a:t>
            </a:r>
            <a:r>
              <a:rPr lang="id-ID" altLang="en-US" sz="2000" b="1">
                <a:solidFill>
                  <a:srgbClr val="FF0000"/>
                </a:solidFill>
                <a:sym typeface="+mn-ea"/>
              </a:rPr>
              <a:t>SQLite </a:t>
            </a:r>
            <a:r>
              <a:rPr lang="id-ID" altLang="en-US" sz="2000">
                <a:sym typeface="+mn-ea"/>
              </a:rPr>
              <a:t>into </a:t>
            </a:r>
            <a:r>
              <a:rPr lang="id-ID" altLang="en-US" sz="2000" b="1">
                <a:solidFill>
                  <a:srgbClr val="FF0000"/>
                </a:solidFill>
                <a:sym typeface="+mn-ea"/>
              </a:rPr>
              <a:t>MySQL </a:t>
            </a:r>
            <a:r>
              <a:rPr lang="id-ID" altLang="en-US" sz="2000">
                <a:sym typeface="+mn-ea"/>
              </a:rPr>
              <a:t>in </a:t>
            </a:r>
            <a:r>
              <a:rPr lang="id-ID" altLang="en-US" sz="2000" b="1">
                <a:solidFill>
                  <a:srgbClr val="FF0000"/>
                </a:solidFill>
                <a:sym typeface="+mn-ea"/>
              </a:rPr>
              <a:t>SQLAlchemy</a:t>
            </a:r>
            <a:r>
              <a:rPr lang="id-ID" altLang="en-US" sz="2000">
                <a:sym typeface="+mn-ea"/>
              </a:rPr>
              <a:t>, we just need to change the </a:t>
            </a:r>
            <a:r>
              <a:rPr lang="id-ID" altLang="en-US" sz="2000">
                <a:solidFill>
                  <a:srgbClr val="FF0000"/>
                </a:solidFill>
                <a:sym typeface="+mn-ea"/>
              </a:rPr>
              <a:t>SQLALCHEMY_DATABASE_URI</a:t>
            </a:r>
            <a:r>
              <a:rPr lang="id-ID" altLang="en-US" sz="2000">
                <a:sym typeface="+mn-ea"/>
              </a:rPr>
              <a:t> in </a:t>
            </a:r>
            <a:r>
              <a:rPr lang="id-ID" altLang="en-US" sz="2000">
                <a:solidFill>
                  <a:srgbClr val="FF0000"/>
                </a:solidFill>
                <a:sym typeface="+mn-ea"/>
              </a:rPr>
              <a:t>instance/config.py</a:t>
            </a:r>
            <a:r>
              <a:rPr lang="id-ID" altLang="en-US" sz="2000">
                <a:sym typeface="+mn-ea"/>
              </a:rPr>
              <a:t> into connection string for </a:t>
            </a:r>
            <a:r>
              <a:rPr lang="id-ID" altLang="en-US" sz="2000" b="1">
                <a:solidFill>
                  <a:srgbClr val="FF0000"/>
                </a:solidFill>
                <a:sym typeface="+mn-ea"/>
              </a:rPr>
              <a:t>MySQL</a:t>
            </a:r>
            <a:r>
              <a:rPr lang="id-ID" altLang="en-US" sz="2000">
                <a:sym typeface="+mn-ea"/>
              </a:rPr>
              <a:t>.</a:t>
            </a:r>
            <a:endParaRPr lang="id-ID" altLang="en-US" sz="2000">
              <a:sym typeface="+mn-ea"/>
            </a:endParaRPr>
          </a:p>
          <a:p>
            <a:pPr marL="285750" lvl="0" indent="-285750" algn="l">
              <a:buFont typeface="Arial" panose="020B0604020202020204" pitchFamily="34" charset="0"/>
              <a:buChar char="•"/>
            </a:pPr>
            <a:r>
              <a:rPr lang="id-ID" altLang="en-US" sz="2000">
                <a:sym typeface="+mn-ea"/>
              </a:rPr>
              <a:t>We also neet to put </a:t>
            </a:r>
            <a:r>
              <a:rPr lang="id-ID" altLang="en-US" sz="2000">
                <a:solidFill>
                  <a:srgbClr val="FF0000"/>
                </a:solidFill>
                <a:sym typeface="+mn-ea"/>
              </a:rPr>
              <a:t>DATABASE_FILE</a:t>
            </a:r>
            <a:r>
              <a:rPr lang="id-ID" altLang="en-US" sz="2000">
                <a:sym typeface="+mn-ea"/>
              </a:rPr>
              <a:t> as the </a:t>
            </a:r>
            <a:r>
              <a:rPr lang="id-ID" altLang="en-US" sz="2000" b="1">
                <a:solidFill>
                  <a:srgbClr val="FF0000"/>
                </a:solidFill>
                <a:sym typeface="+mn-ea"/>
              </a:rPr>
              <a:t>Database name exist</a:t>
            </a:r>
            <a:r>
              <a:rPr lang="id-ID" altLang="en-US" sz="2000">
                <a:sym typeface="+mn-ea"/>
              </a:rPr>
              <a:t> in MySQL Server.</a:t>
            </a: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r>
              <a:rPr lang="id-ID" altLang="en-US" sz="2000">
                <a:sym typeface="+mn-ea"/>
              </a:rPr>
              <a:t>Database URI Format for MySQL : </a:t>
            </a:r>
            <a:endParaRPr lang="id-ID" altLang="en-US" sz="2000">
              <a:sym typeface="+mn-ea"/>
            </a:endParaRPr>
          </a:p>
          <a:p>
            <a:pPr marL="742950" lvl="1" indent="-285750" algn="l">
              <a:buFont typeface="Arial" panose="020B0604020202020204" pitchFamily="34" charset="0"/>
              <a:buChar char="•"/>
            </a:pPr>
            <a:r>
              <a:rPr lang="id-ID" altLang="en-US" sz="2000">
                <a:solidFill>
                  <a:srgbClr val="F44336"/>
                </a:solidFill>
                <a:sym typeface="+mn-ea"/>
              </a:rPr>
              <a:t>mysql://&lt;username&gt;:&lt;password&gt;@localhost/&lt;database&gt;</a:t>
            </a:r>
            <a:endParaRPr lang="id-ID" altLang="en-US" sz="2000">
              <a:solidFill>
                <a:srgbClr val="F44336"/>
              </a:solidFill>
              <a:sym typeface="+mn-ea"/>
            </a:endParaRPr>
          </a:p>
          <a:p>
            <a:pPr marL="285750" lvl="0" indent="-285750" algn="l">
              <a:buFont typeface="Arial" panose="020B0604020202020204" pitchFamily="34" charset="0"/>
              <a:buChar char="•"/>
            </a:pPr>
            <a:endParaRPr lang="id-ID" altLang="en-US" sz="2000">
              <a:sym typeface="+mn-ea"/>
            </a:endParaRPr>
          </a:p>
          <a:p>
            <a:pPr marL="285750" lvl="0" indent="-285750" algn="l">
              <a:buFont typeface="Arial" panose="020B0604020202020204" pitchFamily="34" charset="0"/>
              <a:buChar char="•"/>
            </a:pPr>
            <a:r>
              <a:rPr lang="id-ID" altLang="en-US" sz="2000">
                <a:sym typeface="+mn-ea"/>
              </a:rPr>
              <a:t>On above configuration, we should create a Database </a:t>
            </a:r>
            <a:r>
              <a:rPr lang="id-ID" altLang="en-US" sz="2000">
                <a:solidFill>
                  <a:srgbClr val="FF0000"/>
                </a:solidFill>
                <a:sym typeface="+mn-ea"/>
              </a:rPr>
              <a:t>IOTPLATFORM </a:t>
            </a:r>
            <a:r>
              <a:rPr lang="id-ID" altLang="en-US" sz="2000">
                <a:sym typeface="+mn-ea"/>
              </a:rPr>
              <a:t>in MySQL Database.</a:t>
            </a:r>
            <a:endParaRPr lang="id-ID" altLang="en-US" sz="2000">
              <a:sym typeface="+mn-ea"/>
            </a:endParaRPr>
          </a:p>
          <a:p>
            <a:pPr marL="285750" lvl="0" indent="-285750" algn="l">
              <a:buFont typeface="Arial" panose="020B0604020202020204" pitchFamily="34" charset="0"/>
              <a:buChar char="•"/>
            </a:pPr>
            <a:r>
              <a:rPr lang="id-ID" altLang="en-US" sz="2000">
                <a:sym typeface="+mn-ea"/>
              </a:rPr>
              <a:t>We also need to install </a:t>
            </a:r>
            <a:r>
              <a:rPr lang="id-ID" altLang="en-US" sz="2000">
                <a:solidFill>
                  <a:srgbClr val="FF0000"/>
                </a:solidFill>
                <a:sym typeface="+mn-ea"/>
              </a:rPr>
              <a:t>extra package to help SQLAlchemy to connect into MySQL</a:t>
            </a:r>
            <a:r>
              <a:rPr lang="id-ID" altLang="en-US" sz="2000">
                <a:sym typeface="+mn-ea"/>
              </a:rPr>
              <a:t> , just installing it via pip,</a:t>
            </a:r>
            <a:endParaRPr lang="id-ID" altLang="en-US" sz="2000">
              <a:sym typeface="+mn-ea"/>
            </a:endParaRPr>
          </a:p>
          <a:p>
            <a:pPr lvl="0" indent="0" algn="l">
              <a:buFont typeface="Arial" panose="020B0604020202020204" pitchFamily="34" charset="0"/>
              <a:buNone/>
            </a:pPr>
            <a:endParaRPr lang="id-ID" altLang="en-US" sz="2000">
              <a:highlight>
                <a:srgbClr val="C0C0C0"/>
              </a:highlight>
              <a:sym typeface="+mn-ea"/>
            </a:endParaRPr>
          </a:p>
          <a:p>
            <a:pPr lvl="0" indent="0" algn="l">
              <a:buFont typeface="Arial" panose="020B0604020202020204" pitchFamily="34" charset="0"/>
              <a:buNone/>
            </a:pPr>
            <a:r>
              <a:rPr lang="id-ID" altLang="en-US" sz="2000">
                <a:highlight>
                  <a:srgbClr val="C0C0C0"/>
                </a:highlight>
                <a:sym typeface="+mn-ea"/>
              </a:rPr>
              <a:t>pip install </a:t>
            </a:r>
            <a:r>
              <a:rPr lang="en-US" sz="2000">
                <a:highlight>
                  <a:srgbClr val="C0C0C0"/>
                </a:highlight>
                <a:sym typeface="+mn-ea"/>
              </a:rPr>
              <a:t>mysqlclient</a:t>
            </a:r>
            <a:endParaRPr lang="id-ID" altLang="en-US" sz="2000">
              <a:sym typeface="+mn-ea"/>
            </a:endParaRPr>
          </a:p>
        </p:txBody>
      </p:sp>
      <p:pic>
        <p:nvPicPr>
          <p:cNvPr id="6" name="Picture 5"/>
          <p:cNvPicPr>
            <a:picLocks noChangeAspect="1"/>
          </p:cNvPicPr>
          <p:nvPr/>
        </p:nvPicPr>
        <p:blipFill>
          <a:blip r:embed="rId1"/>
          <a:stretch>
            <a:fillRect/>
          </a:stretch>
        </p:blipFill>
        <p:spPr>
          <a:xfrm>
            <a:off x="817245" y="2410460"/>
            <a:ext cx="7366635" cy="1221740"/>
          </a:xfrm>
          <a:prstGeom prst="rect">
            <a:avLst/>
          </a:prstGeom>
        </p:spPr>
      </p:pic>
      <p:sp>
        <p:nvSpPr>
          <p:cNvPr id="8" name="Text Box 7"/>
          <p:cNvSpPr txBox="1"/>
          <p:nvPr/>
        </p:nvSpPr>
        <p:spPr>
          <a:xfrm>
            <a:off x="1022350" y="3632200"/>
            <a:ext cx="7161530" cy="306705"/>
          </a:xfrm>
          <a:prstGeom prst="rect">
            <a:avLst/>
          </a:prstGeom>
          <a:noFill/>
        </p:spPr>
        <p:txBody>
          <a:bodyPr wrap="square" rtlCol="0" anchor="t">
            <a:spAutoFit/>
          </a:bodyPr>
          <a:p>
            <a:pPr algn="r"/>
            <a:r>
              <a:rPr lang="en-US" sz="1400">
                <a:solidFill>
                  <a:srgbClr val="FF0000"/>
                </a:solidFill>
              </a:rPr>
              <a:t>pertemuan_9\3_Change_To_MySQL_Db\instance\config.py</a:t>
            </a:r>
            <a:endParaRPr lang="en-US" sz="140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18019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Change Database from SQLite to MySQL</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8470" y="1210945"/>
            <a:ext cx="10351770" cy="1630045"/>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The easies way to install MySQL Database in Local Computer is using </a:t>
            </a:r>
            <a:r>
              <a:rPr lang="id-ID" altLang="en-US" sz="2000">
                <a:solidFill>
                  <a:srgbClr val="FF0000"/>
                </a:solidFill>
                <a:sym typeface="+mn-ea"/>
              </a:rPr>
              <a:t>XAMPP</a:t>
            </a:r>
            <a:r>
              <a:rPr lang="id-ID" altLang="en-US" sz="2000">
                <a:sym typeface="+mn-ea"/>
              </a:rPr>
              <a:t>.</a:t>
            </a:r>
            <a:endParaRPr lang="id-ID" altLang="en-US" sz="2000">
              <a:sym typeface="+mn-ea"/>
            </a:endParaRPr>
          </a:p>
          <a:p>
            <a:pPr marL="285750" lvl="0" indent="-285750" algn="l">
              <a:buFont typeface="Arial" panose="020B0604020202020204" pitchFamily="34" charset="0"/>
              <a:buChar char="•"/>
            </a:pPr>
            <a:r>
              <a:rPr lang="id-ID" altLang="en-US" sz="2000">
                <a:sym typeface="+mn-ea"/>
              </a:rPr>
              <a:t>Since we just need MySQL Database only for this case, we doen’s need to install any other optional service like FileZilla, Tomzat, etc. profided by the XAMPP.</a:t>
            </a:r>
            <a:endParaRPr lang="id-ID" altLang="en-US" sz="2000">
              <a:sym typeface="+mn-ea"/>
            </a:endParaRPr>
          </a:p>
          <a:p>
            <a:pPr marL="285750" lvl="0" indent="-285750" algn="l">
              <a:buFont typeface="Arial" panose="020B0604020202020204" pitchFamily="34" charset="0"/>
              <a:buChar char="•"/>
            </a:pPr>
            <a:r>
              <a:rPr lang="id-ID" altLang="en-US" sz="2000">
                <a:sym typeface="+mn-ea"/>
              </a:rPr>
              <a:t>Download XAMPP : </a:t>
            </a:r>
            <a:r>
              <a:rPr lang="id-ID" altLang="en-US" sz="2000">
                <a:sym typeface="+mn-ea"/>
                <a:hlinkClick r:id="rId1" action="ppaction://hlinkfile"/>
              </a:rPr>
              <a:t>https://www.apachefriends.org/download.html</a:t>
            </a:r>
            <a:endParaRPr lang="id-ID" altLang="en-US" sz="2000">
              <a:sym typeface="+mn-ea"/>
              <a:hlinkClick r:id="rId1" action="ppaction://hlinkfile"/>
            </a:endParaRPr>
          </a:p>
          <a:p>
            <a:pPr marL="285750" lvl="0" indent="-285750" algn="l">
              <a:buFont typeface="Arial" panose="020B0604020202020204" pitchFamily="34" charset="0"/>
              <a:buChar char="•"/>
            </a:pPr>
            <a:r>
              <a:rPr lang="id-ID" altLang="en-US" sz="2000">
                <a:sym typeface="+mn-ea"/>
              </a:rPr>
              <a:t>Install and opening it,</a:t>
            </a:r>
            <a:endParaRPr lang="id-ID" altLang="en-US" sz="2000">
              <a:sym typeface="+mn-ea"/>
            </a:endParaRPr>
          </a:p>
        </p:txBody>
      </p:sp>
      <p:pic>
        <p:nvPicPr>
          <p:cNvPr id="2" name="Picture 1"/>
          <p:cNvPicPr>
            <a:picLocks noChangeAspect="1"/>
          </p:cNvPicPr>
          <p:nvPr/>
        </p:nvPicPr>
        <p:blipFill>
          <a:blip r:embed="rId2"/>
          <a:stretch>
            <a:fillRect/>
          </a:stretch>
        </p:blipFill>
        <p:spPr>
          <a:xfrm>
            <a:off x="825500" y="2936875"/>
            <a:ext cx="5928995" cy="3839845"/>
          </a:xfrm>
          <a:prstGeom prst="rect">
            <a:avLst/>
          </a:prstGeom>
        </p:spPr>
      </p:pic>
      <p:sp>
        <p:nvSpPr>
          <p:cNvPr id="7" name="Text Box 6"/>
          <p:cNvSpPr txBox="1"/>
          <p:nvPr/>
        </p:nvSpPr>
        <p:spPr>
          <a:xfrm>
            <a:off x="7080250" y="3176905"/>
            <a:ext cx="4943475" cy="1198880"/>
          </a:xfrm>
          <a:prstGeom prst="rect">
            <a:avLst/>
          </a:prstGeom>
          <a:noFill/>
        </p:spPr>
        <p:txBody>
          <a:bodyPr wrap="square" rtlCol="0" anchor="t">
            <a:spAutoFit/>
          </a:bodyPr>
          <a:p>
            <a:pPr marL="285750" indent="-285750">
              <a:buFont typeface="Arial" panose="020B0604020202020204" pitchFamily="34" charset="0"/>
              <a:buChar char="•"/>
            </a:pPr>
            <a:r>
              <a:rPr lang="id-ID" altLang="en-US">
                <a:sym typeface="+mn-ea"/>
              </a:rPr>
              <a:t>Then klik </a:t>
            </a:r>
            <a:r>
              <a:rPr lang="id-ID" altLang="en-US" b="1">
                <a:sym typeface="+mn-ea"/>
              </a:rPr>
              <a:t>Start </a:t>
            </a:r>
            <a:r>
              <a:rPr lang="id-ID" altLang="en-US">
                <a:sym typeface="+mn-ea"/>
              </a:rPr>
              <a:t>for MySQL Database.</a:t>
            </a:r>
            <a:endParaRPr lang="id-ID" altLang="en-US">
              <a:sym typeface="+mn-ea"/>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id-ID" altLang="en-US"/>
              <a:t>After MySQL Running, click the </a:t>
            </a:r>
            <a:r>
              <a:rPr lang="id-ID" altLang="en-US" b="1"/>
              <a:t>shell </a:t>
            </a:r>
            <a:r>
              <a:rPr lang="id-ID" altLang="en-US"/>
              <a:t>button to access cli mode of XAMPP.</a:t>
            </a:r>
            <a:endParaRPr lang="id-ID" altLang="en-US"/>
          </a:p>
        </p:txBody>
      </p:sp>
      <p:sp>
        <p:nvSpPr>
          <p:cNvPr id="11" name="Rectangles 10"/>
          <p:cNvSpPr/>
          <p:nvPr/>
        </p:nvSpPr>
        <p:spPr>
          <a:xfrm>
            <a:off x="3526155" y="4007485"/>
            <a:ext cx="666115" cy="3898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5946775" y="3703320"/>
            <a:ext cx="807720" cy="3898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18019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Change Database from SQLite to MySQL</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726440" y="2068195"/>
            <a:ext cx="11225530" cy="3692525"/>
          </a:xfrm>
          <a:prstGeom prst="rect">
            <a:avLst/>
          </a:prstGeom>
          <a:noFill/>
        </p:spPr>
        <p:txBody>
          <a:bodyPr wrap="square" rtlCol="0" anchor="t">
            <a:spAutoFit/>
          </a:bodyPr>
          <a:p>
            <a:pPr marL="285750" indent="-285750">
              <a:buFont typeface="Arial" panose="020B0604020202020204" pitchFamily="34" charset="0"/>
              <a:buChar char="•"/>
            </a:pPr>
            <a:r>
              <a:rPr lang="id-ID" altLang="en-US"/>
              <a:t>Access MySQL Console using below command, (default password is blank, just hit enter)</a:t>
            </a:r>
            <a:endParaRPr lang="en-US"/>
          </a:p>
          <a:p>
            <a:r>
              <a:rPr lang="en-US"/>
              <a:t>$ </a:t>
            </a:r>
            <a:r>
              <a:rPr lang="en-US">
                <a:solidFill>
                  <a:srgbClr val="FF0000"/>
                </a:solidFill>
              </a:rPr>
              <a:t>sudo mysql -u root -p</a:t>
            </a:r>
            <a:endParaRPr lang="en-US"/>
          </a:p>
          <a:p>
            <a:endParaRPr lang="en-US"/>
          </a:p>
          <a:p>
            <a:pPr marL="285750" indent="-285750">
              <a:buFont typeface="Arial" panose="020B0604020202020204" pitchFamily="34" charset="0"/>
              <a:buChar char="•"/>
            </a:pPr>
            <a:r>
              <a:rPr lang="id-ID" altLang="en-US"/>
              <a:t>Then, we need to create a new user using below command, just change the </a:t>
            </a:r>
            <a:r>
              <a:rPr lang="en-US"/>
              <a:t>‘</a:t>
            </a:r>
            <a:r>
              <a:rPr lang="id-ID" altLang="en-US"/>
              <a:t>my</a:t>
            </a:r>
            <a:r>
              <a:rPr lang="en-US"/>
              <a:t>password’ </a:t>
            </a:r>
            <a:r>
              <a:rPr lang="id-ID" altLang="en-US"/>
              <a:t>with the password that our preferred,</a:t>
            </a:r>
            <a:endParaRPr lang="en-US"/>
          </a:p>
          <a:p>
            <a:pPr indent="0">
              <a:buFont typeface="Arial" panose="020B0604020202020204" pitchFamily="34" charset="0"/>
              <a:buNone/>
            </a:pPr>
            <a:r>
              <a:rPr lang="en-US"/>
              <a:t>&gt; </a:t>
            </a:r>
            <a:r>
              <a:rPr lang="en-US">
                <a:solidFill>
                  <a:srgbClr val="FF0000"/>
                </a:solidFill>
              </a:rPr>
              <a:t>CREATE USER 'user'@'localhost' IDENTIFIED BY '</a:t>
            </a:r>
            <a:r>
              <a:rPr lang="id-ID" altLang="en-US" b="1">
                <a:solidFill>
                  <a:srgbClr val="FF0000"/>
                </a:solidFill>
              </a:rPr>
              <a:t>my</a:t>
            </a:r>
            <a:r>
              <a:rPr lang="en-US" b="1">
                <a:solidFill>
                  <a:srgbClr val="FF0000"/>
                </a:solidFill>
              </a:rPr>
              <a:t>password</a:t>
            </a:r>
            <a:r>
              <a:rPr lang="en-US">
                <a:solidFill>
                  <a:srgbClr val="FF0000"/>
                </a:solidFill>
              </a:rPr>
              <a:t>';</a:t>
            </a:r>
            <a:endParaRPr lang="en-US"/>
          </a:p>
          <a:p>
            <a:endParaRPr lang="en-US"/>
          </a:p>
          <a:p>
            <a:pPr marL="285750" indent="-285750">
              <a:buFont typeface="Arial" panose="020B0604020202020204" pitchFamily="34" charset="0"/>
              <a:buChar char="•"/>
            </a:pPr>
            <a:r>
              <a:rPr lang="en-US"/>
              <a:t>grant privileges</a:t>
            </a:r>
            <a:r>
              <a:rPr lang="id-ID" altLang="en-US"/>
              <a:t> into that new user,</a:t>
            </a:r>
            <a:endParaRPr lang="id-ID" altLang="en-US"/>
          </a:p>
          <a:p>
            <a:pPr indent="0">
              <a:buFont typeface="Arial" panose="020B0604020202020204" pitchFamily="34" charset="0"/>
              <a:buNone/>
            </a:pPr>
            <a:endParaRPr lang="en-US"/>
          </a:p>
          <a:p>
            <a:pPr indent="0">
              <a:buFont typeface="Arial" panose="020B0604020202020204" pitchFamily="34" charset="0"/>
              <a:buNone/>
            </a:pPr>
            <a:r>
              <a:rPr lang="en-US"/>
              <a:t>&gt; </a:t>
            </a:r>
            <a:r>
              <a:rPr lang="en-US">
                <a:solidFill>
                  <a:srgbClr val="FF0000"/>
                </a:solidFill>
              </a:rPr>
              <a:t>GRANT ALL PRIVILEGES ON * . * TO 'user'@'localhost';</a:t>
            </a:r>
            <a:endParaRPr lang="en-US">
              <a:solidFill>
                <a:srgbClr val="FF0000"/>
              </a:solidFill>
            </a:endParaRPr>
          </a:p>
          <a:p>
            <a:endParaRPr lang="en-US"/>
          </a:p>
          <a:p>
            <a:pPr marL="285750" indent="-285750">
              <a:buFont typeface="Arial" panose="020B0604020202020204" pitchFamily="34" charset="0"/>
              <a:buChar char="•"/>
            </a:pPr>
            <a:r>
              <a:rPr lang="en-US"/>
              <a:t>Reload privileges,</a:t>
            </a:r>
            <a:endParaRPr lang="en-US"/>
          </a:p>
          <a:p>
            <a:r>
              <a:rPr lang="en-US"/>
              <a:t>&gt; </a:t>
            </a:r>
            <a:r>
              <a:rPr lang="en-US">
                <a:solidFill>
                  <a:srgbClr val="FF0000"/>
                </a:solidFill>
              </a:rPr>
              <a:t>FLUSH PRIVILEGES;</a:t>
            </a:r>
            <a:endParaRPr lang="id-ID" altLang="en-US">
              <a:solidFill>
                <a:srgbClr val="FF0000"/>
              </a:solidFill>
            </a:endParaRPr>
          </a:p>
        </p:txBody>
      </p:sp>
      <p:sp>
        <p:nvSpPr>
          <p:cNvPr id="6" name="Text Box 5"/>
          <p:cNvSpPr txBox="1"/>
          <p:nvPr/>
        </p:nvSpPr>
        <p:spPr>
          <a:xfrm>
            <a:off x="726440" y="1407795"/>
            <a:ext cx="3423920" cy="460375"/>
          </a:xfrm>
          <a:prstGeom prst="rect">
            <a:avLst/>
          </a:prstGeom>
          <a:noFill/>
        </p:spPr>
        <p:txBody>
          <a:bodyPr wrap="none" rtlCol="0" anchor="t">
            <a:spAutoFit/>
          </a:bodyPr>
          <a:p>
            <a:r>
              <a:rPr lang="id-ID" altLang="en-US" sz="2400">
                <a:sym typeface="+mn-ea"/>
              </a:rPr>
              <a:t>Create a New MySQL User</a:t>
            </a:r>
            <a:endParaRPr lang="id-ID" altLang="en-US" sz="2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269811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3621405" y="2937510"/>
            <a:ext cx="4949190" cy="645160"/>
          </a:xfrm>
          <a:prstGeom prst="rect">
            <a:avLst/>
          </a:prstGeom>
          <a:noFill/>
        </p:spPr>
        <p:txBody>
          <a:bodyPr wrap="none" rtlCol="0">
            <a:spAutoFit/>
          </a:bodyPr>
          <a:p>
            <a:pPr algn="l"/>
            <a:r>
              <a:rPr lang="id-ID" altLang="en-US" sz="3600">
                <a:solidFill>
                  <a:schemeClr val="bg1"/>
                </a:solidFill>
                <a:sym typeface="+mn-ea"/>
              </a:rPr>
              <a:t>ChartJS - Chart Date Filter</a:t>
            </a:r>
            <a:endParaRPr lang="id-ID" altLang="en-US" sz="3600">
              <a:solidFill>
                <a:schemeClr val="bg1"/>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18019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Change Database from SQLite to MySQL</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575310" y="2160905"/>
            <a:ext cx="11225530" cy="2861310"/>
          </a:xfrm>
          <a:prstGeom prst="rect">
            <a:avLst/>
          </a:prstGeom>
          <a:noFill/>
        </p:spPr>
        <p:txBody>
          <a:bodyPr wrap="square" rtlCol="0" anchor="t">
            <a:spAutoFit/>
          </a:bodyPr>
          <a:p>
            <a:pPr marL="285750" indent="-285750">
              <a:buFont typeface="Arial" panose="020B0604020202020204" pitchFamily="34" charset="0"/>
              <a:buChar char="•"/>
            </a:pPr>
            <a:r>
              <a:rPr lang="id-ID"/>
              <a:t>Now, t</a:t>
            </a:r>
            <a:r>
              <a:rPr lang="id-ID" altLang="en-US"/>
              <a:t>ry to access MySQL console using a new user created</a:t>
            </a:r>
            <a:endParaRPr lang="id-ID" altLang="en-US"/>
          </a:p>
          <a:p>
            <a:r>
              <a:rPr lang="en-US"/>
              <a:t>$ </a:t>
            </a:r>
            <a:r>
              <a:rPr lang="en-US">
                <a:solidFill>
                  <a:srgbClr val="FF0000"/>
                </a:solidFill>
              </a:rPr>
              <a:t>mysql -u user -p</a:t>
            </a:r>
            <a:endParaRPr lang="en-US">
              <a:solidFill>
                <a:srgbClr val="FF0000"/>
              </a:solidFill>
            </a:endParaRPr>
          </a:p>
          <a:p>
            <a:endParaRPr lang="en-US">
              <a:solidFill>
                <a:srgbClr val="FF0000"/>
              </a:solidFill>
            </a:endParaRPr>
          </a:p>
          <a:p>
            <a:pPr marL="285750" indent="-285750">
              <a:buFont typeface="Arial" panose="020B0604020202020204" pitchFamily="34" charset="0"/>
              <a:buChar char="•"/>
            </a:pPr>
            <a:r>
              <a:rPr lang="id-ID" altLang="en-US">
                <a:solidFill>
                  <a:schemeClr val="tx1"/>
                </a:solidFill>
              </a:rPr>
              <a:t>Create a New Databas IOTPLATFORM using that user,</a:t>
            </a:r>
            <a:endParaRPr lang="id-ID" altLang="en-US">
              <a:solidFill>
                <a:schemeClr val="tx1"/>
              </a:solidFill>
            </a:endParaRPr>
          </a:p>
          <a:p>
            <a:r>
              <a:rPr lang="id-ID" altLang="en-US">
                <a:solidFill>
                  <a:schemeClr val="tx1"/>
                </a:solidFill>
              </a:rPr>
              <a:t>&gt;</a:t>
            </a:r>
            <a:r>
              <a:rPr lang="id-ID" altLang="en-US">
                <a:solidFill>
                  <a:srgbClr val="FF0000"/>
                </a:solidFill>
              </a:rPr>
              <a:t> CREATE DATABASE </a:t>
            </a:r>
            <a:r>
              <a:rPr lang="id-ID" altLang="en-US">
                <a:solidFill>
                  <a:srgbClr val="FF0000"/>
                </a:solidFill>
                <a:sym typeface="+mn-ea"/>
              </a:rPr>
              <a:t>IOTPLATFORM ;</a:t>
            </a:r>
            <a:endParaRPr lang="id-ID" altLang="en-US">
              <a:solidFill>
                <a:srgbClr val="FF0000"/>
              </a:solidFill>
              <a:sym typeface="+mn-ea"/>
            </a:endParaRPr>
          </a:p>
          <a:p>
            <a:endParaRPr lang="id-ID" altLang="en-US">
              <a:solidFill>
                <a:srgbClr val="FF0000"/>
              </a:solidFill>
            </a:endParaRPr>
          </a:p>
          <a:p>
            <a:pPr marL="285750" indent="-285750">
              <a:buFont typeface="Arial" panose="020B0604020202020204" pitchFamily="34" charset="0"/>
              <a:buChar char="•"/>
            </a:pPr>
            <a:r>
              <a:rPr lang="id-ID" altLang="en-US">
                <a:solidFill>
                  <a:schemeClr val="tx1"/>
                </a:solidFill>
              </a:rPr>
              <a:t>Don’t forget to change</a:t>
            </a:r>
            <a:r>
              <a:rPr lang="id-ID" altLang="en-US">
                <a:solidFill>
                  <a:srgbClr val="FF0000"/>
                </a:solidFill>
              </a:rPr>
              <a:t> </a:t>
            </a:r>
            <a:r>
              <a:rPr lang="id-ID" altLang="en-US">
                <a:solidFill>
                  <a:srgbClr val="FF0000"/>
                </a:solidFill>
                <a:sym typeface="+mn-ea"/>
              </a:rPr>
              <a:t>SQLALCHEMY_DATABASE_URI</a:t>
            </a:r>
            <a:r>
              <a:rPr lang="id-ID" altLang="en-US">
                <a:sym typeface="+mn-ea"/>
              </a:rPr>
              <a:t> in </a:t>
            </a:r>
            <a:r>
              <a:rPr lang="id-ID" altLang="en-US">
                <a:solidFill>
                  <a:srgbClr val="FF0000"/>
                </a:solidFill>
                <a:sym typeface="+mn-ea"/>
              </a:rPr>
              <a:t>instance/config.py</a:t>
            </a:r>
            <a:r>
              <a:rPr lang="id-ID" altLang="en-US">
                <a:sym typeface="+mn-ea"/>
              </a:rPr>
              <a:t> into connection string into the New User Created </a:t>
            </a:r>
            <a:r>
              <a:rPr lang="id-ID" altLang="en-US">
                <a:solidFill>
                  <a:schemeClr val="tx1"/>
                </a:solidFill>
              </a:rPr>
              <a:t> and New Database Created Above.</a:t>
            </a:r>
            <a:endParaRPr lang="id-ID" altLang="en-US">
              <a:solidFill>
                <a:schemeClr val="tx1"/>
              </a:solidFill>
            </a:endParaRPr>
          </a:p>
          <a:p>
            <a:pPr lvl="2" indent="-285750">
              <a:buFont typeface="Arial" panose="020B0604020202020204" pitchFamily="34" charset="0"/>
              <a:buChar char="•"/>
            </a:pPr>
            <a:r>
              <a:rPr lang="id-ID" altLang="en-US">
                <a:solidFill>
                  <a:srgbClr val="F44336"/>
                </a:solidFill>
                <a:sym typeface="+mn-ea"/>
              </a:rPr>
              <a:t>mysql://&lt;username&gt;:&lt;password&gt;@localhost/&lt;database&gt;</a:t>
            </a:r>
            <a:endParaRPr lang="id-ID" altLang="en-US">
              <a:solidFill>
                <a:srgbClr val="F44336"/>
              </a:solidFill>
              <a:sym typeface="+mn-ea"/>
            </a:endParaRPr>
          </a:p>
          <a:p>
            <a:pPr lvl="1" indent="0">
              <a:buFont typeface="Arial" panose="020B0604020202020204" pitchFamily="34" charset="0"/>
              <a:buNone/>
            </a:pPr>
            <a:endParaRPr lang="id-ID" altLang="en-US">
              <a:solidFill>
                <a:schemeClr val="tx1"/>
              </a:solidFill>
            </a:endParaRPr>
          </a:p>
        </p:txBody>
      </p:sp>
      <p:sp>
        <p:nvSpPr>
          <p:cNvPr id="6" name="Text Box 5"/>
          <p:cNvSpPr txBox="1"/>
          <p:nvPr/>
        </p:nvSpPr>
        <p:spPr>
          <a:xfrm>
            <a:off x="726440" y="1407795"/>
            <a:ext cx="5537835" cy="460375"/>
          </a:xfrm>
          <a:prstGeom prst="rect">
            <a:avLst/>
          </a:prstGeom>
          <a:noFill/>
        </p:spPr>
        <p:txBody>
          <a:bodyPr wrap="none" rtlCol="0" anchor="t">
            <a:spAutoFit/>
          </a:bodyPr>
          <a:p>
            <a:r>
              <a:rPr lang="id-ID" altLang="en-US" sz="2400">
                <a:sym typeface="+mn-ea"/>
              </a:rPr>
              <a:t>Create a Database for Our Flask Application</a:t>
            </a:r>
            <a:endParaRPr lang="id-ID" alt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18019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Change Database from SQLite to MySQL</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458470" y="1210945"/>
            <a:ext cx="11574145" cy="1322070"/>
          </a:xfrm>
          <a:prstGeom prst="rect">
            <a:avLst/>
          </a:prstGeom>
          <a:noFill/>
        </p:spPr>
        <p:txBody>
          <a:bodyPr wrap="square" rtlCol="0" anchor="t">
            <a:spAutoFit/>
          </a:bodyPr>
          <a:p>
            <a:pPr marL="285750" lvl="0" indent="-285750" algn="l">
              <a:buFont typeface="Arial" panose="020B0604020202020204" pitchFamily="34" charset="0"/>
              <a:buChar char="•"/>
            </a:pPr>
            <a:r>
              <a:rPr lang="id-ID" altLang="en-US" sz="2000">
                <a:sym typeface="+mn-ea"/>
              </a:rPr>
              <a:t>Invoking app by running </a:t>
            </a:r>
            <a:r>
              <a:rPr lang="id-ID" altLang="en-US" sz="2000">
                <a:solidFill>
                  <a:srgbClr val="FF0000"/>
                </a:solidFill>
                <a:sym typeface="+mn-ea"/>
              </a:rPr>
              <a:t>pertemuan_9\3_Change_To_MySQL_Db\run.py</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Then open the browser </a:t>
            </a:r>
            <a:r>
              <a:rPr lang="id-ID" altLang="en-US" sz="2000">
                <a:solidFill>
                  <a:srgbClr val="FF0000"/>
                </a:solidFill>
                <a:sym typeface="+mn-ea"/>
              </a:rPr>
              <a:t>http://localhost:5000</a:t>
            </a:r>
            <a:endParaRPr lang="id-ID" altLang="en-US" sz="2000">
              <a:solidFill>
                <a:srgbClr val="FF0000"/>
              </a:solidFill>
              <a:sym typeface="+mn-ea"/>
            </a:endParaRPr>
          </a:p>
          <a:p>
            <a:pPr marL="285750" lvl="0" indent="-285750" algn="l">
              <a:buFont typeface="Arial" panose="020B0604020202020204" pitchFamily="34" charset="0"/>
              <a:buChar char="•"/>
            </a:pPr>
            <a:r>
              <a:rPr lang="id-ID" altLang="en-US" sz="2000">
                <a:sym typeface="+mn-ea"/>
              </a:rPr>
              <a:t>Then check the MySQL database using </a:t>
            </a:r>
            <a:r>
              <a:rPr lang="id-ID" altLang="en-US" sz="2000" b="1">
                <a:sym typeface="+mn-ea"/>
              </a:rPr>
              <a:t>XAMPP shell</a:t>
            </a:r>
            <a:r>
              <a:rPr lang="id-ID" altLang="en-US" sz="2000">
                <a:sym typeface="+mn-ea"/>
              </a:rPr>
              <a:t> or </a:t>
            </a:r>
            <a:r>
              <a:rPr lang="id-ID" altLang="en-US" sz="2000" b="1">
                <a:sym typeface="+mn-ea"/>
              </a:rPr>
              <a:t>MySQL Workbench</a:t>
            </a:r>
            <a:endParaRPr lang="id-ID" altLang="en-US" sz="2000" b="1">
              <a:sym typeface="+mn-ea"/>
            </a:endParaRPr>
          </a:p>
          <a:p>
            <a:pPr marL="285750" lvl="0" indent="-285750" algn="l">
              <a:buFont typeface="Arial" panose="020B0604020202020204" pitchFamily="34" charset="0"/>
              <a:buChar char="•"/>
            </a:pPr>
            <a:r>
              <a:rPr lang="id-ID" altLang="en-US" sz="2000">
                <a:sym typeface="+mn-ea"/>
              </a:rPr>
              <a:t>The </a:t>
            </a:r>
            <a:r>
              <a:rPr lang="id-ID" altLang="en-US" sz="2000" b="1">
                <a:sym typeface="+mn-ea"/>
              </a:rPr>
              <a:t>table </a:t>
            </a:r>
            <a:r>
              <a:rPr lang="id-ID" altLang="en-US" sz="2000">
                <a:sym typeface="+mn-ea"/>
              </a:rPr>
              <a:t>should be created </a:t>
            </a:r>
            <a:r>
              <a:rPr lang="id-ID" altLang="en-US" sz="2000" b="1">
                <a:sym typeface="+mn-ea"/>
              </a:rPr>
              <a:t>automatically </a:t>
            </a:r>
            <a:r>
              <a:rPr lang="id-ID" altLang="en-US" sz="2000">
                <a:sym typeface="+mn-ea"/>
              </a:rPr>
              <a:t>into the MySQL database.</a:t>
            </a:r>
            <a:endParaRPr lang="id-ID" altLang="en-US" sz="2000">
              <a:sym typeface="+mn-ea"/>
            </a:endParaRPr>
          </a:p>
        </p:txBody>
      </p:sp>
      <p:pic>
        <p:nvPicPr>
          <p:cNvPr id="6" name="Picture 5"/>
          <p:cNvPicPr>
            <a:picLocks noChangeAspect="1"/>
          </p:cNvPicPr>
          <p:nvPr/>
        </p:nvPicPr>
        <p:blipFill>
          <a:blip r:embed="rId1"/>
          <a:stretch>
            <a:fillRect/>
          </a:stretch>
        </p:blipFill>
        <p:spPr>
          <a:xfrm>
            <a:off x="834390" y="2628900"/>
            <a:ext cx="8227695" cy="3592195"/>
          </a:xfrm>
          <a:prstGeom prst="rect">
            <a:avLst/>
          </a:prstGeom>
          <a:ln>
            <a:solidFill>
              <a:schemeClr val="bg2">
                <a:lumMod val="50000"/>
              </a:schemeClr>
            </a:solidFill>
          </a:ln>
        </p:spPr>
      </p:pic>
      <p:sp>
        <p:nvSpPr>
          <p:cNvPr id="8" name="Text Box 7"/>
          <p:cNvSpPr txBox="1"/>
          <p:nvPr/>
        </p:nvSpPr>
        <p:spPr>
          <a:xfrm>
            <a:off x="3662680" y="6316980"/>
            <a:ext cx="2280285" cy="368300"/>
          </a:xfrm>
          <a:prstGeom prst="rect">
            <a:avLst/>
          </a:prstGeom>
          <a:noFill/>
        </p:spPr>
        <p:txBody>
          <a:bodyPr wrap="none" rtlCol="0" anchor="t">
            <a:spAutoFit/>
          </a:bodyPr>
          <a:p>
            <a:pPr lvl="0" indent="0" algn="ctr">
              <a:buNone/>
            </a:pPr>
            <a:r>
              <a:rPr lang="id-ID" altLang="en-US" b="1">
                <a:sym typeface="+mn-ea"/>
              </a:rPr>
              <a:t>MySQL Workbench</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269811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864100" y="2938145"/>
            <a:ext cx="2463165" cy="645160"/>
          </a:xfrm>
          <a:prstGeom prst="rect">
            <a:avLst/>
          </a:prstGeom>
          <a:noFill/>
        </p:spPr>
        <p:txBody>
          <a:bodyPr wrap="none" rtlCol="0">
            <a:spAutoFit/>
          </a:bodyPr>
          <a:p>
            <a:pPr algn="l"/>
            <a:r>
              <a:rPr lang="id-ID" altLang="en-US" sz="3600">
                <a:solidFill>
                  <a:schemeClr val="bg1"/>
                </a:solidFill>
                <a:sym typeface="+mn-ea"/>
              </a:rPr>
              <a:t>Deployment</a:t>
            </a:r>
            <a:endParaRPr lang="id-ID" altLang="en-US" sz="3600">
              <a:solidFill>
                <a:schemeClr val="bg1"/>
              </a:solidFill>
              <a:sym typeface="+mn-ea"/>
            </a:endParaRPr>
          </a:p>
        </p:txBody>
      </p:sp>
      <p:sp>
        <p:nvSpPr>
          <p:cNvPr id="2" name="Text Box 1"/>
          <p:cNvSpPr txBox="1"/>
          <p:nvPr/>
        </p:nvSpPr>
        <p:spPr>
          <a:xfrm>
            <a:off x="726440" y="3996690"/>
            <a:ext cx="6766560" cy="2553335"/>
          </a:xfrm>
          <a:prstGeom prst="rect">
            <a:avLst/>
          </a:prstGeom>
          <a:noFill/>
        </p:spPr>
        <p:txBody>
          <a:bodyPr wrap="square" rtlCol="0" anchor="t">
            <a:spAutoFit/>
          </a:bodyPr>
          <a:p>
            <a:pPr marL="800100" lvl="1" indent="-342900">
              <a:buFont typeface="Arial" panose="020B0604020202020204" pitchFamily="34" charset="0"/>
              <a:buChar char="•"/>
            </a:pPr>
            <a:r>
              <a:rPr lang="id-ID" altLang="en-US" sz="2000">
                <a:sym typeface="+mn-ea"/>
              </a:rPr>
              <a:t>Create AWS EC2 Instance</a:t>
            </a: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ym typeface="+mn-ea"/>
              </a:rPr>
              <a:t>Deploy Flask App to EC2 AWS Instance </a:t>
            </a: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ym typeface="+mn-ea"/>
              </a:rPr>
              <a:t>Add Inbound &amp; Outpbound Rule in AWS Security Group</a:t>
            </a:r>
            <a:endParaRPr lang="id-ID" altLang="en-US" sz="2000">
              <a:sym typeface="+mn-ea"/>
            </a:endParaRPr>
          </a:p>
          <a:p>
            <a:pPr marL="800100" lvl="1" indent="-342900">
              <a:buFont typeface="Arial" panose="020B0604020202020204" pitchFamily="34" charset="0"/>
              <a:buChar char="•"/>
            </a:pPr>
            <a:r>
              <a:rPr lang="id-ID" altLang="en-US" sz="2000">
                <a:sym typeface="+mn-ea"/>
              </a:rPr>
              <a:t>Serve Flask App using Gunicorn </a:t>
            </a:r>
            <a:endParaRPr lang="id-ID" altLang="en-US" sz="2000">
              <a:sym typeface="+mn-ea"/>
            </a:endParaRPr>
          </a:p>
          <a:p>
            <a:pPr marL="800100" lvl="1" indent="-342900">
              <a:buFont typeface="Arial" panose="020B0604020202020204" pitchFamily="34" charset="0"/>
              <a:buChar char="•"/>
            </a:pPr>
            <a:r>
              <a:rPr lang="id-ID" altLang="en-US" sz="2000">
                <a:sym typeface="+mn-ea"/>
              </a:rPr>
              <a:t>Run Flask as daemon using Systemd</a:t>
            </a: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ym typeface="+mn-ea"/>
              </a:rPr>
              <a:t>Use NGINX as Reverse Proxy Server for Gunicorn</a:t>
            </a:r>
            <a:endParaRPr lang="id-ID" altLang="en-US" sz="2000">
              <a:sym typeface="+mn-ea"/>
            </a:endParaRPr>
          </a:p>
          <a:p>
            <a:pPr marL="800100" lvl="1" indent="-342900">
              <a:buFont typeface="Arial" panose="020B0604020202020204" pitchFamily="34" charset="0"/>
              <a:buChar char="•"/>
            </a:pPr>
            <a:r>
              <a:rPr lang="id-ID" altLang="en-US" sz="2000">
                <a:sym typeface="+mn-ea"/>
              </a:rPr>
              <a:t>Point Domain to EC2 Instance</a:t>
            </a: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ym typeface="+mn-ea"/>
              </a:rPr>
              <a:t>Configuring SSL using Let’s Encrypt &amp; Certbot</a:t>
            </a:r>
            <a:endParaRPr lang="id-ID" altLang="en-US" sz="200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867410" y="1525270"/>
            <a:ext cx="9048750" cy="1630045"/>
          </a:xfrm>
          <a:prstGeom prst="rect">
            <a:avLst/>
          </a:prstGeom>
          <a:noFill/>
        </p:spPr>
        <p:txBody>
          <a:bodyPr wrap="square" rtlCol="0" anchor="t">
            <a:spAutoFit/>
          </a:bodyPr>
          <a:p>
            <a:pPr marL="285750" indent="-285750">
              <a:buFont typeface="Arial" panose="020B0604020202020204" pitchFamily="34" charset="0"/>
              <a:buChar char="•"/>
            </a:pPr>
            <a:r>
              <a:rPr lang="id-ID" altLang="en-US" sz="2000"/>
              <a:t>To create AWS EC2 Instance, just refer into this tutorial : </a:t>
            </a:r>
            <a:r>
              <a:rPr lang="id-ID" altLang="en-US" sz="2000">
                <a:hlinkClick r:id="rId1" action="ppaction://hlinkfile"/>
              </a:rPr>
              <a:t> </a:t>
            </a:r>
            <a:r>
              <a:rPr lang="en-US" sz="2000">
                <a:hlinkClick r:id="rId1" action="ppaction://hlinkfile"/>
              </a:rPr>
              <a:t>https://yunusmuhammad007.medium.com/mudah-membuat-vps-di-aws-cloud-f1d9c0071fdf</a:t>
            </a:r>
            <a:endParaRPr lang="en-US" sz="2000">
              <a:hlinkClick r:id="rId1" action="ppaction://hlinkfile"/>
            </a:endParaRP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endParaRPr lang="en-US" sz="2000"/>
          </a:p>
        </p:txBody>
      </p:sp>
      <p:pic>
        <p:nvPicPr>
          <p:cNvPr id="6" name="Picture 5"/>
          <p:cNvPicPr>
            <a:picLocks noChangeAspect="1"/>
          </p:cNvPicPr>
          <p:nvPr/>
        </p:nvPicPr>
        <p:blipFill>
          <a:blip r:embed="rId2"/>
          <a:stretch>
            <a:fillRect/>
          </a:stretch>
        </p:blipFill>
        <p:spPr>
          <a:xfrm>
            <a:off x="1254125" y="2640965"/>
            <a:ext cx="5935980" cy="3978275"/>
          </a:xfrm>
          <a:prstGeom prst="rect">
            <a:avLst/>
          </a:prstGeom>
          <a:ln>
            <a:solidFill>
              <a:schemeClr val="bg2">
                <a:lumMod val="50000"/>
              </a:schemeClr>
            </a:solid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726440" y="1407795"/>
            <a:ext cx="4026535" cy="460375"/>
          </a:xfrm>
          <a:prstGeom prst="rect">
            <a:avLst/>
          </a:prstGeom>
          <a:noFill/>
        </p:spPr>
        <p:txBody>
          <a:bodyPr wrap="none" rtlCol="0" anchor="t">
            <a:spAutoFit/>
          </a:bodyPr>
          <a:p>
            <a:pPr algn="l"/>
            <a:r>
              <a:rPr lang="id-ID" altLang="en-US" sz="2400">
                <a:sym typeface="+mn-ea"/>
              </a:rPr>
              <a:t>Add Elastic IP into EC2 Instance</a:t>
            </a:r>
            <a:endParaRPr lang="id-ID" altLang="en-US" sz="2400">
              <a:sym typeface="+mn-ea"/>
            </a:endParaRPr>
          </a:p>
        </p:txBody>
      </p:sp>
      <p:pic>
        <p:nvPicPr>
          <p:cNvPr id="5" name="Picture 4" descr="C:\Users\Admin\OneDrive\Desktop\Untitled.pngUntitled"/>
          <p:cNvPicPr>
            <a:picLocks noChangeAspect="1"/>
          </p:cNvPicPr>
          <p:nvPr/>
        </p:nvPicPr>
        <p:blipFill>
          <a:blip r:embed="rId1"/>
          <a:srcRect/>
          <a:stretch>
            <a:fillRect/>
          </a:stretch>
        </p:blipFill>
        <p:spPr>
          <a:xfrm>
            <a:off x="274320" y="3526473"/>
            <a:ext cx="11329035" cy="2357755"/>
          </a:xfrm>
          <a:prstGeom prst="rect">
            <a:avLst/>
          </a:prstGeom>
          <a:ln>
            <a:solidFill>
              <a:schemeClr val="tx1">
                <a:lumMod val="50000"/>
                <a:lumOff val="50000"/>
              </a:schemeClr>
            </a:solidFill>
          </a:ln>
        </p:spPr>
      </p:pic>
      <p:sp>
        <p:nvSpPr>
          <p:cNvPr id="8" name="Text Box 7"/>
          <p:cNvSpPr txBox="1"/>
          <p:nvPr/>
        </p:nvSpPr>
        <p:spPr>
          <a:xfrm>
            <a:off x="726440" y="2032635"/>
            <a:ext cx="7216140" cy="922020"/>
          </a:xfrm>
          <a:prstGeom prst="rect">
            <a:avLst/>
          </a:prstGeom>
          <a:noFill/>
        </p:spPr>
        <p:txBody>
          <a:bodyPr wrap="none" rtlCol="0" anchor="t">
            <a:spAutoFit/>
          </a:bodyPr>
          <a:p>
            <a:pPr marL="285750" indent="-285750" algn="l">
              <a:buFont typeface="Arial" panose="020B0604020202020204" pitchFamily="34" charset="0"/>
              <a:buChar char="•"/>
            </a:pPr>
            <a:r>
              <a:rPr lang="id-ID" altLang="en-US">
                <a:sym typeface="+mn-ea"/>
              </a:rPr>
              <a:t>Open the Amazon EC2 console at </a:t>
            </a:r>
            <a:r>
              <a:rPr lang="id-ID" altLang="en-US">
                <a:sym typeface="+mn-ea"/>
                <a:hlinkClick r:id="rId2" action="ppaction://hlinkfile"/>
              </a:rPr>
              <a:t>https://console.aws.amazon.com/ec2/</a:t>
            </a:r>
            <a:r>
              <a:rPr lang="id-ID" altLang="en-US">
                <a:sym typeface="+mn-ea"/>
              </a:rPr>
              <a:t>.</a:t>
            </a:r>
            <a:endParaRPr lang="id-ID" altLang="en-US">
              <a:sym typeface="+mn-ea"/>
            </a:endParaRPr>
          </a:p>
          <a:p>
            <a:pPr marL="285750" indent="-285750" algn="l">
              <a:buFont typeface="Arial" panose="020B0604020202020204" pitchFamily="34" charset="0"/>
              <a:buChar char="•"/>
            </a:pPr>
            <a:r>
              <a:rPr lang="id-ID" altLang="en-US">
                <a:sym typeface="+mn-ea"/>
              </a:rPr>
              <a:t>In the navigation pane, choose </a:t>
            </a:r>
            <a:r>
              <a:rPr lang="id-ID" altLang="en-US">
                <a:solidFill>
                  <a:srgbClr val="FF0000"/>
                </a:solidFill>
                <a:sym typeface="+mn-ea"/>
              </a:rPr>
              <a:t>Network &amp; Security, Elastic IPs</a:t>
            </a:r>
            <a:r>
              <a:rPr lang="id-ID" altLang="en-US">
                <a:sym typeface="+mn-ea"/>
              </a:rPr>
              <a:t>.</a:t>
            </a:r>
            <a:endParaRPr lang="id-ID" altLang="en-US">
              <a:sym typeface="+mn-ea"/>
            </a:endParaRPr>
          </a:p>
          <a:p>
            <a:pPr marL="285750" indent="-285750" algn="l">
              <a:buFont typeface="Arial" panose="020B0604020202020204" pitchFamily="34" charset="0"/>
              <a:buChar char="•"/>
            </a:pPr>
            <a:r>
              <a:rPr lang="id-ID" altLang="en-US">
                <a:sym typeface="+mn-ea"/>
              </a:rPr>
              <a:t>To add Elastic IP into our EC2 Instance, click </a:t>
            </a:r>
            <a:r>
              <a:rPr lang="id-ID" altLang="en-US">
                <a:solidFill>
                  <a:srgbClr val="FF0000"/>
                </a:solidFill>
                <a:sym typeface="+mn-ea"/>
              </a:rPr>
              <a:t>Allocate Elastic IP Address</a:t>
            </a:r>
            <a:endParaRPr lang="id-ID" altLang="en-US">
              <a:solidFill>
                <a:srgbClr val="FF0000"/>
              </a:solidFill>
              <a:sym typeface="+mn-ea"/>
            </a:endParaRPr>
          </a:p>
        </p:txBody>
      </p:sp>
      <p:sp>
        <p:nvSpPr>
          <p:cNvPr id="10" name="Text Box 9"/>
          <p:cNvSpPr txBox="1"/>
          <p:nvPr/>
        </p:nvSpPr>
        <p:spPr>
          <a:xfrm>
            <a:off x="3590925" y="6538595"/>
            <a:ext cx="8601075" cy="337185"/>
          </a:xfrm>
          <a:prstGeom prst="rect">
            <a:avLst/>
          </a:prstGeom>
          <a:noFill/>
        </p:spPr>
        <p:txBody>
          <a:bodyPr wrap="square" rtlCol="0" anchor="t">
            <a:spAutoFit/>
          </a:bodyPr>
          <a:p>
            <a:pPr algn="r"/>
            <a:r>
              <a:rPr lang="en-US" sz="1600">
                <a:hlinkClick r:id="rId3" action="ppaction://hlinkfile"/>
              </a:rPr>
              <a:t>https://docs.aws.amazon.com/AWSEC2/latest/UserGuide/elastic-ip-addresses-eip.html</a:t>
            </a:r>
            <a:endParaRPr lang="en-US" sz="1600">
              <a:hlinkClick r:id="rId3" action="ppaction://hlinkfil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726440" y="1407795"/>
            <a:ext cx="4026535" cy="460375"/>
          </a:xfrm>
          <a:prstGeom prst="rect">
            <a:avLst/>
          </a:prstGeom>
          <a:noFill/>
        </p:spPr>
        <p:txBody>
          <a:bodyPr wrap="none" rtlCol="0" anchor="t">
            <a:spAutoFit/>
          </a:bodyPr>
          <a:p>
            <a:pPr algn="l"/>
            <a:r>
              <a:rPr lang="id-ID" altLang="en-US" sz="2400">
                <a:sym typeface="+mn-ea"/>
              </a:rPr>
              <a:t>Add Elastic IP into EC2 Instance</a:t>
            </a:r>
            <a:endParaRPr lang="id-ID" altLang="en-US" sz="2400">
              <a:sym typeface="+mn-ea"/>
            </a:endParaRPr>
          </a:p>
        </p:txBody>
      </p:sp>
      <p:sp>
        <p:nvSpPr>
          <p:cNvPr id="8" name="Text Box 7"/>
          <p:cNvSpPr txBox="1"/>
          <p:nvPr/>
        </p:nvSpPr>
        <p:spPr>
          <a:xfrm>
            <a:off x="726440" y="2032635"/>
            <a:ext cx="5206365" cy="368300"/>
          </a:xfrm>
          <a:prstGeom prst="rect">
            <a:avLst/>
          </a:prstGeom>
          <a:noFill/>
        </p:spPr>
        <p:txBody>
          <a:bodyPr wrap="none" rtlCol="0" anchor="t">
            <a:spAutoFit/>
          </a:bodyPr>
          <a:p>
            <a:pPr marL="285750" indent="-285750">
              <a:buFont typeface="Arial" panose="020B0604020202020204" pitchFamily="34" charset="0"/>
              <a:buChar char="•"/>
            </a:pPr>
            <a:r>
              <a:rPr lang="id-ID" altLang="en-US">
                <a:sym typeface="+mn-ea"/>
              </a:rPr>
              <a:t>Then in the next page, just click </a:t>
            </a:r>
            <a:r>
              <a:rPr lang="id-ID" altLang="en-US">
                <a:solidFill>
                  <a:srgbClr val="FF0000"/>
                </a:solidFill>
                <a:sym typeface="+mn-ea"/>
              </a:rPr>
              <a:t>Create Accelerator</a:t>
            </a:r>
            <a:r>
              <a:rPr lang="id-ID" altLang="en-US">
                <a:sym typeface="+mn-ea"/>
              </a:rPr>
              <a:t>,</a:t>
            </a:r>
            <a:endParaRPr lang="id-ID" altLang="en-US">
              <a:solidFill>
                <a:srgbClr val="FF0000"/>
              </a:solidFill>
              <a:sym typeface="+mn-ea"/>
            </a:endParaRPr>
          </a:p>
        </p:txBody>
      </p:sp>
      <p:pic>
        <p:nvPicPr>
          <p:cNvPr id="2" name="Picture 1"/>
          <p:cNvPicPr>
            <a:picLocks noChangeAspect="1"/>
          </p:cNvPicPr>
          <p:nvPr/>
        </p:nvPicPr>
        <p:blipFill>
          <a:blip r:embed="rId1"/>
          <a:stretch>
            <a:fillRect/>
          </a:stretch>
        </p:blipFill>
        <p:spPr>
          <a:xfrm>
            <a:off x="880110" y="2565400"/>
            <a:ext cx="6621780" cy="3719830"/>
          </a:xfrm>
          <a:prstGeom prst="rect">
            <a:avLst/>
          </a:prstGeom>
          <a:ln>
            <a:solidFill>
              <a:schemeClr val="tx1">
                <a:lumMod val="50000"/>
                <a:lumOff val="50000"/>
              </a:schemeClr>
            </a:solidFill>
          </a:ln>
        </p:spPr>
      </p:pic>
      <p:sp>
        <p:nvSpPr>
          <p:cNvPr id="11" name="Rectangles 10"/>
          <p:cNvSpPr/>
          <p:nvPr/>
        </p:nvSpPr>
        <p:spPr>
          <a:xfrm>
            <a:off x="1073150" y="5753735"/>
            <a:ext cx="1747520" cy="3898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3590925" y="6538595"/>
            <a:ext cx="8601075" cy="337185"/>
          </a:xfrm>
          <a:prstGeom prst="rect">
            <a:avLst/>
          </a:prstGeom>
          <a:noFill/>
        </p:spPr>
        <p:txBody>
          <a:bodyPr wrap="square" rtlCol="0" anchor="t">
            <a:spAutoFit/>
          </a:bodyPr>
          <a:p>
            <a:pPr algn="r"/>
            <a:r>
              <a:rPr lang="en-US" sz="1600">
                <a:hlinkClick r:id="rId2" action="ppaction://hlinkfile"/>
              </a:rPr>
              <a:t>https://docs.aws.amazon.com/AWSEC2/latest/UserGuide/elastic-ip-addresses-eip.html</a:t>
            </a:r>
            <a:endParaRPr lang="en-US" sz="1600">
              <a:hlinkClick r:id="rId2" action="ppaction://hlinkfil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683895" y="1837055"/>
            <a:ext cx="10824210" cy="2584450"/>
          </a:xfrm>
          <a:prstGeom prst="rect">
            <a:avLst/>
          </a:prstGeom>
          <a:noFill/>
        </p:spPr>
        <p:txBody>
          <a:bodyPr wrap="square" rtlCol="0" anchor="t">
            <a:spAutoFit/>
          </a:bodyPr>
          <a:p>
            <a:pPr marL="285750" indent="-285750">
              <a:buFont typeface="Arial" panose="020B0604020202020204" pitchFamily="34" charset="0"/>
              <a:buChar char="•"/>
            </a:pPr>
            <a:r>
              <a:rPr lang="en-US"/>
              <a:t>Open the Amazon EC2 console at </a:t>
            </a:r>
            <a:r>
              <a:rPr lang="en-US">
                <a:hlinkClick r:id="rId1" action="ppaction://hlinkfile"/>
              </a:rPr>
              <a:t>https://console.aws.amazon.com/ec2/</a:t>
            </a:r>
            <a:r>
              <a:rPr lang="en-US"/>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 the navigation pane, choose </a:t>
            </a:r>
            <a:r>
              <a:rPr lang="en-US">
                <a:solidFill>
                  <a:srgbClr val="FF0000"/>
                </a:solidFill>
              </a:rPr>
              <a:t>Elastic IPs</a:t>
            </a:r>
            <a:r>
              <a:rPr lang="en-US"/>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olidFill>
                  <a:srgbClr val="FF0000"/>
                </a:solidFill>
              </a:rPr>
              <a:t>Select the Elastic IP</a:t>
            </a:r>
            <a:r>
              <a:rPr lang="en-US"/>
              <a:t> address to associate and choose </a:t>
            </a:r>
            <a:r>
              <a:rPr lang="en-US">
                <a:solidFill>
                  <a:srgbClr val="FF0000"/>
                </a:solidFill>
              </a:rPr>
              <a:t>Actions</a:t>
            </a:r>
            <a:r>
              <a:rPr lang="en-US"/>
              <a:t>, </a:t>
            </a:r>
            <a:r>
              <a:rPr lang="en-US">
                <a:solidFill>
                  <a:srgbClr val="FF0000"/>
                </a:solidFill>
              </a:rPr>
              <a:t>Associate Elastic IP address</a:t>
            </a:r>
            <a:r>
              <a:rPr lang="en-US"/>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For Resource type, choose </a:t>
            </a:r>
            <a:r>
              <a:rPr lang="en-US">
                <a:solidFill>
                  <a:srgbClr val="FF0000"/>
                </a:solidFill>
              </a:rPr>
              <a:t>Instance</a:t>
            </a:r>
            <a:r>
              <a:rPr lang="en-US"/>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id-ID" altLang="en-US"/>
              <a:t>C</a:t>
            </a:r>
            <a:r>
              <a:rPr lang="en-US"/>
              <a:t>hoose the instance with which to associate the Elastic IP address. </a:t>
            </a:r>
            <a:endParaRPr lang="en-US"/>
          </a:p>
        </p:txBody>
      </p:sp>
      <p:sp>
        <p:nvSpPr>
          <p:cNvPr id="6" name="Text Box 5"/>
          <p:cNvSpPr txBox="1"/>
          <p:nvPr/>
        </p:nvSpPr>
        <p:spPr>
          <a:xfrm>
            <a:off x="726440" y="1407795"/>
            <a:ext cx="4690745" cy="460375"/>
          </a:xfrm>
          <a:prstGeom prst="rect">
            <a:avLst/>
          </a:prstGeom>
          <a:noFill/>
        </p:spPr>
        <p:txBody>
          <a:bodyPr wrap="none" rtlCol="0" anchor="t">
            <a:spAutoFit/>
          </a:bodyPr>
          <a:p>
            <a:pPr algn="l"/>
            <a:r>
              <a:rPr lang="id-ID" altLang="en-US" sz="2400">
                <a:sym typeface="+mn-ea"/>
              </a:rPr>
              <a:t>Associate Elastic IP into EC2 instance</a:t>
            </a:r>
            <a:endParaRPr lang="id-ID" altLang="en-US" sz="2400">
              <a:sym typeface="+mn-ea"/>
            </a:endParaRPr>
          </a:p>
        </p:txBody>
      </p:sp>
      <p:sp>
        <p:nvSpPr>
          <p:cNvPr id="10" name="Text Box 9"/>
          <p:cNvSpPr txBox="1"/>
          <p:nvPr/>
        </p:nvSpPr>
        <p:spPr>
          <a:xfrm>
            <a:off x="3590925" y="6538595"/>
            <a:ext cx="8601075" cy="337185"/>
          </a:xfrm>
          <a:prstGeom prst="rect">
            <a:avLst/>
          </a:prstGeom>
          <a:noFill/>
        </p:spPr>
        <p:txBody>
          <a:bodyPr wrap="square" rtlCol="0" anchor="t">
            <a:spAutoFit/>
          </a:bodyPr>
          <a:p>
            <a:pPr algn="r"/>
            <a:r>
              <a:rPr lang="en-US" sz="1600">
                <a:hlinkClick r:id="rId2" action="ppaction://hlinkfile"/>
              </a:rPr>
              <a:t>https://docs.aws.amazon.com/AWSEC2/latest/UserGuide/elastic-ip-addresses-eip.html</a:t>
            </a:r>
            <a:endParaRPr lang="en-US" sz="1600">
              <a:hlinkClick r:id="rId2" action="ppaction://hlinkfil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868680" y="1416685"/>
            <a:ext cx="6014720" cy="922020"/>
          </a:xfrm>
          <a:prstGeom prst="rect">
            <a:avLst/>
          </a:prstGeom>
          <a:noFill/>
        </p:spPr>
        <p:txBody>
          <a:bodyPr wrap="none" rtlCol="0" anchor="t">
            <a:spAutoFit/>
          </a:bodyPr>
          <a:p>
            <a:pPr marL="285750" indent="-285750">
              <a:buFont typeface="Arial" panose="020B0604020202020204" pitchFamily="34" charset="0"/>
              <a:buChar char="•"/>
            </a:pPr>
            <a:r>
              <a:rPr lang="id-ID" altLang="en-US" b="1">
                <a:sym typeface="+mn-ea"/>
              </a:rPr>
              <a:t>Remote SSH</a:t>
            </a:r>
            <a:r>
              <a:rPr lang="id-ID" altLang="en-US">
                <a:sym typeface="+mn-ea"/>
              </a:rPr>
              <a:t> EC2 Instance via </a:t>
            </a:r>
            <a:r>
              <a:rPr lang="id-ID" altLang="en-US" b="1">
                <a:sym typeface="+mn-ea"/>
              </a:rPr>
              <a:t>VS Code Remote SSH</a:t>
            </a:r>
            <a:endParaRPr lang="id-ID" altLang="en-US" b="1">
              <a:sym typeface="+mn-ea"/>
            </a:endParaRPr>
          </a:p>
          <a:p>
            <a:pPr marL="285750" indent="-285750">
              <a:buFont typeface="Arial" panose="020B0604020202020204" pitchFamily="34" charset="0"/>
              <a:buChar char="•"/>
            </a:pPr>
            <a:r>
              <a:rPr lang="id-ID" altLang="en-US">
                <a:sym typeface="+mn-ea"/>
              </a:rPr>
              <a:t>Open SSH Configuration, press </a:t>
            </a:r>
            <a:r>
              <a:rPr lang="id-ID" altLang="en-US" b="1">
                <a:sym typeface="+mn-ea"/>
              </a:rPr>
              <a:t>F1</a:t>
            </a:r>
            <a:r>
              <a:rPr lang="id-ID" altLang="en-US">
                <a:sym typeface="+mn-ea"/>
              </a:rPr>
              <a:t> in VS Code, then type </a:t>
            </a:r>
            <a:r>
              <a:rPr lang="id-ID" altLang="en-US" b="1">
                <a:sym typeface="+mn-ea"/>
              </a:rPr>
              <a:t>ssh</a:t>
            </a:r>
            <a:r>
              <a:rPr lang="id-ID" altLang="en-US">
                <a:sym typeface="+mn-ea"/>
              </a:rPr>
              <a:t>,</a:t>
            </a:r>
            <a:endParaRPr lang="id-ID" altLang="en-US">
              <a:sym typeface="+mn-ea"/>
            </a:endParaRPr>
          </a:p>
          <a:p>
            <a:pPr marL="285750" indent="-285750">
              <a:buFont typeface="Arial" panose="020B0604020202020204" pitchFamily="34" charset="0"/>
              <a:buChar char="•"/>
            </a:pPr>
            <a:r>
              <a:rPr lang="id-ID" altLang="en-US">
                <a:sym typeface="+mn-ea"/>
              </a:rPr>
              <a:t>Then select Remote-SSH: Open SSH Configuration File...</a:t>
            </a:r>
            <a:endParaRPr lang="id-ID" altLang="en-US">
              <a:sym typeface="+mn-ea"/>
            </a:endParaRPr>
          </a:p>
        </p:txBody>
      </p:sp>
      <p:pic>
        <p:nvPicPr>
          <p:cNvPr id="6" name="Picture 5"/>
          <p:cNvPicPr>
            <a:picLocks noChangeAspect="1"/>
          </p:cNvPicPr>
          <p:nvPr/>
        </p:nvPicPr>
        <p:blipFill>
          <a:blip r:embed="rId1"/>
          <a:srcRect l="26428" t="1172" r="27374" b="76888"/>
          <a:stretch>
            <a:fillRect/>
          </a:stretch>
        </p:blipFill>
        <p:spPr>
          <a:xfrm>
            <a:off x="1207770" y="2468245"/>
            <a:ext cx="6010910" cy="32099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85343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Create AWS EC2 Instance</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868680" y="1416685"/>
            <a:ext cx="6490970" cy="3138170"/>
          </a:xfrm>
          <a:prstGeom prst="rect">
            <a:avLst/>
          </a:prstGeom>
          <a:noFill/>
        </p:spPr>
        <p:txBody>
          <a:bodyPr wrap="none" rtlCol="0" anchor="t">
            <a:spAutoFit/>
          </a:bodyPr>
          <a:p>
            <a:pPr marL="285750" indent="-285750" algn="l">
              <a:buFont typeface="Arial" panose="020B0604020202020204" pitchFamily="34" charset="0"/>
              <a:buChar char="•"/>
            </a:pPr>
            <a:r>
              <a:rPr lang="id-ID" altLang="en-US" b="1">
                <a:sym typeface="+mn-ea"/>
              </a:rPr>
              <a:t>Remote SSH</a:t>
            </a:r>
            <a:r>
              <a:rPr lang="id-ID" altLang="en-US">
                <a:sym typeface="+mn-ea"/>
              </a:rPr>
              <a:t> EC2 Instance via </a:t>
            </a:r>
            <a:r>
              <a:rPr lang="id-ID" altLang="en-US" b="1">
                <a:sym typeface="+mn-ea"/>
              </a:rPr>
              <a:t>VS Code Remote SSH</a:t>
            </a:r>
            <a:endParaRPr lang="id-ID" altLang="en-US" b="1">
              <a:sym typeface="+mn-ea"/>
            </a:endParaRPr>
          </a:p>
          <a:p>
            <a:pPr marL="285750" indent="-285750" algn="l">
              <a:buFont typeface="Arial" panose="020B0604020202020204" pitchFamily="34" charset="0"/>
              <a:buChar char="•"/>
            </a:pPr>
            <a:r>
              <a:rPr lang="id-ID" altLang="en-US">
                <a:sym typeface="+mn-ea"/>
              </a:rPr>
              <a:t>Open SSH Configuration, press </a:t>
            </a:r>
            <a:r>
              <a:rPr lang="id-ID" altLang="en-US" b="1">
                <a:sym typeface="+mn-ea"/>
              </a:rPr>
              <a:t>F1</a:t>
            </a:r>
            <a:r>
              <a:rPr lang="id-ID" altLang="en-US">
                <a:sym typeface="+mn-ea"/>
              </a:rPr>
              <a:t> in VS Code, then type </a:t>
            </a:r>
            <a:r>
              <a:rPr lang="id-ID" altLang="en-US" b="1">
                <a:sym typeface="+mn-ea"/>
              </a:rPr>
              <a:t>ssh</a:t>
            </a:r>
            <a:r>
              <a:rPr lang="id-ID" altLang="en-US">
                <a:sym typeface="+mn-ea"/>
              </a:rPr>
              <a:t>,</a:t>
            </a:r>
            <a:endParaRPr lang="id-ID" altLang="en-US">
              <a:sym typeface="+mn-ea"/>
            </a:endParaRPr>
          </a:p>
          <a:p>
            <a:pPr marL="285750" indent="-285750" algn="l">
              <a:buFont typeface="Arial" panose="020B0604020202020204" pitchFamily="34" charset="0"/>
              <a:buChar char="•"/>
            </a:pPr>
            <a:r>
              <a:rPr lang="id-ID" altLang="en-US">
                <a:sym typeface="+mn-ea"/>
              </a:rPr>
              <a:t>Then select Remote-SSH: Open SSH Configuration File...</a:t>
            </a:r>
            <a:endParaRPr lang="id-ID" altLang="en-US">
              <a:sym typeface="+mn-ea"/>
            </a:endParaRPr>
          </a:p>
          <a:p>
            <a:pPr marL="285750" indent="-285750" algn="l">
              <a:buFont typeface="Arial" panose="020B0604020202020204" pitchFamily="34" charset="0"/>
              <a:buChar char="•"/>
            </a:pPr>
            <a:r>
              <a:rPr lang="id-ID" altLang="en-US">
                <a:sym typeface="+mn-ea"/>
              </a:rPr>
              <a:t>Add new configuration bya add the folloing line at the end of file,</a:t>
            </a:r>
            <a:endParaRPr lang="id-ID" altLang="en-US">
              <a:sym typeface="+mn-ea"/>
            </a:endParaRPr>
          </a:p>
          <a:p>
            <a:pPr marL="285750" indent="-285750" algn="l">
              <a:buFont typeface="Arial" panose="020B0604020202020204" pitchFamily="34" charset="0"/>
              <a:buChar char="•"/>
            </a:pPr>
            <a:endParaRPr lang="id-ID" altLang="en-US">
              <a:solidFill>
                <a:srgbClr val="FF0000"/>
              </a:solidFill>
              <a:sym typeface="+mn-ea"/>
            </a:endParaRPr>
          </a:p>
          <a:p>
            <a:pPr indent="0" algn="l">
              <a:buNone/>
            </a:pPr>
            <a:r>
              <a:rPr lang="id-ID" altLang="en-US">
                <a:solidFill>
                  <a:srgbClr val="FF0000"/>
                </a:solidFill>
                <a:sym typeface="+mn-ea"/>
              </a:rPr>
              <a:t>Host &lt;enter hostname&gt;</a:t>
            </a:r>
            <a:endParaRPr lang="id-ID" altLang="en-US">
              <a:solidFill>
                <a:srgbClr val="FF0000"/>
              </a:solidFill>
              <a:sym typeface="+mn-ea"/>
            </a:endParaRPr>
          </a:p>
          <a:p>
            <a:pPr indent="0" algn="l">
              <a:buNone/>
            </a:pPr>
            <a:r>
              <a:rPr lang="id-ID" altLang="en-US">
                <a:solidFill>
                  <a:srgbClr val="FF0000"/>
                </a:solidFill>
                <a:sym typeface="+mn-ea"/>
              </a:rPr>
              <a:t>    HostName &lt;enter hostname&gt;</a:t>
            </a:r>
            <a:endParaRPr lang="id-ID" altLang="en-US">
              <a:solidFill>
                <a:srgbClr val="FF0000"/>
              </a:solidFill>
              <a:sym typeface="+mn-ea"/>
            </a:endParaRPr>
          </a:p>
          <a:p>
            <a:pPr indent="0" algn="l">
              <a:buNone/>
            </a:pPr>
            <a:r>
              <a:rPr lang="id-ID" altLang="en-US">
                <a:solidFill>
                  <a:srgbClr val="FF0000"/>
                </a:solidFill>
                <a:sym typeface="+mn-ea"/>
              </a:rPr>
              <a:t>    User ubuntu</a:t>
            </a:r>
            <a:endParaRPr lang="id-ID" altLang="en-US">
              <a:solidFill>
                <a:srgbClr val="FF0000"/>
              </a:solidFill>
              <a:sym typeface="+mn-ea"/>
            </a:endParaRPr>
          </a:p>
          <a:p>
            <a:pPr indent="0" algn="l">
              <a:buNone/>
            </a:pPr>
            <a:r>
              <a:rPr lang="id-ID" altLang="en-US">
                <a:solidFill>
                  <a:srgbClr val="FF0000"/>
                </a:solidFill>
                <a:sym typeface="+mn-ea"/>
              </a:rPr>
              <a:t>    IdentityFile /location/to/my.pem</a:t>
            </a:r>
            <a:endParaRPr lang="id-ID" altLang="en-US">
              <a:solidFill>
                <a:srgbClr val="FF0000"/>
              </a:solidFill>
              <a:sym typeface="+mn-ea"/>
            </a:endParaRPr>
          </a:p>
          <a:p>
            <a:pPr indent="0" algn="l">
              <a:buNone/>
            </a:pPr>
            <a:endParaRPr lang="id-ID" altLang="en-US">
              <a:sym typeface="+mn-ea"/>
            </a:endParaRPr>
          </a:p>
          <a:p>
            <a:pPr marL="285750" indent="-285750" algn="l">
              <a:buFont typeface="Arial" panose="020B0604020202020204" pitchFamily="34" charset="0"/>
              <a:buChar char="•"/>
            </a:pPr>
            <a:r>
              <a:rPr lang="id-ID" altLang="en-US">
                <a:sym typeface="+mn-ea"/>
              </a:rPr>
              <a:t>Then try to connect using VS Code Remote  as usual,</a:t>
            </a:r>
            <a:endParaRPr lang="id-ID" altLang="en-US">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882650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Deploy Flask App to EC2 AWS Instance </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867410" y="1431290"/>
            <a:ext cx="9257665" cy="2030095"/>
          </a:xfrm>
          <a:prstGeom prst="rect">
            <a:avLst/>
          </a:prstGeom>
          <a:noFill/>
        </p:spPr>
        <p:txBody>
          <a:bodyPr wrap="square" rtlCol="0" anchor="t">
            <a:spAutoFit/>
          </a:bodyPr>
          <a:p>
            <a:pPr marL="285750" indent="-285750">
              <a:buFont typeface="Arial" panose="020B0604020202020204" pitchFamily="34" charset="0"/>
              <a:buChar char="•"/>
            </a:pPr>
            <a:r>
              <a:rPr lang="id-ID" altLang="en-US"/>
              <a:t>To simplify the deployment, we just creating the Software Repositories for Our Flask App.</a:t>
            </a:r>
            <a:endParaRPr lang="id-ID" altLang="en-US"/>
          </a:p>
          <a:p>
            <a:pPr marL="285750" indent="-285750">
              <a:buFont typeface="Arial" panose="020B0604020202020204" pitchFamily="34" charset="0"/>
              <a:buChar char="•"/>
            </a:pPr>
            <a:endParaRPr lang="id-ID" altLang="en-US"/>
          </a:p>
          <a:p>
            <a:pPr marL="285750" indent="-285750">
              <a:buFont typeface="Arial" panose="020B0604020202020204" pitchFamily="34" charset="0"/>
              <a:buChar char="•"/>
            </a:pPr>
            <a:r>
              <a:rPr lang="id-ID" altLang="en-US"/>
              <a:t>The Structure is following the best practices in “</a:t>
            </a:r>
            <a:r>
              <a:rPr lang="id-ID" altLang="en-US" b="1"/>
              <a:t>Pertemuan 4 (Project Structure)</a:t>
            </a:r>
            <a:r>
              <a:rPr lang="id-ID" altLang="en-US"/>
              <a:t>”</a:t>
            </a:r>
            <a:endParaRPr lang="id-ID" altLang="en-US"/>
          </a:p>
          <a:p>
            <a:pPr marL="285750" indent="-285750"/>
            <a:r>
              <a:rPr lang="en-US">
                <a:hlinkClick r:id="rId1" action="ppaction://hlinkfile"/>
              </a:rPr>
              <a:t>https://github.com/Muhammad-Yunus/Simple-IOT-Server</a:t>
            </a:r>
            <a:endParaRPr lang="en-US">
              <a:hlinkClick r:id="rId1" action="ppaction://hlinkfile"/>
            </a:endParaRPr>
          </a:p>
          <a:p>
            <a:pPr marL="285750" indent="-285750"/>
            <a:endParaRPr lang="en-US"/>
          </a:p>
          <a:p>
            <a:pPr marL="285750" indent="-285750">
              <a:buFont typeface="Arial" panose="020B0604020202020204" pitchFamily="34" charset="0"/>
              <a:buChar char="•"/>
            </a:pPr>
            <a:r>
              <a:rPr lang="id-ID" altLang="en-US"/>
              <a:t>Just Clone the whole repository into the EC2 Instance via git command,</a:t>
            </a:r>
            <a:endParaRPr lang="id-ID" altLang="en-US"/>
          </a:p>
          <a:p>
            <a:pPr marL="285750" indent="-285750"/>
            <a:r>
              <a:rPr lang="id-ID" altLang="en-US">
                <a:highlight>
                  <a:srgbClr val="C0C0C0"/>
                </a:highlight>
              </a:rPr>
              <a:t>git clone </a:t>
            </a:r>
            <a:r>
              <a:rPr lang="en-US">
                <a:highlight>
                  <a:srgbClr val="C0C0C0"/>
                </a:highlight>
                <a:sym typeface="+mn-ea"/>
                <a:hlinkClick r:id="rId1" action="ppaction://hlinkfile"/>
              </a:rPr>
              <a:t>https://github.com/Muhammad-Yunus/Simple-IOT-Server</a:t>
            </a:r>
            <a:endParaRPr lang="en-US" altLang="en-US">
              <a:highlight>
                <a:srgbClr val="C0C0C0"/>
              </a:highlight>
              <a:sym typeface="+mn-ea"/>
              <a:hlinkClick r:id="rId1" action="ppaction://hlinkfi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pic>
        <p:nvPicPr>
          <p:cNvPr id="3" name="Picture 2"/>
          <p:cNvPicPr>
            <a:picLocks noChangeAspect="1"/>
          </p:cNvPicPr>
          <p:nvPr/>
        </p:nvPicPr>
        <p:blipFill>
          <a:blip r:embed="rId1"/>
          <a:stretch>
            <a:fillRect/>
          </a:stretch>
        </p:blipFill>
        <p:spPr>
          <a:xfrm>
            <a:off x="648970" y="1462405"/>
            <a:ext cx="10913745" cy="4870450"/>
          </a:xfrm>
          <a:prstGeom prst="rect">
            <a:avLst/>
          </a:prstGeom>
        </p:spPr>
      </p:pic>
      <p:sp>
        <p:nvSpPr>
          <p:cNvPr id="7" name="Rectangles 6"/>
          <p:cNvSpPr/>
          <p:nvPr/>
        </p:nvSpPr>
        <p:spPr>
          <a:xfrm>
            <a:off x="10401935" y="2206625"/>
            <a:ext cx="1184910" cy="42037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7819390" cy="645160"/>
          </a:xfrm>
          <a:prstGeom prst="rect">
            <a:avLst/>
          </a:prstGeom>
          <a:noFill/>
        </p:spPr>
        <p:txBody>
          <a:bodyPr wrap="none" rtlCol="0">
            <a:spAutoFit/>
          </a:bodyPr>
          <a:p>
            <a:r>
              <a:rPr lang="en-US" sz="3600">
                <a:solidFill>
                  <a:schemeClr val="bg1"/>
                </a:solidFill>
                <a:latin typeface="TeXGyreAdventor" panose="00000500000000000000" charset="0"/>
                <a:cs typeface="TeXGyreAdventor" panose="00000500000000000000" charset="0"/>
              </a:rPr>
              <a:t>Organization Pattern</a:t>
            </a:r>
            <a:r>
              <a:rPr lang="id-ID" altLang="en-US" sz="3600">
                <a:solidFill>
                  <a:schemeClr val="bg1"/>
                </a:solidFill>
                <a:latin typeface="TeXGyreAdventor" panose="00000500000000000000" charset="0"/>
                <a:cs typeface="TeXGyreAdventor" panose="00000500000000000000" charset="0"/>
              </a:rPr>
              <a:t> (Flashback...)</a:t>
            </a:r>
            <a:endParaRPr lang="id-ID" altLang="en-US" sz="3600">
              <a:solidFill>
                <a:schemeClr val="bg1"/>
              </a:solidFill>
              <a:latin typeface="TeXGyreAdventor" panose="00000500000000000000" charset="0"/>
              <a:cs typeface="TeXGyreAdventor" panose="00000500000000000000" charset="0"/>
            </a:endParaRPr>
          </a:p>
        </p:txBody>
      </p:sp>
      <p:pic>
        <p:nvPicPr>
          <p:cNvPr id="6" name="Picture 5"/>
          <p:cNvPicPr>
            <a:picLocks noChangeAspect="1"/>
          </p:cNvPicPr>
          <p:nvPr/>
        </p:nvPicPr>
        <p:blipFill>
          <a:blip r:embed="rId1"/>
          <a:srcRect r="37642"/>
          <a:stretch>
            <a:fillRect/>
          </a:stretch>
        </p:blipFill>
        <p:spPr>
          <a:xfrm>
            <a:off x="0" y="1882140"/>
            <a:ext cx="2364740" cy="4019550"/>
          </a:xfrm>
          <a:prstGeom prst="rect">
            <a:avLst/>
          </a:prstGeom>
        </p:spPr>
      </p:pic>
      <p:sp>
        <p:nvSpPr>
          <p:cNvPr id="8" name="Text Box 7"/>
          <p:cNvSpPr txBox="1"/>
          <p:nvPr/>
        </p:nvSpPr>
        <p:spPr>
          <a:xfrm>
            <a:off x="635" y="1360170"/>
            <a:ext cx="2364105" cy="521970"/>
          </a:xfrm>
          <a:prstGeom prst="rect">
            <a:avLst/>
          </a:prstGeom>
          <a:noFill/>
        </p:spPr>
        <p:txBody>
          <a:bodyPr wrap="square" rtlCol="0" anchor="t">
            <a:spAutoFit/>
          </a:bodyPr>
          <a:p>
            <a:pPr algn="ctr"/>
            <a:r>
              <a:rPr lang="en-US" sz="2800"/>
              <a:t>Package</a:t>
            </a:r>
            <a:endParaRPr lang="en-US" sz="2800"/>
          </a:p>
        </p:txBody>
      </p:sp>
      <p:sp>
        <p:nvSpPr>
          <p:cNvPr id="13" name="Text Box 12"/>
          <p:cNvSpPr txBox="1"/>
          <p:nvPr/>
        </p:nvSpPr>
        <p:spPr>
          <a:xfrm>
            <a:off x="284480" y="6390640"/>
            <a:ext cx="2251075" cy="368300"/>
          </a:xfrm>
          <a:prstGeom prst="rect">
            <a:avLst/>
          </a:prstGeom>
          <a:noFill/>
        </p:spPr>
        <p:txBody>
          <a:bodyPr wrap="square" rtlCol="0" anchor="t">
            <a:spAutoFit/>
          </a:bodyPr>
          <a:p>
            <a:r>
              <a:rPr lang="en-US">
                <a:hlinkClick r:id="rId2" action="ppaction://hlinkfile"/>
              </a:rPr>
              <a:t>Organizing Pattern</a:t>
            </a:r>
            <a:endParaRPr lang="en-US"/>
          </a:p>
        </p:txBody>
      </p:sp>
      <p:sp>
        <p:nvSpPr>
          <p:cNvPr id="7" name="Rectangles 6"/>
          <p:cNvSpPr/>
          <p:nvPr/>
        </p:nvSpPr>
        <p:spPr>
          <a:xfrm>
            <a:off x="3268980" y="1261110"/>
            <a:ext cx="8552180" cy="549783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3658870" y="2648585"/>
            <a:ext cx="7666990" cy="3909695"/>
          </a:xfrm>
          <a:prstGeom prst="rect">
            <a:avLst/>
          </a:prstGeom>
          <a:solidFill>
            <a:schemeClr val="accent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olded Corner 11"/>
          <p:cNvSpPr/>
          <p:nvPr/>
        </p:nvSpPr>
        <p:spPr>
          <a:xfrm>
            <a:off x="4289425" y="2786380"/>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__init__.py</a:t>
            </a:r>
            <a:endParaRPr lang="en-US" sz="1200">
              <a:solidFill>
                <a:schemeClr val="tx1"/>
              </a:solidFill>
            </a:endParaRPr>
          </a:p>
        </p:txBody>
      </p:sp>
      <p:sp>
        <p:nvSpPr>
          <p:cNvPr id="14" name="Folded Corner 13"/>
          <p:cNvSpPr/>
          <p:nvPr/>
        </p:nvSpPr>
        <p:spPr>
          <a:xfrm>
            <a:off x="4289425" y="1508760"/>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run.py</a:t>
            </a:r>
            <a:endParaRPr lang="en-US" sz="1200">
              <a:solidFill>
                <a:schemeClr val="tx1"/>
              </a:solidFill>
            </a:endParaRPr>
          </a:p>
        </p:txBody>
      </p:sp>
      <p:sp>
        <p:nvSpPr>
          <p:cNvPr id="15" name="Folded Corner 14"/>
          <p:cNvSpPr/>
          <p:nvPr/>
        </p:nvSpPr>
        <p:spPr>
          <a:xfrm>
            <a:off x="5779135" y="4122420"/>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config.py</a:t>
            </a:r>
            <a:endParaRPr lang="en-US" sz="1200">
              <a:solidFill>
                <a:schemeClr val="tx1"/>
              </a:solidFill>
            </a:endParaRPr>
          </a:p>
        </p:txBody>
      </p:sp>
      <p:sp>
        <p:nvSpPr>
          <p:cNvPr id="16" name="Folded Corner 15"/>
          <p:cNvSpPr/>
          <p:nvPr/>
        </p:nvSpPr>
        <p:spPr>
          <a:xfrm>
            <a:off x="7128510" y="4122420"/>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instance/</a:t>
            </a:r>
            <a:endParaRPr lang="en-US" sz="1200">
              <a:solidFill>
                <a:schemeClr val="tx1"/>
              </a:solidFill>
            </a:endParaRPr>
          </a:p>
          <a:p>
            <a:pPr algn="ctr"/>
            <a:r>
              <a:rPr lang="en-US" sz="1200">
                <a:solidFill>
                  <a:schemeClr val="tx1"/>
                </a:solidFill>
              </a:rPr>
              <a:t>config.py</a:t>
            </a:r>
            <a:endParaRPr lang="en-US" sz="1200">
              <a:solidFill>
                <a:schemeClr val="tx1"/>
              </a:solidFill>
            </a:endParaRPr>
          </a:p>
        </p:txBody>
      </p:sp>
      <p:sp>
        <p:nvSpPr>
          <p:cNvPr id="17" name="Folded Corner 16"/>
          <p:cNvSpPr/>
          <p:nvPr/>
        </p:nvSpPr>
        <p:spPr>
          <a:xfrm>
            <a:off x="4289425" y="4122420"/>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views.py</a:t>
            </a:r>
            <a:endParaRPr lang="en-US" sz="1200">
              <a:solidFill>
                <a:schemeClr val="tx1"/>
              </a:solidFill>
            </a:endParaRPr>
          </a:p>
        </p:txBody>
      </p:sp>
      <p:sp>
        <p:nvSpPr>
          <p:cNvPr id="18" name="Folded Corner 17"/>
          <p:cNvSpPr/>
          <p:nvPr/>
        </p:nvSpPr>
        <p:spPr>
          <a:xfrm>
            <a:off x="4289425" y="5452745"/>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models.py</a:t>
            </a:r>
            <a:endParaRPr lang="en-US" sz="1200">
              <a:solidFill>
                <a:schemeClr val="tx1"/>
              </a:solidFill>
            </a:endParaRPr>
          </a:p>
        </p:txBody>
      </p:sp>
      <p:sp>
        <p:nvSpPr>
          <p:cNvPr id="19" name="Folded Corner 18"/>
          <p:cNvSpPr/>
          <p:nvPr/>
        </p:nvSpPr>
        <p:spPr>
          <a:xfrm>
            <a:off x="5779135" y="5452745"/>
            <a:ext cx="914400" cy="914400"/>
          </a:xfrm>
          <a:prstGeom prst="foldedCorner">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forms.py</a:t>
            </a:r>
            <a:endParaRPr lang="en-US" sz="1200">
              <a:solidFill>
                <a:schemeClr val="tx1"/>
              </a:solidFill>
            </a:endParaRPr>
          </a:p>
        </p:txBody>
      </p:sp>
      <p:sp>
        <p:nvSpPr>
          <p:cNvPr id="20" name="Flowchart: Card 19"/>
          <p:cNvSpPr/>
          <p:nvPr/>
        </p:nvSpPr>
        <p:spPr>
          <a:xfrm>
            <a:off x="7268845" y="5453380"/>
            <a:ext cx="914400" cy="883920"/>
          </a:xfrm>
          <a:prstGeom prst="flowChartPunchedCard">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template/</a:t>
            </a:r>
            <a:endParaRPr lang="en-US" sz="1200">
              <a:solidFill>
                <a:schemeClr val="tx1"/>
              </a:solidFill>
            </a:endParaRPr>
          </a:p>
        </p:txBody>
      </p:sp>
      <p:sp>
        <p:nvSpPr>
          <p:cNvPr id="21" name="Flowchart: Card 20"/>
          <p:cNvSpPr/>
          <p:nvPr/>
        </p:nvSpPr>
        <p:spPr>
          <a:xfrm>
            <a:off x="8758555" y="5467985"/>
            <a:ext cx="914400" cy="883920"/>
          </a:xfrm>
          <a:prstGeom prst="flowChartPunchedCard">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tx1"/>
                </a:solidFill>
              </a:rPr>
              <a:t>app/</a:t>
            </a:r>
            <a:endParaRPr lang="en-US" sz="1200">
              <a:solidFill>
                <a:schemeClr val="tx1"/>
              </a:solidFill>
            </a:endParaRPr>
          </a:p>
          <a:p>
            <a:pPr algn="ctr"/>
            <a:r>
              <a:rPr lang="en-US" sz="1200">
                <a:solidFill>
                  <a:schemeClr val="tx1"/>
                </a:solidFill>
              </a:rPr>
              <a:t>static/</a:t>
            </a:r>
            <a:endParaRPr lang="en-US" sz="1200">
              <a:solidFill>
                <a:schemeClr val="tx1"/>
              </a:solidFill>
            </a:endParaRPr>
          </a:p>
        </p:txBody>
      </p:sp>
      <p:cxnSp>
        <p:nvCxnSpPr>
          <p:cNvPr id="22" name="Straight Arrow Connector 21"/>
          <p:cNvCxnSpPr>
            <a:stCxn id="18" idx="0"/>
            <a:endCxn id="17" idx="2"/>
          </p:cNvCxnSpPr>
          <p:nvPr/>
        </p:nvCxnSpPr>
        <p:spPr>
          <a:xfrm flipV="1">
            <a:off x="4746625" y="5036820"/>
            <a:ext cx="0" cy="415925"/>
          </a:xfrm>
          <a:prstGeom prst="straightConnector1">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9" idx="0"/>
            <a:endCxn id="17" idx="2"/>
          </p:cNvCxnSpPr>
          <p:nvPr/>
        </p:nvCxnSpPr>
        <p:spPr>
          <a:xfrm rot="16200000" flipV="1">
            <a:off x="5283518" y="4499928"/>
            <a:ext cx="415925" cy="1489710"/>
          </a:xfrm>
          <a:prstGeom prst="bentConnector3">
            <a:avLst>
              <a:gd name="adj1" fmla="val 50000"/>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0" idx="0"/>
            <a:endCxn id="17" idx="2"/>
          </p:cNvCxnSpPr>
          <p:nvPr/>
        </p:nvCxnSpPr>
        <p:spPr>
          <a:xfrm rot="16200000" flipV="1">
            <a:off x="6028055" y="3755390"/>
            <a:ext cx="416560" cy="2979420"/>
          </a:xfrm>
          <a:prstGeom prst="bentConnector3">
            <a:avLst>
              <a:gd name="adj1" fmla="val 50000"/>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1"/>
            <a:endCxn id="20" idx="3"/>
          </p:cNvCxnSpPr>
          <p:nvPr/>
        </p:nvCxnSpPr>
        <p:spPr>
          <a:xfrm flipH="1" flipV="1">
            <a:off x="8183245" y="5895340"/>
            <a:ext cx="575310" cy="14605"/>
          </a:xfrm>
          <a:prstGeom prst="straightConnector1">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0"/>
            <a:endCxn id="12" idx="2"/>
          </p:cNvCxnSpPr>
          <p:nvPr/>
        </p:nvCxnSpPr>
        <p:spPr>
          <a:xfrm flipV="1">
            <a:off x="4746625" y="3700780"/>
            <a:ext cx="0" cy="421640"/>
          </a:xfrm>
          <a:prstGeom prst="straightConnector1">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0"/>
            <a:endCxn id="14" idx="2"/>
          </p:cNvCxnSpPr>
          <p:nvPr/>
        </p:nvCxnSpPr>
        <p:spPr>
          <a:xfrm flipV="1">
            <a:off x="4746625" y="2423160"/>
            <a:ext cx="0" cy="363220"/>
          </a:xfrm>
          <a:prstGeom prst="straightConnector1">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0"/>
            <a:endCxn id="12" idx="2"/>
          </p:cNvCxnSpPr>
          <p:nvPr/>
        </p:nvCxnSpPr>
        <p:spPr>
          <a:xfrm rot="16200000" flipV="1">
            <a:off x="5280660" y="3166745"/>
            <a:ext cx="421640" cy="1489710"/>
          </a:xfrm>
          <a:prstGeom prst="bentConnector3">
            <a:avLst>
              <a:gd name="adj1" fmla="val 50000"/>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6" idx="0"/>
            <a:endCxn id="12" idx="2"/>
          </p:cNvCxnSpPr>
          <p:nvPr/>
        </p:nvCxnSpPr>
        <p:spPr>
          <a:xfrm rot="16200000" flipV="1">
            <a:off x="5955348" y="2492058"/>
            <a:ext cx="421640" cy="2839085"/>
          </a:xfrm>
          <a:prstGeom prst="bentConnector3">
            <a:avLst>
              <a:gd name="adj1" fmla="val 50075"/>
            </a:avLst>
          </a:prstGeom>
          <a:ln w="28575">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10705465" y="2648585"/>
            <a:ext cx="620395" cy="368300"/>
          </a:xfrm>
          <a:prstGeom prst="rect">
            <a:avLst/>
          </a:prstGeom>
          <a:noFill/>
        </p:spPr>
        <p:txBody>
          <a:bodyPr wrap="none" rtlCol="0">
            <a:spAutoFit/>
          </a:bodyPr>
          <a:p>
            <a:r>
              <a:rPr lang="en-US"/>
              <a:t>app/</a:t>
            </a:r>
            <a:endParaRPr lang="en-US"/>
          </a:p>
        </p:txBody>
      </p:sp>
      <p:sp>
        <p:nvSpPr>
          <p:cNvPr id="31" name="Text Box 30"/>
          <p:cNvSpPr txBox="1"/>
          <p:nvPr/>
        </p:nvSpPr>
        <p:spPr>
          <a:xfrm>
            <a:off x="10582910" y="1261110"/>
            <a:ext cx="1223645" cy="368300"/>
          </a:xfrm>
          <a:prstGeom prst="rect">
            <a:avLst/>
          </a:prstGeom>
          <a:noFill/>
        </p:spPr>
        <p:txBody>
          <a:bodyPr wrap="none" rtlCol="0">
            <a:spAutoFit/>
          </a:bodyPr>
          <a:p>
            <a:r>
              <a:rPr lang="en-US"/>
              <a:t>repository/</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882650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Deploy Flask App to EC2 AWS Instance </a:t>
            </a:r>
            <a:endParaRPr lang="en-US" sz="36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867410" y="1431290"/>
            <a:ext cx="6055995" cy="3969385"/>
          </a:xfrm>
          <a:prstGeom prst="rect">
            <a:avLst/>
          </a:prstGeom>
          <a:noFill/>
        </p:spPr>
        <p:txBody>
          <a:bodyPr wrap="square" rtlCol="0" anchor="t">
            <a:spAutoFit/>
          </a:bodyPr>
          <a:p>
            <a:pPr marL="285750" indent="-285750">
              <a:buFont typeface="Arial" panose="020B0604020202020204" pitchFamily="34" charset="0"/>
              <a:buChar char="•"/>
            </a:pPr>
            <a:r>
              <a:rPr lang="id-ID"/>
              <a:t>The first this we need to do in EC2 instance is like,</a:t>
            </a:r>
            <a:endParaRPr lang="id-ID"/>
          </a:p>
          <a:p>
            <a:pPr marL="742950" lvl="1" indent="-285750">
              <a:buFont typeface="Arial" panose="020B0604020202020204" pitchFamily="34" charset="0"/>
              <a:buChar char="•"/>
            </a:pPr>
            <a:r>
              <a:rPr lang="id-ID"/>
              <a:t>Update upgrade the software,</a:t>
            </a:r>
            <a:endParaRPr lang="id-ID">
              <a:highlight>
                <a:srgbClr val="C0C0C0"/>
              </a:highlight>
              <a:sym typeface="+mn-ea"/>
            </a:endParaRPr>
          </a:p>
          <a:p>
            <a:pPr marL="742950" lvl="1" indent="-285750">
              <a:buFont typeface="Arial" panose="020B0604020202020204" pitchFamily="34" charset="0"/>
              <a:buChar char="•"/>
            </a:pPr>
            <a:r>
              <a:rPr lang="id-ID">
                <a:sym typeface="+mn-ea"/>
              </a:rPr>
              <a:t>Installing necassary library,</a:t>
            </a:r>
            <a:endParaRPr lang="id-ID">
              <a:sym typeface="+mn-ea"/>
            </a:endParaRPr>
          </a:p>
          <a:p>
            <a:pPr marL="742950" lvl="1" indent="-285750">
              <a:buFont typeface="Arial" panose="020B0604020202020204" pitchFamily="34" charset="0"/>
              <a:buChar char="•"/>
            </a:pPr>
            <a:r>
              <a:rPr lang="id-ID">
                <a:sym typeface="+mn-ea"/>
              </a:rPr>
              <a:t>Configuring Environment,</a:t>
            </a:r>
            <a:endParaRPr lang="id-ID">
              <a:sym typeface="+mn-ea"/>
            </a:endParaRPr>
          </a:p>
          <a:p>
            <a:pPr marL="742950" lvl="1" indent="-285750">
              <a:buFont typeface="Arial" panose="020B0604020202020204" pitchFamily="34" charset="0"/>
              <a:buChar char="•"/>
            </a:pPr>
            <a:r>
              <a:rPr lang="id-ID">
                <a:sym typeface="+mn-ea"/>
              </a:rPr>
              <a:t>etc.</a:t>
            </a:r>
            <a:endParaRPr lang="id-ID">
              <a:sym typeface="+mn-ea"/>
            </a:endParaRPr>
          </a:p>
          <a:p>
            <a:pPr marL="742950" lvl="1" indent="-285750">
              <a:buFont typeface="Arial" panose="020B0604020202020204" pitchFamily="34" charset="0"/>
              <a:buChar char="•"/>
            </a:pPr>
            <a:endParaRPr lang="id-ID">
              <a:sym typeface="+mn-ea"/>
            </a:endParaRPr>
          </a:p>
          <a:p>
            <a:pPr marL="285750" lvl="0" indent="-285750">
              <a:buFont typeface="Arial" panose="020B0604020202020204" pitchFamily="34" charset="0"/>
              <a:buChar char="•"/>
            </a:pPr>
            <a:r>
              <a:rPr lang="id-ID">
                <a:sym typeface="+mn-ea"/>
              </a:rPr>
              <a:t>To make this step much more simple, we just using </a:t>
            </a:r>
            <a:r>
              <a:rPr lang="id-ID">
                <a:solidFill>
                  <a:srgbClr val="FF0000"/>
                </a:solidFill>
                <a:sym typeface="+mn-ea"/>
              </a:rPr>
              <a:t>script environment_setup.sh</a:t>
            </a:r>
            <a:r>
              <a:rPr lang="id-ID">
                <a:sym typeface="+mn-ea"/>
              </a:rPr>
              <a:t> inside the cloned repository,</a:t>
            </a:r>
            <a:endParaRPr lang="id-ID">
              <a:sym typeface="+mn-ea"/>
            </a:endParaRPr>
          </a:p>
          <a:p>
            <a:pPr marL="285750" lvl="0" indent="-285750">
              <a:buFont typeface="Arial" panose="020B0604020202020204" pitchFamily="34" charset="0"/>
              <a:buChar char="•"/>
            </a:pPr>
            <a:endParaRPr lang="id-ID">
              <a:sym typeface="+mn-ea"/>
            </a:endParaRPr>
          </a:p>
          <a:p>
            <a:pPr marL="285750" lvl="0" indent="-285750">
              <a:buFont typeface="Arial" panose="020B0604020202020204" pitchFamily="34" charset="0"/>
              <a:buChar char="•"/>
            </a:pPr>
            <a:r>
              <a:rPr lang="id-ID">
                <a:sym typeface="+mn-ea"/>
              </a:rPr>
              <a:t> To execute the script, just running,</a:t>
            </a:r>
            <a:endParaRPr lang="id-ID">
              <a:sym typeface="+mn-ea"/>
            </a:endParaRPr>
          </a:p>
          <a:p>
            <a:pPr marL="285750" lvl="0" indent="-285750">
              <a:buFont typeface="Arial" panose="020B0604020202020204" pitchFamily="34" charset="0"/>
              <a:buChar char="•"/>
            </a:pPr>
            <a:endParaRPr lang="id-ID">
              <a:sym typeface="+mn-ea"/>
            </a:endParaRPr>
          </a:p>
          <a:p>
            <a:pPr lvl="0" indent="0">
              <a:buFont typeface="Arial" panose="020B0604020202020204" pitchFamily="34" charset="0"/>
              <a:buNone/>
            </a:pPr>
            <a:r>
              <a:rPr lang="id-ID">
                <a:highlight>
                  <a:srgbClr val="C0C0C0"/>
                </a:highlight>
                <a:sym typeface="+mn-ea"/>
              </a:rPr>
              <a:t>sudo chmod +x</a:t>
            </a:r>
            <a:r>
              <a:rPr lang="id-ID">
                <a:solidFill>
                  <a:srgbClr val="1E1E1E"/>
                </a:solidFill>
                <a:highlight>
                  <a:srgbClr val="C0C0C0"/>
                </a:highlight>
                <a:sym typeface="+mn-ea"/>
              </a:rPr>
              <a:t> </a:t>
            </a:r>
            <a:r>
              <a:rPr lang="id-ID">
                <a:solidFill>
                  <a:srgbClr val="1E1E1E"/>
                </a:solidFill>
                <a:highlight>
                  <a:srgbClr val="C0C0C0"/>
                </a:highlight>
                <a:sym typeface="+mn-ea"/>
              </a:rPr>
              <a:t>environment_setup.sh</a:t>
            </a:r>
            <a:endParaRPr lang="id-ID">
              <a:solidFill>
                <a:srgbClr val="1E1E1E"/>
              </a:solidFill>
              <a:highlight>
                <a:srgbClr val="C0C0C0"/>
              </a:highlight>
              <a:sym typeface="+mn-ea"/>
            </a:endParaRPr>
          </a:p>
          <a:p>
            <a:pPr lvl="0" indent="0">
              <a:buFont typeface="Arial" panose="020B0604020202020204" pitchFamily="34" charset="0"/>
              <a:buNone/>
            </a:pPr>
            <a:r>
              <a:rPr lang="id-ID">
                <a:solidFill>
                  <a:srgbClr val="1E1E1E"/>
                </a:solidFill>
                <a:highlight>
                  <a:srgbClr val="C0C0C0"/>
                </a:highlight>
                <a:sym typeface="+mn-ea"/>
              </a:rPr>
              <a:t>./environment_setup.sh</a:t>
            </a:r>
            <a:endParaRPr lang="id-ID">
              <a:highlight>
                <a:srgbClr val="C0C0C0"/>
              </a:highlight>
              <a:sym typeface="+mn-ea"/>
            </a:endParaRPr>
          </a:p>
          <a:p>
            <a:pPr marL="742950" lvl="1" indent="-285750">
              <a:buFont typeface="Arial" panose="020B0604020202020204" pitchFamily="34" charset="0"/>
              <a:buChar char="•"/>
            </a:pPr>
            <a:endParaRPr lang="id-ID">
              <a:highlight>
                <a:srgbClr val="C0C0C0"/>
              </a:highlight>
              <a:sym typeface="+mn-ea"/>
            </a:endParaRPr>
          </a:p>
        </p:txBody>
      </p:sp>
      <p:pic>
        <p:nvPicPr>
          <p:cNvPr id="7" name="Picture 6"/>
          <p:cNvPicPr>
            <a:picLocks noChangeAspect="1"/>
          </p:cNvPicPr>
          <p:nvPr/>
        </p:nvPicPr>
        <p:blipFill>
          <a:blip r:embed="rId1"/>
          <a:stretch>
            <a:fillRect/>
          </a:stretch>
        </p:blipFill>
        <p:spPr>
          <a:xfrm>
            <a:off x="7082790" y="1272540"/>
            <a:ext cx="4693920" cy="50577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882650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Deploy Flask App to EC2 AWS Instance </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726440" y="2068195"/>
            <a:ext cx="11225530" cy="3692525"/>
          </a:xfrm>
          <a:prstGeom prst="rect">
            <a:avLst/>
          </a:prstGeom>
          <a:noFill/>
        </p:spPr>
        <p:txBody>
          <a:bodyPr wrap="square" rtlCol="0" anchor="t">
            <a:spAutoFit/>
          </a:bodyPr>
          <a:p>
            <a:pPr marL="285750" indent="-285750">
              <a:buFont typeface="Arial" panose="020B0604020202020204" pitchFamily="34" charset="0"/>
              <a:buChar char="•"/>
            </a:pPr>
            <a:r>
              <a:rPr lang="id-ID" altLang="en-US"/>
              <a:t>Access MySQL Console using below command, (default password is blank, just hit enter)</a:t>
            </a:r>
            <a:endParaRPr lang="en-US"/>
          </a:p>
          <a:p>
            <a:r>
              <a:rPr lang="en-US"/>
              <a:t>$ </a:t>
            </a:r>
            <a:r>
              <a:rPr lang="en-US">
                <a:solidFill>
                  <a:srgbClr val="FF0000"/>
                </a:solidFill>
              </a:rPr>
              <a:t>sudo mysql -u root -p</a:t>
            </a:r>
            <a:endParaRPr lang="en-US"/>
          </a:p>
          <a:p>
            <a:endParaRPr lang="en-US"/>
          </a:p>
          <a:p>
            <a:pPr marL="285750" indent="-285750">
              <a:buFont typeface="Arial" panose="020B0604020202020204" pitchFamily="34" charset="0"/>
              <a:buChar char="•"/>
            </a:pPr>
            <a:r>
              <a:rPr lang="id-ID" altLang="en-US"/>
              <a:t>Then, we need to create a new user using below command, just change the </a:t>
            </a:r>
            <a:r>
              <a:rPr lang="en-US"/>
              <a:t>‘</a:t>
            </a:r>
            <a:r>
              <a:rPr lang="id-ID" altLang="en-US"/>
              <a:t>my</a:t>
            </a:r>
            <a:r>
              <a:rPr lang="en-US"/>
              <a:t>password’ </a:t>
            </a:r>
            <a:r>
              <a:rPr lang="id-ID" altLang="en-US"/>
              <a:t>with the password that our preferred,</a:t>
            </a:r>
            <a:endParaRPr lang="en-US"/>
          </a:p>
          <a:p>
            <a:pPr indent="0">
              <a:buFont typeface="Arial" panose="020B0604020202020204" pitchFamily="34" charset="0"/>
              <a:buNone/>
            </a:pPr>
            <a:r>
              <a:rPr lang="en-US"/>
              <a:t>&gt; </a:t>
            </a:r>
            <a:r>
              <a:rPr lang="en-US">
                <a:solidFill>
                  <a:srgbClr val="FF0000"/>
                </a:solidFill>
              </a:rPr>
              <a:t>CREATE USER 'user'@'localhost' IDENTIFIED BY '</a:t>
            </a:r>
            <a:r>
              <a:rPr lang="id-ID" altLang="en-US" b="1">
                <a:solidFill>
                  <a:srgbClr val="FF0000"/>
                </a:solidFill>
              </a:rPr>
              <a:t>my</a:t>
            </a:r>
            <a:r>
              <a:rPr lang="en-US" b="1">
                <a:solidFill>
                  <a:srgbClr val="FF0000"/>
                </a:solidFill>
              </a:rPr>
              <a:t>password</a:t>
            </a:r>
            <a:r>
              <a:rPr lang="en-US">
                <a:solidFill>
                  <a:srgbClr val="FF0000"/>
                </a:solidFill>
              </a:rPr>
              <a:t>';</a:t>
            </a:r>
            <a:endParaRPr lang="en-US"/>
          </a:p>
          <a:p>
            <a:endParaRPr lang="en-US"/>
          </a:p>
          <a:p>
            <a:pPr marL="285750" indent="-285750">
              <a:buFont typeface="Arial" panose="020B0604020202020204" pitchFamily="34" charset="0"/>
              <a:buChar char="•"/>
            </a:pPr>
            <a:r>
              <a:rPr lang="en-US"/>
              <a:t>grant privileges</a:t>
            </a:r>
            <a:r>
              <a:rPr lang="id-ID" altLang="en-US"/>
              <a:t> into that new user,</a:t>
            </a:r>
            <a:endParaRPr lang="id-ID" altLang="en-US"/>
          </a:p>
          <a:p>
            <a:pPr indent="0">
              <a:buFont typeface="Arial" panose="020B0604020202020204" pitchFamily="34" charset="0"/>
              <a:buNone/>
            </a:pPr>
            <a:endParaRPr lang="en-US"/>
          </a:p>
          <a:p>
            <a:pPr indent="0">
              <a:buFont typeface="Arial" panose="020B0604020202020204" pitchFamily="34" charset="0"/>
              <a:buNone/>
            </a:pPr>
            <a:r>
              <a:rPr lang="en-US"/>
              <a:t>&gt; </a:t>
            </a:r>
            <a:r>
              <a:rPr lang="en-US">
                <a:solidFill>
                  <a:srgbClr val="FF0000"/>
                </a:solidFill>
              </a:rPr>
              <a:t>GRANT ALL PRIVILEGES ON * . * TO 'user'@'localhost';</a:t>
            </a:r>
            <a:endParaRPr lang="en-US">
              <a:solidFill>
                <a:srgbClr val="FF0000"/>
              </a:solidFill>
            </a:endParaRPr>
          </a:p>
          <a:p>
            <a:endParaRPr lang="en-US"/>
          </a:p>
          <a:p>
            <a:pPr marL="285750" indent="-285750">
              <a:buFont typeface="Arial" panose="020B0604020202020204" pitchFamily="34" charset="0"/>
              <a:buChar char="•"/>
            </a:pPr>
            <a:r>
              <a:rPr lang="en-US"/>
              <a:t>Reload privileges,</a:t>
            </a:r>
            <a:endParaRPr lang="en-US"/>
          </a:p>
          <a:p>
            <a:r>
              <a:rPr lang="en-US"/>
              <a:t>&gt; </a:t>
            </a:r>
            <a:r>
              <a:rPr lang="en-US">
                <a:solidFill>
                  <a:srgbClr val="FF0000"/>
                </a:solidFill>
              </a:rPr>
              <a:t>FLUSH PRIVILEGES;</a:t>
            </a:r>
            <a:endParaRPr lang="id-ID" altLang="en-US">
              <a:solidFill>
                <a:srgbClr val="FF0000"/>
              </a:solidFill>
            </a:endParaRPr>
          </a:p>
        </p:txBody>
      </p:sp>
      <p:sp>
        <p:nvSpPr>
          <p:cNvPr id="6" name="Text Box 5"/>
          <p:cNvSpPr txBox="1"/>
          <p:nvPr/>
        </p:nvSpPr>
        <p:spPr>
          <a:xfrm>
            <a:off x="726440" y="1407795"/>
            <a:ext cx="6242685" cy="460375"/>
          </a:xfrm>
          <a:prstGeom prst="rect">
            <a:avLst/>
          </a:prstGeom>
          <a:noFill/>
        </p:spPr>
        <p:txBody>
          <a:bodyPr wrap="none" rtlCol="0" anchor="t">
            <a:spAutoFit/>
          </a:bodyPr>
          <a:p>
            <a:pPr algn="l"/>
            <a:r>
              <a:rPr lang="id-ID" altLang="en-US" sz="2400">
                <a:sym typeface="+mn-ea"/>
              </a:rPr>
              <a:t>Create a New MySQL User in MySQL Server </a:t>
            </a:r>
            <a:r>
              <a:rPr lang="id-ID" altLang="en-US" sz="2400">
                <a:sym typeface="+mn-ea"/>
              </a:rPr>
              <a:t>(EC2)</a:t>
            </a:r>
            <a:endParaRPr lang="id-ID" altLang="en-US" sz="24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8826500"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Deploy Flask App to EC2 AWS Instance </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575310" y="2160905"/>
            <a:ext cx="11225530" cy="2861310"/>
          </a:xfrm>
          <a:prstGeom prst="rect">
            <a:avLst/>
          </a:prstGeom>
          <a:noFill/>
        </p:spPr>
        <p:txBody>
          <a:bodyPr wrap="square" rtlCol="0" anchor="t">
            <a:spAutoFit/>
          </a:bodyPr>
          <a:p>
            <a:pPr marL="285750" indent="-285750">
              <a:buFont typeface="Arial" panose="020B0604020202020204" pitchFamily="34" charset="0"/>
              <a:buChar char="•"/>
            </a:pPr>
            <a:r>
              <a:rPr lang="id-ID"/>
              <a:t>Now, t</a:t>
            </a:r>
            <a:r>
              <a:rPr lang="id-ID" altLang="en-US"/>
              <a:t>ry to access MySQL console using a new user created</a:t>
            </a:r>
            <a:endParaRPr lang="id-ID" altLang="en-US"/>
          </a:p>
          <a:p>
            <a:r>
              <a:rPr lang="en-US"/>
              <a:t>$ </a:t>
            </a:r>
            <a:r>
              <a:rPr lang="en-US">
                <a:solidFill>
                  <a:srgbClr val="FF0000"/>
                </a:solidFill>
              </a:rPr>
              <a:t>mysql -u user -p</a:t>
            </a:r>
            <a:endParaRPr lang="en-US">
              <a:solidFill>
                <a:srgbClr val="FF0000"/>
              </a:solidFill>
            </a:endParaRPr>
          </a:p>
          <a:p>
            <a:endParaRPr lang="en-US">
              <a:solidFill>
                <a:srgbClr val="FF0000"/>
              </a:solidFill>
            </a:endParaRPr>
          </a:p>
          <a:p>
            <a:pPr marL="285750" indent="-285750">
              <a:buFont typeface="Arial" panose="020B0604020202020204" pitchFamily="34" charset="0"/>
              <a:buChar char="•"/>
            </a:pPr>
            <a:r>
              <a:rPr lang="id-ID" altLang="en-US">
                <a:solidFill>
                  <a:schemeClr val="tx1"/>
                </a:solidFill>
              </a:rPr>
              <a:t>Create a New Databas IOTPLATFORM using that user,</a:t>
            </a:r>
            <a:endParaRPr lang="id-ID" altLang="en-US">
              <a:solidFill>
                <a:schemeClr val="tx1"/>
              </a:solidFill>
            </a:endParaRPr>
          </a:p>
          <a:p>
            <a:r>
              <a:rPr lang="id-ID" altLang="en-US">
                <a:solidFill>
                  <a:schemeClr val="tx1"/>
                </a:solidFill>
              </a:rPr>
              <a:t>&gt;</a:t>
            </a:r>
            <a:r>
              <a:rPr lang="id-ID" altLang="en-US">
                <a:solidFill>
                  <a:srgbClr val="FF0000"/>
                </a:solidFill>
              </a:rPr>
              <a:t> CREATE DATABASE </a:t>
            </a:r>
            <a:r>
              <a:rPr lang="id-ID" altLang="en-US">
                <a:solidFill>
                  <a:srgbClr val="FF0000"/>
                </a:solidFill>
                <a:sym typeface="+mn-ea"/>
              </a:rPr>
              <a:t>IOTPLATFORM ;</a:t>
            </a:r>
            <a:endParaRPr lang="id-ID" altLang="en-US">
              <a:solidFill>
                <a:srgbClr val="FF0000"/>
              </a:solidFill>
              <a:sym typeface="+mn-ea"/>
            </a:endParaRPr>
          </a:p>
          <a:p>
            <a:endParaRPr lang="id-ID" altLang="en-US">
              <a:solidFill>
                <a:srgbClr val="FF0000"/>
              </a:solidFill>
            </a:endParaRPr>
          </a:p>
          <a:p>
            <a:pPr marL="285750" indent="-285750">
              <a:buFont typeface="Arial" panose="020B0604020202020204" pitchFamily="34" charset="0"/>
              <a:buChar char="•"/>
            </a:pPr>
            <a:r>
              <a:rPr lang="id-ID" altLang="en-US">
                <a:solidFill>
                  <a:schemeClr val="tx1"/>
                </a:solidFill>
              </a:rPr>
              <a:t>Don’t forget to change</a:t>
            </a:r>
            <a:r>
              <a:rPr lang="id-ID" altLang="en-US">
                <a:solidFill>
                  <a:srgbClr val="FF0000"/>
                </a:solidFill>
              </a:rPr>
              <a:t> </a:t>
            </a:r>
            <a:r>
              <a:rPr lang="id-ID" altLang="en-US">
                <a:solidFill>
                  <a:srgbClr val="FF0000"/>
                </a:solidFill>
                <a:sym typeface="+mn-ea"/>
              </a:rPr>
              <a:t>SQLALCHEMY_DATABASE_URI</a:t>
            </a:r>
            <a:r>
              <a:rPr lang="id-ID" altLang="en-US">
                <a:sym typeface="+mn-ea"/>
              </a:rPr>
              <a:t> in </a:t>
            </a:r>
            <a:r>
              <a:rPr lang="id-ID" altLang="en-US">
                <a:solidFill>
                  <a:srgbClr val="FF0000"/>
                </a:solidFill>
                <a:sym typeface="+mn-ea"/>
              </a:rPr>
              <a:t>instance/config.py</a:t>
            </a:r>
            <a:r>
              <a:rPr lang="id-ID" altLang="en-US">
                <a:sym typeface="+mn-ea"/>
              </a:rPr>
              <a:t> into connection string into the New User Created </a:t>
            </a:r>
            <a:r>
              <a:rPr lang="id-ID" altLang="en-US">
                <a:solidFill>
                  <a:schemeClr val="tx1"/>
                </a:solidFill>
              </a:rPr>
              <a:t> and New Database Created Above.</a:t>
            </a:r>
            <a:endParaRPr lang="id-ID" altLang="en-US">
              <a:solidFill>
                <a:schemeClr val="tx1"/>
              </a:solidFill>
            </a:endParaRPr>
          </a:p>
          <a:p>
            <a:pPr lvl="2" indent="-285750">
              <a:buFont typeface="Arial" panose="020B0604020202020204" pitchFamily="34" charset="0"/>
              <a:buChar char="•"/>
            </a:pPr>
            <a:r>
              <a:rPr lang="id-ID" altLang="en-US">
                <a:solidFill>
                  <a:srgbClr val="F44336"/>
                </a:solidFill>
                <a:sym typeface="+mn-ea"/>
              </a:rPr>
              <a:t>mysql://&lt;username&gt;:&lt;password&gt;@localhost/&lt;database&gt;</a:t>
            </a:r>
            <a:endParaRPr lang="id-ID" altLang="en-US">
              <a:solidFill>
                <a:srgbClr val="F44336"/>
              </a:solidFill>
              <a:sym typeface="+mn-ea"/>
            </a:endParaRPr>
          </a:p>
          <a:p>
            <a:pPr lvl="1" indent="0">
              <a:buFont typeface="Arial" panose="020B0604020202020204" pitchFamily="34" charset="0"/>
              <a:buNone/>
            </a:pPr>
            <a:endParaRPr lang="id-ID" altLang="en-US">
              <a:solidFill>
                <a:schemeClr val="tx1"/>
              </a:solidFill>
            </a:endParaRPr>
          </a:p>
        </p:txBody>
      </p:sp>
      <p:sp>
        <p:nvSpPr>
          <p:cNvPr id="6" name="Text Box 5"/>
          <p:cNvSpPr txBox="1"/>
          <p:nvPr/>
        </p:nvSpPr>
        <p:spPr>
          <a:xfrm>
            <a:off x="726440" y="1407795"/>
            <a:ext cx="8425815" cy="460375"/>
          </a:xfrm>
          <a:prstGeom prst="rect">
            <a:avLst/>
          </a:prstGeom>
          <a:noFill/>
        </p:spPr>
        <p:txBody>
          <a:bodyPr wrap="none" rtlCol="0" anchor="t">
            <a:spAutoFit/>
          </a:bodyPr>
          <a:p>
            <a:pPr algn="l"/>
            <a:r>
              <a:rPr lang="id-ID" altLang="en-US" sz="2400">
                <a:sym typeface="+mn-ea"/>
              </a:rPr>
              <a:t>Create a Database for Our Flask Application </a:t>
            </a:r>
            <a:r>
              <a:rPr lang="id-ID" altLang="en-US" sz="2400">
                <a:sym typeface="+mn-ea"/>
              </a:rPr>
              <a:t> in MySQL Server (EC2)</a:t>
            </a:r>
            <a:endParaRPr lang="id-ID" altLang="en-US" sz="24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11057255"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Add Inbound &amp; Outpbound Rule in AWS Security Group</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781685" y="1358265"/>
            <a:ext cx="10733405" cy="3784600"/>
          </a:xfrm>
          <a:prstGeom prst="rect">
            <a:avLst/>
          </a:prstGeom>
          <a:noFill/>
        </p:spPr>
        <p:txBody>
          <a:bodyPr wrap="square" rtlCol="0" anchor="t">
            <a:spAutoFit/>
          </a:bodyPr>
          <a:p>
            <a:pPr marL="800100" lvl="1" indent="-342900">
              <a:buFont typeface="Arial" panose="020B0604020202020204" pitchFamily="34" charset="0"/>
              <a:buChar char="•"/>
            </a:pPr>
            <a:r>
              <a:rPr lang="id-ID" altLang="en-US" sz="2000">
                <a:sym typeface="+mn-ea"/>
              </a:rPr>
              <a:t>Since in EC2 instance by default only open PORT 22 to public, we need to add Rule for another PORT like in 5000 used in our Flask App in AWS Services called with </a:t>
            </a:r>
            <a:r>
              <a:rPr lang="id-ID" altLang="en-US" sz="2000">
                <a:solidFill>
                  <a:srgbClr val="FF0000"/>
                </a:solidFill>
                <a:sym typeface="+mn-ea"/>
              </a:rPr>
              <a:t>AWS Security Group</a:t>
            </a: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a:p>
            <a:pPr marL="800100" lvl="1" indent="-342900">
              <a:buFont typeface="Arial" panose="020B0604020202020204" pitchFamily="34" charset="0"/>
              <a:buChar char="•"/>
            </a:pPr>
            <a:r>
              <a:rPr lang="id-ID" altLang="en-US" sz="2000">
                <a:solidFill>
                  <a:srgbClr val="0D142D"/>
                </a:solidFill>
                <a:sym typeface="+mn-ea"/>
              </a:rPr>
              <a:t>Just ensure we choose the correct </a:t>
            </a:r>
            <a:r>
              <a:rPr lang="id-ID" altLang="en-US" sz="2000">
                <a:solidFill>
                  <a:srgbClr val="FF0000"/>
                </a:solidFill>
                <a:sym typeface="+mn-ea"/>
              </a:rPr>
              <a:t>Security Group Name </a:t>
            </a:r>
            <a:r>
              <a:rPr lang="id-ID" altLang="en-US" sz="2000">
                <a:solidFill>
                  <a:srgbClr val="0D142D"/>
                </a:solidFill>
                <a:sym typeface="+mn-ea"/>
              </a:rPr>
              <a:t>used by ours EC2 instance</a:t>
            </a:r>
            <a:endParaRPr lang="id-ID" altLang="en-US" sz="2000">
              <a:solidFill>
                <a:srgbClr val="FF0000"/>
              </a:solidFill>
              <a:sym typeface="+mn-ea"/>
            </a:endParaRPr>
          </a:p>
          <a:p>
            <a:pPr marL="800100" lvl="1" indent="-342900">
              <a:buFont typeface="Arial" panose="020B0604020202020204" pitchFamily="34" charset="0"/>
              <a:buChar char="•"/>
            </a:pPr>
            <a:endParaRPr lang="id-ID" altLang="en-US" sz="2000">
              <a:solidFill>
                <a:srgbClr val="FF0000"/>
              </a:solidFill>
              <a:sym typeface="+mn-ea"/>
            </a:endParaRPr>
          </a:p>
        </p:txBody>
      </p:sp>
      <p:pic>
        <p:nvPicPr>
          <p:cNvPr id="7" name="Content Placeholder 6" descr="Untitled"/>
          <p:cNvPicPr>
            <a:picLocks noChangeAspect="1"/>
          </p:cNvPicPr>
          <p:nvPr>
            <p:ph idx="1"/>
          </p:nvPr>
        </p:nvPicPr>
        <p:blipFill>
          <a:blip r:embed="rId1"/>
          <a:srcRect b="7923"/>
          <a:stretch>
            <a:fillRect/>
          </a:stretch>
        </p:blipFill>
        <p:spPr>
          <a:xfrm>
            <a:off x="276860" y="2094230"/>
            <a:ext cx="11553825" cy="2029460"/>
          </a:xfrm>
          <a:prstGeom prst="rect">
            <a:avLst/>
          </a:prstGeom>
          <a:ln>
            <a:solidFill>
              <a:schemeClr val="bg2">
                <a:lumMod val="50000"/>
              </a:schemeClr>
            </a:solidFill>
          </a:ln>
        </p:spPr>
      </p:pic>
      <p:pic>
        <p:nvPicPr>
          <p:cNvPr id="12" name="Content Placeholder 6" descr="C:\Users\Admin\OneDrive\Desktop\Untitled.pngUntitled"/>
          <p:cNvPicPr>
            <a:picLocks noChangeAspect="1"/>
          </p:cNvPicPr>
          <p:nvPr/>
        </p:nvPicPr>
        <p:blipFill>
          <a:blip r:embed="rId2"/>
          <a:srcRect b="19015"/>
          <a:stretch>
            <a:fillRect/>
          </a:stretch>
        </p:blipFill>
        <p:spPr>
          <a:xfrm>
            <a:off x="328930" y="4862830"/>
            <a:ext cx="11450320" cy="1784985"/>
          </a:xfrm>
          <a:prstGeom prst="rect">
            <a:avLst/>
          </a:prstGeom>
          <a:ln>
            <a:solidFill>
              <a:schemeClr val="bg2">
                <a:lumMod val="50000"/>
              </a:schemeClr>
            </a:solid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11057255"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Add Inbound &amp; Outpbound Rule in AWS Security Group</a:t>
            </a:r>
            <a:endParaRPr lang="en-US" sz="3200">
              <a:solidFill>
                <a:schemeClr val="bg1"/>
              </a:solidFill>
              <a:latin typeface="TeXGyreAdventor" panose="00000500000000000000" charset="0"/>
              <a:cs typeface="TeXGyreAdventor" panose="00000500000000000000" charset="0"/>
            </a:endParaRPr>
          </a:p>
        </p:txBody>
      </p:sp>
      <p:pic>
        <p:nvPicPr>
          <p:cNvPr id="4" name="Picture 3"/>
          <p:cNvPicPr>
            <a:picLocks noChangeAspect="1"/>
          </p:cNvPicPr>
          <p:nvPr/>
        </p:nvPicPr>
        <p:blipFill>
          <a:blip r:embed="rId1"/>
          <a:stretch>
            <a:fillRect/>
          </a:stretch>
        </p:blipFill>
        <p:spPr>
          <a:xfrm>
            <a:off x="114935" y="2609850"/>
            <a:ext cx="11744325" cy="1047750"/>
          </a:xfrm>
          <a:prstGeom prst="rect">
            <a:avLst/>
          </a:prstGeom>
          <a:ln>
            <a:solidFill>
              <a:schemeClr val="bg2">
                <a:lumMod val="50000"/>
              </a:schemeClr>
            </a:solidFill>
          </a:ln>
        </p:spPr>
      </p:pic>
      <p:sp>
        <p:nvSpPr>
          <p:cNvPr id="7" name="Text Box 6"/>
          <p:cNvSpPr txBox="1"/>
          <p:nvPr/>
        </p:nvSpPr>
        <p:spPr>
          <a:xfrm>
            <a:off x="728980" y="1355090"/>
            <a:ext cx="10733405" cy="2861310"/>
          </a:xfrm>
          <a:prstGeom prst="rect">
            <a:avLst/>
          </a:prstGeom>
          <a:noFill/>
        </p:spPr>
        <p:txBody>
          <a:bodyPr wrap="square" rtlCol="0" anchor="t">
            <a:spAutoFit/>
          </a:bodyPr>
          <a:p>
            <a:pPr marL="800100" lvl="1" indent="-342900">
              <a:buFont typeface="Arial" panose="020B0604020202020204" pitchFamily="34" charset="0"/>
              <a:buChar char="•"/>
            </a:pPr>
            <a:r>
              <a:rPr lang="id-ID" altLang="en-US" sz="2000">
                <a:sym typeface="+mn-ea"/>
              </a:rPr>
              <a:t>Click in </a:t>
            </a:r>
            <a:r>
              <a:rPr lang="id-ID" altLang="en-US" sz="2000">
                <a:solidFill>
                  <a:srgbClr val="0D142D"/>
                </a:solidFill>
                <a:sym typeface="+mn-ea"/>
              </a:rPr>
              <a:t>correct </a:t>
            </a:r>
            <a:r>
              <a:rPr lang="id-ID" altLang="en-US" sz="2000">
                <a:solidFill>
                  <a:srgbClr val="FF0000"/>
                </a:solidFill>
                <a:sym typeface="+mn-ea"/>
              </a:rPr>
              <a:t>Security Group Name </a:t>
            </a:r>
            <a:r>
              <a:rPr lang="id-ID" altLang="en-US" sz="2000">
                <a:solidFill>
                  <a:srgbClr val="0D142D"/>
                </a:solidFill>
                <a:sym typeface="+mn-ea"/>
              </a:rPr>
              <a:t>used by ours EC2 instance,</a:t>
            </a:r>
            <a:endParaRPr lang="id-ID" altLang="en-US" sz="2000">
              <a:solidFill>
                <a:srgbClr val="0D142D"/>
              </a:solidFill>
              <a:sym typeface="+mn-ea"/>
            </a:endParaRPr>
          </a:p>
          <a:p>
            <a:pPr marL="800100" lvl="1" indent="-342900">
              <a:buFont typeface="Arial" panose="020B0604020202020204" pitchFamily="34" charset="0"/>
              <a:buChar char="•"/>
            </a:pPr>
            <a:r>
              <a:rPr lang="id-ID" altLang="en-US" sz="2000">
                <a:solidFill>
                  <a:schemeClr val="tx1"/>
                </a:solidFill>
                <a:sym typeface="+mn-ea"/>
              </a:rPr>
              <a:t>Then Open the</a:t>
            </a:r>
            <a:r>
              <a:rPr lang="id-ID" altLang="en-US" sz="2000">
                <a:solidFill>
                  <a:srgbClr val="FF0000"/>
                </a:solidFill>
                <a:sym typeface="+mn-ea"/>
              </a:rPr>
              <a:t> Inbound Rules </a:t>
            </a:r>
            <a:r>
              <a:rPr lang="id-ID" altLang="en-US" sz="2000">
                <a:solidFill>
                  <a:schemeClr val="tx1"/>
                </a:solidFill>
                <a:sym typeface="+mn-ea"/>
              </a:rPr>
              <a:t>tab and </a:t>
            </a:r>
            <a:r>
              <a:rPr lang="id-ID" altLang="en-US" sz="2000">
                <a:solidFill>
                  <a:srgbClr val="FF0000"/>
                </a:solidFill>
                <a:sym typeface="+mn-ea"/>
              </a:rPr>
              <a:t>Outbound Rules </a:t>
            </a:r>
            <a:r>
              <a:rPr lang="id-ID" altLang="en-US" sz="2000">
                <a:solidFill>
                  <a:schemeClr val="tx1"/>
                </a:solidFill>
                <a:sym typeface="+mn-ea"/>
              </a:rPr>
              <a:t>tab,</a:t>
            </a: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olidFill>
                  <a:schemeClr val="tx1"/>
                </a:solidFill>
                <a:sym typeface="+mn-ea"/>
              </a:rPr>
              <a:t>Just add Custom TCP inport </a:t>
            </a:r>
            <a:r>
              <a:rPr lang="id-ID" altLang="en-US" sz="2000">
                <a:solidFill>
                  <a:srgbClr val="FF0000"/>
                </a:solidFill>
                <a:sym typeface="+mn-ea"/>
              </a:rPr>
              <a:t>5000 </a:t>
            </a:r>
            <a:r>
              <a:rPr lang="id-ID" altLang="en-US" sz="2000">
                <a:solidFill>
                  <a:schemeClr val="tx1"/>
                </a:solidFill>
                <a:sym typeface="+mn-ea"/>
              </a:rPr>
              <a:t>with Source </a:t>
            </a:r>
            <a:r>
              <a:rPr lang="id-ID" altLang="en-US" sz="2000">
                <a:solidFill>
                  <a:srgbClr val="FF0000"/>
                </a:solidFill>
                <a:sym typeface="+mn-ea"/>
              </a:rPr>
              <a:t>Anywhere-IPv4</a:t>
            </a:r>
            <a:r>
              <a:rPr lang="id-ID" altLang="en-US" sz="2000">
                <a:solidFill>
                  <a:schemeClr val="tx1"/>
                </a:solidFill>
                <a:sym typeface="+mn-ea"/>
              </a:rPr>
              <a:t>,</a:t>
            </a: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olidFill>
                  <a:schemeClr val="tx1"/>
                </a:solidFill>
                <a:sym typeface="+mn-ea"/>
              </a:rPr>
              <a:t>Rememmber to do this twice  ( Inbound Rule &amp; Outbound Rule)</a:t>
            </a:r>
            <a:endParaRPr lang="id-ID" altLang="en-US" sz="2000">
              <a:solidFill>
                <a:schemeClr val="tx1"/>
              </a:solidFill>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11057255"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Add Inbound &amp; Outpbound Rule in AWS Security Group</a:t>
            </a:r>
            <a:endParaRPr lang="en-US" sz="3200">
              <a:solidFill>
                <a:schemeClr val="bg1"/>
              </a:solidFill>
              <a:latin typeface="TeXGyreAdventor" panose="00000500000000000000" charset="0"/>
              <a:cs typeface="TeXGyreAdventor" panose="00000500000000000000" charset="0"/>
            </a:endParaRPr>
          </a:p>
        </p:txBody>
      </p:sp>
      <p:sp>
        <p:nvSpPr>
          <p:cNvPr id="7" name="Text Box 6"/>
          <p:cNvSpPr txBox="1"/>
          <p:nvPr/>
        </p:nvSpPr>
        <p:spPr>
          <a:xfrm>
            <a:off x="739140" y="2152650"/>
            <a:ext cx="10733405" cy="2553335"/>
          </a:xfrm>
          <a:prstGeom prst="rect">
            <a:avLst/>
          </a:prstGeom>
          <a:noFill/>
        </p:spPr>
        <p:txBody>
          <a:bodyPr wrap="square" rtlCol="0" anchor="t">
            <a:spAutoFit/>
          </a:bodyPr>
          <a:p>
            <a:pPr marL="800100" lvl="1" indent="-342900">
              <a:buFont typeface="Arial" panose="020B0604020202020204" pitchFamily="34" charset="0"/>
              <a:buChar char="•"/>
            </a:pPr>
            <a:r>
              <a:rPr lang="id-ID" altLang="en-US" sz="2000">
                <a:sym typeface="+mn-ea"/>
              </a:rPr>
              <a:t>Since the port is already opened, we can try to test run our Flask App in EC2 instance.</a:t>
            </a:r>
            <a:endParaRPr lang="id-ID" altLang="en-US" sz="2000">
              <a:sym typeface="+mn-ea"/>
            </a:endParaRPr>
          </a:p>
          <a:p>
            <a:pPr marL="800100" lvl="1" indent="-342900">
              <a:buFont typeface="Arial" panose="020B0604020202020204" pitchFamily="34" charset="0"/>
              <a:buChar char="•"/>
            </a:pPr>
            <a:r>
              <a:rPr lang="id-ID" altLang="en-US" sz="2000">
                <a:sym typeface="+mn-ea"/>
              </a:rPr>
              <a:t>Invoking the app by running below command,</a:t>
            </a:r>
            <a:endParaRPr lang="id-ID" altLang="en-US" sz="2000">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endParaRPr lang="id-ID" altLang="en-US" sz="2000">
              <a:solidFill>
                <a:schemeClr val="tx1"/>
              </a:solidFill>
              <a:sym typeface="+mn-ea"/>
            </a:endParaRPr>
          </a:p>
          <a:p>
            <a:pPr marL="800100" lvl="1" indent="-342900">
              <a:buFont typeface="Arial" panose="020B0604020202020204" pitchFamily="34" charset="0"/>
              <a:buChar char="•"/>
            </a:pPr>
            <a:r>
              <a:rPr lang="id-ID" altLang="en-US" sz="2000">
                <a:solidFill>
                  <a:schemeClr val="tx1"/>
                </a:solidFill>
                <a:sym typeface="+mn-ea"/>
              </a:rPr>
              <a:t>Then open the browser using Public IP that attached into EC2 instance.</a:t>
            </a:r>
            <a:endParaRPr lang="id-ID" altLang="en-US" sz="2000">
              <a:solidFill>
                <a:schemeClr val="tx1"/>
              </a:solidFill>
              <a:sym typeface="+mn-ea"/>
            </a:endParaRPr>
          </a:p>
        </p:txBody>
      </p:sp>
      <p:sp>
        <p:nvSpPr>
          <p:cNvPr id="4" name="Text Box 3"/>
          <p:cNvSpPr txBox="1"/>
          <p:nvPr/>
        </p:nvSpPr>
        <p:spPr>
          <a:xfrm>
            <a:off x="1378585" y="3099435"/>
            <a:ext cx="5810885" cy="922020"/>
          </a:xfrm>
          <a:prstGeom prst="rect">
            <a:avLst/>
          </a:prstGeom>
          <a:noFill/>
        </p:spPr>
        <p:txBody>
          <a:bodyPr wrap="square" rtlCol="0" anchor="t">
            <a:spAutoFit/>
          </a:bodyPr>
          <a:p>
            <a:r>
              <a:rPr lang="en-US">
                <a:highlight>
                  <a:srgbClr val="C0C0C0"/>
                </a:highlight>
              </a:rPr>
              <a:t>source env/bin/activate</a:t>
            </a:r>
            <a:endParaRPr lang="en-US">
              <a:highlight>
                <a:srgbClr val="C0C0C0"/>
              </a:highlight>
            </a:endParaRPr>
          </a:p>
          <a:p>
            <a:r>
              <a:rPr lang="en-US">
                <a:highlight>
                  <a:srgbClr val="C0C0C0"/>
                </a:highlight>
              </a:rPr>
              <a:t>cd ~/Simple-IOT-Server</a:t>
            </a:r>
            <a:endParaRPr lang="en-US">
              <a:highlight>
                <a:srgbClr val="C0C0C0"/>
              </a:highlight>
            </a:endParaRPr>
          </a:p>
          <a:p>
            <a:r>
              <a:rPr lang="en-US">
                <a:highlight>
                  <a:srgbClr val="C0C0C0"/>
                </a:highlight>
              </a:rPr>
              <a:t>python3 Simple-IoT-Server/run.py</a:t>
            </a:r>
            <a:endParaRPr lang="en-US">
              <a:highlight>
                <a:srgbClr val="C0C0C0"/>
              </a:highlight>
            </a:endParaRPr>
          </a:p>
        </p:txBody>
      </p:sp>
      <p:sp>
        <p:nvSpPr>
          <p:cNvPr id="6" name="Text Box 5"/>
          <p:cNvSpPr txBox="1"/>
          <p:nvPr/>
        </p:nvSpPr>
        <p:spPr>
          <a:xfrm>
            <a:off x="1267460" y="1403350"/>
            <a:ext cx="5984875" cy="460375"/>
          </a:xfrm>
          <a:prstGeom prst="rect">
            <a:avLst/>
          </a:prstGeom>
          <a:noFill/>
        </p:spPr>
        <p:txBody>
          <a:bodyPr wrap="none" rtlCol="0" anchor="t">
            <a:spAutoFit/>
          </a:bodyPr>
          <a:p>
            <a:pPr algn="l"/>
            <a:r>
              <a:rPr lang="id-ID" altLang="en-US" sz="2400">
                <a:sym typeface="+mn-ea"/>
              </a:rPr>
              <a:t>Run Flask App using development WSGI server.</a:t>
            </a:r>
            <a:endParaRPr lang="id-ID" altLang="en-US" sz="240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Rectangles 17"/>
          <p:cNvSpPr/>
          <p:nvPr/>
        </p:nvSpPr>
        <p:spPr>
          <a:xfrm>
            <a:off x="4128770" y="3912235"/>
            <a:ext cx="7004685" cy="2533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8043545" y="4088130"/>
            <a:ext cx="2849245" cy="120015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4291330" y="4088130"/>
            <a:ext cx="2849245" cy="120015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6433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Serve Flask App using Gunicorn </a:t>
            </a:r>
            <a:endParaRPr lang="en-US" sz="3200">
              <a:solidFill>
                <a:schemeClr val="bg1"/>
              </a:solidFill>
              <a:latin typeface="TeXGyreAdventor" panose="00000500000000000000" charset="0"/>
              <a:cs typeface="TeXGyreAdventor" panose="00000500000000000000" charset="0"/>
            </a:endParaRPr>
          </a:p>
        </p:txBody>
      </p:sp>
      <p:sp>
        <p:nvSpPr>
          <p:cNvPr id="7" name="Text Box 6"/>
          <p:cNvSpPr txBox="1"/>
          <p:nvPr/>
        </p:nvSpPr>
        <p:spPr>
          <a:xfrm>
            <a:off x="3675380" y="1355090"/>
            <a:ext cx="7787005" cy="1938020"/>
          </a:xfrm>
          <a:prstGeom prst="rect">
            <a:avLst/>
          </a:prstGeom>
          <a:noFill/>
        </p:spPr>
        <p:txBody>
          <a:bodyPr wrap="square" rtlCol="0" anchor="t">
            <a:spAutoFit/>
          </a:bodyPr>
          <a:p>
            <a:pPr lvl="1" indent="0">
              <a:buNone/>
            </a:pPr>
            <a:r>
              <a:rPr lang="id-ID" altLang="en-US" sz="2400" b="1">
                <a:sym typeface="+mn-ea"/>
              </a:rPr>
              <a:t>Gunicorn </a:t>
            </a:r>
            <a:r>
              <a:rPr lang="id-ID" altLang="en-US" sz="2400">
                <a:sym typeface="+mn-ea"/>
              </a:rPr>
              <a:t>'Green Unicorn' is a Python </a:t>
            </a:r>
            <a:r>
              <a:rPr lang="id-ID" altLang="en-US" sz="2400" b="1">
                <a:sym typeface="+mn-ea"/>
              </a:rPr>
              <a:t>WSGI HTTP Server</a:t>
            </a:r>
            <a:r>
              <a:rPr lang="id-ID" altLang="en-US" sz="2400">
                <a:sym typeface="+mn-ea"/>
              </a:rPr>
              <a:t> for UNIX. It's a pre-fork worker model. The Gunicorn server is broadly compatible with various web frameworks, simply implemented, light on server resources, a</a:t>
            </a:r>
            <a:r>
              <a:rPr lang="id-ID" altLang="en-US" sz="2400">
                <a:sym typeface="+mn-ea"/>
              </a:rPr>
              <a:t>nd fairly s</a:t>
            </a:r>
            <a:r>
              <a:rPr lang="id-ID" altLang="en-US" sz="2400">
                <a:sym typeface="+mn-ea"/>
              </a:rPr>
              <a:t>peedy.[</a:t>
            </a:r>
            <a:r>
              <a:rPr lang="id-ID" altLang="en-US" sz="2400">
                <a:sym typeface="+mn-ea"/>
                <a:hlinkClick r:id="rId1" action="ppaction://hlinkfile"/>
              </a:rPr>
              <a:t>https://gunicorn.org/</a:t>
            </a:r>
            <a:r>
              <a:rPr lang="id-ID" altLang="en-US" sz="2400">
                <a:sym typeface="+mn-ea"/>
              </a:rPr>
              <a:t>]</a:t>
            </a:r>
            <a:endParaRPr lang="id-ID" altLang="en-US" sz="2400">
              <a:sym typeface="+mn-ea"/>
            </a:endParaRPr>
          </a:p>
        </p:txBody>
      </p:sp>
      <p:pic>
        <p:nvPicPr>
          <p:cNvPr id="3" name="Picture 2" descr="large_gunicorn"/>
          <p:cNvPicPr>
            <a:picLocks noChangeAspect="1"/>
          </p:cNvPicPr>
          <p:nvPr/>
        </p:nvPicPr>
        <p:blipFill>
          <a:blip r:embed="rId2"/>
          <a:stretch>
            <a:fillRect/>
          </a:stretch>
        </p:blipFill>
        <p:spPr>
          <a:xfrm>
            <a:off x="182880" y="1553210"/>
            <a:ext cx="3110230" cy="678815"/>
          </a:xfrm>
          <a:prstGeom prst="rect">
            <a:avLst/>
          </a:prstGeom>
        </p:spPr>
      </p:pic>
      <p:pic>
        <p:nvPicPr>
          <p:cNvPr id="6" name="Picture 5" descr="C:\Users\yunus\Downloads\download__1_-removebg-preview (1).pngdownload__1_-removebg-preview (1)"/>
          <p:cNvPicPr>
            <a:picLocks noChangeAspect="1"/>
          </p:cNvPicPr>
          <p:nvPr/>
        </p:nvPicPr>
        <p:blipFill>
          <a:blip r:embed="rId3"/>
          <a:srcRect/>
          <a:stretch>
            <a:fillRect/>
          </a:stretch>
        </p:blipFill>
        <p:spPr>
          <a:xfrm>
            <a:off x="8526780" y="4292600"/>
            <a:ext cx="1882775" cy="751205"/>
          </a:xfrm>
          <a:prstGeom prst="rect">
            <a:avLst/>
          </a:prstGeom>
          <a:effectLst>
            <a:glow rad="177800">
              <a:schemeClr val="bg1">
                <a:alpha val="94000"/>
              </a:schemeClr>
            </a:glow>
          </a:effectLst>
        </p:spPr>
      </p:pic>
      <p:pic>
        <p:nvPicPr>
          <p:cNvPr id="10" name="Picture 9" descr="large_gunicorn"/>
          <p:cNvPicPr>
            <a:picLocks noChangeAspect="1"/>
          </p:cNvPicPr>
          <p:nvPr/>
        </p:nvPicPr>
        <p:blipFill>
          <a:blip r:embed="rId2"/>
          <a:stretch>
            <a:fillRect/>
          </a:stretch>
        </p:blipFill>
        <p:spPr>
          <a:xfrm>
            <a:off x="4503420" y="4416425"/>
            <a:ext cx="2306320" cy="503555"/>
          </a:xfrm>
          <a:prstGeom prst="rect">
            <a:avLst/>
          </a:prstGeom>
        </p:spPr>
      </p:pic>
      <p:cxnSp>
        <p:nvCxnSpPr>
          <p:cNvPr id="15" name="Straight Arrow Connector 14"/>
          <p:cNvCxnSpPr/>
          <p:nvPr/>
        </p:nvCxnSpPr>
        <p:spPr>
          <a:xfrm flipH="1" flipV="1">
            <a:off x="7100570" y="4664710"/>
            <a:ext cx="942975" cy="6350"/>
          </a:xfrm>
          <a:prstGeom prst="straightConnector1">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pic>
        <p:nvPicPr>
          <p:cNvPr id="14" name="Content Placeholder 13" descr="computer-user"/>
          <p:cNvPicPr>
            <a:picLocks noChangeAspect="1"/>
          </p:cNvPicPr>
          <p:nvPr>
            <p:ph idx="1"/>
          </p:nvPr>
        </p:nvPicPr>
        <p:blipFill>
          <a:blip r:embed="rId4"/>
          <a:stretch>
            <a:fillRect/>
          </a:stretch>
        </p:blipFill>
        <p:spPr>
          <a:xfrm flipH="1">
            <a:off x="746125" y="4146550"/>
            <a:ext cx="1091565" cy="1042035"/>
          </a:xfrm>
          <a:prstGeom prst="rect">
            <a:avLst/>
          </a:prstGeom>
        </p:spPr>
      </p:pic>
      <p:cxnSp>
        <p:nvCxnSpPr>
          <p:cNvPr id="17" name="Straight Arrow Connector 16"/>
          <p:cNvCxnSpPr>
            <a:stCxn id="12" idx="1"/>
            <a:endCxn id="14" idx="1"/>
          </p:cNvCxnSpPr>
          <p:nvPr/>
        </p:nvCxnSpPr>
        <p:spPr>
          <a:xfrm flipH="1" flipV="1">
            <a:off x="1837690" y="4667885"/>
            <a:ext cx="2453640" cy="20320"/>
          </a:xfrm>
          <a:prstGeom prst="straightConnector1">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9" name="Text Box 18"/>
          <p:cNvSpPr txBox="1"/>
          <p:nvPr/>
        </p:nvSpPr>
        <p:spPr>
          <a:xfrm>
            <a:off x="4291330" y="5962015"/>
            <a:ext cx="777875" cy="368300"/>
          </a:xfrm>
          <a:prstGeom prst="rect">
            <a:avLst/>
          </a:prstGeom>
          <a:noFill/>
        </p:spPr>
        <p:txBody>
          <a:bodyPr wrap="none" rtlCol="0" anchor="t">
            <a:spAutoFit/>
          </a:bodyPr>
          <a:p>
            <a:r>
              <a:rPr lang="id-ID" altLang="en-US">
                <a:sym typeface="+mn-ea"/>
              </a:rPr>
              <a:t>Server</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6433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Serve Flask App using Gunicorn </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1267460" y="1403350"/>
            <a:ext cx="3921125" cy="460375"/>
          </a:xfrm>
          <a:prstGeom prst="rect">
            <a:avLst/>
          </a:prstGeom>
          <a:noFill/>
        </p:spPr>
        <p:txBody>
          <a:bodyPr wrap="none" rtlCol="0" anchor="t">
            <a:spAutoFit/>
          </a:bodyPr>
          <a:p>
            <a:pPr algn="l"/>
            <a:r>
              <a:rPr lang="id-ID" altLang="en-US" sz="2400">
                <a:sym typeface="+mn-ea"/>
              </a:rPr>
              <a:t>Run Flask App using Gunicorn.</a:t>
            </a:r>
            <a:endParaRPr lang="id-ID" altLang="en-US" sz="2400">
              <a:sym typeface="+mn-ea"/>
            </a:endParaRPr>
          </a:p>
        </p:txBody>
      </p:sp>
      <p:sp>
        <p:nvSpPr>
          <p:cNvPr id="4" name="Text Box 3"/>
          <p:cNvSpPr txBox="1"/>
          <p:nvPr/>
        </p:nvSpPr>
        <p:spPr>
          <a:xfrm>
            <a:off x="857885" y="2070735"/>
            <a:ext cx="8367395" cy="4246245"/>
          </a:xfrm>
          <a:prstGeom prst="rect">
            <a:avLst/>
          </a:prstGeom>
          <a:noFill/>
        </p:spPr>
        <p:txBody>
          <a:bodyPr wrap="square" rtlCol="0" anchor="t">
            <a:spAutoFit/>
          </a:bodyPr>
          <a:p>
            <a:pPr marL="800100" lvl="1" indent="-342900">
              <a:buFont typeface="Arial" panose="020B0604020202020204" pitchFamily="34" charset="0"/>
              <a:buChar char="•"/>
            </a:pPr>
            <a:r>
              <a:rPr lang="id-ID" altLang="en-US">
                <a:sym typeface="+mn-ea"/>
              </a:rPr>
              <a:t>Invoking the app by running below command,</a:t>
            </a:r>
            <a:endParaRPr lang="id-ID" altLang="en-US">
              <a:sym typeface="+mn-ea"/>
            </a:endParaRPr>
          </a:p>
          <a:p>
            <a:pPr marL="800100" lvl="1" indent="-342900">
              <a:buFont typeface="Arial" panose="020B0604020202020204" pitchFamily="34" charset="0"/>
              <a:buChar char="•"/>
            </a:pPr>
            <a:endParaRPr lang="id-ID" altLang="en-US">
              <a:solidFill>
                <a:schemeClr val="tx1"/>
              </a:solidFill>
              <a:sym typeface="+mn-ea"/>
            </a:endParaRPr>
          </a:p>
          <a:p>
            <a:pPr marL="800100" lvl="1" indent="-342900">
              <a:buFont typeface="Arial" panose="020B0604020202020204" pitchFamily="34" charset="0"/>
              <a:buChar char="•"/>
            </a:pPr>
            <a:endParaRPr lang="id-ID" altLang="en-US">
              <a:solidFill>
                <a:schemeClr val="tx1"/>
              </a:solidFill>
              <a:sym typeface="+mn-ea"/>
            </a:endParaRPr>
          </a:p>
          <a:p>
            <a:pPr marL="800100" lvl="1" indent="-342900">
              <a:buFont typeface="Arial" panose="020B0604020202020204" pitchFamily="34" charset="0"/>
              <a:buChar char="•"/>
            </a:pPr>
            <a:endParaRPr lang="id-ID" altLang="en-US">
              <a:solidFill>
                <a:schemeClr val="tx1"/>
              </a:solidFill>
              <a:sym typeface="+mn-ea"/>
            </a:endParaRPr>
          </a:p>
          <a:p>
            <a:pPr marL="800100" lvl="1" indent="-342900">
              <a:buFont typeface="Arial" panose="020B0604020202020204" pitchFamily="34" charset="0"/>
              <a:buChar char="•"/>
            </a:pPr>
            <a:endParaRPr lang="id-ID" altLang="en-US">
              <a:solidFill>
                <a:schemeClr val="tx1"/>
              </a:solidFill>
              <a:sym typeface="+mn-ea"/>
            </a:endParaRPr>
          </a:p>
          <a:p>
            <a:pPr marL="800100" lvl="1" indent="-342900">
              <a:buFont typeface="Arial" panose="020B0604020202020204" pitchFamily="34" charset="0"/>
              <a:buChar char="•"/>
            </a:pPr>
            <a:endParaRPr lang="id-ID" altLang="en-US">
              <a:solidFill>
                <a:schemeClr val="tx1"/>
              </a:solidFill>
              <a:sym typeface="+mn-ea"/>
            </a:endParaRPr>
          </a:p>
          <a:p>
            <a:pPr marL="800100" lvl="1" indent="-342900">
              <a:buFont typeface="Arial" panose="020B0604020202020204" pitchFamily="34" charset="0"/>
              <a:buChar char="•"/>
            </a:pPr>
            <a:r>
              <a:rPr lang="id-ID" altLang="en-US">
                <a:sym typeface="+mn-ea"/>
              </a:rPr>
              <a:t>Then open the browser using Public IP that attached into EC2 instance.</a:t>
            </a:r>
            <a:endParaRPr lang="id-ID" altLang="en-US">
              <a:sym typeface="+mn-ea"/>
            </a:endParaRPr>
          </a:p>
          <a:p>
            <a:pPr marL="800100" lvl="1" indent="-342900">
              <a:buFont typeface="Arial" panose="020B0604020202020204" pitchFamily="34" charset="0"/>
              <a:buChar char="•"/>
            </a:pPr>
            <a:endParaRPr lang="en-US"/>
          </a:p>
          <a:p>
            <a:pPr marL="800100" lvl="1" indent="-342900">
              <a:buFont typeface="Arial" panose="020B0604020202020204" pitchFamily="34" charset="0"/>
              <a:buChar char="•"/>
            </a:pPr>
            <a:r>
              <a:rPr lang="id-ID" altLang="en-US"/>
              <a:t>Above comand is a simple gunicorn start command that can </a:t>
            </a:r>
            <a:r>
              <a:rPr lang="id-ID" altLang="en-US" b="1"/>
              <a:t>bind </a:t>
            </a:r>
            <a:r>
              <a:rPr lang="id-ID" altLang="en-US"/>
              <a:t>the into machine IP Address, and chose </a:t>
            </a:r>
            <a:r>
              <a:rPr lang="id-ID" altLang="en-US" b="1"/>
              <a:t>eventlet </a:t>
            </a:r>
            <a:r>
              <a:rPr lang="id-ID" altLang="en-US"/>
              <a:t>as worker-class (since we using </a:t>
            </a:r>
            <a:r>
              <a:rPr lang="id-ID" altLang="en-US" b="1"/>
              <a:t>SocketIO</a:t>
            </a:r>
            <a:r>
              <a:rPr lang="id-ID" altLang="en-US"/>
              <a:t>) and we can specify the worker number </a:t>
            </a:r>
            <a:r>
              <a:rPr lang="id-ID" altLang="en-US" b="1"/>
              <a:t>-w 1</a:t>
            </a:r>
            <a:r>
              <a:rPr lang="id-ID" altLang="en-US"/>
              <a:t> (1 worker), </a:t>
            </a:r>
            <a:endParaRPr lang="id-ID" altLang="en-US"/>
          </a:p>
          <a:p>
            <a:pPr lvl="1" indent="0">
              <a:buFont typeface="Arial" panose="020B0604020202020204" pitchFamily="34" charset="0"/>
              <a:buNone/>
            </a:pPr>
            <a:endParaRPr lang="id-ID" altLang="en-US"/>
          </a:p>
          <a:p>
            <a:pPr marL="800100" lvl="1" indent="-342900">
              <a:buFont typeface="Arial" panose="020B0604020202020204" pitchFamily="34" charset="0"/>
              <a:buChar char="•"/>
            </a:pPr>
            <a:r>
              <a:rPr lang="id-ID" altLang="en-US"/>
              <a:t>Then since the </a:t>
            </a:r>
            <a:r>
              <a:rPr lang="id-ID" altLang="en-US" b="1"/>
              <a:t>entry point </a:t>
            </a:r>
            <a:r>
              <a:rPr lang="id-ID" altLang="en-US"/>
              <a:t>of our app in </a:t>
            </a:r>
            <a:r>
              <a:rPr lang="id-ID" altLang="en-US">
                <a:solidFill>
                  <a:srgbClr val="FF0000"/>
                </a:solidFill>
              </a:rPr>
              <a:t>run.py</a:t>
            </a:r>
            <a:r>
              <a:rPr lang="id-ID" altLang="en-US"/>
              <a:t>, we can used it also ingunicorn in format </a:t>
            </a:r>
            <a:r>
              <a:rPr lang="id-ID" altLang="en-US">
                <a:solidFill>
                  <a:srgbClr val="FF0000"/>
                </a:solidFill>
              </a:rPr>
              <a:t>&lt;module&gt;:&lt;app_instance&gt;</a:t>
            </a:r>
            <a:endParaRPr lang="id-ID" altLang="en-US"/>
          </a:p>
          <a:p>
            <a:pPr lvl="1" indent="0">
              <a:buFont typeface="Arial" panose="020B0604020202020204" pitchFamily="34" charset="0"/>
              <a:buNone/>
            </a:pPr>
            <a:endParaRPr lang="id-ID" altLang="en-US"/>
          </a:p>
        </p:txBody>
      </p:sp>
      <p:sp>
        <p:nvSpPr>
          <p:cNvPr id="7" name="Text Box 6"/>
          <p:cNvSpPr txBox="1"/>
          <p:nvPr/>
        </p:nvSpPr>
        <p:spPr>
          <a:xfrm>
            <a:off x="1779905" y="2552065"/>
            <a:ext cx="7286625" cy="645160"/>
          </a:xfrm>
          <a:prstGeom prst="rect">
            <a:avLst/>
          </a:prstGeom>
          <a:noFill/>
        </p:spPr>
        <p:txBody>
          <a:bodyPr wrap="square" rtlCol="0" anchor="t">
            <a:spAutoFit/>
          </a:bodyPr>
          <a:p>
            <a:r>
              <a:rPr lang="en-US">
                <a:highlight>
                  <a:srgbClr val="C0C0C0"/>
                </a:highlight>
              </a:rPr>
              <a:t>cd ~/Simple-IOT-Server/Simple-IoT-Server</a:t>
            </a:r>
            <a:endParaRPr lang="en-US">
              <a:highlight>
                <a:srgbClr val="C0C0C0"/>
              </a:highlight>
            </a:endParaRPr>
          </a:p>
          <a:p>
            <a:r>
              <a:rPr lang="en-US">
                <a:highlight>
                  <a:srgbClr val="C0C0C0"/>
                </a:highlight>
              </a:rPr>
              <a:t>gunicorn --bind 0.0.0.0:5000 --worker-class eventlet -w 1 run:app</a:t>
            </a:r>
            <a:endParaRPr lang="en-US">
              <a:highlight>
                <a:srgbClr val="C0C0C0"/>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719201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Run Flask as daemon using Systemd</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781050" y="1319530"/>
            <a:ext cx="10648950" cy="5354320"/>
          </a:xfrm>
          <a:prstGeom prst="rect">
            <a:avLst/>
          </a:prstGeom>
          <a:noFill/>
        </p:spPr>
        <p:txBody>
          <a:bodyPr wrap="square" rtlCol="0" anchor="t">
            <a:spAutoFit/>
          </a:bodyPr>
          <a:p>
            <a:pPr marL="742950" lvl="1" indent="-285750">
              <a:buFont typeface="Arial" panose="020B0604020202020204" pitchFamily="34" charset="0"/>
              <a:buChar char="•"/>
            </a:pPr>
            <a:r>
              <a:rPr lang="id-ID"/>
              <a:t>Now we will </a:t>
            </a:r>
            <a:r>
              <a:rPr lang="id-ID" b="1">
                <a:solidFill>
                  <a:srgbClr val="FF0000"/>
                </a:solidFill>
              </a:rPr>
              <a:t>run the Flask App as Daemon using Systemd</a:t>
            </a:r>
            <a:r>
              <a:rPr lang="id-ID"/>
              <a:t>,</a:t>
            </a:r>
            <a:endParaRPr lang="id-ID"/>
          </a:p>
          <a:p>
            <a:pPr marL="742950" lvl="1" indent="-285750">
              <a:buFont typeface="Arial" panose="020B0604020202020204" pitchFamily="34" charset="0"/>
              <a:buChar char="•"/>
            </a:pPr>
            <a:r>
              <a:rPr lang="id-ID"/>
              <a:t>The Systemd script is already prepared in cloned repository with name </a:t>
            </a:r>
            <a:r>
              <a:rPr lang="id-ID">
                <a:solidFill>
                  <a:srgbClr val="FF0000"/>
                </a:solidFill>
              </a:rPr>
              <a:t>simple-iot-server.service</a:t>
            </a:r>
            <a:r>
              <a:rPr lang="id-ID"/>
              <a:t> </a:t>
            </a: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r>
              <a:rPr lang="id-ID"/>
              <a:t>To Start the service, just executing below command,</a:t>
            </a: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r>
              <a:rPr lang="id-ID"/>
              <a:t>Then the Flask App will run automatically in background,</a:t>
            </a: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endParaRPr lang="id-ID"/>
          </a:p>
          <a:p>
            <a:pPr marL="742950" lvl="1" indent="-285750">
              <a:buFont typeface="Arial" panose="020B0604020202020204" pitchFamily="34" charset="0"/>
              <a:buChar char="•"/>
            </a:pPr>
            <a:r>
              <a:rPr lang="id-ID"/>
              <a:t>Just open the browser to chek the App still working.</a:t>
            </a:r>
            <a:endParaRPr lang="id-ID"/>
          </a:p>
        </p:txBody>
      </p:sp>
      <p:sp>
        <p:nvSpPr>
          <p:cNvPr id="7" name="Text Box 6"/>
          <p:cNvSpPr txBox="1"/>
          <p:nvPr/>
        </p:nvSpPr>
        <p:spPr>
          <a:xfrm>
            <a:off x="1597660" y="2651760"/>
            <a:ext cx="6258560" cy="922020"/>
          </a:xfrm>
          <a:prstGeom prst="rect">
            <a:avLst/>
          </a:prstGeom>
          <a:noFill/>
        </p:spPr>
        <p:txBody>
          <a:bodyPr wrap="square" rtlCol="0" anchor="t">
            <a:spAutoFit/>
          </a:bodyPr>
          <a:p>
            <a:r>
              <a:rPr lang="en-US">
                <a:highlight>
                  <a:srgbClr val="C0C0C0"/>
                </a:highlight>
              </a:rPr>
              <a:t>sudo systemctl start simple-iot-server.service</a:t>
            </a:r>
            <a:endParaRPr lang="en-US">
              <a:highlight>
                <a:srgbClr val="C0C0C0"/>
              </a:highlight>
            </a:endParaRPr>
          </a:p>
          <a:p>
            <a:r>
              <a:rPr lang="en-US">
                <a:highlight>
                  <a:srgbClr val="C0C0C0"/>
                </a:highlight>
              </a:rPr>
              <a:t>sudo systemctl enable simple-iot-server.service</a:t>
            </a:r>
            <a:endParaRPr lang="en-US">
              <a:highlight>
                <a:srgbClr val="C0C0C0"/>
              </a:highlight>
            </a:endParaRPr>
          </a:p>
          <a:p>
            <a:r>
              <a:rPr lang="en-US">
                <a:highlight>
                  <a:srgbClr val="C0C0C0"/>
                </a:highlight>
              </a:rPr>
              <a:t>sudo systemctl status simple-iot-server.service</a:t>
            </a:r>
            <a:endParaRPr lang="en-US">
              <a:highlight>
                <a:srgbClr val="C0C0C0"/>
              </a:highlight>
            </a:endParaRPr>
          </a:p>
        </p:txBody>
      </p:sp>
      <p:pic>
        <p:nvPicPr>
          <p:cNvPr id="10" name="Content Placeholder 9"/>
          <p:cNvPicPr>
            <a:picLocks noChangeAspect="1"/>
          </p:cNvPicPr>
          <p:nvPr>
            <p:ph idx="1"/>
          </p:nvPr>
        </p:nvPicPr>
        <p:blipFill>
          <a:blip r:embed="rId1"/>
          <a:stretch>
            <a:fillRect/>
          </a:stretch>
        </p:blipFill>
        <p:spPr>
          <a:xfrm>
            <a:off x="1690370" y="4227830"/>
            <a:ext cx="7992745" cy="16821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pic>
        <p:nvPicPr>
          <p:cNvPr id="3" name="Picture 2" descr="C:\Users\Admin\OneDrive\Desktop\Untitled.pngUntitled"/>
          <p:cNvPicPr>
            <a:picLocks noChangeAspect="1"/>
          </p:cNvPicPr>
          <p:nvPr/>
        </p:nvPicPr>
        <p:blipFill>
          <a:blip r:embed="rId1"/>
          <a:srcRect/>
          <a:stretch>
            <a:fillRect/>
          </a:stretch>
        </p:blipFill>
        <p:spPr>
          <a:xfrm>
            <a:off x="898843" y="1462405"/>
            <a:ext cx="10414000" cy="4870450"/>
          </a:xfrm>
          <a:prstGeom prst="rect">
            <a:avLst/>
          </a:prstGeom>
        </p:spPr>
      </p:pic>
      <p:sp>
        <p:nvSpPr>
          <p:cNvPr id="7" name="Rectangles 6"/>
          <p:cNvSpPr/>
          <p:nvPr/>
        </p:nvSpPr>
        <p:spPr>
          <a:xfrm>
            <a:off x="7835900" y="2465705"/>
            <a:ext cx="3368675" cy="32569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481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Use NGINX as Reverse Proxy Server for Gunicorn</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3084830" y="1490345"/>
            <a:ext cx="8289290" cy="1568450"/>
          </a:xfrm>
          <a:prstGeom prst="rect">
            <a:avLst/>
          </a:prstGeom>
          <a:noFill/>
        </p:spPr>
        <p:txBody>
          <a:bodyPr wrap="square" rtlCol="0" anchor="t">
            <a:spAutoFit/>
          </a:bodyPr>
          <a:p>
            <a:r>
              <a:rPr lang="en-US" sz="2400"/>
              <a:t>Nginx (pronounced "engine X"</a:t>
            </a:r>
            <a:r>
              <a:rPr lang="id-ID" altLang="en-US" sz="2400"/>
              <a:t>) </a:t>
            </a:r>
            <a:r>
              <a:rPr lang="en-US" sz="2400"/>
              <a:t>is a </a:t>
            </a:r>
            <a:r>
              <a:rPr lang="en-US" sz="2400" b="1"/>
              <a:t>web server </a:t>
            </a:r>
            <a:r>
              <a:rPr lang="en-US" sz="2400"/>
              <a:t>that can also be used as a </a:t>
            </a:r>
            <a:r>
              <a:rPr lang="en-US" sz="2400" b="1"/>
              <a:t>reverse proxy</a:t>
            </a:r>
            <a:r>
              <a:rPr lang="en-US" sz="2400"/>
              <a:t>,</a:t>
            </a:r>
            <a:r>
              <a:rPr lang="en-US" sz="2400" b="1"/>
              <a:t> load balancer</a:t>
            </a:r>
            <a:r>
              <a:rPr lang="en-US" sz="2400"/>
              <a:t>, </a:t>
            </a:r>
            <a:r>
              <a:rPr lang="en-US" sz="2400" b="1"/>
              <a:t>mail proxy</a:t>
            </a:r>
            <a:r>
              <a:rPr lang="en-US" sz="2400"/>
              <a:t> and </a:t>
            </a:r>
            <a:r>
              <a:rPr lang="en-US" sz="2400" b="1"/>
              <a:t>HTTP cache</a:t>
            </a:r>
            <a:r>
              <a:rPr lang="en-US" sz="2400"/>
              <a:t>. A large fraction of web servers use NGINX, often as a load balancer.</a:t>
            </a:r>
            <a:r>
              <a:rPr lang="id-ID" altLang="en-US" sz="2400"/>
              <a:t> [</a:t>
            </a:r>
            <a:r>
              <a:rPr lang="id-ID" altLang="en-US" sz="2400">
                <a:hlinkClick r:id="rId1" action="ppaction://hlinkfile"/>
              </a:rPr>
              <a:t>Wikipedia</a:t>
            </a:r>
            <a:r>
              <a:rPr lang="id-ID" altLang="en-US" sz="2400"/>
              <a:t>]</a:t>
            </a:r>
            <a:endParaRPr lang="id-ID" altLang="en-US" sz="2400"/>
          </a:p>
        </p:txBody>
      </p:sp>
      <p:pic>
        <p:nvPicPr>
          <p:cNvPr id="7" name="Picture 6" descr="nginx"/>
          <p:cNvPicPr>
            <a:picLocks noChangeAspect="1"/>
          </p:cNvPicPr>
          <p:nvPr/>
        </p:nvPicPr>
        <p:blipFill>
          <a:blip r:embed="rId2">
            <a:clrChange>
              <a:clrFrom>
                <a:srgbClr val="000000">
                  <a:alpha val="0"/>
                </a:srgbClr>
              </a:clrFrom>
              <a:clrTo>
                <a:srgbClr val="000000">
                  <a:alpha val="0"/>
                  <a:alpha val="0"/>
                </a:srgbClr>
              </a:clrTo>
            </a:clrChange>
          </a:blip>
          <a:stretch>
            <a:fillRect/>
          </a:stretch>
        </p:blipFill>
        <p:spPr>
          <a:xfrm>
            <a:off x="731520" y="1322705"/>
            <a:ext cx="1508125" cy="1508125"/>
          </a:xfrm>
          <a:prstGeom prst="rect">
            <a:avLst/>
          </a:prstGeom>
        </p:spPr>
      </p:pic>
      <p:sp>
        <p:nvSpPr>
          <p:cNvPr id="18" name="Rectangles 17"/>
          <p:cNvSpPr/>
          <p:nvPr/>
        </p:nvSpPr>
        <p:spPr>
          <a:xfrm>
            <a:off x="831850" y="3912235"/>
            <a:ext cx="10301605" cy="2533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0" name="Group 19"/>
          <p:cNvGrpSpPr/>
          <p:nvPr/>
        </p:nvGrpSpPr>
        <p:grpSpPr>
          <a:xfrm>
            <a:off x="4291330" y="4088130"/>
            <a:ext cx="5810885" cy="765810"/>
            <a:chOff x="6758" y="6438"/>
            <a:chExt cx="9151" cy="1206"/>
          </a:xfrm>
        </p:grpSpPr>
        <p:sp>
          <p:nvSpPr>
            <p:cNvPr id="13" name="Rectangles 12"/>
            <p:cNvSpPr/>
            <p:nvPr/>
          </p:nvSpPr>
          <p:spPr>
            <a:xfrm>
              <a:off x="12667" y="6438"/>
              <a:ext cx="3242" cy="120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6758" y="6438"/>
              <a:ext cx="3294" cy="1206"/>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descr="C:\Users\yunus\Downloads\download__1_-removebg-preview (1).pngdownload__1_-removebg-preview (1)"/>
            <p:cNvPicPr>
              <a:picLocks noChangeAspect="1"/>
            </p:cNvPicPr>
            <p:nvPr/>
          </p:nvPicPr>
          <p:blipFill>
            <a:blip r:embed="rId3"/>
            <a:srcRect/>
            <a:stretch>
              <a:fillRect/>
            </a:stretch>
          </p:blipFill>
          <p:spPr>
            <a:xfrm>
              <a:off x="13434" y="6711"/>
              <a:ext cx="1707" cy="681"/>
            </a:xfrm>
            <a:prstGeom prst="rect">
              <a:avLst/>
            </a:prstGeom>
            <a:effectLst>
              <a:glow rad="127000">
                <a:schemeClr val="bg1">
                  <a:alpha val="94000"/>
                </a:schemeClr>
              </a:glow>
            </a:effectLst>
          </p:spPr>
        </p:pic>
        <p:pic>
          <p:nvPicPr>
            <p:cNvPr id="11" name="Picture 10" descr="large_gunicorn"/>
            <p:cNvPicPr>
              <a:picLocks noChangeAspect="1"/>
            </p:cNvPicPr>
            <p:nvPr/>
          </p:nvPicPr>
          <p:blipFill>
            <a:blip r:embed="rId4"/>
            <a:stretch>
              <a:fillRect/>
            </a:stretch>
          </p:blipFill>
          <p:spPr>
            <a:xfrm>
              <a:off x="7077" y="6760"/>
              <a:ext cx="2669" cy="583"/>
            </a:xfrm>
            <a:prstGeom prst="rect">
              <a:avLst/>
            </a:prstGeom>
          </p:spPr>
        </p:pic>
        <p:cxnSp>
          <p:nvCxnSpPr>
            <p:cNvPr id="15" name="Straight Arrow Connector 14"/>
            <p:cNvCxnSpPr>
              <a:stCxn id="13" idx="1"/>
              <a:endCxn id="12" idx="3"/>
            </p:cNvCxnSpPr>
            <p:nvPr/>
          </p:nvCxnSpPr>
          <p:spPr>
            <a:xfrm flipH="1">
              <a:off x="10052" y="7041"/>
              <a:ext cx="2615" cy="0"/>
            </a:xfrm>
            <a:prstGeom prst="straightConnector1">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Text Box 18"/>
          <p:cNvSpPr txBox="1"/>
          <p:nvPr/>
        </p:nvSpPr>
        <p:spPr>
          <a:xfrm>
            <a:off x="831850" y="3442335"/>
            <a:ext cx="2346960" cy="368300"/>
          </a:xfrm>
          <a:prstGeom prst="rect">
            <a:avLst/>
          </a:prstGeom>
          <a:noFill/>
        </p:spPr>
        <p:txBody>
          <a:bodyPr wrap="none" rtlCol="0" anchor="t">
            <a:spAutoFit/>
          </a:bodyPr>
          <a:p>
            <a:r>
              <a:rPr lang="id-ID" altLang="en-US">
                <a:sym typeface="+mn-ea"/>
              </a:rPr>
              <a:t>NGINX as Loadbalancer</a:t>
            </a:r>
            <a:endParaRPr lang="en-US"/>
          </a:p>
        </p:txBody>
      </p:sp>
      <p:sp>
        <p:nvSpPr>
          <p:cNvPr id="17" name="Rectangles 16"/>
          <p:cNvSpPr/>
          <p:nvPr/>
        </p:nvSpPr>
        <p:spPr>
          <a:xfrm>
            <a:off x="1094740" y="4476750"/>
            <a:ext cx="1544320" cy="120015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Picture 13" descr="nginx"/>
          <p:cNvPicPr>
            <a:picLocks noChangeAspect="1"/>
          </p:cNvPicPr>
          <p:nvPr/>
        </p:nvPicPr>
        <p:blipFill>
          <a:blip r:embed="rId2">
            <a:clrChange>
              <a:clrFrom>
                <a:srgbClr val="000000">
                  <a:alpha val="0"/>
                </a:srgbClr>
              </a:clrFrom>
              <a:clrTo>
                <a:srgbClr val="000000">
                  <a:alpha val="0"/>
                  <a:alpha val="0"/>
                </a:srgbClr>
              </a:clrTo>
            </a:clrChange>
          </a:blip>
          <a:stretch>
            <a:fillRect/>
          </a:stretch>
        </p:blipFill>
        <p:spPr>
          <a:xfrm>
            <a:off x="1346200" y="4521835"/>
            <a:ext cx="1109980" cy="1109980"/>
          </a:xfrm>
          <a:prstGeom prst="rect">
            <a:avLst/>
          </a:prstGeom>
        </p:spPr>
      </p:pic>
      <p:grpSp>
        <p:nvGrpSpPr>
          <p:cNvPr id="21" name="Group 20"/>
          <p:cNvGrpSpPr/>
          <p:nvPr/>
        </p:nvGrpSpPr>
        <p:grpSpPr>
          <a:xfrm>
            <a:off x="4291330" y="5413375"/>
            <a:ext cx="5810885" cy="765810"/>
            <a:chOff x="6758" y="6438"/>
            <a:chExt cx="9151" cy="1206"/>
          </a:xfrm>
        </p:grpSpPr>
        <p:sp>
          <p:nvSpPr>
            <p:cNvPr id="22" name="Rectangles 21"/>
            <p:cNvSpPr/>
            <p:nvPr/>
          </p:nvSpPr>
          <p:spPr>
            <a:xfrm>
              <a:off x="12667" y="6438"/>
              <a:ext cx="3242" cy="120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Rectangles 22"/>
            <p:cNvSpPr/>
            <p:nvPr/>
          </p:nvSpPr>
          <p:spPr>
            <a:xfrm>
              <a:off x="6758" y="6438"/>
              <a:ext cx="3294" cy="1206"/>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4" name="Picture 23" descr="C:\Users\yunus\Downloads\download__1_-removebg-preview (1).pngdownload__1_-removebg-preview (1)"/>
            <p:cNvPicPr>
              <a:picLocks noChangeAspect="1"/>
            </p:cNvPicPr>
            <p:nvPr/>
          </p:nvPicPr>
          <p:blipFill>
            <a:blip r:embed="rId3"/>
            <a:srcRect/>
            <a:stretch>
              <a:fillRect/>
            </a:stretch>
          </p:blipFill>
          <p:spPr>
            <a:xfrm>
              <a:off x="13434" y="6711"/>
              <a:ext cx="1707" cy="681"/>
            </a:xfrm>
            <a:prstGeom prst="rect">
              <a:avLst/>
            </a:prstGeom>
            <a:effectLst>
              <a:glow rad="127000">
                <a:schemeClr val="bg1">
                  <a:alpha val="94000"/>
                </a:schemeClr>
              </a:glow>
            </a:effectLst>
          </p:spPr>
        </p:pic>
        <p:pic>
          <p:nvPicPr>
            <p:cNvPr id="25" name="Picture 24" descr="large_gunicorn"/>
            <p:cNvPicPr>
              <a:picLocks noChangeAspect="1"/>
            </p:cNvPicPr>
            <p:nvPr/>
          </p:nvPicPr>
          <p:blipFill>
            <a:blip r:embed="rId4"/>
            <a:stretch>
              <a:fillRect/>
            </a:stretch>
          </p:blipFill>
          <p:spPr>
            <a:xfrm>
              <a:off x="7077" y="6760"/>
              <a:ext cx="2669" cy="583"/>
            </a:xfrm>
            <a:prstGeom prst="rect">
              <a:avLst/>
            </a:prstGeom>
          </p:spPr>
        </p:pic>
        <p:cxnSp>
          <p:nvCxnSpPr>
            <p:cNvPr id="26" name="Straight Arrow Connector 25"/>
            <p:cNvCxnSpPr>
              <a:stCxn id="22" idx="1"/>
              <a:endCxn id="23" idx="3"/>
            </p:cNvCxnSpPr>
            <p:nvPr/>
          </p:nvCxnSpPr>
          <p:spPr>
            <a:xfrm flipH="1">
              <a:off x="10052" y="7041"/>
              <a:ext cx="2615" cy="0"/>
            </a:xfrm>
            <a:prstGeom prst="straightConnector1">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7" name="Elbow Connector 26"/>
          <p:cNvCxnSpPr>
            <a:stCxn id="12" idx="1"/>
            <a:endCxn id="17" idx="3"/>
          </p:cNvCxnSpPr>
          <p:nvPr/>
        </p:nvCxnSpPr>
        <p:spPr>
          <a:xfrm rot="10800000" flipV="1">
            <a:off x="2639060" y="4471035"/>
            <a:ext cx="1652270" cy="605790"/>
          </a:xfrm>
          <a:prstGeom prst="bentConnector3">
            <a:avLst>
              <a:gd name="adj1" fmla="val 50000"/>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3" idx="1"/>
            <a:endCxn id="17" idx="3"/>
          </p:cNvCxnSpPr>
          <p:nvPr/>
        </p:nvCxnSpPr>
        <p:spPr>
          <a:xfrm rot="10800000">
            <a:off x="2639060" y="5076825"/>
            <a:ext cx="1652270" cy="719455"/>
          </a:xfrm>
          <a:prstGeom prst="bentConnector3">
            <a:avLst>
              <a:gd name="adj1" fmla="val 50000"/>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481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Use NGINX as Reverse Proxy Server for Gunicorn</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3084830" y="1490345"/>
            <a:ext cx="8289290" cy="1568450"/>
          </a:xfrm>
          <a:prstGeom prst="rect">
            <a:avLst/>
          </a:prstGeom>
          <a:noFill/>
        </p:spPr>
        <p:txBody>
          <a:bodyPr wrap="square" rtlCol="0" anchor="t">
            <a:spAutoFit/>
          </a:bodyPr>
          <a:p>
            <a:r>
              <a:rPr lang="en-US" sz="2400"/>
              <a:t>Nginx (pronounced "engine X"</a:t>
            </a:r>
            <a:r>
              <a:rPr lang="id-ID" altLang="en-US" sz="2400"/>
              <a:t>) </a:t>
            </a:r>
            <a:r>
              <a:rPr lang="en-US" sz="2400"/>
              <a:t>is a </a:t>
            </a:r>
            <a:r>
              <a:rPr lang="en-US" sz="2400" b="1"/>
              <a:t>web server </a:t>
            </a:r>
            <a:r>
              <a:rPr lang="en-US" sz="2400"/>
              <a:t>that can also be used as a </a:t>
            </a:r>
            <a:r>
              <a:rPr lang="en-US" sz="2400" b="1"/>
              <a:t>reverse proxy</a:t>
            </a:r>
            <a:r>
              <a:rPr lang="en-US" sz="2400"/>
              <a:t>,</a:t>
            </a:r>
            <a:r>
              <a:rPr lang="en-US" sz="2400" b="1"/>
              <a:t> load balancer</a:t>
            </a:r>
            <a:r>
              <a:rPr lang="en-US" sz="2400"/>
              <a:t>, </a:t>
            </a:r>
            <a:r>
              <a:rPr lang="en-US" sz="2400" b="1"/>
              <a:t>mail proxy</a:t>
            </a:r>
            <a:r>
              <a:rPr lang="en-US" sz="2400"/>
              <a:t> and </a:t>
            </a:r>
            <a:r>
              <a:rPr lang="en-US" sz="2400" b="1"/>
              <a:t>HTTP cache</a:t>
            </a:r>
            <a:r>
              <a:rPr lang="en-US" sz="2400"/>
              <a:t>. A large fraction of web servers use NGINX, often as a load balancer.</a:t>
            </a:r>
            <a:r>
              <a:rPr lang="id-ID" altLang="en-US" sz="2400"/>
              <a:t> [</a:t>
            </a:r>
            <a:r>
              <a:rPr lang="id-ID" altLang="en-US" sz="2400">
                <a:hlinkClick r:id="rId1" action="ppaction://hlinkfile"/>
              </a:rPr>
              <a:t>Wikipedia</a:t>
            </a:r>
            <a:r>
              <a:rPr lang="id-ID" altLang="en-US" sz="2400"/>
              <a:t>]</a:t>
            </a:r>
            <a:endParaRPr lang="id-ID" altLang="en-US" sz="2400"/>
          </a:p>
        </p:txBody>
      </p:sp>
      <p:pic>
        <p:nvPicPr>
          <p:cNvPr id="7" name="Picture 6" descr="nginx"/>
          <p:cNvPicPr>
            <a:picLocks noChangeAspect="1"/>
          </p:cNvPicPr>
          <p:nvPr/>
        </p:nvPicPr>
        <p:blipFill>
          <a:blip r:embed="rId2">
            <a:clrChange>
              <a:clrFrom>
                <a:srgbClr val="000000">
                  <a:alpha val="0"/>
                </a:srgbClr>
              </a:clrFrom>
              <a:clrTo>
                <a:srgbClr val="000000">
                  <a:alpha val="0"/>
                  <a:alpha val="0"/>
                </a:srgbClr>
              </a:clrTo>
            </a:clrChange>
          </a:blip>
          <a:stretch>
            <a:fillRect/>
          </a:stretch>
        </p:blipFill>
        <p:spPr>
          <a:xfrm>
            <a:off x="731520" y="1322705"/>
            <a:ext cx="1508125" cy="1508125"/>
          </a:xfrm>
          <a:prstGeom prst="rect">
            <a:avLst/>
          </a:prstGeom>
        </p:spPr>
      </p:pic>
      <p:sp>
        <p:nvSpPr>
          <p:cNvPr id="18" name="Rectangles 17"/>
          <p:cNvSpPr/>
          <p:nvPr/>
        </p:nvSpPr>
        <p:spPr>
          <a:xfrm>
            <a:off x="831850" y="3912235"/>
            <a:ext cx="10301605" cy="20853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0" name="Group 19"/>
          <p:cNvGrpSpPr/>
          <p:nvPr/>
        </p:nvGrpSpPr>
        <p:grpSpPr>
          <a:xfrm>
            <a:off x="4921885" y="4687570"/>
            <a:ext cx="5810885" cy="765810"/>
            <a:chOff x="6758" y="6438"/>
            <a:chExt cx="9151" cy="1206"/>
          </a:xfrm>
        </p:grpSpPr>
        <p:sp>
          <p:nvSpPr>
            <p:cNvPr id="13" name="Rectangles 12"/>
            <p:cNvSpPr/>
            <p:nvPr/>
          </p:nvSpPr>
          <p:spPr>
            <a:xfrm>
              <a:off x="12667" y="6438"/>
              <a:ext cx="3242" cy="120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6758" y="6438"/>
              <a:ext cx="3294" cy="1206"/>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descr="C:\Users\yunus\Downloads\download__1_-removebg-preview (1).pngdownload__1_-removebg-preview (1)"/>
            <p:cNvPicPr>
              <a:picLocks noChangeAspect="1"/>
            </p:cNvPicPr>
            <p:nvPr/>
          </p:nvPicPr>
          <p:blipFill>
            <a:blip r:embed="rId3"/>
            <a:srcRect/>
            <a:stretch>
              <a:fillRect/>
            </a:stretch>
          </p:blipFill>
          <p:spPr>
            <a:xfrm>
              <a:off x="13434" y="6711"/>
              <a:ext cx="1707" cy="681"/>
            </a:xfrm>
            <a:prstGeom prst="rect">
              <a:avLst/>
            </a:prstGeom>
            <a:effectLst>
              <a:glow rad="127000">
                <a:schemeClr val="bg1">
                  <a:alpha val="94000"/>
                </a:schemeClr>
              </a:glow>
            </a:effectLst>
          </p:spPr>
        </p:pic>
        <p:pic>
          <p:nvPicPr>
            <p:cNvPr id="11" name="Picture 10" descr="large_gunicorn"/>
            <p:cNvPicPr>
              <a:picLocks noChangeAspect="1"/>
            </p:cNvPicPr>
            <p:nvPr/>
          </p:nvPicPr>
          <p:blipFill>
            <a:blip r:embed="rId4"/>
            <a:stretch>
              <a:fillRect/>
            </a:stretch>
          </p:blipFill>
          <p:spPr>
            <a:xfrm>
              <a:off x="7077" y="6760"/>
              <a:ext cx="2669" cy="583"/>
            </a:xfrm>
            <a:prstGeom prst="rect">
              <a:avLst/>
            </a:prstGeom>
          </p:spPr>
        </p:pic>
        <p:cxnSp>
          <p:nvCxnSpPr>
            <p:cNvPr id="15" name="Straight Arrow Connector 14"/>
            <p:cNvCxnSpPr>
              <a:stCxn id="13" idx="1"/>
              <a:endCxn id="12" idx="3"/>
            </p:cNvCxnSpPr>
            <p:nvPr/>
          </p:nvCxnSpPr>
          <p:spPr>
            <a:xfrm flipH="1">
              <a:off x="10052" y="7041"/>
              <a:ext cx="2615" cy="0"/>
            </a:xfrm>
            <a:prstGeom prst="straightConnector1">
              <a:avLst/>
            </a:prstGeom>
            <a:ln w="38100">
              <a:solidFill>
                <a:srgbClr val="FF0000"/>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Text Box 18"/>
          <p:cNvSpPr txBox="1"/>
          <p:nvPr/>
        </p:nvSpPr>
        <p:spPr>
          <a:xfrm>
            <a:off x="831850" y="3442335"/>
            <a:ext cx="3085465" cy="368300"/>
          </a:xfrm>
          <a:prstGeom prst="rect">
            <a:avLst/>
          </a:prstGeom>
          <a:noFill/>
        </p:spPr>
        <p:txBody>
          <a:bodyPr wrap="none" rtlCol="0" anchor="t">
            <a:spAutoFit/>
          </a:bodyPr>
          <a:p>
            <a:r>
              <a:rPr lang="id-ID" altLang="en-US">
                <a:sym typeface="+mn-ea"/>
              </a:rPr>
              <a:t>NGINX as </a:t>
            </a:r>
            <a:r>
              <a:rPr lang="id-ID" altLang="en-US" b="1">
                <a:sym typeface="+mn-ea"/>
              </a:rPr>
              <a:t>Reverse Proxy Server</a:t>
            </a:r>
            <a:endParaRPr lang="en-US" b="1"/>
          </a:p>
        </p:txBody>
      </p:sp>
      <p:sp>
        <p:nvSpPr>
          <p:cNvPr id="17" name="Rectangles 16"/>
          <p:cNvSpPr/>
          <p:nvPr/>
        </p:nvSpPr>
        <p:spPr>
          <a:xfrm>
            <a:off x="1094740" y="4476750"/>
            <a:ext cx="1544320" cy="120015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Picture 13" descr="nginx"/>
          <p:cNvPicPr>
            <a:picLocks noChangeAspect="1"/>
          </p:cNvPicPr>
          <p:nvPr/>
        </p:nvPicPr>
        <p:blipFill>
          <a:blip r:embed="rId2">
            <a:clrChange>
              <a:clrFrom>
                <a:srgbClr val="000000">
                  <a:alpha val="0"/>
                </a:srgbClr>
              </a:clrFrom>
              <a:clrTo>
                <a:srgbClr val="000000">
                  <a:alpha val="0"/>
                  <a:alpha val="0"/>
                </a:srgbClr>
              </a:clrTo>
            </a:clrChange>
          </a:blip>
          <a:stretch>
            <a:fillRect/>
          </a:stretch>
        </p:blipFill>
        <p:spPr>
          <a:xfrm>
            <a:off x="1346200" y="4521835"/>
            <a:ext cx="1109980" cy="1109980"/>
          </a:xfrm>
          <a:prstGeom prst="rect">
            <a:avLst/>
          </a:prstGeom>
        </p:spPr>
      </p:pic>
      <p:cxnSp>
        <p:nvCxnSpPr>
          <p:cNvPr id="27" name="Straight Arrow Connector 26"/>
          <p:cNvCxnSpPr>
            <a:stCxn id="12" idx="1"/>
            <a:endCxn id="17" idx="3"/>
          </p:cNvCxnSpPr>
          <p:nvPr/>
        </p:nvCxnSpPr>
        <p:spPr>
          <a:xfrm flipH="1">
            <a:off x="2639060" y="5070475"/>
            <a:ext cx="2282825" cy="6350"/>
          </a:xfrm>
          <a:prstGeom prst="straightConnector1">
            <a:avLst/>
          </a:prstGeom>
          <a:ln w="38100">
            <a:solidFill>
              <a:srgbClr val="FF0000"/>
            </a:solidFill>
            <a:prstDash val="dash"/>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094740" y="4075430"/>
            <a:ext cx="1974215" cy="306705"/>
          </a:xfrm>
          <a:prstGeom prst="rect">
            <a:avLst/>
          </a:prstGeom>
          <a:noFill/>
        </p:spPr>
        <p:txBody>
          <a:bodyPr wrap="none" rtlCol="0" anchor="t">
            <a:spAutoFit/>
          </a:bodyPr>
          <a:p>
            <a:r>
              <a:rPr lang="id-ID" altLang="en-US" sz="1400" b="1">
                <a:solidFill>
                  <a:srgbClr val="FF0000"/>
                </a:solidFill>
                <a:sym typeface="+mn-ea"/>
              </a:rPr>
              <a:t>https</a:t>
            </a:r>
            <a:r>
              <a:rPr lang="id-ID" altLang="en-US" sz="1400">
                <a:sym typeface="+mn-ea"/>
              </a:rPr>
              <a:t>://&lt;Domain&gt;/home</a:t>
            </a:r>
            <a:endParaRPr lang="id-ID" altLang="en-US" sz="1400">
              <a:sym typeface="+mn-ea"/>
            </a:endParaRPr>
          </a:p>
        </p:txBody>
      </p:sp>
      <p:sp>
        <p:nvSpPr>
          <p:cNvPr id="3" name="Text Box 2"/>
          <p:cNvSpPr txBox="1"/>
          <p:nvPr/>
        </p:nvSpPr>
        <p:spPr>
          <a:xfrm>
            <a:off x="4889500" y="4215130"/>
            <a:ext cx="2588260" cy="306705"/>
          </a:xfrm>
          <a:prstGeom prst="rect">
            <a:avLst/>
          </a:prstGeom>
          <a:noFill/>
        </p:spPr>
        <p:txBody>
          <a:bodyPr wrap="none" rtlCol="0" anchor="t">
            <a:spAutoFit/>
          </a:bodyPr>
          <a:p>
            <a:r>
              <a:rPr lang="id-ID" altLang="en-US" sz="1400" b="1">
                <a:sym typeface="+mn-ea"/>
              </a:rPr>
              <a:t>http</a:t>
            </a:r>
            <a:r>
              <a:rPr lang="id-ID" altLang="en-US" sz="1400">
                <a:sym typeface="+mn-ea"/>
              </a:rPr>
              <a:t>://&lt;machine_ip&gt;:5000/home</a:t>
            </a:r>
            <a:endParaRPr lang="id-ID" altLang="en-US" sz="1400">
              <a:sym typeface="+mn-ea"/>
            </a:endParaRPr>
          </a:p>
        </p:txBody>
      </p:sp>
      <p:sp>
        <p:nvSpPr>
          <p:cNvPr id="4" name="Text Box 3"/>
          <p:cNvSpPr txBox="1"/>
          <p:nvPr/>
        </p:nvSpPr>
        <p:spPr>
          <a:xfrm>
            <a:off x="2925445" y="4682490"/>
            <a:ext cx="1642745" cy="306705"/>
          </a:xfrm>
          <a:prstGeom prst="rect">
            <a:avLst/>
          </a:prstGeom>
          <a:noFill/>
        </p:spPr>
        <p:txBody>
          <a:bodyPr wrap="none" rtlCol="0" anchor="t">
            <a:spAutoFit/>
          </a:bodyPr>
          <a:p>
            <a:r>
              <a:rPr lang="id-ID" altLang="en-US" sz="1400">
                <a:sym typeface="+mn-ea"/>
              </a:rPr>
              <a:t>HTTP Reverse Proxy </a:t>
            </a:r>
            <a:endParaRPr lang="id-ID" altLang="en-US" sz="1400">
              <a:sym typeface="+mn-ea"/>
            </a:endParaRPr>
          </a:p>
        </p:txBody>
      </p:sp>
      <p:sp>
        <p:nvSpPr>
          <p:cNvPr id="8" name="Text Box 7"/>
          <p:cNvSpPr txBox="1"/>
          <p:nvPr/>
        </p:nvSpPr>
        <p:spPr>
          <a:xfrm>
            <a:off x="3048635" y="5231765"/>
            <a:ext cx="1386205" cy="306705"/>
          </a:xfrm>
          <a:prstGeom prst="rect">
            <a:avLst/>
          </a:prstGeom>
          <a:noFill/>
        </p:spPr>
        <p:txBody>
          <a:bodyPr wrap="none" rtlCol="0" anchor="t">
            <a:spAutoFit/>
          </a:bodyPr>
          <a:p>
            <a:r>
              <a:rPr lang="id-ID" altLang="en-US" sz="1400">
                <a:sym typeface="+mn-ea"/>
              </a:rPr>
              <a:t>SocketIO </a:t>
            </a:r>
            <a:r>
              <a:rPr lang="id-ID" altLang="en-US" sz="1400" b="1">
                <a:sym typeface="+mn-ea"/>
              </a:rPr>
              <a:t>WSS://</a:t>
            </a:r>
            <a:endParaRPr lang="id-ID" altLang="en-US" sz="1400" b="1">
              <a:sym typeface="+mn-ea"/>
            </a:endParaRPr>
          </a:p>
        </p:txBody>
      </p:sp>
      <p:sp>
        <p:nvSpPr>
          <p:cNvPr id="16" name="Text Box 15"/>
          <p:cNvSpPr txBox="1"/>
          <p:nvPr/>
        </p:nvSpPr>
        <p:spPr>
          <a:xfrm>
            <a:off x="792480" y="6343015"/>
            <a:ext cx="5286375" cy="306705"/>
          </a:xfrm>
          <a:prstGeom prst="rect">
            <a:avLst/>
          </a:prstGeom>
          <a:noFill/>
        </p:spPr>
        <p:txBody>
          <a:bodyPr wrap="none" rtlCol="0" anchor="t">
            <a:spAutoFit/>
          </a:bodyPr>
          <a:p>
            <a:r>
              <a:rPr lang="id-ID" altLang="en-US" sz="1400">
                <a:sym typeface="+mn-ea"/>
              </a:rPr>
              <a:t>SocketIO </a:t>
            </a:r>
            <a:r>
              <a:rPr lang="id-ID" altLang="en-US" sz="1400" b="1">
                <a:sym typeface="+mn-ea"/>
              </a:rPr>
              <a:t>WSS:// </a:t>
            </a:r>
            <a:r>
              <a:rPr lang="id-ID" altLang="en-US" sz="1400">
                <a:sym typeface="+mn-ea"/>
              </a:rPr>
              <a:t>: WSS (Web Socket Secure) or Websocket over HTTPS.</a:t>
            </a:r>
            <a:endParaRPr lang="id-ID" altLang="en-US" sz="1400">
              <a:sym typeface="+mn-ea"/>
            </a:endParaRPr>
          </a:p>
        </p:txBody>
      </p:sp>
      <p:sp>
        <p:nvSpPr>
          <p:cNvPr id="29" name="Text Box 28"/>
          <p:cNvSpPr txBox="1"/>
          <p:nvPr/>
        </p:nvSpPr>
        <p:spPr>
          <a:xfrm>
            <a:off x="1464310" y="5664200"/>
            <a:ext cx="804545" cy="306705"/>
          </a:xfrm>
          <a:prstGeom prst="rect">
            <a:avLst/>
          </a:prstGeom>
          <a:noFill/>
        </p:spPr>
        <p:txBody>
          <a:bodyPr wrap="none" rtlCol="0" anchor="t">
            <a:spAutoFit/>
          </a:bodyPr>
          <a:p>
            <a:r>
              <a:rPr lang="id-ID" altLang="en-US" sz="1400" b="1">
                <a:solidFill>
                  <a:schemeClr val="tx1"/>
                </a:solidFill>
                <a:sym typeface="+mn-ea"/>
              </a:rPr>
              <a:t>PORT 80</a:t>
            </a:r>
            <a:endParaRPr lang="id-ID" altLang="en-US" sz="1400" b="1">
              <a:solidFill>
                <a:schemeClr val="tx1"/>
              </a:solidFill>
              <a:sym typeface="+mn-ea"/>
            </a:endParaRPr>
          </a:p>
        </p:txBody>
      </p:sp>
      <p:sp>
        <p:nvSpPr>
          <p:cNvPr id="30" name="Text Box 29"/>
          <p:cNvSpPr txBox="1"/>
          <p:nvPr/>
        </p:nvSpPr>
        <p:spPr>
          <a:xfrm>
            <a:off x="5565140" y="5453380"/>
            <a:ext cx="984885" cy="306705"/>
          </a:xfrm>
          <a:prstGeom prst="rect">
            <a:avLst/>
          </a:prstGeom>
          <a:noFill/>
        </p:spPr>
        <p:txBody>
          <a:bodyPr wrap="none" rtlCol="0" anchor="t">
            <a:spAutoFit/>
          </a:bodyPr>
          <a:p>
            <a:r>
              <a:rPr lang="id-ID" altLang="en-US" sz="1400" b="1">
                <a:solidFill>
                  <a:schemeClr val="tx1"/>
                </a:solidFill>
                <a:sym typeface="+mn-ea"/>
              </a:rPr>
              <a:t>PORT 5000</a:t>
            </a:r>
            <a:endParaRPr lang="id-ID" altLang="en-US" sz="1400" b="1">
              <a:solidFill>
                <a:schemeClr val="tx1"/>
              </a:solidFill>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481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Use NGINX as Reverse Proxy Server for Gunicorn</a:t>
            </a:r>
            <a:endParaRPr lang="en-US" sz="3200">
              <a:solidFill>
                <a:schemeClr val="bg1"/>
              </a:solidFill>
              <a:latin typeface="TeXGyreAdventor" panose="00000500000000000000" charset="0"/>
              <a:cs typeface="TeXGyreAdventor" panose="00000500000000000000" charset="0"/>
            </a:endParaRPr>
          </a:p>
        </p:txBody>
      </p:sp>
      <p:pic>
        <p:nvPicPr>
          <p:cNvPr id="4" name="Picture 3"/>
          <p:cNvPicPr>
            <a:picLocks noChangeAspect="1"/>
          </p:cNvPicPr>
          <p:nvPr/>
        </p:nvPicPr>
        <p:blipFill>
          <a:blip r:embed="rId1"/>
          <a:stretch>
            <a:fillRect/>
          </a:stretch>
        </p:blipFill>
        <p:spPr>
          <a:xfrm>
            <a:off x="1703705" y="2614295"/>
            <a:ext cx="5954395" cy="4052570"/>
          </a:xfrm>
          <a:prstGeom prst="rect">
            <a:avLst/>
          </a:prstGeom>
        </p:spPr>
      </p:pic>
      <p:sp>
        <p:nvSpPr>
          <p:cNvPr id="7" name="Text Box 6"/>
          <p:cNvSpPr txBox="1"/>
          <p:nvPr/>
        </p:nvSpPr>
        <p:spPr>
          <a:xfrm>
            <a:off x="833120" y="1415415"/>
            <a:ext cx="10052685" cy="1198880"/>
          </a:xfrm>
          <a:prstGeom prst="rect">
            <a:avLst/>
          </a:prstGeom>
          <a:noFill/>
        </p:spPr>
        <p:txBody>
          <a:bodyPr wrap="none" rtlCol="0" anchor="t">
            <a:spAutoFit/>
          </a:bodyPr>
          <a:p>
            <a:pPr marL="742950" lvl="1" indent="-285750">
              <a:buFont typeface="Arial" panose="020B0604020202020204" pitchFamily="34" charset="0"/>
              <a:buChar char="•"/>
            </a:pPr>
            <a:r>
              <a:rPr lang="id-ID">
                <a:sym typeface="+mn-ea"/>
              </a:rPr>
              <a:t>Now we will configure NGINX as Reverse Proxy Server  for Gunicorn.</a:t>
            </a:r>
            <a:endParaRPr lang="id-ID">
              <a:sym typeface="+mn-ea"/>
            </a:endParaRPr>
          </a:p>
          <a:p>
            <a:pPr marL="742950" lvl="1" indent="-285750">
              <a:buFont typeface="Arial" panose="020B0604020202020204" pitchFamily="34" charset="0"/>
              <a:buChar char="•"/>
            </a:pPr>
            <a:r>
              <a:rPr lang="id-ID" altLang="en-US"/>
              <a:t>To do this simply just modifying the </a:t>
            </a:r>
            <a:r>
              <a:rPr lang="id-ID" altLang="en-US">
                <a:solidFill>
                  <a:srgbClr val="FF0000"/>
                </a:solidFill>
              </a:rPr>
              <a:t>simpleiotserver </a:t>
            </a:r>
            <a:r>
              <a:rPr lang="id-ID" altLang="en-US"/>
              <a:t>file that already prepared in cloned repository,</a:t>
            </a:r>
            <a:endParaRPr lang="id-ID" altLang="en-US"/>
          </a:p>
          <a:p>
            <a:pPr marL="742950" lvl="1" indent="-285750">
              <a:buFont typeface="Arial" panose="020B0604020202020204" pitchFamily="34" charset="0"/>
              <a:buChar char="•"/>
            </a:pPr>
            <a:r>
              <a:rPr lang="id-ID" altLang="en-US"/>
              <a:t>The important thing, we need a valid </a:t>
            </a:r>
            <a:r>
              <a:rPr lang="id-ID" altLang="en-US">
                <a:solidFill>
                  <a:srgbClr val="FF0000"/>
                </a:solidFill>
              </a:rPr>
              <a:t>Domain Name</a:t>
            </a:r>
            <a:r>
              <a:rPr lang="id-ID" altLang="en-US"/>
              <a:t> inside this configuration.</a:t>
            </a:r>
            <a:endParaRPr lang="id-ID" altLang="en-US"/>
          </a:p>
          <a:p>
            <a:pPr marL="742950" lvl="1" indent="-285750">
              <a:buFont typeface="Arial" panose="020B0604020202020204" pitchFamily="34" charset="0"/>
              <a:buChar char="•"/>
            </a:pPr>
            <a:r>
              <a:rPr lang="id-ID" altLang="en-US"/>
              <a:t>So, please buy a new one for this. After that, just change </a:t>
            </a:r>
            <a:r>
              <a:rPr lang="id-ID" altLang="en-US">
                <a:solidFill>
                  <a:srgbClr val="FF0000"/>
                </a:solidFill>
              </a:rPr>
              <a:t>&lt;YOUR DOMAIN&gt; </a:t>
            </a:r>
            <a:r>
              <a:rPr lang="id-ID" altLang="en-US"/>
              <a:t>into our domain.</a:t>
            </a:r>
            <a:endParaRPr lang="id-ID"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833120" y="1415415"/>
            <a:ext cx="7976235" cy="3415030"/>
          </a:xfrm>
          <a:prstGeom prst="rect">
            <a:avLst/>
          </a:prstGeom>
          <a:noFill/>
        </p:spPr>
        <p:txBody>
          <a:bodyPr wrap="none" rtlCol="0" anchor="t">
            <a:spAutoFit/>
          </a:bodyPr>
          <a:p>
            <a:pPr marL="742950" lvl="1" indent="-285750" algn="l">
              <a:buFont typeface="Arial" panose="020B0604020202020204" pitchFamily="34" charset="0"/>
              <a:buChar char="•"/>
            </a:pPr>
            <a:r>
              <a:rPr lang="id-ID">
                <a:sym typeface="+mn-ea"/>
              </a:rPr>
              <a:t>To apply the NGINX configuration inside </a:t>
            </a:r>
            <a:r>
              <a:rPr lang="id-ID" altLang="en-US">
                <a:solidFill>
                  <a:srgbClr val="FF0000"/>
                </a:solidFill>
                <a:sym typeface="+mn-ea"/>
              </a:rPr>
              <a:t>simpleiotserver </a:t>
            </a:r>
            <a:r>
              <a:rPr lang="id-ID" altLang="en-US">
                <a:sym typeface="+mn-ea"/>
              </a:rPr>
              <a:t>file,</a:t>
            </a:r>
            <a:endParaRPr lang="id-ID" altLang="en-US">
              <a:sym typeface="+mn-ea"/>
            </a:endParaRPr>
          </a:p>
          <a:p>
            <a:pPr marL="742950" lvl="1" indent="-285750" algn="l">
              <a:buFont typeface="Arial" panose="020B0604020202020204" pitchFamily="34" charset="0"/>
              <a:buChar char="•"/>
            </a:pPr>
            <a:r>
              <a:rPr lang="id-ID" altLang="en-US"/>
              <a:t>Just run below command,</a:t>
            </a: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r>
              <a:rPr lang="id-ID" altLang="en-US"/>
              <a:t>Then check if configuration is valid by executing,</a:t>
            </a: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endParaRPr lang="id-ID" altLang="en-US"/>
          </a:p>
          <a:p>
            <a:pPr marL="742950" lvl="1" indent="-285750" algn="l">
              <a:buFont typeface="Arial" panose="020B0604020202020204" pitchFamily="34" charset="0"/>
              <a:buChar char="•"/>
            </a:pPr>
            <a:r>
              <a:rPr lang="id-ID" altLang="en-US"/>
              <a:t>If everything is looks good, just restart NGINX to load the new configuration,</a:t>
            </a:r>
            <a:endParaRPr lang="id-ID" altLang="en-US"/>
          </a:p>
        </p:txBody>
      </p:sp>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948182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Use NGINX as Reverse Proxy Server for Gunicorn</a:t>
            </a:r>
            <a:endParaRPr lang="en-US" sz="3200">
              <a:solidFill>
                <a:schemeClr val="bg1"/>
              </a:solidFill>
              <a:latin typeface="TeXGyreAdventor" panose="00000500000000000000" charset="0"/>
              <a:cs typeface="TeXGyreAdventor" panose="00000500000000000000" charset="0"/>
            </a:endParaRPr>
          </a:p>
        </p:txBody>
      </p:sp>
      <p:sp>
        <p:nvSpPr>
          <p:cNvPr id="4" name="Text Box 3"/>
          <p:cNvSpPr txBox="1"/>
          <p:nvPr/>
        </p:nvSpPr>
        <p:spPr>
          <a:xfrm>
            <a:off x="1568450" y="2150745"/>
            <a:ext cx="9345930" cy="922020"/>
          </a:xfrm>
          <a:prstGeom prst="rect">
            <a:avLst/>
          </a:prstGeom>
          <a:noFill/>
        </p:spPr>
        <p:txBody>
          <a:bodyPr wrap="square" rtlCol="0" anchor="t">
            <a:spAutoFit/>
          </a:bodyPr>
          <a:p>
            <a:r>
              <a:rPr lang="en-US">
                <a:highlight>
                  <a:srgbClr val="C0C0C0"/>
                </a:highlight>
              </a:rPr>
              <a:t>sudo unlink /etc/nginx/sites-enabled/default</a:t>
            </a:r>
            <a:endParaRPr lang="en-US">
              <a:highlight>
                <a:srgbClr val="C0C0C0"/>
              </a:highlight>
            </a:endParaRPr>
          </a:p>
          <a:p>
            <a:r>
              <a:rPr lang="en-US">
                <a:highlight>
                  <a:srgbClr val="C0C0C0"/>
                </a:highlight>
              </a:rPr>
              <a:t>sudo </a:t>
            </a:r>
            <a:r>
              <a:rPr lang="id-ID" altLang="en-US">
                <a:highlight>
                  <a:srgbClr val="C0C0C0"/>
                </a:highlight>
              </a:rPr>
              <a:t>cp ~/</a:t>
            </a:r>
            <a:r>
              <a:rPr lang="en-US">
                <a:highlight>
                  <a:srgbClr val="C0C0C0"/>
                </a:highlight>
                <a:sym typeface="+mn-ea"/>
              </a:rPr>
              <a:t>Simple-IOT-Server</a:t>
            </a:r>
            <a:r>
              <a:rPr lang="id-ID" altLang="en-US">
                <a:highlight>
                  <a:srgbClr val="C0C0C0"/>
                </a:highlight>
                <a:sym typeface="+mn-ea"/>
              </a:rPr>
              <a:t>/simpleiotserver </a:t>
            </a:r>
            <a:r>
              <a:rPr lang="en-US">
                <a:highlight>
                  <a:srgbClr val="C0C0C0"/>
                </a:highlight>
              </a:rPr>
              <a:t>/etc/nginx/sites-available/</a:t>
            </a:r>
            <a:endParaRPr lang="en-US">
              <a:highlight>
                <a:srgbClr val="C0C0C0"/>
              </a:highlight>
            </a:endParaRPr>
          </a:p>
          <a:p>
            <a:r>
              <a:rPr lang="en-US">
                <a:highlight>
                  <a:srgbClr val="C0C0C0"/>
                </a:highlight>
              </a:rPr>
              <a:t>sudo ln -s /etc/nginx/sites-available/simpleiotserver /etc/nginx/sites-enabled/simpleiotserver</a:t>
            </a:r>
            <a:endParaRPr lang="en-US">
              <a:highlight>
                <a:srgbClr val="C0C0C0"/>
              </a:highlight>
            </a:endParaRPr>
          </a:p>
        </p:txBody>
      </p:sp>
      <p:sp>
        <p:nvSpPr>
          <p:cNvPr id="6" name="Text Box 5"/>
          <p:cNvSpPr txBox="1"/>
          <p:nvPr/>
        </p:nvSpPr>
        <p:spPr>
          <a:xfrm>
            <a:off x="1568450" y="3745865"/>
            <a:ext cx="2540000" cy="368300"/>
          </a:xfrm>
          <a:prstGeom prst="rect">
            <a:avLst/>
          </a:prstGeom>
          <a:noFill/>
        </p:spPr>
        <p:txBody>
          <a:bodyPr wrap="square" rtlCol="0" anchor="t">
            <a:spAutoFit/>
          </a:bodyPr>
          <a:p>
            <a:r>
              <a:rPr lang="en-US">
                <a:highlight>
                  <a:srgbClr val="C0C0C0"/>
                </a:highlight>
              </a:rPr>
              <a:t>sudo nginx -t</a:t>
            </a:r>
            <a:endParaRPr lang="en-US">
              <a:highlight>
                <a:srgbClr val="C0C0C0"/>
              </a:highlight>
            </a:endParaRPr>
          </a:p>
        </p:txBody>
      </p:sp>
      <p:sp>
        <p:nvSpPr>
          <p:cNvPr id="7" name="Text Box 6"/>
          <p:cNvSpPr txBox="1"/>
          <p:nvPr/>
        </p:nvSpPr>
        <p:spPr>
          <a:xfrm>
            <a:off x="1568450" y="4932045"/>
            <a:ext cx="4939665" cy="368300"/>
          </a:xfrm>
          <a:prstGeom prst="rect">
            <a:avLst/>
          </a:prstGeom>
          <a:noFill/>
        </p:spPr>
        <p:txBody>
          <a:bodyPr wrap="square" rtlCol="0" anchor="t">
            <a:spAutoFit/>
          </a:bodyPr>
          <a:p>
            <a:r>
              <a:rPr lang="en-US">
                <a:highlight>
                  <a:srgbClr val="C0C0C0"/>
                </a:highlight>
              </a:rPr>
              <a:t>sudo systemctl restart nginx</a:t>
            </a:r>
            <a:endParaRPr lang="en-US">
              <a:highlight>
                <a:srgbClr val="C0C0C0"/>
              </a:high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600329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Point Domain to EC2 Instance</a:t>
            </a:r>
            <a:endParaRPr lang="en-US" sz="3200">
              <a:solidFill>
                <a:schemeClr val="bg1"/>
              </a:solidFill>
              <a:latin typeface="TeXGyreAdventor" panose="00000500000000000000" charset="0"/>
              <a:cs typeface="TeXGyreAdventor" panose="00000500000000000000" charset="0"/>
            </a:endParaRPr>
          </a:p>
        </p:txBody>
      </p:sp>
      <p:sp>
        <p:nvSpPr>
          <p:cNvPr id="6" name="Text Box 5"/>
          <p:cNvSpPr txBox="1"/>
          <p:nvPr/>
        </p:nvSpPr>
        <p:spPr>
          <a:xfrm>
            <a:off x="902970" y="1411605"/>
            <a:ext cx="9337040" cy="1630045"/>
          </a:xfrm>
          <a:prstGeom prst="rect">
            <a:avLst/>
          </a:prstGeom>
          <a:noFill/>
        </p:spPr>
        <p:txBody>
          <a:bodyPr wrap="square" rtlCol="0" anchor="t">
            <a:spAutoFit/>
          </a:bodyPr>
          <a:p>
            <a:pPr marL="342900" indent="-342900" algn="l">
              <a:buFont typeface="Arial" panose="020B0604020202020204" pitchFamily="34" charset="0"/>
              <a:buChar char="•"/>
            </a:pPr>
            <a:r>
              <a:rPr lang="id-ID" sz="2000">
                <a:sym typeface="+mn-ea"/>
              </a:rPr>
              <a:t>To point The domain to EC2 instance using</a:t>
            </a:r>
            <a:r>
              <a:rPr lang="id-ID" sz="2000" b="1">
                <a:sym typeface="+mn-ea"/>
              </a:rPr>
              <a:t> A Record </a:t>
            </a:r>
            <a:r>
              <a:rPr lang="id-ID" sz="2000">
                <a:sym typeface="+mn-ea"/>
              </a:rPr>
              <a:t>in our Domain Provider, </a:t>
            </a:r>
            <a:endParaRPr lang="id-ID" sz="2000">
              <a:sym typeface="+mn-ea"/>
            </a:endParaRPr>
          </a:p>
          <a:p>
            <a:pPr marL="342900" indent="-342900" algn="l">
              <a:buFont typeface="Arial" panose="020B0604020202020204" pitchFamily="34" charset="0"/>
              <a:buChar char="•"/>
            </a:pPr>
            <a:endParaRPr lang="id-ID" sz="2000">
              <a:sym typeface="+mn-ea"/>
            </a:endParaRPr>
          </a:p>
          <a:p>
            <a:pPr marL="342900" indent="-342900" algn="l">
              <a:buFont typeface="Arial" panose="020B0604020202020204" pitchFamily="34" charset="0"/>
              <a:buChar char="•"/>
            </a:pPr>
            <a:r>
              <a:rPr lang="id-ID" sz="2000">
                <a:sym typeface="+mn-ea"/>
              </a:rPr>
              <a:t>A Clear step if using</a:t>
            </a:r>
            <a:r>
              <a:rPr lang="id-ID" sz="2000" b="1">
                <a:sym typeface="+mn-ea"/>
              </a:rPr>
              <a:t> Niagahoster</a:t>
            </a:r>
            <a:r>
              <a:rPr lang="id-ID" sz="2000">
                <a:sym typeface="+mn-ea"/>
              </a:rPr>
              <a:t> (Indonesia Local DomainProvider)</a:t>
            </a:r>
            <a:endParaRPr lang="id-ID" sz="2000">
              <a:sym typeface="+mn-ea"/>
            </a:endParaRPr>
          </a:p>
          <a:p>
            <a:pPr indent="0" algn="l">
              <a:buFont typeface="Arial" panose="020B0604020202020204" pitchFamily="34" charset="0"/>
              <a:buNone/>
            </a:pPr>
            <a:r>
              <a:rPr lang="id-ID" sz="2000">
                <a:sym typeface="+mn-ea"/>
                <a:hlinkClick r:id="rId1" action="ppaction://hlinkfile"/>
              </a:rPr>
              <a:t>https://www.niagahoster.co.id/kb/cara-menghubungkan-domain-ke-vps#menghubungkan-domain-ke-vps-dengan-a-record</a:t>
            </a:r>
            <a:endParaRPr lang="id-ID" sz="200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5-2-input-form-cname-save-record-edit-1618033503"/>
          <p:cNvPicPr>
            <a:picLocks noChangeAspect="1"/>
          </p:cNvPicPr>
          <p:nvPr>
            <p:ph sz="half" idx="1"/>
          </p:nvPr>
        </p:nvPicPr>
        <p:blipFill>
          <a:blip r:embed="rId1"/>
          <a:stretch>
            <a:fillRect/>
          </a:stretch>
        </p:blipFill>
        <p:spPr>
          <a:xfrm>
            <a:off x="5972175" y="2419985"/>
            <a:ext cx="4883785" cy="4351655"/>
          </a:xfrm>
          <a:prstGeom prst="rect">
            <a:avLst/>
          </a:prstGeom>
        </p:spPr>
      </p:pic>
      <p:pic>
        <p:nvPicPr>
          <p:cNvPr id="6" name="Content Placeholder 5" descr="5-1-input-form-add-record-save-record-edit-1618033378"/>
          <p:cNvPicPr>
            <a:picLocks noChangeAspect="1"/>
          </p:cNvPicPr>
          <p:nvPr>
            <p:ph sz="half" idx="2"/>
          </p:nvPr>
        </p:nvPicPr>
        <p:blipFill>
          <a:blip r:embed="rId2"/>
          <a:stretch>
            <a:fillRect/>
          </a:stretch>
        </p:blipFill>
        <p:spPr>
          <a:xfrm>
            <a:off x="576580" y="2419985"/>
            <a:ext cx="4927600" cy="4351655"/>
          </a:xfrm>
          <a:prstGeom prst="rect">
            <a:avLst/>
          </a:prstGeom>
        </p:spPr>
      </p:pic>
      <p:sp>
        <p:nvSpPr>
          <p:cNvPr id="8" name="Text Box 7"/>
          <p:cNvSpPr txBox="1"/>
          <p:nvPr/>
        </p:nvSpPr>
        <p:spPr>
          <a:xfrm>
            <a:off x="576580" y="1273175"/>
            <a:ext cx="8117840" cy="1014730"/>
          </a:xfrm>
          <a:prstGeom prst="rect">
            <a:avLst/>
          </a:prstGeom>
          <a:noFill/>
        </p:spPr>
        <p:txBody>
          <a:bodyPr wrap="square" rtlCol="0" anchor="t">
            <a:spAutoFit/>
          </a:bodyPr>
          <a:p>
            <a:pPr marL="285750" indent="-285750">
              <a:buFont typeface="Arial" panose="020B0604020202020204" pitchFamily="34" charset="0"/>
              <a:buChar char="•"/>
            </a:pPr>
            <a:r>
              <a:rPr lang="en-US" sz="2000"/>
              <a:t>Ada dua record yang perlu ditambahkan, antara lain:</a:t>
            </a:r>
            <a:endParaRPr lang="en-US" sz="2000"/>
          </a:p>
          <a:p>
            <a:pPr marL="742950" lvl="1" indent="-285750">
              <a:buFont typeface="Arial" panose="020B0604020202020204" pitchFamily="34" charset="0"/>
              <a:buChar char="•"/>
            </a:pPr>
            <a:r>
              <a:rPr lang="en-US" sz="2000" b="1"/>
              <a:t>A Record</a:t>
            </a:r>
            <a:r>
              <a:rPr lang="en-US" sz="2000"/>
              <a:t>: Record untuk menghubungkan domain dengan VPS.</a:t>
            </a:r>
            <a:endParaRPr lang="en-US" sz="2000"/>
          </a:p>
          <a:p>
            <a:pPr marL="742950" lvl="1" indent="-285750">
              <a:buFont typeface="Arial" panose="020B0604020202020204" pitchFamily="34" charset="0"/>
              <a:buChar char="•"/>
            </a:pPr>
            <a:r>
              <a:rPr lang="en-US" sz="2000" b="1"/>
              <a:t>CNAME</a:t>
            </a:r>
            <a:r>
              <a:rPr lang="en-US" sz="2000"/>
              <a:t>: Record agar domain dapat diakses dengan subdomain </a:t>
            </a:r>
            <a:r>
              <a:rPr lang="en-US" sz="2000" b="1"/>
              <a:t>www.</a:t>
            </a:r>
            <a:endParaRPr lang="en-US" sz="2000" b="1"/>
          </a:p>
        </p:txBody>
      </p:sp>
      <p:sp>
        <p:nvSpPr>
          <p:cNvPr id="9" name="Rectangles 8"/>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58470" y="229870"/>
            <a:ext cx="600329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Point Domain to EC2 Instance</a:t>
            </a:r>
            <a:endParaRPr lang="en-US" sz="3200">
              <a:solidFill>
                <a:schemeClr val="bg1"/>
              </a:solidFill>
              <a:latin typeface="TeXGyreAdventor" panose="00000500000000000000" charset="0"/>
              <a:cs typeface="TeXGyreAdventor" panose="00000500000000000000"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58470" y="229870"/>
            <a:ext cx="600329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Point Domain to EC2 Instance</a:t>
            </a:r>
            <a:endParaRPr lang="en-US" sz="32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576580" y="1273175"/>
            <a:ext cx="11216005" cy="2245360"/>
          </a:xfrm>
          <a:prstGeom prst="rect">
            <a:avLst/>
          </a:prstGeom>
          <a:noFill/>
        </p:spPr>
        <p:txBody>
          <a:bodyPr wrap="square" rtlCol="0" anchor="t">
            <a:spAutoFit/>
          </a:bodyPr>
          <a:p>
            <a:pPr marL="285750" indent="-285750">
              <a:buFont typeface="Arial" panose="020B0604020202020204" pitchFamily="34" charset="0"/>
              <a:buChar char="•"/>
            </a:pPr>
            <a:r>
              <a:rPr lang="id-ID" altLang="en-US" sz="2000"/>
              <a:t>After we add A Record and CNAME in Domain Provider web panel ,</a:t>
            </a:r>
            <a:endParaRPr lang="id-ID" altLang="en-US" sz="2000"/>
          </a:p>
          <a:p>
            <a:pPr marL="285750" indent="-285750">
              <a:buFont typeface="Arial" panose="020B0604020202020204" pitchFamily="34" charset="0"/>
              <a:buChar char="•"/>
            </a:pPr>
            <a:r>
              <a:rPr lang="id-ID" altLang="en-US" sz="2000"/>
              <a:t>We need to wait untill DNS Propagation is completed.</a:t>
            </a:r>
            <a:endParaRPr lang="id-ID" altLang="en-US" sz="2000"/>
          </a:p>
          <a:p>
            <a:pPr marL="285750" indent="-285750">
              <a:buFont typeface="Arial" panose="020B0604020202020204" pitchFamily="34" charset="0"/>
              <a:buChar char="•"/>
            </a:pPr>
            <a:r>
              <a:rPr lang="id-ID" altLang="en-US" sz="2000"/>
              <a:t>Usually DNS changes will propagate within a few hours, but it can take up to 48 hours for everything to propagate across the Internet. </a:t>
            </a:r>
            <a:endParaRPr lang="id-ID" altLang="en-US" sz="2000"/>
          </a:p>
          <a:p>
            <a:pPr marL="285750" indent="-285750">
              <a:buFont typeface="Arial" panose="020B0604020202020204" pitchFamily="34" charset="0"/>
              <a:buChar char="•"/>
            </a:pPr>
            <a:r>
              <a:rPr lang="id-ID" altLang="en-US" sz="2000"/>
              <a:t>Many things affect propagation time, including your TTL, your ISP and your domain's registry. [</a:t>
            </a:r>
            <a:r>
              <a:rPr lang="id-ID" altLang="en-US" sz="2000">
                <a:hlinkClick r:id="rId1" action="ppaction://hlinkfile"/>
              </a:rPr>
              <a:t>source</a:t>
            </a:r>
            <a:r>
              <a:rPr lang="id-ID" altLang="en-US" sz="2000"/>
              <a:t>]</a:t>
            </a:r>
            <a:endParaRPr lang="id-ID" altLang="en-US" sz="2000"/>
          </a:p>
          <a:p>
            <a:pPr marL="285750" indent="-285750">
              <a:buFont typeface="Arial" panose="020B0604020202020204" pitchFamily="34" charset="0"/>
              <a:buChar char="•"/>
            </a:pPr>
            <a:endParaRPr lang="id-ID" altLang="en-US" sz="2000"/>
          </a:p>
          <a:p>
            <a:pPr marL="285750" indent="-285750">
              <a:buFont typeface="Arial" panose="020B0604020202020204" pitchFamily="34" charset="0"/>
              <a:buChar char="•"/>
            </a:pPr>
            <a:r>
              <a:rPr lang="id-ID" altLang="en-US" sz="2000"/>
              <a:t>To monitor the progress of Proagation time, just chek using </a:t>
            </a:r>
            <a:r>
              <a:rPr lang="id-ID" altLang="en-US" sz="2000">
                <a:hlinkClick r:id="rId2" action="ppaction://hlinkfile"/>
              </a:rPr>
              <a:t>https://dnschecker.org/</a:t>
            </a:r>
            <a:endParaRPr lang="id-ID" altLang="en-US" sz="2000"/>
          </a:p>
        </p:txBody>
      </p:sp>
      <p:pic>
        <p:nvPicPr>
          <p:cNvPr id="5" name="Picture 4"/>
          <p:cNvPicPr>
            <a:picLocks noChangeAspect="1"/>
          </p:cNvPicPr>
          <p:nvPr/>
        </p:nvPicPr>
        <p:blipFill>
          <a:blip r:embed="rId3"/>
          <a:srcRect b="33182"/>
          <a:stretch>
            <a:fillRect/>
          </a:stretch>
        </p:blipFill>
        <p:spPr>
          <a:xfrm>
            <a:off x="523875" y="3676650"/>
            <a:ext cx="11163300" cy="308038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58470" y="229870"/>
            <a:ext cx="600329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Point Domain to EC2 Instance</a:t>
            </a:r>
            <a:endParaRPr lang="en-US" sz="32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576580" y="1273175"/>
            <a:ext cx="11216005" cy="3476625"/>
          </a:xfrm>
          <a:prstGeom prst="rect">
            <a:avLst/>
          </a:prstGeom>
          <a:noFill/>
        </p:spPr>
        <p:txBody>
          <a:bodyPr wrap="square" rtlCol="0" anchor="t">
            <a:spAutoFit/>
          </a:bodyPr>
          <a:p>
            <a:pPr marL="285750" indent="-285750">
              <a:buFont typeface="Arial" panose="020B0604020202020204" pitchFamily="34" charset="0"/>
              <a:buChar char="•"/>
            </a:pPr>
            <a:r>
              <a:rPr lang="id-ID" altLang="en-US" sz="2000"/>
              <a:t>After propagation time is completed,</a:t>
            </a:r>
            <a:endParaRPr lang="id-ID" altLang="en-US" sz="2000"/>
          </a:p>
          <a:p>
            <a:pPr marL="285750" indent="-285750">
              <a:buFont typeface="Arial" panose="020B0604020202020204" pitchFamily="34" charset="0"/>
              <a:buChar char="•"/>
            </a:pPr>
            <a:r>
              <a:rPr lang="id-ID" altLang="en-US" sz="2000"/>
              <a:t>We can access the Flask App using the domain just by entering</a:t>
            </a:r>
            <a:r>
              <a:rPr lang="id-ID" altLang="en-US" sz="2000">
                <a:solidFill>
                  <a:srgbClr val="FF0000"/>
                </a:solidFill>
              </a:rPr>
              <a:t> http://&lt;your domain&gt;/</a:t>
            </a:r>
            <a:endParaRPr lang="id-ID" altLang="en-US" sz="2000"/>
          </a:p>
          <a:p>
            <a:pPr marL="285750" indent="-285750">
              <a:buFont typeface="Arial" panose="020B0604020202020204" pitchFamily="34" charset="0"/>
              <a:buChar char="•"/>
            </a:pPr>
            <a:r>
              <a:rPr lang="id-ID" altLang="en-US" sz="2000">
                <a:solidFill>
                  <a:srgbClr val="FF0000"/>
                </a:solidFill>
              </a:rPr>
              <a:t>But dont forget to add extra</a:t>
            </a:r>
            <a:r>
              <a:rPr lang="id-ID" altLang="en-US" sz="2000" b="1">
                <a:solidFill>
                  <a:srgbClr val="FF0000"/>
                </a:solidFill>
              </a:rPr>
              <a:t> Inbound </a:t>
            </a:r>
            <a:r>
              <a:rPr lang="id-ID" altLang="en-US" sz="2000">
                <a:solidFill>
                  <a:srgbClr val="FF0000"/>
                </a:solidFill>
              </a:rPr>
              <a:t>and </a:t>
            </a:r>
            <a:r>
              <a:rPr lang="id-ID" altLang="en-US" sz="2000" b="1">
                <a:solidFill>
                  <a:srgbClr val="FF0000"/>
                </a:solidFill>
              </a:rPr>
              <a:t>Outbound</a:t>
            </a:r>
            <a:r>
              <a:rPr lang="id-ID" altLang="en-US" sz="2000">
                <a:solidFill>
                  <a:srgbClr val="FF0000"/>
                </a:solidFill>
              </a:rPr>
              <a:t> Rule in</a:t>
            </a:r>
            <a:r>
              <a:rPr lang="id-ID" altLang="en-US" sz="2000" b="1">
                <a:solidFill>
                  <a:srgbClr val="FF0000"/>
                </a:solidFill>
              </a:rPr>
              <a:t> AWS Security Group</a:t>
            </a:r>
            <a:r>
              <a:rPr lang="id-ID" altLang="en-US" sz="2000">
                <a:solidFill>
                  <a:srgbClr val="FF0000"/>
                </a:solidFill>
              </a:rPr>
              <a:t> for </a:t>
            </a:r>
            <a:r>
              <a:rPr lang="id-ID" altLang="en-US" sz="2000" b="1">
                <a:solidFill>
                  <a:srgbClr val="FF0000"/>
                </a:solidFill>
              </a:rPr>
              <a:t>HTTP Port 80</a:t>
            </a:r>
            <a:r>
              <a:rPr lang="id-ID" altLang="en-US" sz="2000">
                <a:solidFill>
                  <a:schemeClr val="tx1"/>
                </a:solidFill>
              </a:rPr>
              <a:t>.</a:t>
            </a: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Then also add Inbound and Outbound </a:t>
            </a:r>
            <a:r>
              <a:rPr lang="id-ID" altLang="en-US" sz="2000">
                <a:solidFill>
                  <a:srgbClr val="FF0000"/>
                </a:solidFill>
              </a:rPr>
              <a:t>HTTPS </a:t>
            </a:r>
            <a:r>
              <a:rPr lang="id-ID" altLang="en-US" sz="2000">
                <a:solidFill>
                  <a:schemeClr val="tx1"/>
                </a:solidFill>
              </a:rPr>
              <a:t>in Port </a:t>
            </a:r>
            <a:r>
              <a:rPr lang="id-ID" altLang="en-US" sz="2000">
                <a:solidFill>
                  <a:srgbClr val="FF0000"/>
                </a:solidFill>
              </a:rPr>
              <a:t>443</a:t>
            </a:r>
            <a:r>
              <a:rPr lang="id-ID" altLang="en-US" sz="2000">
                <a:solidFill>
                  <a:schemeClr val="tx1"/>
                </a:solidFill>
              </a:rPr>
              <a:t>, since in the next part we need it.</a:t>
            </a:r>
            <a:endParaRPr lang="id-ID" altLang="en-US" sz="2000">
              <a:solidFill>
                <a:schemeClr val="tx1"/>
              </a:solidFill>
            </a:endParaRPr>
          </a:p>
        </p:txBody>
      </p:sp>
      <p:pic>
        <p:nvPicPr>
          <p:cNvPr id="5" name="Picture 4"/>
          <p:cNvPicPr>
            <a:picLocks noChangeAspect="1"/>
          </p:cNvPicPr>
          <p:nvPr/>
        </p:nvPicPr>
        <p:blipFill>
          <a:blip r:embed="rId1"/>
          <a:stretch>
            <a:fillRect/>
          </a:stretch>
        </p:blipFill>
        <p:spPr>
          <a:xfrm>
            <a:off x="190500" y="2690495"/>
            <a:ext cx="11811000" cy="1476375"/>
          </a:xfrm>
          <a:prstGeom prst="rect">
            <a:avLst/>
          </a:prstGeom>
          <a:ln>
            <a:solidFill>
              <a:schemeClr val="tx1">
                <a:lumMod val="50000"/>
                <a:lumOff val="50000"/>
              </a:schemeClr>
            </a:solidFill>
          </a:ln>
        </p:spPr>
      </p:pic>
      <p:pic>
        <p:nvPicPr>
          <p:cNvPr id="2" name="Picture 1"/>
          <p:cNvPicPr>
            <a:picLocks noChangeAspect="1"/>
          </p:cNvPicPr>
          <p:nvPr/>
        </p:nvPicPr>
        <p:blipFill>
          <a:blip r:embed="rId2"/>
          <a:stretch>
            <a:fillRect/>
          </a:stretch>
        </p:blipFill>
        <p:spPr>
          <a:xfrm>
            <a:off x="200025" y="4907915"/>
            <a:ext cx="11811000" cy="1001395"/>
          </a:xfrm>
          <a:prstGeom prst="rect">
            <a:avLst/>
          </a:prstGeom>
          <a:ln>
            <a:solidFill>
              <a:schemeClr val="accent1"/>
            </a:solid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58470" y="229870"/>
            <a:ext cx="895350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Configuring SSL using Let’s Encrypt &amp; Certbot</a:t>
            </a:r>
            <a:endParaRPr lang="en-US" sz="32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576580" y="1273175"/>
            <a:ext cx="11216005" cy="5323205"/>
          </a:xfrm>
          <a:prstGeom prst="rect">
            <a:avLst/>
          </a:prstGeom>
          <a:noFill/>
        </p:spPr>
        <p:txBody>
          <a:bodyPr wrap="square" rtlCol="0" anchor="t">
            <a:spAutoFit/>
          </a:bodyPr>
          <a:p>
            <a:pPr marL="285750" indent="-285750">
              <a:buFont typeface="Arial" panose="020B0604020202020204" pitchFamily="34" charset="0"/>
              <a:buChar char="•"/>
            </a:pPr>
            <a:r>
              <a:rPr lang="id-ID" altLang="en-US" sz="2000"/>
              <a:t>Previously we are successfully use NGINX as Proxy Server for Gunicorn in HTTP Port 80.</a:t>
            </a:r>
            <a:endParaRPr lang="id-ID" altLang="en-US" sz="2000"/>
          </a:p>
          <a:p>
            <a:pPr marL="285750" indent="-285750">
              <a:buFont typeface="Arial" panose="020B0604020202020204" pitchFamily="34" charset="0"/>
              <a:buChar char="•"/>
            </a:pPr>
            <a:r>
              <a:rPr lang="id-ID" altLang="en-US" sz="2000">
                <a:solidFill>
                  <a:schemeClr val="tx1"/>
                </a:solidFill>
              </a:rPr>
              <a:t>We can securing our app by add </a:t>
            </a:r>
            <a:r>
              <a:rPr lang="id-ID" altLang="en-US" sz="2000" b="1">
                <a:solidFill>
                  <a:schemeClr val="tx1"/>
                </a:solidFill>
              </a:rPr>
              <a:t>SSL </a:t>
            </a:r>
            <a:r>
              <a:rPr lang="id-ID" altLang="en-US" sz="2000">
                <a:solidFill>
                  <a:schemeClr val="tx1"/>
                </a:solidFill>
              </a:rPr>
              <a:t>into it, so instead </a:t>
            </a:r>
            <a:r>
              <a:rPr lang="id-ID" altLang="en-US" sz="2000" b="1">
                <a:solidFill>
                  <a:schemeClr val="tx1"/>
                </a:solidFill>
              </a:rPr>
              <a:t>HTTP </a:t>
            </a:r>
            <a:r>
              <a:rPr lang="id-ID" altLang="en-US" sz="2000">
                <a:solidFill>
                  <a:schemeClr val="tx1"/>
                </a:solidFill>
              </a:rPr>
              <a:t>we will use </a:t>
            </a:r>
            <a:r>
              <a:rPr lang="id-ID" altLang="en-US" sz="2000" b="1">
                <a:solidFill>
                  <a:srgbClr val="FF0000"/>
                </a:solidFill>
              </a:rPr>
              <a:t>HTTPS in port 443</a:t>
            </a:r>
            <a:r>
              <a:rPr lang="id-ID" altLang="en-US" sz="2000">
                <a:solidFill>
                  <a:schemeClr val="tx1"/>
                </a:solidFill>
              </a:rPr>
              <a:t> for this case.</a:t>
            </a: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To do this, we will use</a:t>
            </a:r>
            <a:r>
              <a:rPr lang="id-ID" altLang="en-US" sz="2000" b="1">
                <a:solidFill>
                  <a:srgbClr val="FF0000"/>
                </a:solidFill>
              </a:rPr>
              <a:t> Let’s Encrypt with Certbot </a:t>
            </a:r>
            <a:r>
              <a:rPr lang="id-ID" altLang="en-US" sz="2000">
                <a:solidFill>
                  <a:schemeClr val="tx1"/>
                </a:solidFill>
              </a:rPr>
              <a:t>that actualy the easiest way to do this.</a:t>
            </a: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Run below command,</a:t>
            </a: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indent="0">
              <a:buFont typeface="Arial" panose="020B0604020202020204" pitchFamily="34" charset="0"/>
              <a:buNone/>
            </a:pPr>
            <a:r>
              <a:rPr lang="id-ID" altLang="en-US" sz="2000">
                <a:solidFill>
                  <a:schemeClr val="tx1"/>
                </a:solidFill>
                <a:highlight>
                  <a:srgbClr val="C0C0C0"/>
                </a:highlight>
              </a:rPr>
              <a:t>sudo certbot --nginx -d &lt;YOUR DOMAIN&gt;</a:t>
            </a:r>
            <a:endParaRPr lang="id-ID" altLang="en-US" sz="2000">
              <a:solidFill>
                <a:schemeClr val="tx1"/>
              </a:solidFill>
              <a:highlight>
                <a:srgbClr val="C0C0C0"/>
              </a:highlight>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This runs </a:t>
            </a:r>
            <a:r>
              <a:rPr lang="id-ID" altLang="en-US" sz="2000">
                <a:solidFill>
                  <a:srgbClr val="FF0000"/>
                </a:solidFill>
              </a:rPr>
              <a:t>certbot </a:t>
            </a:r>
            <a:r>
              <a:rPr lang="id-ID" altLang="en-US" sz="2000">
                <a:solidFill>
                  <a:schemeClr val="tx1"/>
                </a:solidFill>
              </a:rPr>
              <a:t>with the </a:t>
            </a:r>
            <a:r>
              <a:rPr lang="id-ID" altLang="en-US" sz="2000">
                <a:solidFill>
                  <a:srgbClr val="FF0000"/>
                </a:solidFill>
              </a:rPr>
              <a:t>--nginx</a:t>
            </a:r>
            <a:r>
              <a:rPr lang="id-ID" altLang="en-US" sz="2000">
                <a:solidFill>
                  <a:schemeClr val="tx1"/>
                </a:solidFill>
              </a:rPr>
              <a:t> plugin, using </a:t>
            </a:r>
            <a:r>
              <a:rPr lang="id-ID" altLang="en-US" sz="2000">
                <a:solidFill>
                  <a:srgbClr val="FF0000"/>
                </a:solidFill>
              </a:rPr>
              <a:t>-d</a:t>
            </a:r>
            <a:r>
              <a:rPr lang="id-ID" altLang="en-US" sz="2000">
                <a:solidFill>
                  <a:schemeClr val="tx1"/>
                </a:solidFill>
              </a:rPr>
              <a:t> to specify the names you’d like the certificate to be valid for.</a:t>
            </a:r>
            <a:endParaRPr lang="id-ID" altLang="en-US" sz="2000">
              <a:solidFill>
                <a:schemeClr val="tx1"/>
              </a:solidFill>
            </a:endParaRPr>
          </a:p>
          <a:p>
            <a:pPr marL="285750" indent="-285750">
              <a:buFont typeface="Arial" panose="020B0604020202020204" pitchFamily="34" charset="0"/>
              <a:buChar char="•"/>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If this is your first time running certbot, you will be prompted to enter an </a:t>
            </a:r>
            <a:r>
              <a:rPr lang="id-ID" altLang="en-US" sz="2000">
                <a:solidFill>
                  <a:srgbClr val="FF0000"/>
                </a:solidFill>
              </a:rPr>
              <a:t>email address </a:t>
            </a:r>
            <a:r>
              <a:rPr lang="id-ID" altLang="en-US" sz="2000">
                <a:solidFill>
                  <a:schemeClr val="tx1"/>
                </a:solidFill>
              </a:rPr>
              <a:t>and </a:t>
            </a:r>
            <a:r>
              <a:rPr lang="id-ID" altLang="en-US" sz="2000">
                <a:solidFill>
                  <a:srgbClr val="FF0000"/>
                </a:solidFill>
              </a:rPr>
              <a:t>agree to the terms of service</a:t>
            </a:r>
            <a:r>
              <a:rPr lang="id-ID" altLang="en-US" sz="2000">
                <a:solidFill>
                  <a:schemeClr val="tx1"/>
                </a:solidFill>
              </a:rPr>
              <a:t>. </a:t>
            </a:r>
            <a:endParaRPr lang="id-ID" altLang="en-US" sz="2000">
              <a:solidFill>
                <a:schemeClr val="tx1"/>
              </a:solidFill>
            </a:endParaRPr>
          </a:p>
          <a:p>
            <a:pPr indent="0">
              <a:buFont typeface="Arial" panose="020B0604020202020204" pitchFamily="34" charset="0"/>
              <a:buNone/>
            </a:pPr>
            <a:endParaRPr lang="id-ID" altLang="en-US" sz="2000">
              <a:solidFill>
                <a:schemeClr val="tx1"/>
              </a:solidFill>
            </a:endParaRPr>
          </a:p>
          <a:p>
            <a:pPr marL="285750" indent="-285750">
              <a:buFont typeface="Arial" panose="020B0604020202020204" pitchFamily="34" charset="0"/>
              <a:buChar char="•"/>
            </a:pPr>
            <a:r>
              <a:rPr lang="id-ID" altLang="en-US" sz="2000">
                <a:solidFill>
                  <a:schemeClr val="tx1"/>
                </a:solidFill>
              </a:rPr>
              <a:t>After doing so, certbot will communicate with the Let’s Encrypt server to request a certificate for your domain. </a:t>
            </a:r>
            <a:endParaRPr lang="id-ID" altLang="en-US" sz="200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458470" y="229870"/>
            <a:ext cx="8953500" cy="583565"/>
          </a:xfrm>
          <a:prstGeom prst="rect">
            <a:avLst/>
          </a:prstGeom>
          <a:noFill/>
        </p:spPr>
        <p:txBody>
          <a:bodyPr wrap="none" rtlCol="0">
            <a:spAutoFit/>
          </a:bodyPr>
          <a:p>
            <a:pPr algn="l"/>
            <a:r>
              <a:rPr lang="en-US" sz="3200">
                <a:solidFill>
                  <a:schemeClr val="bg1"/>
                </a:solidFill>
                <a:latin typeface="TeXGyreAdventor" panose="00000500000000000000" charset="0"/>
                <a:cs typeface="TeXGyreAdventor" panose="00000500000000000000" charset="0"/>
              </a:rPr>
              <a:t>Configuring SSL using Let’s Encrypt &amp; Certbot</a:t>
            </a:r>
            <a:endParaRPr lang="en-US" sz="32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576580" y="1273175"/>
            <a:ext cx="11216005" cy="706755"/>
          </a:xfrm>
          <a:prstGeom prst="rect">
            <a:avLst/>
          </a:prstGeom>
          <a:noFill/>
        </p:spPr>
        <p:txBody>
          <a:bodyPr wrap="square" rtlCol="0" anchor="t">
            <a:spAutoFit/>
          </a:bodyPr>
          <a:p>
            <a:pPr marL="285750" indent="-285750">
              <a:buFont typeface="Arial" panose="020B0604020202020204" pitchFamily="34" charset="0"/>
              <a:buChar char="•"/>
            </a:pPr>
            <a:r>
              <a:rPr lang="id-ID" altLang="en-US" sz="2000"/>
              <a:t>After finish, we can open the app in browser using </a:t>
            </a:r>
            <a:r>
              <a:rPr lang="id-ID" altLang="en-US" sz="2000">
                <a:solidFill>
                  <a:srgbClr val="FF0000"/>
                </a:solidFill>
              </a:rPr>
              <a:t>https://&lt;YOUR DOMAIN&gt;/</a:t>
            </a:r>
            <a:r>
              <a:rPr lang="id-ID" altLang="en-US" sz="2000"/>
              <a:t> </a:t>
            </a:r>
            <a:endParaRPr lang="id-ID" altLang="en-US" sz="2000"/>
          </a:p>
          <a:p>
            <a:pPr marL="285750" indent="-285750">
              <a:buFont typeface="Arial" panose="020B0604020202020204" pitchFamily="34" charset="0"/>
              <a:buChar char="•"/>
            </a:pPr>
            <a:r>
              <a:rPr lang="id-ID" altLang="en-US" sz="2000">
                <a:solidFill>
                  <a:schemeClr val="tx1"/>
                </a:solidFill>
              </a:rPr>
              <a:t>Now our App is already securing by SSL.</a:t>
            </a:r>
            <a:endParaRPr lang="id-ID" altLang="en-US" sz="2000">
              <a:solidFill>
                <a:schemeClr val="tx1"/>
              </a:solidFill>
            </a:endParaRPr>
          </a:p>
        </p:txBody>
      </p:sp>
      <p:pic>
        <p:nvPicPr>
          <p:cNvPr id="11" name="Picture 10"/>
          <p:cNvPicPr>
            <a:picLocks noChangeAspect="1"/>
          </p:cNvPicPr>
          <p:nvPr/>
        </p:nvPicPr>
        <p:blipFill>
          <a:blip r:embed="rId1"/>
          <a:stretch>
            <a:fillRect/>
          </a:stretch>
        </p:blipFill>
        <p:spPr>
          <a:xfrm>
            <a:off x="715645" y="2282825"/>
            <a:ext cx="8696325" cy="4314825"/>
          </a:xfrm>
          <a:prstGeom prst="rect">
            <a:avLst/>
          </a:prstGeom>
        </p:spPr>
      </p:pic>
      <p:sp>
        <p:nvSpPr>
          <p:cNvPr id="14" name="Rectangles 13"/>
          <p:cNvSpPr/>
          <p:nvPr/>
        </p:nvSpPr>
        <p:spPr>
          <a:xfrm>
            <a:off x="1563370" y="2282825"/>
            <a:ext cx="3277235" cy="213614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992505" y="1565910"/>
            <a:ext cx="10309860" cy="706755"/>
          </a:xfrm>
          <a:prstGeom prst="rect">
            <a:avLst/>
          </a:prstGeom>
          <a:noFill/>
        </p:spPr>
        <p:txBody>
          <a:bodyPr wrap="square" rtlCol="0">
            <a:spAutoFit/>
          </a:bodyPr>
          <a:p>
            <a:pPr marL="285750" indent="-285750" algn="l">
              <a:buFont typeface="Arial" panose="020B0604020202020204" pitchFamily="34" charset="0"/>
              <a:buChar char="•"/>
            </a:pPr>
            <a:r>
              <a:rPr lang="id-ID" altLang="en-US" sz="2000"/>
              <a:t>To make Date Filter presistent in database,</a:t>
            </a:r>
            <a:endParaRPr lang="id-ID" altLang="en-US" sz="2000"/>
          </a:p>
          <a:p>
            <a:pPr marL="285750" indent="-285750" algn="l">
              <a:buFont typeface="Arial" panose="020B0604020202020204" pitchFamily="34" charset="0"/>
              <a:buChar char="•"/>
            </a:pPr>
            <a:r>
              <a:rPr lang="id-ID" altLang="en-US" sz="2000"/>
              <a:t>We need to create a new model called </a:t>
            </a:r>
            <a:r>
              <a:rPr lang="id-ID" altLang="en-US" sz="2000" b="1">
                <a:solidFill>
                  <a:srgbClr val="FF0000"/>
                </a:solidFill>
              </a:rPr>
              <a:t>FilterDate</a:t>
            </a:r>
            <a:endParaRPr lang="id-ID" altLang="en-US" sz="2000" b="1">
              <a:solidFill>
                <a:srgbClr val="FF0000"/>
              </a:solidFill>
            </a:endParaRPr>
          </a:p>
        </p:txBody>
      </p:sp>
      <p:pic>
        <p:nvPicPr>
          <p:cNvPr id="10" name="Picture 9"/>
          <p:cNvPicPr>
            <a:picLocks noChangeAspect="1"/>
          </p:cNvPicPr>
          <p:nvPr/>
        </p:nvPicPr>
        <p:blipFill>
          <a:blip r:embed="rId1"/>
          <a:stretch>
            <a:fillRect/>
          </a:stretch>
        </p:blipFill>
        <p:spPr>
          <a:xfrm>
            <a:off x="1086485" y="2486025"/>
            <a:ext cx="5808980" cy="1844040"/>
          </a:xfrm>
          <a:prstGeom prst="rect">
            <a:avLst/>
          </a:prstGeom>
        </p:spPr>
      </p:pic>
      <p:sp>
        <p:nvSpPr>
          <p:cNvPr id="12" name="Text Box 11"/>
          <p:cNvSpPr txBox="1"/>
          <p:nvPr/>
        </p:nvSpPr>
        <p:spPr>
          <a:xfrm>
            <a:off x="74295" y="4330065"/>
            <a:ext cx="6821170" cy="337185"/>
          </a:xfrm>
          <a:prstGeom prst="rect">
            <a:avLst/>
          </a:prstGeom>
          <a:noFill/>
        </p:spPr>
        <p:txBody>
          <a:bodyPr wrap="square" rtlCol="0" anchor="t">
            <a:spAutoFit/>
          </a:bodyPr>
          <a:p>
            <a:pPr algn="r"/>
            <a:r>
              <a:rPr lang="en-US" sz="1600">
                <a:solidFill>
                  <a:srgbClr val="FF0000"/>
                </a:solidFill>
              </a:rPr>
              <a:t>pertemuan_9\1_Filter_Date_Range\app\models\filter_date.py</a:t>
            </a:r>
            <a:endParaRPr lang="en-US" sz="160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8470" y="1339850"/>
            <a:ext cx="9899650" cy="1014730"/>
          </a:xfrm>
          <a:prstGeom prst="rect">
            <a:avLst/>
          </a:prstGeom>
          <a:noFill/>
        </p:spPr>
        <p:txBody>
          <a:bodyPr wrap="square" rtlCol="0" anchor="t">
            <a:spAutoFit/>
          </a:bodyPr>
          <a:p>
            <a:pPr marL="342900" indent="-342900">
              <a:buFont typeface="Arial" panose="020B0604020202020204" pitchFamily="34" charset="0"/>
              <a:buChar char="•"/>
            </a:pPr>
            <a:r>
              <a:rPr lang="id-ID" altLang="en-US" sz="2400"/>
              <a:t>All the deployment step is inspired to this tutorial :</a:t>
            </a:r>
            <a:r>
              <a:rPr lang="id-ID" altLang="en-US"/>
              <a:t> </a:t>
            </a:r>
            <a:r>
              <a:rPr lang="en-US">
                <a:hlinkClick r:id="rId1" action="ppaction://hlinkfile"/>
              </a:rPr>
              <a:t>https://www.digitalocean.com/community/tutorials/how-to-serve-flask-applications-with-gunicorn-and-nginx-on-ubuntu-18-04</a:t>
            </a:r>
            <a:endParaRPr lang="en-US"/>
          </a:p>
        </p:txBody>
      </p:sp>
      <p:sp>
        <p:nvSpPr>
          <p:cNvPr id="5" name="Rectangles 4"/>
          <p:cNvSpPr/>
          <p:nvPr/>
        </p:nvSpPr>
        <p:spPr>
          <a:xfrm>
            <a:off x="0" y="0"/>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458470" y="239395"/>
            <a:ext cx="1094740" cy="645160"/>
          </a:xfrm>
          <a:prstGeom prst="rect">
            <a:avLst/>
          </a:prstGeom>
          <a:noFill/>
        </p:spPr>
        <p:txBody>
          <a:bodyPr wrap="none" rtlCol="0">
            <a:spAutoFit/>
          </a:bodyPr>
          <a:p>
            <a:pPr algn="l"/>
            <a:r>
              <a:rPr lang="id-ID" altLang="en-US" sz="3600">
                <a:solidFill>
                  <a:schemeClr val="bg1"/>
                </a:solidFill>
                <a:sym typeface="+mn-ea"/>
              </a:rPr>
              <a:t>Note</a:t>
            </a:r>
            <a:endParaRPr lang="id-ID" altLang="en-US" sz="3600">
              <a:solidFill>
                <a:schemeClr val="bg1"/>
              </a:solidFill>
              <a:latin typeface="TeXGyreAdventor" panose="00000500000000000000" charset="0"/>
              <a:cs typeface="TeXGyreAdventor" panose="00000500000000000000" charset="0"/>
              <a:sym typeface="+mn-ea"/>
            </a:endParaRPr>
          </a:p>
        </p:txBody>
      </p:sp>
      <p:pic>
        <p:nvPicPr>
          <p:cNvPr id="6" name="Picture 5"/>
          <p:cNvPicPr>
            <a:picLocks noChangeAspect="1"/>
          </p:cNvPicPr>
          <p:nvPr/>
        </p:nvPicPr>
        <p:blipFill>
          <a:blip r:embed="rId2"/>
          <a:stretch>
            <a:fillRect/>
          </a:stretch>
        </p:blipFill>
        <p:spPr>
          <a:xfrm>
            <a:off x="817880" y="2466975"/>
            <a:ext cx="8418830" cy="3295015"/>
          </a:xfrm>
          <a:prstGeom prst="rect">
            <a:avLst/>
          </a:prstGeom>
          <a:ln>
            <a:solidFill>
              <a:schemeClr val="tx1">
                <a:lumMod val="50000"/>
                <a:lumOff val="50000"/>
              </a:schemeClr>
            </a:solid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19050" y="2725420"/>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439420" y="2964815"/>
            <a:ext cx="1680210" cy="645160"/>
          </a:xfrm>
          <a:prstGeom prst="rect">
            <a:avLst/>
          </a:prstGeom>
          <a:noFill/>
        </p:spPr>
        <p:txBody>
          <a:bodyPr wrap="none" rtlCol="0">
            <a:spAutoFit/>
          </a:bodyPr>
          <a:p>
            <a:pPr algn="l"/>
            <a:r>
              <a:rPr lang="en-US" sz="3600">
                <a:solidFill>
                  <a:schemeClr val="bg1"/>
                </a:solidFill>
                <a:sym typeface="+mn-ea"/>
              </a:rPr>
              <a:t>The End</a:t>
            </a:r>
            <a:endParaRPr lang="en-US" sz="3600">
              <a:solidFill>
                <a:schemeClr val="bg1"/>
              </a:solidFill>
              <a:latin typeface="TeXGyreAdventor" panose="00000500000000000000" charset="0"/>
              <a:cs typeface="TeXGyreAdventor" panose="00000500000000000000"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8" name="Text Box 7"/>
          <p:cNvSpPr txBox="1"/>
          <p:nvPr/>
        </p:nvSpPr>
        <p:spPr>
          <a:xfrm>
            <a:off x="992505" y="1565910"/>
            <a:ext cx="10309860" cy="1014730"/>
          </a:xfrm>
          <a:prstGeom prst="rect">
            <a:avLst/>
          </a:prstGeom>
          <a:noFill/>
        </p:spPr>
        <p:txBody>
          <a:bodyPr wrap="square" rtlCol="0">
            <a:spAutoFit/>
          </a:bodyPr>
          <a:p>
            <a:pPr marL="285750" indent="-285750" algn="l">
              <a:buFont typeface="Arial" panose="020B0604020202020204" pitchFamily="34" charset="0"/>
              <a:buChar char="•"/>
            </a:pPr>
            <a:r>
              <a:rPr lang="id-ID" altLang="en-US" sz="2000"/>
              <a:t>Since in the </a:t>
            </a:r>
            <a:r>
              <a:rPr lang="id-ID" altLang="en-US" sz="2000" b="1"/>
              <a:t>Date Filter widget</a:t>
            </a:r>
            <a:r>
              <a:rPr lang="id-ID" altLang="en-US" sz="2000"/>
              <a:t>, there is a form to submit date range data, we also need to define a </a:t>
            </a:r>
            <a:r>
              <a:rPr lang="id-ID" altLang="en-US" sz="2000" b="1"/>
              <a:t>WTForm </a:t>
            </a:r>
            <a:r>
              <a:rPr lang="id-ID" altLang="en-US" sz="2000"/>
              <a:t>for that,</a:t>
            </a:r>
            <a:endParaRPr lang="id-ID" altLang="en-US" sz="2000"/>
          </a:p>
          <a:p>
            <a:pPr marL="285750" indent="-285750" algn="l">
              <a:buFont typeface="Arial" panose="020B0604020202020204" pitchFamily="34" charset="0"/>
              <a:buChar char="•"/>
            </a:pPr>
            <a:r>
              <a:rPr lang="id-ID" altLang="en-US" sz="2000">
                <a:solidFill>
                  <a:schemeClr val="tx1"/>
                </a:solidFill>
              </a:rPr>
              <a:t>We called that with</a:t>
            </a:r>
            <a:r>
              <a:rPr lang="id-ID" altLang="en-US" sz="2000" b="1">
                <a:solidFill>
                  <a:srgbClr val="FF0000"/>
                </a:solidFill>
              </a:rPr>
              <a:t> FilterDateForm</a:t>
            </a:r>
            <a:r>
              <a:rPr lang="id-ID" altLang="en-US" sz="2000">
                <a:solidFill>
                  <a:schemeClr val="tx1"/>
                </a:solidFill>
              </a:rPr>
              <a:t>,</a:t>
            </a:r>
            <a:endParaRPr lang="id-ID" altLang="en-US" sz="2000">
              <a:solidFill>
                <a:schemeClr val="tx1"/>
              </a:solidFill>
            </a:endParaRPr>
          </a:p>
        </p:txBody>
      </p:sp>
      <p:pic>
        <p:nvPicPr>
          <p:cNvPr id="4" name="Picture 3"/>
          <p:cNvPicPr>
            <a:picLocks noChangeAspect="1"/>
          </p:cNvPicPr>
          <p:nvPr/>
        </p:nvPicPr>
        <p:blipFill>
          <a:blip r:embed="rId1"/>
          <a:stretch>
            <a:fillRect/>
          </a:stretch>
        </p:blipFill>
        <p:spPr>
          <a:xfrm>
            <a:off x="1196975" y="2776220"/>
            <a:ext cx="5399405" cy="1896745"/>
          </a:xfrm>
          <a:prstGeom prst="rect">
            <a:avLst/>
          </a:prstGeom>
        </p:spPr>
      </p:pic>
      <p:sp>
        <p:nvSpPr>
          <p:cNvPr id="9" name="Text Box 8"/>
          <p:cNvSpPr txBox="1"/>
          <p:nvPr/>
        </p:nvSpPr>
        <p:spPr>
          <a:xfrm>
            <a:off x="1196975" y="4672965"/>
            <a:ext cx="5399405" cy="337185"/>
          </a:xfrm>
          <a:prstGeom prst="rect">
            <a:avLst/>
          </a:prstGeom>
          <a:noFill/>
        </p:spPr>
        <p:txBody>
          <a:bodyPr wrap="square" rtlCol="0" anchor="t">
            <a:spAutoFit/>
          </a:bodyPr>
          <a:p>
            <a:pPr algn="r"/>
            <a:r>
              <a:rPr lang="en-US" sz="1600">
                <a:solidFill>
                  <a:srgbClr val="FF0000"/>
                </a:solidFill>
              </a:rPr>
              <a:t>pertemuan_9\1_Filter_Date_Range\app\forms\_action.py</a:t>
            </a:r>
            <a:endParaRPr lang="en-US" sz="16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sp>
        <p:nvSpPr>
          <p:cNvPr id="5" name="Text Box 4"/>
          <p:cNvSpPr txBox="1"/>
          <p:nvPr/>
        </p:nvSpPr>
        <p:spPr>
          <a:xfrm>
            <a:off x="992505" y="1565910"/>
            <a:ext cx="10309860" cy="5015865"/>
          </a:xfrm>
          <a:prstGeom prst="rect">
            <a:avLst/>
          </a:prstGeom>
          <a:noFill/>
        </p:spPr>
        <p:txBody>
          <a:bodyPr wrap="square" rtlCol="0">
            <a:spAutoFit/>
          </a:bodyPr>
          <a:p>
            <a:pPr marL="285750" indent="-285750" algn="l">
              <a:buFont typeface="Arial" panose="020B0604020202020204" pitchFamily="34" charset="0"/>
              <a:buChar char="•"/>
            </a:pPr>
            <a:r>
              <a:rPr lang="id-ID" altLang="en-US" sz="2000"/>
              <a:t>To add that Date Filter into our dashboard, we just put the macro</a:t>
            </a:r>
            <a:r>
              <a:rPr lang="id-ID" altLang="en-US" sz="2000">
                <a:solidFill>
                  <a:srgbClr val="FF0000"/>
                </a:solidFill>
              </a:rPr>
              <a:t> render_filter_date_range()</a:t>
            </a:r>
            <a:r>
              <a:rPr lang="id-ID" altLang="en-US" sz="2000"/>
              <a:t> in  </a:t>
            </a:r>
            <a:r>
              <a:rPr lang="id-ID" altLang="en-US" sz="2000">
                <a:solidFill>
                  <a:srgbClr val="FF0000"/>
                </a:solidFill>
              </a:rPr>
              <a:t>widgets/chart/_filter_date_range.html</a:t>
            </a:r>
            <a:r>
              <a:rPr lang="id-ID" altLang="en-US" sz="2000"/>
              <a:t> into our dashboard template (</a:t>
            </a:r>
            <a:r>
              <a:rPr lang="id-ID" altLang="en-US" sz="2000">
                <a:solidFill>
                  <a:srgbClr val="FF0000"/>
                </a:solidFill>
              </a:rPr>
              <a:t>index.html</a:t>
            </a:r>
            <a:r>
              <a:rPr lang="id-ID" altLang="en-US" sz="2000"/>
              <a:t>).</a:t>
            </a: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r>
              <a:rPr lang="id-ID" altLang="en-US" sz="2000"/>
              <a:t>This macro need input parameter form from </a:t>
            </a:r>
            <a:r>
              <a:rPr lang="id-ID" altLang="en-US" sz="2000" b="1">
                <a:solidFill>
                  <a:srgbClr val="FF0000"/>
                </a:solidFill>
                <a:sym typeface="+mn-ea"/>
              </a:rPr>
              <a:t>FilterDateForm,</a:t>
            </a:r>
            <a:endParaRPr lang="id-ID" altLang="en-US" sz="2000"/>
          </a:p>
          <a:p>
            <a:pPr marL="285750" indent="-285750" algn="l">
              <a:buFont typeface="Arial" panose="020B0604020202020204" pitchFamily="34" charset="0"/>
              <a:buChar char="•"/>
            </a:pPr>
            <a:endParaRPr lang="id-ID" altLang="en-US" sz="2000"/>
          </a:p>
          <a:p>
            <a:pPr marL="285750" indent="-285750" algn="l">
              <a:buFont typeface="Arial" panose="020B0604020202020204" pitchFamily="34" charset="0"/>
              <a:buChar char="•"/>
            </a:pPr>
            <a:endParaRPr lang="id-ID" altLang="en-US" sz="2000"/>
          </a:p>
        </p:txBody>
      </p:sp>
      <p:pic>
        <p:nvPicPr>
          <p:cNvPr id="2" name="Picture 1"/>
          <p:cNvPicPr>
            <a:picLocks noChangeAspect="1"/>
          </p:cNvPicPr>
          <p:nvPr/>
        </p:nvPicPr>
        <p:blipFill>
          <a:blip r:embed="rId1"/>
          <a:srcRect r="39422"/>
          <a:stretch>
            <a:fillRect/>
          </a:stretch>
        </p:blipFill>
        <p:spPr>
          <a:xfrm>
            <a:off x="1388745" y="2453640"/>
            <a:ext cx="5750560" cy="2608580"/>
          </a:xfrm>
          <a:prstGeom prst="rect">
            <a:avLst/>
          </a:prstGeom>
        </p:spPr>
      </p:pic>
      <p:sp>
        <p:nvSpPr>
          <p:cNvPr id="6" name="Text Box 5"/>
          <p:cNvSpPr txBox="1"/>
          <p:nvPr/>
        </p:nvSpPr>
        <p:spPr>
          <a:xfrm>
            <a:off x="1315085" y="5062220"/>
            <a:ext cx="7476490" cy="306705"/>
          </a:xfrm>
          <a:prstGeom prst="rect">
            <a:avLst/>
          </a:prstGeom>
          <a:noFill/>
        </p:spPr>
        <p:txBody>
          <a:bodyPr wrap="square" rtlCol="0" anchor="t">
            <a:spAutoFit/>
          </a:bodyPr>
          <a:p>
            <a:r>
              <a:rPr lang="en-US" sz="1400">
                <a:solidFill>
                  <a:srgbClr val="FF0000"/>
                </a:solidFill>
              </a:rPr>
              <a:t>pertemuan_9\1_Filter_Date_Range\app\templates\widgets\chart\_filter_date_range.html</a:t>
            </a:r>
            <a:endParaRPr lang="en-US" sz="14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0" y="-9525"/>
            <a:ext cx="12211050" cy="1124585"/>
          </a:xfrm>
          <a:prstGeom prst="rect">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58470" y="229870"/>
            <a:ext cx="5902325" cy="645160"/>
          </a:xfrm>
          <a:prstGeom prst="rect">
            <a:avLst/>
          </a:prstGeom>
          <a:noFill/>
        </p:spPr>
        <p:txBody>
          <a:bodyPr wrap="none" rtlCol="0">
            <a:spAutoFit/>
          </a:bodyPr>
          <a:p>
            <a:pPr algn="l"/>
            <a:r>
              <a:rPr lang="en-US" sz="3600">
                <a:solidFill>
                  <a:schemeClr val="bg1"/>
                </a:solidFill>
                <a:latin typeface="TeXGyreAdventor" panose="00000500000000000000" charset="0"/>
                <a:cs typeface="TeXGyreAdventor" panose="00000500000000000000" charset="0"/>
              </a:rPr>
              <a:t>ChartJS - Chart Date Filter</a:t>
            </a:r>
            <a:endParaRPr lang="en-US" sz="3600">
              <a:solidFill>
                <a:schemeClr val="bg1"/>
              </a:solidFill>
              <a:latin typeface="TeXGyreAdventor" panose="00000500000000000000" charset="0"/>
              <a:cs typeface="TeXGyreAdventor" panose="00000500000000000000" charset="0"/>
            </a:endParaRPr>
          </a:p>
        </p:txBody>
      </p:sp>
      <p:grpSp>
        <p:nvGrpSpPr>
          <p:cNvPr id="10" name="Group 9"/>
          <p:cNvGrpSpPr/>
          <p:nvPr/>
        </p:nvGrpSpPr>
        <p:grpSpPr>
          <a:xfrm>
            <a:off x="346075" y="2209165"/>
            <a:ext cx="4135755" cy="4293870"/>
            <a:chOff x="1999" y="4368"/>
            <a:chExt cx="5226" cy="5323"/>
          </a:xfrm>
        </p:grpSpPr>
        <p:pic>
          <p:nvPicPr>
            <p:cNvPr id="3" name="Picture 2" descr="C:\Users\Admin\OneDrive\Desktop\Untitled.pngUntitled"/>
            <p:cNvPicPr>
              <a:picLocks noChangeAspect="1"/>
            </p:cNvPicPr>
            <p:nvPr/>
          </p:nvPicPr>
          <p:blipFill>
            <a:blip r:embed="rId1"/>
            <a:srcRect l="67390" t="16558" r="744" b="14302"/>
            <a:stretch>
              <a:fillRect/>
            </a:stretch>
          </p:blipFill>
          <p:spPr>
            <a:xfrm>
              <a:off x="1999" y="4389"/>
              <a:ext cx="5226" cy="5303"/>
            </a:xfrm>
            <a:prstGeom prst="rect">
              <a:avLst/>
            </a:prstGeom>
          </p:spPr>
        </p:pic>
        <p:sp>
          <p:nvSpPr>
            <p:cNvPr id="8" name="Rectangles 7"/>
            <p:cNvSpPr/>
            <p:nvPr/>
          </p:nvSpPr>
          <p:spPr>
            <a:xfrm>
              <a:off x="2828" y="4368"/>
              <a:ext cx="3016" cy="444"/>
            </a:xfrm>
            <a:prstGeom prst="rect">
              <a:avLst/>
            </a:prstGeom>
            <a:solidFill>
              <a:srgbClr val="F4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pic>
        <p:nvPicPr>
          <p:cNvPr id="13" name="Picture 12"/>
          <p:cNvPicPr>
            <a:picLocks noChangeAspect="1"/>
          </p:cNvPicPr>
          <p:nvPr/>
        </p:nvPicPr>
        <p:blipFill>
          <a:blip r:embed="rId2"/>
          <a:stretch>
            <a:fillRect/>
          </a:stretch>
        </p:blipFill>
        <p:spPr>
          <a:xfrm>
            <a:off x="5201920" y="2209165"/>
            <a:ext cx="6374765" cy="2187575"/>
          </a:xfrm>
          <a:prstGeom prst="rect">
            <a:avLst/>
          </a:prstGeom>
        </p:spPr>
      </p:pic>
      <p:cxnSp>
        <p:nvCxnSpPr>
          <p:cNvPr id="15" name="Elbow Connector 14"/>
          <p:cNvCxnSpPr>
            <a:stCxn id="13" idx="1"/>
            <a:endCxn id="16" idx="3"/>
          </p:cNvCxnSpPr>
          <p:nvPr/>
        </p:nvCxnSpPr>
        <p:spPr>
          <a:xfrm rot="10800000">
            <a:off x="4549140" y="2442845"/>
            <a:ext cx="652780" cy="860425"/>
          </a:xfrm>
          <a:prstGeom prst="bentConnector3">
            <a:avLst>
              <a:gd name="adj1" fmla="val 5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s 15"/>
          <p:cNvSpPr/>
          <p:nvPr/>
        </p:nvSpPr>
        <p:spPr>
          <a:xfrm>
            <a:off x="4422775" y="2372360"/>
            <a:ext cx="126365" cy="14097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Text Box 22"/>
          <p:cNvSpPr txBox="1"/>
          <p:nvPr/>
        </p:nvSpPr>
        <p:spPr>
          <a:xfrm>
            <a:off x="346075" y="1351280"/>
            <a:ext cx="10309860" cy="706755"/>
          </a:xfrm>
          <a:prstGeom prst="rect">
            <a:avLst/>
          </a:prstGeom>
          <a:noFill/>
        </p:spPr>
        <p:txBody>
          <a:bodyPr wrap="square" rtlCol="0">
            <a:spAutoFit/>
          </a:bodyPr>
          <a:p>
            <a:pPr marL="285750" indent="-285750" algn="l">
              <a:buFont typeface="Arial" panose="020B0604020202020204" pitchFamily="34" charset="0"/>
              <a:buChar char="•"/>
            </a:pPr>
            <a:r>
              <a:rPr lang="id-ID" altLang="en-US" sz="2000"/>
              <a:t>The filter button text is dynamicly changes, depending on the filter type selected,</a:t>
            </a:r>
            <a:endParaRPr lang="id-ID" altLang="en-US" sz="2000"/>
          </a:p>
          <a:p>
            <a:pPr marL="285750" indent="-285750" algn="l">
              <a:buFont typeface="Arial" panose="020B0604020202020204" pitchFamily="34" charset="0"/>
              <a:buChar char="•"/>
            </a:pPr>
            <a:r>
              <a:rPr lang="id-ID" altLang="en-US" sz="2000"/>
              <a:t>This is when we choose </a:t>
            </a:r>
            <a:r>
              <a:rPr lang="id-ID" altLang="en-US" sz="2000" b="1">
                <a:solidFill>
                  <a:srgbClr val="FF0000"/>
                </a:solidFill>
              </a:rPr>
              <a:t>Quick Ranges</a:t>
            </a:r>
            <a:r>
              <a:rPr lang="id-ID" altLang="en-US" sz="2000"/>
              <a:t> options,</a:t>
            </a:r>
            <a:endParaRPr lang="id-ID"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17240</Words>
  <Application>WPS Presentation</Application>
  <PresentationFormat>Widescreen</PresentationFormat>
  <Paragraphs>680</Paragraphs>
  <Slides>61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61</vt:i4>
      </vt:variant>
    </vt:vector>
  </HeadingPairs>
  <TitlesOfParts>
    <vt:vector size="70" baseType="lpstr">
      <vt:lpstr>Arial</vt:lpstr>
      <vt:lpstr>SimSun</vt:lpstr>
      <vt:lpstr>Wingdings</vt:lpstr>
      <vt:lpstr>TeXGyreAdventor</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129</cp:revision>
  <dcterms:created xsi:type="dcterms:W3CDTF">2021-10-18T06:16:00Z</dcterms:created>
  <dcterms:modified xsi:type="dcterms:W3CDTF">2021-12-06T11:57:45Z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BC78AAE82DE546A19B7436FD3BCB65DB</vt:lpwstr>
  </property>
  <property fmtid="{D5CDD505-2E9C-101B-9397-08002B2CF9AE}" pid="3" name="KSOProductBuildVer">
    <vt:lpwstr>1033-11.2.0.10382</vt:lpwstr>
  </property>
</Properties>
</file>