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8"/>
  </p:notesMasterIdLst>
  <p:sldIdLst>
    <p:sldId id="256" r:id="rId3"/>
    <p:sldId id="257" r:id="rId4"/>
    <p:sldId id="266" r:id="rId5"/>
    <p:sldId id="357" r:id="rId6"/>
    <p:sldId id="408" r:id="rId7"/>
    <p:sldId id="400" r:id="rId8"/>
    <p:sldId id="406" r:id="rId9"/>
    <p:sldId id="415" r:id="rId10"/>
    <p:sldId id="407" r:id="rId11"/>
    <p:sldId id="409" r:id="rId12"/>
    <p:sldId id="412" r:id="rId13"/>
    <p:sldId id="410" r:id="rId14"/>
    <p:sldId id="411" r:id="rId15"/>
    <p:sldId id="413" r:id="rId16"/>
    <p:sldId id="414" r:id="rId17"/>
    <p:sldId id="397" r:id="rId18"/>
    <p:sldId id="416" r:id="rId19"/>
    <p:sldId id="417" r:id="rId20"/>
    <p:sldId id="424" r:id="rId21"/>
    <p:sldId id="425" r:id="rId22"/>
    <p:sldId id="426" r:id="rId23"/>
    <p:sldId id="418" r:id="rId24"/>
    <p:sldId id="420" r:id="rId25"/>
    <p:sldId id="421" r:id="rId26"/>
    <p:sldId id="427" r:id="rId27"/>
    <p:sldId id="428" r:id="rId28"/>
    <p:sldId id="429" r:id="rId29"/>
    <p:sldId id="430" r:id="rId30"/>
    <p:sldId id="433" r:id="rId31"/>
    <p:sldId id="431" r:id="rId32"/>
    <p:sldId id="432" r:id="rId33"/>
    <p:sldId id="436" r:id="rId34"/>
    <p:sldId id="434" r:id="rId35"/>
    <p:sldId id="435" r:id="rId36"/>
    <p:sldId id="437" r:id="rId37"/>
    <p:sldId id="438" r:id="rId38"/>
    <p:sldId id="439" r:id="rId39"/>
    <p:sldId id="440" r:id="rId40"/>
    <p:sldId id="441" r:id="rId41"/>
    <p:sldId id="443" r:id="rId42"/>
    <p:sldId id="444" r:id="rId43"/>
    <p:sldId id="445" r:id="rId44"/>
    <p:sldId id="446" r:id="rId45"/>
    <p:sldId id="447" r:id="rId46"/>
    <p:sldId id="294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1E1E"/>
    <a:srgbClr val="0D142D"/>
    <a:srgbClr val="F443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1" Type="http://schemas.openxmlformats.org/officeDocument/2006/relationships/tableStyles" Target="tableStyles.xml"/><Relationship Id="rId50" Type="http://schemas.openxmlformats.org/officeDocument/2006/relationships/viewProps" Target="viewProps.xml"/><Relationship Id="rId5" Type="http://schemas.openxmlformats.org/officeDocument/2006/relationships/slide" Target="slides/slide3.xml"/><Relationship Id="rId49" Type="http://schemas.openxmlformats.org/officeDocument/2006/relationships/presProps" Target="presProps.xml"/><Relationship Id="rId48" Type="http://schemas.openxmlformats.org/officeDocument/2006/relationships/notesMaster" Target="notesMasters/notesMaster1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hyperlink" Target="https://realpython.com/absolute-vs-relative-python-imports/" TargetMode="External"/><Relationship Id="rId1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1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1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jinja.palletsprojects.com/en/2.10.x/templates/#:~:text=can%E2%80%99t%20be%20imported.-,Call,-%C2%B6" TargetMode="External"/><Relationship Id="rId1" Type="http://schemas.openxmlformats.org/officeDocument/2006/relationships/image" Target="../media/image27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9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1.png"/><Relationship Id="rId1" Type="http://schemas.openxmlformats.org/officeDocument/2006/relationships/hyperlink" Target="https://pythonhosted.org/Flask-paginate/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3.png"/><Relationship Id="rId1" Type="http://schemas.openxmlformats.org/officeDocument/2006/relationships/image" Target="../media/image3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5.png"/><Relationship Id="rId1" Type="http://schemas.openxmlformats.org/officeDocument/2006/relationships/image" Target="../media/image34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6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7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8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4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hyperlink" Target="https://exploreflask.com/en/latest/organizing.html" TargetMode="Externa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9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9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9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9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9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hyperlink" Target="https://exploreflask.com/en/latest/organizing.html" TargetMode="Externa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hyperlink" Target="https://exploreflask.com/en/latest/organizing.html" TargetMode="Externa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hyperlink" Target="https://exploreflask.com/en/latest/organizing.html" TargetMode="Externa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/>
        </p:nvSpPr>
        <p:spPr>
          <a:xfrm>
            <a:off x="1104900" y="0"/>
            <a:ext cx="11087100" cy="6871970"/>
          </a:xfrm>
          <a:custGeom>
            <a:avLst/>
            <a:gdLst>
              <a:gd name="connsiteX0" fmla="*/ 5336 w 17460"/>
              <a:gd name="connsiteY0" fmla="*/ 0 h 10822"/>
              <a:gd name="connsiteX1" fmla="*/ 17460 w 17460"/>
              <a:gd name="connsiteY1" fmla="*/ 0 h 10822"/>
              <a:gd name="connsiteX2" fmla="*/ 17460 w 17460"/>
              <a:gd name="connsiteY2" fmla="*/ 10822 h 10822"/>
              <a:gd name="connsiteX3" fmla="*/ 0 w 17460"/>
              <a:gd name="connsiteY3" fmla="*/ 10820 h 10822"/>
              <a:gd name="connsiteX4" fmla="*/ 5336 w 17460"/>
              <a:gd name="connsiteY4" fmla="*/ 0 h 1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460" h="10822">
                <a:moveTo>
                  <a:pt x="5336" y="0"/>
                </a:moveTo>
                <a:lnTo>
                  <a:pt x="17460" y="0"/>
                </a:lnTo>
                <a:lnTo>
                  <a:pt x="17460" y="10822"/>
                </a:lnTo>
                <a:lnTo>
                  <a:pt x="0" y="10820"/>
                </a:lnTo>
                <a:lnTo>
                  <a:pt x="5336" y="0"/>
                </a:lnTo>
                <a:close/>
              </a:path>
            </a:pathLst>
          </a:cu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6" name="Picture 5" descr="C:\Users\yunus\Downloads\download__1_-removebg-preview (1).pngdownload__1_-removebg-preview (1)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1745" y="1824355"/>
            <a:ext cx="4705350" cy="1877060"/>
          </a:xfrm>
          <a:prstGeom prst="rect">
            <a:avLst/>
          </a:prstGeom>
          <a:effectLst>
            <a:glow rad="177800">
              <a:schemeClr val="bg1">
                <a:alpha val="94000"/>
              </a:schemeClr>
            </a:glow>
          </a:effectLst>
        </p:spPr>
      </p:pic>
      <p:sp>
        <p:nvSpPr>
          <p:cNvPr id="7" name="Text Box 6"/>
          <p:cNvSpPr txBox="1"/>
          <p:nvPr/>
        </p:nvSpPr>
        <p:spPr>
          <a:xfrm>
            <a:off x="5279390" y="861060"/>
            <a:ext cx="5767705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48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Web Development</a:t>
            </a:r>
            <a:endParaRPr lang="en-US" sz="48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  <p:pic>
        <p:nvPicPr>
          <p:cNvPr id="8" name="Picture 7" descr="logo-200"/>
          <p:cNvPicPr>
            <a:picLocks noChangeAspect="1"/>
          </p:cNvPicPr>
          <p:nvPr/>
        </p:nvPicPr>
        <p:blipFill>
          <a:blip r:embed="rId2"/>
          <a:srcRect t="34150" r="3500"/>
          <a:stretch>
            <a:fillRect/>
          </a:stretch>
        </p:blipFill>
        <p:spPr>
          <a:xfrm>
            <a:off x="0" y="172720"/>
            <a:ext cx="1501775" cy="1024890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5949950" y="5445760"/>
            <a:ext cx="379920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Project Structure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4149090" y="4437380"/>
            <a:ext cx="1800860" cy="1861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15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#4</a:t>
            </a:r>
            <a:endParaRPr lang="en-US" sz="115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Rectangles 4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474535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Organization Pattern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709930" y="1369060"/>
            <a:ext cx="1074483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algn="ctr">
              <a:buNone/>
            </a:pPr>
            <a:r>
              <a:rPr lang="en-US" sz="2800">
                <a:solidFill>
                  <a:srgbClr val="FF0000"/>
                </a:solidFill>
                <a:uFillTx/>
                <a:latin typeface="Arial" panose="020B0604020202020204" charset="-122"/>
                <a:sym typeface="+mn-ea"/>
              </a:rPr>
              <a:t>config.py</a:t>
            </a:r>
            <a:r>
              <a:rPr lang="en-US" sz="2800">
                <a:solidFill>
                  <a:srgbClr val="404040"/>
                </a:solidFill>
                <a:uFillTx/>
                <a:latin typeface="Arial" panose="020B0604020202020204" charset="-122"/>
                <a:sym typeface="+mn-ea"/>
              </a:rPr>
              <a:t> VS </a:t>
            </a:r>
            <a:r>
              <a:rPr lang="en-US" sz="2800">
                <a:solidFill>
                  <a:srgbClr val="FF0000"/>
                </a:solidFill>
                <a:uFillTx/>
                <a:latin typeface="Arial" panose="020B0604020202020204" charset="-122"/>
                <a:sym typeface="+mn-ea"/>
              </a:rPr>
              <a:t>instance/config.py</a:t>
            </a:r>
            <a:endParaRPr lang="en-US" sz="2800">
              <a:solidFill>
                <a:srgbClr val="FF0000"/>
              </a:solidFill>
              <a:uFillTx/>
              <a:latin typeface="Arial" panose="020B0604020202020204" charset="-122"/>
              <a:sym typeface="+mn-ea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8470" y="2145030"/>
            <a:ext cx="4599940" cy="111569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3395" y="2145030"/>
            <a:ext cx="6311265" cy="1979295"/>
          </a:xfrm>
          <a:prstGeom prst="rect">
            <a:avLst/>
          </a:prstGeom>
        </p:spPr>
      </p:pic>
      <p:sp>
        <p:nvSpPr>
          <p:cNvPr id="12" name="Text Box 11"/>
          <p:cNvSpPr txBox="1"/>
          <p:nvPr/>
        </p:nvSpPr>
        <p:spPr>
          <a:xfrm>
            <a:off x="5573395" y="4124325"/>
            <a:ext cx="631126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en-US" sz="1400">
                <a:solidFill>
                  <a:srgbClr val="FF0000"/>
                </a:solidFill>
              </a:rPr>
              <a:t>pertemuan_4\1_Organization_patterns_example\instance\config.py</a:t>
            </a:r>
            <a:endParaRPr lang="en-US" sz="1400">
              <a:solidFill>
                <a:srgbClr val="FF0000"/>
              </a:solidFill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458470" y="3260725"/>
            <a:ext cx="459930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en-US" sz="1400">
                <a:solidFill>
                  <a:srgbClr val="FF0000"/>
                </a:solidFill>
              </a:rPr>
              <a:t>pertemuan_4\1_Organization_patterns_example\config.py</a:t>
            </a:r>
            <a:endParaRPr lang="en-US" sz="1400">
              <a:solidFill>
                <a:srgbClr val="FF0000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5369560" y="2136140"/>
            <a:ext cx="0" cy="471170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Box 14"/>
          <p:cNvSpPr txBox="1"/>
          <p:nvPr/>
        </p:nvSpPr>
        <p:spPr>
          <a:xfrm>
            <a:off x="5573395" y="4850130"/>
            <a:ext cx="6311265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Wingdings" panose="05000000000000000000" charset="0"/>
              <a:buChar char="ü"/>
            </a:pPr>
            <a:r>
              <a:rPr lang="en-US"/>
              <a:t>configuration variables that contain </a:t>
            </a:r>
            <a:r>
              <a:rPr lang="en-US" b="1">
                <a:solidFill>
                  <a:srgbClr val="FF0000"/>
                </a:solidFill>
              </a:rPr>
              <a:t>sensitive information</a:t>
            </a:r>
            <a:endParaRPr lang="en-US" b="1"/>
          </a:p>
          <a:p>
            <a:pPr marL="285750" indent="-285750">
              <a:buFont typeface="Wingdings" panose="05000000000000000000" charset="0"/>
              <a:buChar char="ü"/>
            </a:pPr>
            <a:r>
              <a:rPr lang="en-US"/>
              <a:t>hiding secrets like </a:t>
            </a:r>
            <a:r>
              <a:rPr lang="en-US" b="1"/>
              <a:t>database passwords</a:t>
            </a:r>
            <a:r>
              <a:rPr lang="en-US"/>
              <a:t> and</a:t>
            </a:r>
            <a:r>
              <a:rPr lang="en-US" b="1"/>
              <a:t> API keys</a:t>
            </a:r>
            <a:endParaRPr lang="en-US" b="1"/>
          </a:p>
          <a:p>
            <a:pPr marL="285750" indent="-285750">
              <a:buFont typeface="Wingdings" panose="05000000000000000000" charset="0"/>
              <a:buChar char="ü"/>
            </a:pPr>
            <a:r>
              <a:rPr lang="en-US"/>
              <a:t>defining variables</a:t>
            </a:r>
            <a:r>
              <a:rPr lang="en-US" b="1"/>
              <a:t> specific to a given machine</a:t>
            </a:r>
            <a:r>
              <a:rPr lang="en-US"/>
              <a:t>/environment</a:t>
            </a:r>
            <a:r>
              <a:rPr lang="en-US" b="1"/>
              <a:t>.</a:t>
            </a:r>
            <a:endParaRPr lang="en-US" b="1"/>
          </a:p>
          <a:p>
            <a:pPr marL="285750" indent="-285750">
              <a:buFont typeface="Wingdings" panose="05000000000000000000" charset="0"/>
              <a:buChar char="ü"/>
            </a:pPr>
            <a:r>
              <a:rPr lang="en-US"/>
              <a:t>to hide </a:t>
            </a:r>
            <a:r>
              <a:rPr lang="en-US" b="1"/>
              <a:t>instance/ </a:t>
            </a:r>
            <a:r>
              <a:rPr lang="en-US"/>
              <a:t>folder from version control, we need to add this path in </a:t>
            </a:r>
            <a:r>
              <a:rPr lang="en-US" b="1"/>
              <a:t>.gitignore</a:t>
            </a:r>
            <a:r>
              <a:rPr lang="en-US"/>
              <a:t> of the repository.</a:t>
            </a:r>
            <a:endParaRPr lang="en-US"/>
          </a:p>
        </p:txBody>
      </p:sp>
      <p:sp>
        <p:nvSpPr>
          <p:cNvPr id="16" name="Text Box 15"/>
          <p:cNvSpPr txBox="1"/>
          <p:nvPr/>
        </p:nvSpPr>
        <p:spPr>
          <a:xfrm>
            <a:off x="458470" y="4850130"/>
            <a:ext cx="459867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Wingdings" panose="05000000000000000000" charset="0"/>
              <a:buChar char="ü"/>
            </a:pPr>
            <a:r>
              <a:rPr lang="en-US"/>
              <a:t>common configuration</a:t>
            </a:r>
            <a:endParaRPr lang="en-US"/>
          </a:p>
          <a:p>
            <a:pPr marL="285750" indent="-285750">
              <a:buFont typeface="Wingdings" panose="05000000000000000000" charset="0"/>
              <a:buChar char="ü"/>
            </a:pPr>
            <a:r>
              <a:rPr lang="en-US"/>
              <a:t>config.py can be override by </a:t>
            </a:r>
            <a:r>
              <a:rPr lang="en-US">
                <a:solidFill>
                  <a:srgbClr val="FF0000"/>
                </a:solidFill>
              </a:rPr>
              <a:t>instance/config.py</a:t>
            </a:r>
            <a:r>
              <a:rPr lang="en-US"/>
              <a:t> 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2640" y="1891030"/>
            <a:ext cx="6274435" cy="1185545"/>
          </a:xfrm>
          <a:prstGeom prst="rect">
            <a:avLst/>
          </a:prstGeom>
        </p:spPr>
      </p:pic>
      <p:sp>
        <p:nvSpPr>
          <p:cNvPr id="7" name="Rectangles 6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474535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Organization Pattern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709930" y="1369060"/>
            <a:ext cx="1074483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algn="l">
              <a:buNone/>
            </a:pPr>
            <a:r>
              <a:rPr lang="en-US" sz="2800">
                <a:solidFill>
                  <a:schemeClr val="tx1"/>
                </a:solidFill>
                <a:uFillTx/>
                <a:latin typeface="Arial" panose="020B0604020202020204" charset="-122"/>
                <a:sym typeface="+mn-ea"/>
              </a:rPr>
              <a:t>Importing </a:t>
            </a:r>
            <a:r>
              <a:rPr lang="en-US" sz="2800">
                <a:solidFill>
                  <a:srgbClr val="FF0000"/>
                </a:solidFill>
                <a:uFillTx/>
                <a:latin typeface="Arial" panose="020B0604020202020204" charset="-122"/>
                <a:sym typeface="+mn-ea"/>
              </a:rPr>
              <a:t>config.py</a:t>
            </a:r>
            <a:r>
              <a:rPr lang="en-US" sz="2800">
                <a:solidFill>
                  <a:srgbClr val="404040"/>
                </a:solidFill>
                <a:uFillTx/>
                <a:latin typeface="Arial" panose="020B0604020202020204" charset="-122"/>
                <a:sym typeface="+mn-ea"/>
              </a:rPr>
              <a:t> and </a:t>
            </a:r>
            <a:r>
              <a:rPr lang="en-US" sz="2800">
                <a:solidFill>
                  <a:srgbClr val="FF0000"/>
                </a:solidFill>
                <a:uFillTx/>
                <a:latin typeface="Arial" panose="020B0604020202020204" charset="-122"/>
                <a:sym typeface="+mn-ea"/>
              </a:rPr>
              <a:t>instance/config.py </a:t>
            </a:r>
            <a:r>
              <a:rPr lang="en-US" sz="2800">
                <a:solidFill>
                  <a:schemeClr val="tx1"/>
                </a:solidFill>
                <a:uFillTx/>
                <a:latin typeface="Arial" panose="020B0604020202020204" charset="-122"/>
                <a:sym typeface="+mn-ea"/>
              </a:rPr>
              <a:t>to our app</a:t>
            </a:r>
            <a:endParaRPr lang="en-US" sz="2800">
              <a:solidFill>
                <a:schemeClr val="tx1"/>
              </a:solidFill>
              <a:uFillTx/>
              <a:latin typeface="Arial" panose="020B0604020202020204" charset="-122"/>
              <a:sym typeface="+mn-ea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802640" y="3711575"/>
            <a:ext cx="1004570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When defining Flask app object, we need to set parameter </a:t>
            </a:r>
            <a:r>
              <a:rPr lang="en-US" b="1">
                <a:solidFill>
                  <a:srgbClr val="FF0000"/>
                </a:solidFill>
              </a:rPr>
              <a:t>instance_relative_config</a:t>
            </a:r>
            <a:r>
              <a:rPr lang="en-US"/>
              <a:t> to </a:t>
            </a:r>
            <a:r>
              <a:rPr lang="en-US" b="1">
                <a:solidFill>
                  <a:srgbClr val="FF0000"/>
                </a:solidFill>
              </a:rPr>
              <a:t>True</a:t>
            </a:r>
            <a:endParaRPr lang="en-US" b="1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</a:rPr>
              <a:t>Then we can use : </a:t>
            </a:r>
            <a:endParaRPr lang="en-US">
              <a:solidFill>
                <a:schemeClr val="tx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>
                <a:solidFill>
                  <a:schemeClr val="tx1"/>
                </a:solidFill>
              </a:rPr>
              <a:t>app.config.from_object(‘config’)</a:t>
            </a:r>
            <a:r>
              <a:rPr lang="en-US">
                <a:solidFill>
                  <a:schemeClr val="tx1"/>
                </a:solidFill>
              </a:rPr>
              <a:t> : to load </a:t>
            </a:r>
            <a:r>
              <a:rPr lang="en-US" b="1">
                <a:solidFill>
                  <a:schemeClr val="tx1"/>
                </a:solidFill>
              </a:rPr>
              <a:t>config.py</a:t>
            </a:r>
            <a:endParaRPr lang="en-US">
              <a:solidFill>
                <a:schemeClr val="tx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>
                <a:solidFill>
                  <a:schemeClr val="tx1"/>
                </a:solidFill>
              </a:rPr>
              <a:t>app.config.from_pyfile(‘config.py’)</a:t>
            </a:r>
            <a:r>
              <a:rPr lang="en-US">
                <a:solidFill>
                  <a:schemeClr val="tx1"/>
                </a:solidFill>
              </a:rPr>
              <a:t> : to load</a:t>
            </a:r>
            <a:r>
              <a:rPr lang="en-US" b="1">
                <a:solidFill>
                  <a:schemeClr val="tx1"/>
                </a:solidFill>
              </a:rPr>
              <a:t> instance/config.py</a:t>
            </a:r>
            <a:endParaRPr lang="en-US" b="1">
              <a:solidFill>
                <a:schemeClr val="tx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b="1">
              <a:solidFill>
                <a:schemeClr val="tx1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FF0000"/>
                </a:solidFill>
              </a:rPr>
              <a:t>Remember :</a:t>
            </a:r>
            <a:endParaRPr lang="en-US">
              <a:solidFill>
                <a:srgbClr val="FF000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</a:rPr>
              <a:t>If we put the </a:t>
            </a:r>
            <a:r>
              <a:rPr lang="en-US" b="1">
                <a:solidFill>
                  <a:schemeClr val="tx1"/>
                </a:solidFill>
              </a:rPr>
              <a:t>same configuration variable</a:t>
            </a:r>
            <a:r>
              <a:rPr lang="en-US">
                <a:solidFill>
                  <a:schemeClr val="tx1"/>
                </a:solidFill>
              </a:rPr>
              <a:t> inside </a:t>
            </a:r>
            <a:r>
              <a:rPr lang="en-US" b="1">
                <a:solidFill>
                  <a:schemeClr val="tx1"/>
                </a:solidFill>
              </a:rPr>
              <a:t>config.py</a:t>
            </a:r>
            <a:r>
              <a:rPr lang="en-US">
                <a:solidFill>
                  <a:schemeClr val="tx1"/>
                </a:solidFill>
              </a:rPr>
              <a:t> and</a:t>
            </a:r>
            <a:r>
              <a:rPr lang="en-US" b="1">
                <a:solidFill>
                  <a:schemeClr val="tx1"/>
                </a:solidFill>
              </a:rPr>
              <a:t> instance/config.py</a:t>
            </a:r>
            <a:r>
              <a:rPr lang="en-US">
                <a:solidFill>
                  <a:schemeClr val="tx1"/>
                </a:solidFill>
              </a:rPr>
              <a:t>, when it loaded the evective value will be used from</a:t>
            </a:r>
            <a:r>
              <a:rPr lang="en-US" b="1">
                <a:solidFill>
                  <a:schemeClr val="tx1"/>
                </a:solidFill>
              </a:rPr>
              <a:t> instance/config.py</a:t>
            </a:r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1118235" y="3117850"/>
            <a:ext cx="596900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en-US" sz="1400">
                <a:solidFill>
                  <a:srgbClr val="FF0000"/>
                </a:solidFill>
              </a:rPr>
              <a:t>pertemuan_4\1_Organization_patterns_example\app\__init__.py</a:t>
            </a:r>
            <a:endParaRPr lang="en-US" sz="14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Rectangles 4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474535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Organization Pattern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84910" y="3059430"/>
            <a:ext cx="5273040" cy="3494405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709930" y="1369060"/>
            <a:ext cx="1074483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algn="l">
              <a:buNone/>
            </a:pPr>
            <a:r>
              <a:rPr lang="en-US" sz="2800">
                <a:solidFill>
                  <a:srgbClr val="FF0000"/>
                </a:solidFill>
                <a:uFillTx/>
                <a:latin typeface="Arial" panose="020B0604020202020204" charset="-122"/>
                <a:sym typeface="+mn-ea"/>
              </a:rPr>
              <a:t>run.py</a:t>
            </a:r>
            <a:endParaRPr lang="en-US" sz="2800">
              <a:solidFill>
                <a:srgbClr val="FF0000"/>
              </a:solidFill>
              <a:uFillTx/>
              <a:latin typeface="Arial" panose="020B0604020202020204" charset="-122"/>
              <a:sym typeface="+mn-ea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746760" y="2014220"/>
            <a:ext cx="7021830" cy="9220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404040"/>
                </a:solidFill>
                <a:uFillTx/>
                <a:latin typeface="Arial" panose="020B0604020202020204" charset="-122"/>
                <a:sym typeface="+mn-ea"/>
              </a:rPr>
              <a:t>This is the file that is invoked to </a:t>
            </a:r>
            <a:r>
              <a:rPr lang="en-US" b="1">
                <a:solidFill>
                  <a:srgbClr val="404040"/>
                </a:solidFill>
                <a:uFillTx/>
                <a:latin typeface="Arial" panose="020B0604020202020204" charset="-122"/>
                <a:sym typeface="+mn-ea"/>
              </a:rPr>
              <a:t>start up </a:t>
            </a:r>
            <a:r>
              <a:rPr lang="en-US">
                <a:solidFill>
                  <a:srgbClr val="404040"/>
                </a:solidFill>
                <a:uFillTx/>
                <a:latin typeface="Arial" panose="020B0604020202020204" charset="-122"/>
                <a:sym typeface="+mn-ea"/>
              </a:rPr>
              <a:t>a</a:t>
            </a:r>
            <a:r>
              <a:rPr lang="en-US" b="1">
                <a:solidFill>
                  <a:srgbClr val="404040"/>
                </a:solidFill>
                <a:uFillTx/>
                <a:latin typeface="Arial" panose="020B0604020202020204" charset="-122"/>
                <a:sym typeface="+mn-ea"/>
              </a:rPr>
              <a:t> development server</a:t>
            </a:r>
            <a:r>
              <a:rPr lang="en-US">
                <a:solidFill>
                  <a:srgbClr val="404040"/>
                </a:solidFill>
                <a:uFillTx/>
                <a:latin typeface="Arial" panose="020B0604020202020204" charset="-122"/>
                <a:sym typeface="+mn-ea"/>
              </a:rPr>
              <a:t>.</a:t>
            </a:r>
            <a:endParaRPr lang="en-US">
              <a:solidFill>
                <a:srgbClr val="404040"/>
              </a:solidFill>
              <a:uFillTx/>
              <a:latin typeface="Arial" panose="020B0604020202020204" charset="-122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404040"/>
                </a:solidFill>
                <a:uFillTx/>
                <a:latin typeface="Arial" panose="020B0604020202020204" charset="-122"/>
                <a:sym typeface="+mn-ea"/>
              </a:rPr>
              <a:t>It’s also can be used to ORM for database &amp; model creation.</a:t>
            </a:r>
            <a:endParaRPr lang="en-US">
              <a:solidFill>
                <a:srgbClr val="404040"/>
              </a:solidFill>
              <a:uFillTx/>
              <a:latin typeface="Arial" panose="020B0604020202020204" charset="-122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404040"/>
                </a:solidFill>
                <a:uFillTx/>
                <a:latin typeface="Arial" panose="020B0604020202020204" charset="-122"/>
                <a:sym typeface="+mn-ea"/>
              </a:rPr>
              <a:t>run.py use </a:t>
            </a:r>
            <a:r>
              <a:rPr lang="en-US" b="1">
                <a:solidFill>
                  <a:srgbClr val="FF0000"/>
                </a:solidFill>
                <a:uFillTx/>
                <a:latin typeface="Arial" panose="020B0604020202020204" charset="-122"/>
                <a:sym typeface="+mn-ea"/>
              </a:rPr>
              <a:t>app </a:t>
            </a:r>
            <a:r>
              <a:rPr lang="en-US">
                <a:solidFill>
                  <a:srgbClr val="404040"/>
                </a:solidFill>
                <a:uFillTx/>
                <a:latin typeface="Arial" panose="020B0604020202020204" charset="-122"/>
                <a:sym typeface="+mn-ea"/>
              </a:rPr>
              <a:t>and </a:t>
            </a:r>
            <a:r>
              <a:rPr lang="en-US" b="1">
                <a:solidFill>
                  <a:srgbClr val="FF0000"/>
                </a:solidFill>
                <a:uFillTx/>
                <a:latin typeface="Arial" panose="020B0604020202020204" charset="-122"/>
                <a:sym typeface="+mn-ea"/>
              </a:rPr>
              <a:t>db </a:t>
            </a:r>
            <a:r>
              <a:rPr lang="en-US">
                <a:solidFill>
                  <a:srgbClr val="404040"/>
                </a:solidFill>
                <a:uFillTx/>
                <a:latin typeface="Arial" panose="020B0604020202020204" charset="-122"/>
                <a:sym typeface="+mn-ea"/>
              </a:rPr>
              <a:t>object imported from </a:t>
            </a:r>
            <a:r>
              <a:rPr lang="en-US" b="1">
                <a:solidFill>
                  <a:srgbClr val="FF0000"/>
                </a:solidFill>
                <a:uFillTx/>
                <a:latin typeface="Arial" panose="020B0604020202020204" charset="-122"/>
                <a:sym typeface="+mn-ea"/>
              </a:rPr>
              <a:t>app/</a:t>
            </a:r>
            <a:r>
              <a:rPr lang="en-US">
                <a:solidFill>
                  <a:srgbClr val="FF0000"/>
                </a:solidFill>
                <a:uFillTx/>
                <a:latin typeface="Arial" panose="020B0604020202020204" charset="-122"/>
                <a:sym typeface="+mn-ea"/>
              </a:rPr>
              <a:t> package</a:t>
            </a:r>
            <a:r>
              <a:rPr lang="en-US">
                <a:solidFill>
                  <a:srgbClr val="404040"/>
                </a:solidFill>
                <a:uFillTx/>
                <a:latin typeface="Arial" panose="020B0604020202020204" charset="-122"/>
                <a:sym typeface="+mn-ea"/>
              </a:rPr>
              <a:t>. </a:t>
            </a:r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2056765" y="6551295"/>
            <a:ext cx="440118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en-US" sz="1400">
                <a:solidFill>
                  <a:srgbClr val="FF0000"/>
                </a:solidFill>
              </a:rPr>
              <a:t>pertemuan_4\1_Organization_patterns_example\run.py</a:t>
            </a:r>
            <a:endParaRPr lang="en-US" sz="14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Rectangles 4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474535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Organization Pattern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709930" y="1369060"/>
            <a:ext cx="1074483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algn="l">
              <a:buNone/>
            </a:pPr>
            <a:r>
              <a:rPr lang="en-US" sz="2800">
                <a:solidFill>
                  <a:srgbClr val="FF0000"/>
                </a:solidFill>
                <a:uFillTx/>
                <a:latin typeface="Arial" panose="020B0604020202020204" charset="-122"/>
                <a:sym typeface="+mn-ea"/>
              </a:rPr>
              <a:t>app/__init__.py</a:t>
            </a:r>
            <a:endParaRPr lang="en-US" sz="2800">
              <a:solidFill>
                <a:srgbClr val="FF0000"/>
              </a:solidFill>
              <a:uFillTx/>
              <a:latin typeface="Arial" panose="020B0604020202020204" charset="-122"/>
              <a:sym typeface="+mn-ea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8470" y="2014220"/>
            <a:ext cx="6651625" cy="4139565"/>
          </a:xfrm>
          <a:prstGeom prst="rect">
            <a:avLst/>
          </a:prstGeom>
        </p:spPr>
      </p:pic>
      <p:sp>
        <p:nvSpPr>
          <p:cNvPr id="11" name="Text Box 10"/>
          <p:cNvSpPr txBox="1"/>
          <p:nvPr/>
        </p:nvSpPr>
        <p:spPr>
          <a:xfrm>
            <a:off x="1141095" y="6153785"/>
            <a:ext cx="596900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en-US" sz="1400">
                <a:solidFill>
                  <a:srgbClr val="FF0000"/>
                </a:solidFill>
              </a:rPr>
              <a:t>pertemuan_4\1_Organization_patterns_example\app\__init__.py</a:t>
            </a:r>
            <a:endParaRPr lang="en-US" sz="1400">
              <a:solidFill>
                <a:srgbClr val="FF0000"/>
              </a:solidFill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7110095" y="2014220"/>
            <a:ext cx="5081905" cy="3692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404040"/>
                </a:solidFill>
                <a:uFillTx/>
                <a:latin typeface="Arial" panose="020B0604020202020204" charset="-122"/>
                <a:sym typeface="+mn-ea"/>
              </a:rPr>
              <a:t>This file </a:t>
            </a:r>
            <a:r>
              <a:rPr lang="en-US" b="1">
                <a:solidFill>
                  <a:srgbClr val="404040"/>
                </a:solidFill>
                <a:uFillTx/>
                <a:latin typeface="Arial" panose="020B0604020202020204" charset="-122"/>
                <a:sym typeface="+mn-ea"/>
              </a:rPr>
              <a:t>initializes </a:t>
            </a:r>
            <a:r>
              <a:rPr lang="en-US">
                <a:solidFill>
                  <a:srgbClr val="404040"/>
                </a:solidFill>
                <a:uFillTx/>
                <a:latin typeface="Arial" panose="020B0604020202020204" charset="-122"/>
                <a:sym typeface="+mn-ea"/>
              </a:rPr>
              <a:t>your </a:t>
            </a:r>
            <a:r>
              <a:rPr lang="en-US" b="1">
                <a:solidFill>
                  <a:srgbClr val="404040"/>
                </a:solidFill>
                <a:uFillTx/>
                <a:latin typeface="Arial" panose="020B0604020202020204" charset="-122"/>
                <a:sym typeface="+mn-ea"/>
              </a:rPr>
              <a:t>application </a:t>
            </a:r>
            <a:r>
              <a:rPr lang="en-US">
                <a:solidFill>
                  <a:srgbClr val="404040"/>
                </a:solidFill>
                <a:uFillTx/>
                <a:latin typeface="Arial" panose="020B0604020202020204" charset="-122"/>
                <a:sym typeface="+mn-ea"/>
              </a:rPr>
              <a:t>and brings together all of the various components.</a:t>
            </a:r>
            <a:endParaRPr lang="en-US">
              <a:solidFill>
                <a:srgbClr val="404040"/>
              </a:solidFill>
              <a:uFillTx/>
              <a:latin typeface="Arial" panose="020B0604020202020204" charset="-122"/>
              <a:sym typeface="+mn-ea"/>
            </a:endParaRPr>
          </a:p>
          <a:p>
            <a:pPr indent="0" algn="l">
              <a:buFont typeface="Arial" panose="020B0604020202020204" pitchFamily="34" charset="0"/>
              <a:buNone/>
            </a:pPr>
            <a:endParaRPr lang="en-US">
              <a:solidFill>
                <a:srgbClr val="404040"/>
              </a:solidFill>
              <a:uFillTx/>
              <a:latin typeface="Arial" panose="020B0604020202020204" charset="-122"/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/>
              <a:t>In this file, we can define </a:t>
            </a:r>
            <a:r>
              <a:rPr lang="en-US" b="1"/>
              <a:t>Flask </a:t>
            </a:r>
            <a:r>
              <a:rPr lang="en-US" b="1">
                <a:solidFill>
                  <a:srgbClr val="FF0000"/>
                </a:solidFill>
              </a:rPr>
              <a:t>app </a:t>
            </a:r>
            <a:r>
              <a:rPr lang="en-US" b="1"/>
              <a:t>object</a:t>
            </a:r>
            <a:r>
              <a:rPr lang="en-US"/>
              <a:t> and </a:t>
            </a:r>
            <a:r>
              <a:rPr lang="en-US" b="1"/>
              <a:t>SQLAlchemy </a:t>
            </a:r>
            <a:r>
              <a:rPr lang="en-US" b="1">
                <a:solidFill>
                  <a:srgbClr val="FF0000"/>
                </a:solidFill>
              </a:rPr>
              <a:t>db </a:t>
            </a:r>
            <a:r>
              <a:rPr lang="en-US" b="1"/>
              <a:t>object </a:t>
            </a:r>
            <a:r>
              <a:rPr lang="en-US"/>
              <a:t>that can be used in other file to be imported (</a:t>
            </a:r>
            <a:r>
              <a:rPr lang="en-US">
                <a:solidFill>
                  <a:srgbClr val="FF0000"/>
                </a:solidFill>
              </a:rPr>
              <a:t>models.py, views.py</a:t>
            </a:r>
            <a:r>
              <a:rPr lang="en-US"/>
              <a:t>).</a:t>
            </a:r>
            <a:endParaRPr lang="en-US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/>
              <a:t>After that we need to do a late import for </a:t>
            </a:r>
            <a:r>
              <a:rPr lang="en-US" b="1"/>
              <a:t>models</a:t>
            </a:r>
            <a:r>
              <a:rPr lang="en-US"/>
              <a:t>, </a:t>
            </a:r>
            <a:r>
              <a:rPr lang="en-US" b="1"/>
              <a:t>forms </a:t>
            </a:r>
            <a:r>
              <a:rPr lang="en-US"/>
              <a:t>and </a:t>
            </a:r>
            <a:r>
              <a:rPr lang="en-US" b="1"/>
              <a:t>views </a:t>
            </a:r>
            <a:r>
              <a:rPr lang="en-US"/>
              <a:t>module, </a:t>
            </a:r>
            <a:endParaRPr lang="en-US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/>
              <a:t>this is important to keep importing that module after </a:t>
            </a:r>
            <a:r>
              <a:rPr lang="en-US" b="1"/>
              <a:t>app </a:t>
            </a:r>
            <a:r>
              <a:rPr lang="en-US"/>
              <a:t>and </a:t>
            </a:r>
            <a:r>
              <a:rPr lang="en-US" b="1"/>
              <a:t>db </a:t>
            </a:r>
            <a:r>
              <a:rPr lang="en-US"/>
              <a:t>object creation, to ensure dependencies loaded properly.</a:t>
            </a:r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Rectangles 4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474535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Organization Pattern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5150" y="1859915"/>
            <a:ext cx="5765165" cy="352806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639445" y="5387975"/>
            <a:ext cx="569087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en-US" sz="1400">
                <a:solidFill>
                  <a:srgbClr val="FF0000"/>
                </a:solidFill>
              </a:rPr>
              <a:t>pertemuan_4\1_Organization_patterns_example\app\views.py</a:t>
            </a:r>
            <a:endParaRPr lang="en-US" sz="1400">
              <a:solidFill>
                <a:srgbClr val="FF0000"/>
              </a:solidFill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6734810" y="1859915"/>
            <a:ext cx="5457190" cy="2584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404040"/>
                </a:solidFill>
                <a:uFillTx/>
                <a:latin typeface="Arial" panose="020B0604020202020204" charset="-122"/>
                <a:sym typeface="+mn-ea"/>
              </a:rPr>
              <a:t>This is where the </a:t>
            </a:r>
            <a:r>
              <a:rPr lang="en-US" b="1">
                <a:solidFill>
                  <a:srgbClr val="404040"/>
                </a:solidFill>
                <a:uFillTx/>
                <a:latin typeface="Arial" panose="020B0604020202020204" charset="-122"/>
                <a:sym typeface="+mn-ea"/>
              </a:rPr>
              <a:t>routes </a:t>
            </a:r>
            <a:r>
              <a:rPr lang="en-US">
                <a:solidFill>
                  <a:srgbClr val="404040"/>
                </a:solidFill>
                <a:uFillTx/>
                <a:latin typeface="Arial" panose="020B0604020202020204" charset="-122"/>
                <a:sym typeface="+mn-ea"/>
              </a:rPr>
              <a:t>are defined. </a:t>
            </a:r>
            <a:endParaRPr lang="en-US">
              <a:solidFill>
                <a:srgbClr val="404040"/>
              </a:solidFill>
              <a:uFillTx/>
              <a:latin typeface="Arial" panose="020B0604020202020204" charset="-122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We can import </a:t>
            </a:r>
            <a:r>
              <a:rPr lang="en-US" b="1"/>
              <a:t>app </a:t>
            </a:r>
            <a:r>
              <a:rPr lang="en-US"/>
              <a:t>and </a:t>
            </a:r>
            <a:r>
              <a:rPr lang="en-US" b="1"/>
              <a:t>db </a:t>
            </a:r>
            <a:r>
              <a:rPr lang="en-US"/>
              <a:t>object using relative import into </a:t>
            </a:r>
            <a:r>
              <a:rPr lang="en-US">
                <a:solidFill>
                  <a:srgbClr val="FF0000"/>
                </a:solidFill>
              </a:rPr>
              <a:t>__init__.py</a:t>
            </a:r>
            <a:r>
              <a:rPr lang="en-US"/>
              <a:t>,</a:t>
            </a:r>
            <a:endParaRPr lang="en-US"/>
          </a:p>
          <a:p>
            <a:pPr indent="0">
              <a:buFont typeface="Arial" panose="020B0604020202020204" pitchFamily="34" charset="0"/>
              <a:buNone/>
            </a:pPr>
            <a:r>
              <a:rPr lang="en-US">
                <a:solidFill>
                  <a:srgbClr val="FF0000"/>
                </a:solidFill>
              </a:rPr>
              <a:t>	from . import app</a:t>
            </a:r>
            <a:endParaRPr lang="en-US">
              <a:solidFill>
                <a:srgbClr val="FF0000"/>
              </a:solidFill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>
                <a:solidFill>
                  <a:srgbClr val="FF0000"/>
                </a:solidFill>
              </a:rPr>
              <a:t>	from . import db</a:t>
            </a:r>
            <a:endParaRPr lang="en-US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</a:rPr>
              <a:t>More about </a:t>
            </a:r>
            <a:r>
              <a:rPr lang="en-US">
                <a:solidFill>
                  <a:schemeClr val="tx1"/>
                </a:solidFill>
                <a:hlinkClick r:id="rId2" action="ppaction://hlinkfile"/>
              </a:rPr>
              <a:t>Relative Import in Python</a:t>
            </a:r>
            <a:r>
              <a:rPr lang="en-US">
                <a:solidFill>
                  <a:schemeClr val="tx1"/>
                </a:solidFill>
              </a:rPr>
              <a:t>.</a:t>
            </a:r>
            <a:endParaRPr lang="en-US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</a:rPr>
              <a:t>After that we can import necessary module.</a:t>
            </a:r>
            <a:endParaRPr lang="en-US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</a:rPr>
              <a:t>Then also we can put all our </a:t>
            </a:r>
            <a:r>
              <a:rPr lang="en-US" b="1">
                <a:solidFill>
                  <a:schemeClr val="tx1"/>
                </a:solidFill>
              </a:rPr>
              <a:t>flask route</a:t>
            </a:r>
            <a:r>
              <a:rPr lang="en-US">
                <a:solidFill>
                  <a:schemeClr val="tx1"/>
                </a:solidFill>
              </a:rPr>
              <a:t> inside this </a:t>
            </a:r>
            <a:r>
              <a:rPr lang="en-US" b="1">
                <a:solidFill>
                  <a:schemeClr val="tx1"/>
                </a:solidFill>
              </a:rPr>
              <a:t>views.py</a:t>
            </a:r>
            <a:r>
              <a:rPr lang="en-US">
                <a:solidFill>
                  <a:schemeClr val="tx1"/>
                </a:solidFill>
              </a:rPr>
              <a:t>.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709930" y="1369060"/>
            <a:ext cx="1074483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algn="l">
              <a:buNone/>
            </a:pPr>
            <a:r>
              <a:rPr lang="en-US" sz="2800">
                <a:solidFill>
                  <a:srgbClr val="FF0000"/>
                </a:solidFill>
                <a:uFillTx/>
                <a:latin typeface="Arial" panose="020B0604020202020204" charset="-122"/>
                <a:sym typeface="+mn-ea"/>
              </a:rPr>
              <a:t>app/views.py</a:t>
            </a:r>
            <a:endParaRPr lang="en-US" sz="2800">
              <a:solidFill>
                <a:srgbClr val="FF0000"/>
              </a:solidFill>
              <a:uFillTx/>
              <a:latin typeface="Arial" panose="020B0604020202020204" charset="-122"/>
              <a:sym typeface="+mn-e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Rectangles 4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474535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Organization Pattern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709930" y="1369060"/>
            <a:ext cx="10744835" cy="18148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algn="l">
              <a:buNone/>
            </a:pPr>
            <a:r>
              <a:rPr lang="en-US" sz="2800">
                <a:solidFill>
                  <a:srgbClr val="FF0000"/>
                </a:solidFill>
                <a:uFillTx/>
                <a:latin typeface="Arial" panose="020B0604020202020204" charset="-122"/>
                <a:sym typeface="+mn-ea"/>
              </a:rPr>
              <a:t>app/forms.py</a:t>
            </a:r>
            <a:endParaRPr lang="en-US" sz="2800">
              <a:solidFill>
                <a:srgbClr val="FF0000"/>
              </a:solidFill>
              <a:uFillTx/>
              <a:latin typeface="Arial" panose="020B0604020202020204" charset="-122"/>
              <a:sym typeface="+mn-ea"/>
            </a:endParaRPr>
          </a:p>
          <a:p>
            <a:pPr indent="0" algn="l">
              <a:buNone/>
            </a:pPr>
            <a:r>
              <a:rPr lang="en-US" sz="2800">
                <a:solidFill>
                  <a:srgbClr val="FF0000"/>
                </a:solidFill>
                <a:uFillTx/>
                <a:latin typeface="Arial" panose="020B0604020202020204" charset="-122"/>
                <a:sym typeface="+mn-ea"/>
              </a:rPr>
              <a:t>app/models.py</a:t>
            </a:r>
            <a:endParaRPr lang="en-US" sz="2800">
              <a:solidFill>
                <a:srgbClr val="FF0000"/>
              </a:solidFill>
              <a:uFillTx/>
              <a:latin typeface="Arial" panose="020B0604020202020204" charset="-122"/>
              <a:sym typeface="+mn-ea"/>
            </a:endParaRPr>
          </a:p>
          <a:p>
            <a:pPr indent="0" algn="l">
              <a:buNone/>
            </a:pPr>
            <a:r>
              <a:rPr lang="en-US" sz="2800">
                <a:solidFill>
                  <a:srgbClr val="FF0000"/>
                </a:solidFill>
                <a:uFillTx/>
                <a:latin typeface="Arial" panose="020B0604020202020204" charset="-122"/>
                <a:sym typeface="+mn-ea"/>
              </a:rPr>
              <a:t>app/templates/</a:t>
            </a:r>
            <a:endParaRPr lang="en-US" sz="2800">
              <a:solidFill>
                <a:srgbClr val="FF0000"/>
              </a:solidFill>
              <a:uFillTx/>
              <a:latin typeface="Arial" panose="020B0604020202020204" charset="-122"/>
              <a:sym typeface="+mn-ea"/>
            </a:endParaRPr>
          </a:p>
          <a:p>
            <a:pPr indent="0" algn="l">
              <a:buNone/>
            </a:pPr>
            <a:r>
              <a:rPr lang="en-US" sz="2800">
                <a:solidFill>
                  <a:srgbClr val="FF0000"/>
                </a:solidFill>
                <a:uFillTx/>
                <a:latin typeface="Arial" panose="020B0604020202020204" charset="-122"/>
                <a:sym typeface="+mn-ea"/>
              </a:rPr>
              <a:t>app/static/</a:t>
            </a:r>
            <a:endParaRPr lang="en-US" sz="2800">
              <a:solidFill>
                <a:srgbClr val="FF0000"/>
              </a:solidFill>
              <a:uFillTx/>
              <a:latin typeface="Arial" panose="020B0604020202020204" charset="-122"/>
              <a:sym typeface="+mn-ea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807085" y="3437890"/>
            <a:ext cx="1001839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tx1"/>
                </a:solidFill>
              </a:rPr>
              <a:t>Above part is </a:t>
            </a:r>
            <a:r>
              <a:rPr lang="en-US" sz="2400" b="1">
                <a:solidFill>
                  <a:schemeClr val="tx1"/>
                </a:solidFill>
              </a:rPr>
              <a:t>same </a:t>
            </a:r>
            <a:r>
              <a:rPr lang="en-US" sz="2400">
                <a:solidFill>
                  <a:schemeClr val="tx1"/>
                </a:solidFill>
              </a:rPr>
              <a:t>as our </a:t>
            </a:r>
            <a:r>
              <a:rPr lang="en-US" sz="2400">
                <a:sym typeface="+mn-ea"/>
              </a:rPr>
              <a:t>previous </a:t>
            </a:r>
            <a:r>
              <a:rPr lang="en-US" sz="2400">
                <a:solidFill>
                  <a:schemeClr val="tx1"/>
                </a:solidFill>
              </a:rPr>
              <a:t>implementation.</a:t>
            </a:r>
            <a:endParaRPr lang="en-US" sz="240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tx1"/>
                </a:solidFill>
              </a:rPr>
              <a:t>Jus try to run </a:t>
            </a:r>
            <a:r>
              <a:rPr lang="en-US" sz="2400">
                <a:solidFill>
                  <a:srgbClr val="FF0000"/>
                </a:solidFill>
              </a:rPr>
              <a:t>pertemuan_4\1_Organization_patterns_example\run.py </a:t>
            </a:r>
            <a:r>
              <a:rPr lang="en-US" sz="2400">
                <a:solidFill>
                  <a:schemeClr val="tx1"/>
                </a:solidFill>
              </a:rPr>
              <a:t>to check that all everything remain the same.</a:t>
            </a:r>
            <a:endParaRPr lang="en-US" sz="24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0" y="269811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441825" y="2938145"/>
            <a:ext cx="333692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sym typeface="+mn-ea"/>
              </a:rPr>
              <a:t>Template Widget</a:t>
            </a:r>
            <a:endParaRPr lang="en-US" sz="3600">
              <a:solidFill>
                <a:schemeClr val="bg1"/>
              </a:solidFill>
              <a:sym typeface="+mn-ea"/>
            </a:endParaRPr>
          </a:p>
        </p:txBody>
      </p:sp>
      <p:sp>
        <p:nvSpPr>
          <p:cNvPr id="15" name="Text Box 14"/>
          <p:cNvSpPr txBox="1"/>
          <p:nvPr/>
        </p:nvSpPr>
        <p:spPr>
          <a:xfrm>
            <a:off x="967105" y="4299585"/>
            <a:ext cx="8894445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400"/>
              <a:t>1. Form Element Widget</a:t>
            </a:r>
            <a:endParaRPr lang="en-US" sz="2400"/>
          </a:p>
          <a:p>
            <a:r>
              <a:rPr lang="en-US" sz="2400"/>
              <a:t>2. Table Record Widget with Header</a:t>
            </a:r>
            <a:endParaRPr lang="en-US" sz="2400"/>
          </a:p>
          <a:p>
            <a:r>
              <a:rPr lang="en-US" sz="2400"/>
              <a:t>3. Line Counter Widget</a:t>
            </a:r>
            <a:endParaRPr lang="en-US" sz="2400"/>
          </a:p>
          <a:p>
            <a:r>
              <a:rPr lang="en-US" sz="2400"/>
              <a:t>4. Pagination Widget</a:t>
            </a:r>
            <a:endParaRPr lang="en-US" sz="2400"/>
          </a:p>
          <a:p>
            <a:r>
              <a:rPr lang="en-US" sz="2400">
                <a:solidFill>
                  <a:schemeClr val="bg2">
                    <a:lumMod val="50000"/>
                  </a:schemeClr>
                </a:solidFill>
              </a:rPr>
              <a:t>5. Search &amp; Filter Widget -&gt; Move to the next part</a:t>
            </a:r>
            <a:endParaRPr lang="en-US" sz="2400">
              <a:solidFill>
                <a:schemeClr val="bg2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Rectangles 4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490855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Form Element Widget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8930" y="2731135"/>
            <a:ext cx="4068445" cy="322453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1275" y="2731770"/>
            <a:ext cx="6967855" cy="3223895"/>
          </a:xfrm>
          <a:prstGeom prst="rect">
            <a:avLst/>
          </a:prstGeom>
        </p:spPr>
      </p:pic>
      <p:sp>
        <p:nvSpPr>
          <p:cNvPr id="10" name="Text Box 9"/>
          <p:cNvSpPr txBox="1"/>
          <p:nvPr/>
        </p:nvSpPr>
        <p:spPr>
          <a:xfrm>
            <a:off x="1857375" y="2362835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en-US">
                <a:solidFill>
                  <a:srgbClr val="FF0000"/>
                </a:solidFill>
              </a:rPr>
              <a:t>_form_element.html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9549130" y="2362835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en-US">
                <a:solidFill>
                  <a:srgbClr val="FF0000"/>
                </a:solidFill>
              </a:rPr>
              <a:t>user.html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328930" y="1289685"/>
            <a:ext cx="1176020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404040"/>
                </a:solidFill>
                <a:uFillTx/>
                <a:latin typeface="Arial" panose="020B0604020202020204" charset="-122"/>
                <a:sym typeface="+mn-ea"/>
              </a:rPr>
              <a:t>Previously we are implementing form element generation by wrapping it into </a:t>
            </a:r>
            <a:r>
              <a:rPr lang="en-US">
                <a:solidFill>
                  <a:srgbClr val="FF0000"/>
                </a:solidFill>
                <a:sym typeface="+mn-ea"/>
              </a:rPr>
              <a:t>_form_element.html </a:t>
            </a:r>
            <a:r>
              <a:rPr lang="en-US">
                <a:solidFill>
                  <a:schemeClr val="tx1"/>
                </a:solidFill>
                <a:sym typeface="+mn-ea"/>
              </a:rPr>
              <a:t>as a Jinja2 </a:t>
            </a:r>
            <a:r>
              <a:rPr lang="en-US">
                <a:solidFill>
                  <a:srgbClr val="FF0000"/>
                </a:solidFill>
                <a:sym typeface="+mn-ea"/>
              </a:rPr>
              <a:t>macro</a:t>
            </a:r>
            <a:r>
              <a:rPr lang="en-US">
                <a:solidFill>
                  <a:schemeClr val="tx1"/>
                </a:solidFill>
                <a:sym typeface="+mn-ea"/>
              </a:rPr>
              <a:t>. </a:t>
            </a:r>
            <a:endParaRPr lang="en-US">
              <a:solidFill>
                <a:schemeClr val="tx1"/>
              </a:solidFill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  <a:sym typeface="+mn-ea"/>
              </a:rPr>
              <a:t>Then inside our consumer template (e.g user.html), able to use that macro like below. </a:t>
            </a:r>
            <a:endParaRPr 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07300" y="1221105"/>
            <a:ext cx="3084830" cy="5518785"/>
          </a:xfrm>
          <a:prstGeom prst="rect">
            <a:avLst/>
          </a:prstGeom>
        </p:spPr>
      </p:pic>
      <p:sp>
        <p:nvSpPr>
          <p:cNvPr id="6" name="Rectangles 5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1080325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Form </a:t>
            </a:r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  <a:sym typeface="+mn-ea"/>
              </a:rPr>
              <a:t>Element </a:t>
            </a:r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Widget (Previous Implementation)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930" y="1548130"/>
            <a:ext cx="4068445" cy="3224530"/>
          </a:xfrm>
          <a:prstGeom prst="rect">
            <a:avLst/>
          </a:prstGeom>
        </p:spPr>
      </p:pic>
      <p:sp>
        <p:nvSpPr>
          <p:cNvPr id="10" name="Text Box 9"/>
          <p:cNvSpPr txBox="1"/>
          <p:nvPr/>
        </p:nvSpPr>
        <p:spPr>
          <a:xfrm>
            <a:off x="1857375" y="1161415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en-US">
                <a:solidFill>
                  <a:srgbClr val="FF0000"/>
                </a:solidFill>
              </a:rPr>
              <a:t>_form_element.html</a:t>
            </a:r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24" name="Elbow Connector 23"/>
          <p:cNvCxnSpPr>
            <a:stCxn id="7" idx="3"/>
            <a:endCxn id="8" idx="1"/>
          </p:cNvCxnSpPr>
          <p:nvPr/>
        </p:nvCxnSpPr>
        <p:spPr>
          <a:xfrm flipV="1">
            <a:off x="4397375" y="1815465"/>
            <a:ext cx="3298190" cy="1344930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s 7"/>
          <p:cNvSpPr/>
          <p:nvPr/>
        </p:nvSpPr>
        <p:spPr>
          <a:xfrm>
            <a:off x="7695565" y="1725295"/>
            <a:ext cx="149860" cy="180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328930" y="5030470"/>
            <a:ext cx="610743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404040"/>
                </a:solidFill>
                <a:uFillTx/>
                <a:latin typeface="Arial" panose="020B0604020202020204" charset="-122"/>
                <a:sym typeface="+mn-ea"/>
              </a:rPr>
              <a:t>But </a:t>
            </a:r>
            <a:r>
              <a:rPr lang="en-US" b="1">
                <a:solidFill>
                  <a:srgbClr val="404040"/>
                </a:solidFill>
                <a:uFillTx/>
                <a:latin typeface="Arial" panose="020B0604020202020204" charset="-122"/>
                <a:sym typeface="+mn-ea"/>
              </a:rPr>
              <a:t>bootstrap style</a:t>
            </a:r>
            <a:r>
              <a:rPr lang="en-US">
                <a:solidFill>
                  <a:srgbClr val="404040"/>
                </a:solidFill>
                <a:uFillTx/>
                <a:latin typeface="Arial" panose="020B0604020202020204" charset="-122"/>
                <a:sym typeface="+mn-ea"/>
              </a:rPr>
              <a:t> is not applied yet into the template.</a:t>
            </a:r>
            <a:endParaRPr lang="en-US">
              <a:solidFill>
                <a:srgbClr val="404040"/>
              </a:solidFill>
              <a:uFillTx/>
              <a:latin typeface="Arial" panose="020B0604020202020204" charset="-122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How we can manage this?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Rectangles 5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705993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Form </a:t>
            </a:r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  <a:sym typeface="+mn-ea"/>
              </a:rPr>
              <a:t>Element </a:t>
            </a:r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Widget (Vertical)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458470" y="1115060"/>
            <a:ext cx="8572500" cy="1014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/>
                </a:solidFill>
              </a:rPr>
              <a:t>Now we will customizing </a:t>
            </a:r>
            <a:r>
              <a:rPr lang="en-US" sz="2000">
                <a:solidFill>
                  <a:srgbClr val="FF0000"/>
                </a:solidFill>
              </a:rPr>
              <a:t>_form_element.html </a:t>
            </a:r>
            <a:r>
              <a:rPr lang="en-US" sz="2000">
                <a:solidFill>
                  <a:schemeClr val="tx1"/>
                </a:solidFill>
              </a:rPr>
              <a:t>to add a </a:t>
            </a:r>
            <a:r>
              <a:rPr lang="en-US" sz="2000" b="1">
                <a:solidFill>
                  <a:schemeClr val="tx1"/>
                </a:solidFill>
              </a:rPr>
              <a:t>bootstrap style</a:t>
            </a:r>
            <a:r>
              <a:rPr lang="en-US" sz="2000">
                <a:solidFill>
                  <a:schemeClr val="tx1"/>
                </a:solidFill>
              </a:rPr>
              <a:t> and there is and field option </a:t>
            </a:r>
            <a:r>
              <a:rPr lang="en-US" sz="2000" b="1">
                <a:solidFill>
                  <a:schemeClr val="tx1"/>
                </a:solidFill>
              </a:rPr>
              <a:t>verticaly </a:t>
            </a:r>
            <a:r>
              <a:rPr lang="en-US" sz="2000">
                <a:solidFill>
                  <a:schemeClr val="tx1"/>
                </a:solidFill>
              </a:rPr>
              <a:t>or </a:t>
            </a:r>
            <a:r>
              <a:rPr lang="en-US" sz="2000" b="1">
                <a:solidFill>
                  <a:schemeClr val="tx1"/>
                </a:solidFill>
              </a:rPr>
              <a:t>horizontaly.</a:t>
            </a:r>
            <a:endParaRPr lang="en-US" sz="2000" b="1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>
                <a:sym typeface="+mn-ea"/>
              </a:rPr>
              <a:t>This is customization for</a:t>
            </a:r>
            <a:r>
              <a:rPr lang="en-US" sz="2000" b="1">
                <a:sym typeface="+mn-ea"/>
              </a:rPr>
              <a:t> </a:t>
            </a:r>
            <a:r>
              <a:rPr lang="en-US" sz="2000" b="1">
                <a:solidFill>
                  <a:srgbClr val="FF0000"/>
                </a:solidFill>
                <a:sym typeface="+mn-ea"/>
              </a:rPr>
              <a:t>Vertical </a:t>
            </a:r>
            <a:r>
              <a:rPr lang="en-US" sz="2000" b="1">
                <a:solidFill>
                  <a:srgbClr val="FF0000"/>
                </a:solidFill>
                <a:sym typeface="+mn-ea"/>
              </a:rPr>
              <a:t>Input Field</a:t>
            </a:r>
            <a:r>
              <a:rPr lang="en-US" sz="2000" b="1">
                <a:sym typeface="+mn-ea"/>
              </a:rPr>
              <a:t>.</a:t>
            </a:r>
            <a:endParaRPr lang="en-US" sz="2000" b="1">
              <a:solidFill>
                <a:schemeClr val="tx1"/>
              </a:solidFill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885190" y="2149475"/>
            <a:ext cx="477266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en-US" sz="1400">
                <a:solidFill>
                  <a:srgbClr val="FF0000"/>
                </a:solidFill>
              </a:rPr>
              <a:t>_form_element_vertical.html</a:t>
            </a:r>
            <a:endParaRPr lang="en-US" sz="1400">
              <a:solidFill>
                <a:srgbClr val="FF0000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8470" y="2456180"/>
            <a:ext cx="5199380" cy="430212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7300" y="1590675"/>
            <a:ext cx="5248275" cy="5267325"/>
          </a:xfrm>
          <a:prstGeom prst="rect">
            <a:avLst/>
          </a:prstGeom>
        </p:spPr>
      </p:pic>
      <p:sp>
        <p:nvSpPr>
          <p:cNvPr id="16" name="Rectangles 15"/>
          <p:cNvSpPr/>
          <p:nvPr/>
        </p:nvSpPr>
        <p:spPr>
          <a:xfrm>
            <a:off x="6554470" y="1590040"/>
            <a:ext cx="4487545" cy="4373245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838200" y="1825625"/>
            <a:ext cx="11130915" cy="4351655"/>
          </a:xfrm>
        </p:spPr>
        <p:txBody>
          <a:bodyPr/>
          <a:p>
            <a:r>
              <a:rPr lang="en-US"/>
              <a:t>Project Structure</a:t>
            </a:r>
            <a:endParaRPr lang="en-US"/>
          </a:p>
          <a:p>
            <a:r>
              <a:rPr lang="en-US"/>
              <a:t>Template Widget</a:t>
            </a:r>
            <a:endParaRPr lang="en-US"/>
          </a:p>
          <a:p>
            <a:r>
              <a:rPr lang="en-US">
                <a:solidFill>
                  <a:schemeClr val="bg2">
                    <a:lumMod val="50000"/>
                  </a:schemeClr>
                </a:solidFill>
              </a:rPr>
              <a:t>Flask - View/Routing Part 2 (Advance Routing) -&gt; move to the next part</a:t>
            </a:r>
            <a:endParaRPr lang="en-US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>
                <a:solidFill>
                  <a:schemeClr val="bg2">
                    <a:lumMod val="50000"/>
                  </a:schemeClr>
                </a:solidFill>
              </a:rPr>
              <a:t>Static Files &amp; Upload </a:t>
            </a:r>
            <a:r>
              <a:rPr lang="en-US">
                <a:solidFill>
                  <a:schemeClr val="bg2">
                    <a:lumMod val="50000"/>
                  </a:schemeClr>
                </a:solidFill>
                <a:sym typeface="+mn-ea"/>
              </a:rPr>
              <a:t> -&gt; move to the next part</a:t>
            </a:r>
            <a:endParaRPr lang="en-US">
              <a:solidFill>
                <a:schemeClr val="bg2">
                  <a:lumMod val="50000"/>
                </a:schemeClr>
              </a:solidFill>
              <a:sym typeface="+mn-ea"/>
            </a:endParaRPr>
          </a:p>
          <a:p>
            <a:endParaRPr lang="en-US">
              <a:solidFill>
                <a:schemeClr val="bg2">
                  <a:lumMod val="50000"/>
                </a:schemeClr>
              </a:solidFill>
              <a:sym typeface="+mn-ea"/>
            </a:endParaRPr>
          </a:p>
        </p:txBody>
      </p:sp>
      <p:sp>
        <p:nvSpPr>
          <p:cNvPr id="4" name="Rectangles 3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356171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Training Outline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Rectangles 5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705993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Form </a:t>
            </a:r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  <a:sym typeface="+mn-ea"/>
              </a:rPr>
              <a:t>Element </a:t>
            </a:r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Widget</a:t>
            </a:r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  <a:sym typeface="+mn-ea"/>
              </a:rPr>
              <a:t> (Vertical)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458470" y="1115060"/>
            <a:ext cx="8572500" cy="1014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/>
                </a:solidFill>
              </a:rPr>
              <a:t>Now we will customizing </a:t>
            </a:r>
            <a:r>
              <a:rPr lang="en-US" sz="2000">
                <a:solidFill>
                  <a:srgbClr val="FF0000"/>
                </a:solidFill>
              </a:rPr>
              <a:t>_form_element.html </a:t>
            </a:r>
            <a:r>
              <a:rPr lang="en-US" sz="2000">
                <a:solidFill>
                  <a:schemeClr val="tx1"/>
                </a:solidFill>
              </a:rPr>
              <a:t>to add a </a:t>
            </a:r>
            <a:r>
              <a:rPr lang="en-US" sz="2000" b="1">
                <a:solidFill>
                  <a:schemeClr val="tx1"/>
                </a:solidFill>
              </a:rPr>
              <a:t>bootstrap style</a:t>
            </a:r>
            <a:r>
              <a:rPr lang="en-US" sz="2000">
                <a:solidFill>
                  <a:schemeClr val="tx1"/>
                </a:solidFill>
              </a:rPr>
              <a:t> and there is and field option </a:t>
            </a:r>
            <a:r>
              <a:rPr lang="en-US" sz="2000" b="1">
                <a:solidFill>
                  <a:schemeClr val="tx1"/>
                </a:solidFill>
              </a:rPr>
              <a:t>verticaly </a:t>
            </a:r>
            <a:r>
              <a:rPr lang="en-US" sz="2000">
                <a:solidFill>
                  <a:schemeClr val="tx1"/>
                </a:solidFill>
              </a:rPr>
              <a:t>or </a:t>
            </a:r>
            <a:r>
              <a:rPr lang="en-US" sz="2000" b="1">
                <a:solidFill>
                  <a:schemeClr val="tx1"/>
                </a:solidFill>
              </a:rPr>
              <a:t>horizontaly.</a:t>
            </a:r>
            <a:endParaRPr lang="en-US" sz="2000" b="1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>
                <a:sym typeface="+mn-ea"/>
              </a:rPr>
              <a:t>This is customization for</a:t>
            </a:r>
            <a:r>
              <a:rPr lang="en-US" sz="2000" b="1">
                <a:sym typeface="+mn-ea"/>
              </a:rPr>
              <a:t> </a:t>
            </a:r>
            <a:r>
              <a:rPr lang="en-US" sz="2000" b="1">
                <a:solidFill>
                  <a:srgbClr val="FF0000"/>
                </a:solidFill>
                <a:sym typeface="+mn-ea"/>
              </a:rPr>
              <a:t>Vertical </a:t>
            </a:r>
            <a:r>
              <a:rPr lang="en-US" sz="2000" b="1">
                <a:solidFill>
                  <a:srgbClr val="FF0000"/>
                </a:solidFill>
                <a:sym typeface="+mn-ea"/>
              </a:rPr>
              <a:t>Input Checkbox</a:t>
            </a:r>
            <a:r>
              <a:rPr lang="en-US" sz="2000" b="1">
                <a:sym typeface="+mn-ea"/>
              </a:rPr>
              <a:t>.</a:t>
            </a:r>
            <a:endParaRPr lang="en-US" sz="2000" b="1">
              <a:solidFill>
                <a:schemeClr val="tx1"/>
              </a:solidFill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885190" y="2149475"/>
            <a:ext cx="477266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en-US" sz="1400">
                <a:solidFill>
                  <a:srgbClr val="FF0000"/>
                </a:solidFill>
              </a:rPr>
              <a:t>_form_element_vertical.html</a:t>
            </a:r>
            <a:endParaRPr lang="en-US" sz="1400">
              <a:solidFill>
                <a:srgbClr val="FF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37300" y="1590675"/>
            <a:ext cx="5248275" cy="5267325"/>
          </a:xfrm>
          <a:prstGeom prst="rect">
            <a:avLst/>
          </a:prstGeom>
        </p:spPr>
      </p:pic>
      <p:sp>
        <p:nvSpPr>
          <p:cNvPr id="16" name="Rectangles 15"/>
          <p:cNvSpPr/>
          <p:nvPr/>
        </p:nvSpPr>
        <p:spPr>
          <a:xfrm>
            <a:off x="6554470" y="5911215"/>
            <a:ext cx="4487545" cy="412115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105" y="2475865"/>
            <a:ext cx="5198745" cy="423481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Rectangles 5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705993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Form </a:t>
            </a:r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  <a:sym typeface="+mn-ea"/>
              </a:rPr>
              <a:t>Element </a:t>
            </a:r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Widget</a:t>
            </a:r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  <a:sym typeface="+mn-ea"/>
              </a:rPr>
              <a:t> (Vertical)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458470" y="1115060"/>
            <a:ext cx="8572500" cy="1014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/>
                </a:solidFill>
              </a:rPr>
              <a:t>Now we will customizing </a:t>
            </a:r>
            <a:r>
              <a:rPr lang="en-US" sz="2000">
                <a:solidFill>
                  <a:srgbClr val="FF0000"/>
                </a:solidFill>
              </a:rPr>
              <a:t>_form_element.html </a:t>
            </a:r>
            <a:r>
              <a:rPr lang="en-US" sz="2000">
                <a:solidFill>
                  <a:schemeClr val="tx1"/>
                </a:solidFill>
              </a:rPr>
              <a:t>to add a </a:t>
            </a:r>
            <a:r>
              <a:rPr lang="en-US" sz="2000" b="1">
                <a:solidFill>
                  <a:schemeClr val="tx1"/>
                </a:solidFill>
              </a:rPr>
              <a:t>bootstrap style</a:t>
            </a:r>
            <a:r>
              <a:rPr lang="en-US" sz="2000">
                <a:solidFill>
                  <a:schemeClr val="tx1"/>
                </a:solidFill>
              </a:rPr>
              <a:t> and there is and field option </a:t>
            </a:r>
            <a:r>
              <a:rPr lang="en-US" sz="2000" b="1">
                <a:solidFill>
                  <a:schemeClr val="tx1"/>
                </a:solidFill>
              </a:rPr>
              <a:t>verticaly </a:t>
            </a:r>
            <a:r>
              <a:rPr lang="en-US" sz="2000">
                <a:solidFill>
                  <a:schemeClr val="tx1"/>
                </a:solidFill>
              </a:rPr>
              <a:t>or </a:t>
            </a:r>
            <a:r>
              <a:rPr lang="en-US" sz="2000" b="1">
                <a:solidFill>
                  <a:schemeClr val="tx1"/>
                </a:solidFill>
              </a:rPr>
              <a:t>horizontaly.</a:t>
            </a:r>
            <a:endParaRPr lang="en-US" sz="2000" b="1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>
                <a:sym typeface="+mn-ea"/>
              </a:rPr>
              <a:t>This is customization for</a:t>
            </a:r>
            <a:r>
              <a:rPr lang="en-US" sz="2000" b="1">
                <a:sym typeface="+mn-ea"/>
              </a:rPr>
              <a:t> </a:t>
            </a:r>
            <a:r>
              <a:rPr lang="en-US" sz="2000" b="1">
                <a:solidFill>
                  <a:srgbClr val="FF0000"/>
                </a:solidFill>
                <a:sym typeface="+mn-ea"/>
              </a:rPr>
              <a:t>Vertical Submit Button</a:t>
            </a:r>
            <a:r>
              <a:rPr lang="en-US" sz="2000" b="1">
                <a:sym typeface="+mn-ea"/>
              </a:rPr>
              <a:t>.</a:t>
            </a:r>
            <a:endParaRPr lang="en-US" sz="2000" b="1">
              <a:solidFill>
                <a:schemeClr val="tx1"/>
              </a:solidFill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885190" y="2149475"/>
            <a:ext cx="477266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en-US" sz="1400">
                <a:solidFill>
                  <a:srgbClr val="FF0000"/>
                </a:solidFill>
              </a:rPr>
              <a:t>_form_element_vertical.html</a:t>
            </a:r>
            <a:endParaRPr lang="en-US" sz="1400">
              <a:solidFill>
                <a:srgbClr val="FF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37300" y="1590675"/>
            <a:ext cx="5248275" cy="5267325"/>
          </a:xfrm>
          <a:prstGeom prst="rect">
            <a:avLst/>
          </a:prstGeom>
        </p:spPr>
      </p:pic>
      <p:sp>
        <p:nvSpPr>
          <p:cNvPr id="16" name="Rectangles 15"/>
          <p:cNvSpPr/>
          <p:nvPr/>
        </p:nvSpPr>
        <p:spPr>
          <a:xfrm>
            <a:off x="6554470" y="6298565"/>
            <a:ext cx="3752215" cy="559435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617470"/>
            <a:ext cx="4286250" cy="117475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Rectangles 5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753427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Form </a:t>
            </a:r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  <a:sym typeface="+mn-ea"/>
              </a:rPr>
              <a:t>Element </a:t>
            </a:r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Widget</a:t>
            </a:r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  <a:sym typeface="+mn-ea"/>
              </a:rPr>
              <a:t> (Horizontal)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458470" y="1115060"/>
            <a:ext cx="8572500" cy="1014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/>
                </a:solidFill>
              </a:rPr>
              <a:t>Now we will customizing </a:t>
            </a:r>
            <a:r>
              <a:rPr lang="en-US" sz="2000">
                <a:solidFill>
                  <a:srgbClr val="FF0000"/>
                </a:solidFill>
              </a:rPr>
              <a:t>_form_element.html </a:t>
            </a:r>
            <a:r>
              <a:rPr lang="en-US" sz="2000">
                <a:solidFill>
                  <a:schemeClr val="tx1"/>
                </a:solidFill>
              </a:rPr>
              <a:t>to add a </a:t>
            </a:r>
            <a:r>
              <a:rPr lang="en-US" sz="2000" b="1">
                <a:solidFill>
                  <a:schemeClr val="tx1"/>
                </a:solidFill>
              </a:rPr>
              <a:t>bootstrap style</a:t>
            </a:r>
            <a:r>
              <a:rPr lang="en-US" sz="2000">
                <a:solidFill>
                  <a:schemeClr val="tx1"/>
                </a:solidFill>
              </a:rPr>
              <a:t> and there is and field option </a:t>
            </a:r>
            <a:r>
              <a:rPr lang="en-US" sz="2000" b="1">
                <a:solidFill>
                  <a:schemeClr val="tx1"/>
                </a:solidFill>
              </a:rPr>
              <a:t>verticaly </a:t>
            </a:r>
            <a:r>
              <a:rPr lang="en-US" sz="2000">
                <a:solidFill>
                  <a:schemeClr val="tx1"/>
                </a:solidFill>
              </a:rPr>
              <a:t>or </a:t>
            </a:r>
            <a:r>
              <a:rPr lang="en-US" sz="2000" b="1">
                <a:solidFill>
                  <a:schemeClr val="tx1"/>
                </a:solidFill>
              </a:rPr>
              <a:t>horizontaly.</a:t>
            </a:r>
            <a:endParaRPr lang="en-US" sz="2000" b="1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/>
                </a:solidFill>
              </a:rPr>
              <a:t>This is customization for</a:t>
            </a:r>
            <a:r>
              <a:rPr lang="en-US" sz="2000" b="1">
                <a:solidFill>
                  <a:schemeClr val="tx1"/>
                </a:solidFill>
              </a:rPr>
              <a:t> </a:t>
            </a:r>
            <a:r>
              <a:rPr lang="en-US" sz="2000" b="1">
                <a:solidFill>
                  <a:srgbClr val="FF0000"/>
                </a:solidFill>
              </a:rPr>
              <a:t>Horizontal Input Field</a:t>
            </a:r>
            <a:r>
              <a:rPr lang="en-US" sz="2000" b="1">
                <a:solidFill>
                  <a:schemeClr val="tx1"/>
                </a:solidFill>
              </a:rPr>
              <a:t>.</a:t>
            </a:r>
            <a:endParaRPr lang="en-US" sz="2000" b="1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8470" y="2398395"/>
            <a:ext cx="4772660" cy="438531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458470" y="2118995"/>
            <a:ext cx="477266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en-US" sz="1400">
                <a:solidFill>
                  <a:srgbClr val="FF0000"/>
                </a:solidFill>
              </a:rPr>
              <a:t>_form_element_horizontal.html</a:t>
            </a:r>
            <a:endParaRPr lang="en-US" sz="1400">
              <a:solidFill>
                <a:srgbClr val="FF0000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9285" y="2401570"/>
            <a:ext cx="6363970" cy="4331970"/>
          </a:xfrm>
          <a:prstGeom prst="rect">
            <a:avLst/>
          </a:prstGeom>
        </p:spPr>
      </p:pic>
      <p:sp>
        <p:nvSpPr>
          <p:cNvPr id="16" name="Rectangles 15"/>
          <p:cNvSpPr/>
          <p:nvPr/>
        </p:nvSpPr>
        <p:spPr>
          <a:xfrm>
            <a:off x="5624830" y="2346325"/>
            <a:ext cx="6347460" cy="324104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Rectangles 5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753427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Form </a:t>
            </a:r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  <a:sym typeface="+mn-ea"/>
              </a:rPr>
              <a:t>Element </a:t>
            </a:r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Widget</a:t>
            </a:r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  <a:sym typeface="+mn-ea"/>
              </a:rPr>
              <a:t> (Horizontal)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458470" y="1438910"/>
            <a:ext cx="857250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/>
                </a:solidFill>
              </a:rPr>
              <a:t>This is customization for</a:t>
            </a:r>
            <a:r>
              <a:rPr lang="en-US" sz="2000" b="1">
                <a:solidFill>
                  <a:schemeClr val="tx1"/>
                </a:solidFill>
              </a:rPr>
              <a:t> </a:t>
            </a:r>
            <a:r>
              <a:rPr lang="en-US" sz="2000" b="1">
                <a:solidFill>
                  <a:srgbClr val="FF0000"/>
                </a:solidFill>
              </a:rPr>
              <a:t>Horizontal Input Checkbox</a:t>
            </a:r>
            <a:r>
              <a:rPr lang="en-US" sz="2000" b="1">
                <a:solidFill>
                  <a:schemeClr val="tx1"/>
                </a:solidFill>
              </a:rPr>
              <a:t>.</a:t>
            </a:r>
            <a:endParaRPr lang="en-US" sz="2000" b="1">
              <a:solidFill>
                <a:schemeClr val="tx1"/>
              </a:solidFill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458470" y="2118995"/>
            <a:ext cx="477266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en-US" sz="1400">
                <a:solidFill>
                  <a:srgbClr val="FF0000"/>
                </a:solidFill>
              </a:rPr>
              <a:t>_form_element_horizontal.html</a:t>
            </a:r>
            <a:endParaRPr lang="en-US" sz="1400">
              <a:solidFill>
                <a:srgbClr val="FF0000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09285" y="2401570"/>
            <a:ext cx="6363970" cy="4331970"/>
          </a:xfrm>
          <a:prstGeom prst="rect">
            <a:avLst/>
          </a:prstGeom>
        </p:spPr>
      </p:pic>
      <p:sp>
        <p:nvSpPr>
          <p:cNvPr id="16" name="Rectangles 15"/>
          <p:cNvSpPr/>
          <p:nvPr/>
        </p:nvSpPr>
        <p:spPr>
          <a:xfrm>
            <a:off x="5579745" y="5572125"/>
            <a:ext cx="6347460" cy="51054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535" y="2428240"/>
            <a:ext cx="5003165" cy="433006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Rectangles 5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753427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Form </a:t>
            </a:r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  <a:sym typeface="+mn-ea"/>
              </a:rPr>
              <a:t>Element </a:t>
            </a:r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Widget</a:t>
            </a:r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  <a:sym typeface="+mn-ea"/>
              </a:rPr>
              <a:t> (Horizontal)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458470" y="1438910"/>
            <a:ext cx="857250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/>
                </a:solidFill>
              </a:rPr>
              <a:t>This is customization for</a:t>
            </a:r>
            <a:r>
              <a:rPr lang="en-US" sz="2000" b="1">
                <a:solidFill>
                  <a:schemeClr val="tx1"/>
                </a:solidFill>
              </a:rPr>
              <a:t> </a:t>
            </a:r>
            <a:r>
              <a:rPr lang="en-US" sz="2000" b="1">
                <a:solidFill>
                  <a:srgbClr val="FF0000"/>
                </a:solidFill>
              </a:rPr>
              <a:t>Horizontal Button Submit</a:t>
            </a:r>
            <a:r>
              <a:rPr lang="en-US" sz="2000" b="1">
                <a:solidFill>
                  <a:schemeClr val="tx1"/>
                </a:solidFill>
              </a:rPr>
              <a:t>.</a:t>
            </a:r>
            <a:endParaRPr lang="en-US" sz="2000" b="1">
              <a:solidFill>
                <a:schemeClr val="tx1"/>
              </a:solidFill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458470" y="2118995"/>
            <a:ext cx="477266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en-US" sz="1400">
                <a:solidFill>
                  <a:srgbClr val="FF0000"/>
                </a:solidFill>
              </a:rPr>
              <a:t>_form_element_horizontal.html</a:t>
            </a:r>
            <a:endParaRPr lang="en-US" sz="1400">
              <a:solidFill>
                <a:srgbClr val="FF0000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09285" y="2401570"/>
            <a:ext cx="6363970" cy="4331970"/>
          </a:xfrm>
          <a:prstGeom prst="rect">
            <a:avLst/>
          </a:prstGeom>
        </p:spPr>
      </p:pic>
      <p:sp>
        <p:nvSpPr>
          <p:cNvPr id="16" name="Rectangles 15"/>
          <p:cNvSpPr/>
          <p:nvPr/>
        </p:nvSpPr>
        <p:spPr>
          <a:xfrm>
            <a:off x="5609590" y="6097270"/>
            <a:ext cx="6347460" cy="51054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270" y="2545715"/>
            <a:ext cx="4848860" cy="152590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458470" y="229870"/>
            <a:ext cx="503491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Form </a:t>
            </a:r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  <a:sym typeface="+mn-ea"/>
              </a:rPr>
              <a:t>Element </a:t>
            </a:r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Widget</a:t>
            </a:r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  <a:sym typeface="+mn-ea"/>
              </a:rPr>
              <a:t> 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458470" y="1424940"/>
            <a:ext cx="11426825" cy="53232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/>
                </a:solidFill>
              </a:rPr>
              <a:t>Then we can use macro inside </a:t>
            </a:r>
            <a:r>
              <a:rPr lang="en-US" sz="2000">
                <a:solidFill>
                  <a:srgbClr val="FF0000"/>
                </a:solidFill>
                <a:sym typeface="+mn-ea"/>
              </a:rPr>
              <a:t>_form_element_horizontal.html</a:t>
            </a:r>
            <a:r>
              <a:rPr lang="en-US" sz="2000">
                <a:solidFill>
                  <a:schemeClr val="tx1"/>
                </a:solidFill>
              </a:rPr>
              <a:t> into consumer template (e.g </a:t>
            </a:r>
            <a:r>
              <a:rPr lang="en-US" sz="2000">
                <a:solidFill>
                  <a:srgbClr val="FF0000"/>
                </a:solidFill>
              </a:rPr>
              <a:t>user.html</a:t>
            </a:r>
            <a:r>
              <a:rPr lang="en-US" sz="2000">
                <a:solidFill>
                  <a:schemeClr val="tx1"/>
                </a:solidFill>
              </a:rPr>
              <a:t>)  like below,</a:t>
            </a:r>
            <a:endParaRPr lang="en-US" sz="200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000" b="1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000" b="1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000" b="1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000" b="1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000" b="1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000" b="1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000" b="1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000" b="1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000" b="1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000" b="1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000" b="1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000" b="1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000" b="1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000" b="1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/>
                </a:solidFill>
              </a:rPr>
              <a:t>We can import </a:t>
            </a:r>
            <a:r>
              <a:rPr lang="en-US" sz="2000" b="1">
                <a:solidFill>
                  <a:schemeClr val="tx1"/>
                </a:solidFill>
              </a:rPr>
              <a:t>multiple macro</a:t>
            </a:r>
            <a:r>
              <a:rPr lang="en-US" sz="2000">
                <a:solidFill>
                  <a:schemeClr val="tx1"/>
                </a:solidFill>
              </a:rPr>
              <a:t> inside </a:t>
            </a:r>
            <a:r>
              <a:rPr lang="en-US" sz="2000">
                <a:solidFill>
                  <a:srgbClr val="FF0000"/>
                </a:solidFill>
                <a:sym typeface="+mn-ea"/>
              </a:rPr>
              <a:t>_form_element_horizontal.html </a:t>
            </a:r>
            <a:r>
              <a:rPr lang="en-US" sz="2000">
                <a:solidFill>
                  <a:schemeClr val="tx1"/>
                </a:solidFill>
              </a:rPr>
              <a:t>using above implementation,</a:t>
            </a:r>
            <a:endParaRPr lang="en-US" sz="2000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3270" y="2327910"/>
            <a:ext cx="9571990" cy="3954145"/>
          </a:xfrm>
          <a:prstGeom prst="rect">
            <a:avLst/>
          </a:prstGeom>
        </p:spPr>
      </p:pic>
      <p:sp>
        <p:nvSpPr>
          <p:cNvPr id="11" name="Text Box 10"/>
          <p:cNvSpPr txBox="1"/>
          <p:nvPr/>
        </p:nvSpPr>
        <p:spPr>
          <a:xfrm>
            <a:off x="3890010" y="2021205"/>
            <a:ext cx="644525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en-US" sz="1400">
                <a:solidFill>
                  <a:srgbClr val="FF0000"/>
                </a:solidFill>
              </a:rPr>
              <a:t>pertemuan_4\2_Form_Element_Widget\app\templates\user.html</a:t>
            </a:r>
            <a:endParaRPr lang="en-US" sz="1400">
              <a:solidFill>
                <a:srgbClr val="FF0000"/>
              </a:solidFill>
            </a:endParaRPr>
          </a:p>
        </p:txBody>
      </p:sp>
      <p:sp>
        <p:nvSpPr>
          <p:cNvPr id="16" name="Rectangles 15"/>
          <p:cNvSpPr/>
          <p:nvPr/>
        </p:nvSpPr>
        <p:spPr>
          <a:xfrm>
            <a:off x="5581650" y="3387090"/>
            <a:ext cx="4753610" cy="357505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458470" y="229870"/>
            <a:ext cx="764730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Table Record Widget with Header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9145" y="2526030"/>
            <a:ext cx="8095615" cy="4107815"/>
          </a:xfrm>
          <a:prstGeom prst="rect">
            <a:avLst/>
          </a:prstGeom>
        </p:spPr>
      </p:pic>
      <p:sp>
        <p:nvSpPr>
          <p:cNvPr id="10" name="Text Box 9"/>
          <p:cNvSpPr txBox="1"/>
          <p:nvPr/>
        </p:nvSpPr>
        <p:spPr>
          <a:xfrm>
            <a:off x="458470" y="1424940"/>
            <a:ext cx="10951210" cy="1014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/>
                </a:solidFill>
              </a:rPr>
              <a:t>In our previous implementation for </a:t>
            </a:r>
            <a:r>
              <a:rPr lang="en-US" sz="2000" b="1">
                <a:solidFill>
                  <a:schemeClr val="tx1"/>
                </a:solidFill>
              </a:rPr>
              <a:t>Table Records</a:t>
            </a:r>
            <a:r>
              <a:rPr lang="en-US" sz="2000">
                <a:solidFill>
                  <a:schemeClr val="tx1"/>
                </a:solidFill>
              </a:rPr>
              <a:t>, there still missing on </a:t>
            </a:r>
            <a:r>
              <a:rPr lang="en-US" sz="2000" b="1">
                <a:solidFill>
                  <a:schemeClr val="tx1"/>
                </a:solidFill>
              </a:rPr>
              <a:t>Table header</a:t>
            </a:r>
            <a:r>
              <a:rPr lang="en-US" sz="2000">
                <a:solidFill>
                  <a:schemeClr val="tx1"/>
                </a:solidFill>
              </a:rPr>
              <a:t> and </a:t>
            </a:r>
            <a:r>
              <a:rPr lang="en-US" sz="2000" b="1">
                <a:solidFill>
                  <a:schemeClr val="tx1"/>
                </a:solidFill>
              </a:rPr>
              <a:t>Button to Add a new data</a:t>
            </a:r>
            <a:r>
              <a:rPr lang="en-US" sz="2000">
                <a:solidFill>
                  <a:schemeClr val="tx1"/>
                </a:solidFill>
              </a:rPr>
              <a:t>. </a:t>
            </a:r>
            <a:endParaRPr lang="en-US" sz="200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/>
                </a:solidFill>
              </a:rPr>
              <a:t>Now we will try to add that feature in below Table Records</a:t>
            </a:r>
            <a:endParaRPr lang="en-US" sz="20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458470" y="229870"/>
            <a:ext cx="764730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Table Record Widget with Header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458470" y="1282065"/>
            <a:ext cx="1095121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/>
                </a:solidFill>
              </a:rPr>
              <a:t>Create a new widget called as </a:t>
            </a:r>
            <a:r>
              <a:rPr lang="en-US" sz="2000">
                <a:solidFill>
                  <a:srgbClr val="FF0000"/>
                </a:solidFill>
              </a:rPr>
              <a:t>_table_records.html</a:t>
            </a:r>
            <a:r>
              <a:rPr lang="en-US" sz="2000">
                <a:solidFill>
                  <a:schemeClr val="tx1"/>
                </a:solidFill>
              </a:rPr>
              <a:t> </a:t>
            </a:r>
            <a:endParaRPr lang="en-US" sz="200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7530" y="1680845"/>
            <a:ext cx="6038850" cy="501015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6694805" y="1680845"/>
            <a:ext cx="4940300" cy="2861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/>
                </a:solidFill>
              </a:rPr>
              <a:t>Inside this widget, we can put</a:t>
            </a:r>
            <a:r>
              <a:rPr lang="en-US" sz="2000" b="1">
                <a:solidFill>
                  <a:schemeClr val="tx1"/>
                </a:solidFill>
              </a:rPr>
              <a:t> HTML &lt;table&gt; rendering</a:t>
            </a:r>
            <a:r>
              <a:rPr lang="en-US" sz="2000">
                <a:solidFill>
                  <a:schemeClr val="tx1"/>
                </a:solidFill>
              </a:rPr>
              <a:t> with Header included.</a:t>
            </a:r>
            <a:endParaRPr lang="en-US" sz="200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/>
                </a:solidFill>
              </a:rPr>
              <a:t>Put the macro name as </a:t>
            </a:r>
            <a:r>
              <a:rPr lang="en-US" sz="2000" b="1">
                <a:solidFill>
                  <a:schemeClr val="tx1"/>
                </a:solidFill>
              </a:rPr>
              <a:t>render_tableRecords() </a:t>
            </a:r>
            <a:r>
              <a:rPr lang="en-US" sz="2000">
                <a:solidFill>
                  <a:schemeClr val="tx1"/>
                </a:solidFill>
              </a:rPr>
              <a:t>with input variable </a:t>
            </a:r>
            <a:r>
              <a:rPr lang="en-US" sz="2000" b="1">
                <a:solidFill>
                  <a:schemeClr val="tx1"/>
                </a:solidFill>
              </a:rPr>
              <a:t>record_list</a:t>
            </a:r>
            <a:r>
              <a:rPr lang="en-US" sz="2000">
                <a:solidFill>
                  <a:schemeClr val="tx1"/>
                </a:solidFill>
              </a:rPr>
              <a:t> and</a:t>
            </a:r>
            <a:r>
              <a:rPr lang="en-US" sz="2000" b="1">
                <a:solidFill>
                  <a:schemeClr val="tx1"/>
                </a:solidFill>
              </a:rPr>
              <a:t> record_header</a:t>
            </a:r>
            <a:endParaRPr lang="en-US" sz="2000" b="1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/>
                </a:solidFill>
              </a:rPr>
              <a:t>We also introduce other Jinja2 feature called as </a:t>
            </a:r>
            <a:r>
              <a:rPr lang="en-US" sz="2000" b="1">
                <a:solidFill>
                  <a:schemeClr val="tx1"/>
                </a:solidFill>
              </a:rPr>
              <a:t>caller()</a:t>
            </a:r>
            <a:endParaRPr lang="en-US" sz="2000" b="1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b="1">
                <a:solidFill>
                  <a:schemeClr val="tx1"/>
                </a:solidFill>
              </a:rPr>
              <a:t>caller()</a:t>
            </a:r>
            <a:r>
              <a:rPr lang="en-US" sz="2000">
                <a:solidFill>
                  <a:schemeClr val="tx1"/>
                </a:solidFill>
              </a:rPr>
              <a:t> is actualy usefull if we wan to put macro inside another macro.</a:t>
            </a:r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16" name="Rectangles 15"/>
          <p:cNvSpPr/>
          <p:nvPr/>
        </p:nvSpPr>
        <p:spPr>
          <a:xfrm>
            <a:off x="1842770" y="4521200"/>
            <a:ext cx="2444750" cy="357505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9230" y="1680845"/>
            <a:ext cx="6229985" cy="4159885"/>
          </a:xfrm>
          <a:prstGeom prst="rect">
            <a:avLst/>
          </a:prstGeom>
        </p:spPr>
      </p:pic>
      <p:sp>
        <p:nvSpPr>
          <p:cNvPr id="4" name="Rectangles 3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458470" y="229870"/>
            <a:ext cx="764730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Table Record Widget with Header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458470" y="1282065"/>
            <a:ext cx="1095121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/>
                </a:solidFill>
              </a:rPr>
              <a:t>Load </a:t>
            </a:r>
            <a:r>
              <a:rPr lang="en-US" sz="2000">
                <a:solidFill>
                  <a:srgbClr val="FF0000"/>
                </a:solidFill>
              </a:rPr>
              <a:t>render_TableRecords()</a:t>
            </a:r>
            <a:r>
              <a:rPr lang="en-US" sz="2000">
                <a:solidFill>
                  <a:schemeClr val="tx1"/>
                </a:solidFill>
              </a:rPr>
              <a:t> inside consumer template (e.g </a:t>
            </a:r>
            <a:r>
              <a:rPr lang="en-US" sz="2000">
                <a:solidFill>
                  <a:srgbClr val="FF0000"/>
                </a:solidFill>
              </a:rPr>
              <a:t>user_list.html</a:t>
            </a:r>
            <a:r>
              <a:rPr lang="en-US" sz="2000">
                <a:solidFill>
                  <a:schemeClr val="tx1"/>
                </a:solidFill>
              </a:rPr>
              <a:t>)</a:t>
            </a:r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6694805" y="1680845"/>
            <a:ext cx="4940300" cy="22453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/>
                </a:solidFill>
              </a:rPr>
              <a:t>In this example the </a:t>
            </a:r>
            <a:r>
              <a:rPr lang="en-US" sz="2000">
                <a:solidFill>
                  <a:srgbClr val="FF0000"/>
                </a:solidFill>
              </a:rPr>
              <a:t>render_tableRecord()</a:t>
            </a:r>
            <a:r>
              <a:rPr lang="en-US" sz="2000">
                <a:solidFill>
                  <a:schemeClr val="tx1"/>
                </a:solidFill>
              </a:rPr>
              <a:t> macro will be rendered inside consumer template.</a:t>
            </a:r>
            <a:endParaRPr lang="en-US" sz="200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/>
                </a:solidFill>
              </a:rPr>
              <a:t>Then each row table will be defined in Consumer template and rendered inside </a:t>
            </a:r>
            <a:r>
              <a:rPr lang="en-US" sz="2000">
                <a:solidFill>
                  <a:srgbClr val="FF0000"/>
                </a:solidFill>
              </a:rPr>
              <a:t>render_tableRecord()</a:t>
            </a:r>
            <a:endParaRPr lang="en-US" sz="2000">
              <a:solidFill>
                <a:srgbClr val="FF0000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/>
                </a:solidFill>
              </a:rPr>
              <a:t>More about </a:t>
            </a:r>
            <a:r>
              <a:rPr lang="en-US" sz="2000">
                <a:solidFill>
                  <a:schemeClr val="tx1"/>
                </a:solidFill>
                <a:hlinkClick r:id="rId2" action="ppaction://hlinkfile"/>
              </a:rPr>
              <a:t>Jinja2 Call</a:t>
            </a:r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16" name="Rectangles 15"/>
          <p:cNvSpPr/>
          <p:nvPr/>
        </p:nvSpPr>
        <p:spPr>
          <a:xfrm>
            <a:off x="1086485" y="3009265"/>
            <a:ext cx="5215890" cy="220472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6808470" y="4329430"/>
            <a:ext cx="4676775" cy="2334895"/>
            <a:chOff x="10722" y="6818"/>
            <a:chExt cx="7365" cy="3677"/>
          </a:xfrm>
        </p:grpSpPr>
        <p:sp>
          <p:nvSpPr>
            <p:cNvPr id="14" name="Folded Corner 13"/>
            <p:cNvSpPr/>
            <p:nvPr/>
          </p:nvSpPr>
          <p:spPr>
            <a:xfrm>
              <a:off x="10722" y="7074"/>
              <a:ext cx="2043" cy="2916"/>
            </a:xfrm>
            <a:prstGeom prst="foldedCorner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200">
                <a:solidFill>
                  <a:schemeClr val="tx1"/>
                </a:solidFill>
              </a:endParaRPr>
            </a:p>
          </p:txBody>
        </p:sp>
        <p:sp>
          <p:nvSpPr>
            <p:cNvPr id="7" name="Text Box 6"/>
            <p:cNvSpPr txBox="1"/>
            <p:nvPr/>
          </p:nvSpPr>
          <p:spPr>
            <a:xfrm>
              <a:off x="10779" y="10013"/>
              <a:ext cx="1846" cy="483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pPr algn="ctr"/>
              <a:r>
                <a:rPr lang="en-US" sz="1400">
                  <a:sym typeface="+mn-ea"/>
                </a:rPr>
                <a:t>user_list.html</a:t>
              </a:r>
              <a:endParaRPr lang="en-US" sz="1400">
                <a:sym typeface="+mn-ea"/>
              </a:endParaRPr>
            </a:p>
          </p:txBody>
        </p:sp>
        <p:sp>
          <p:nvSpPr>
            <p:cNvPr id="12" name="Folded Corner 11"/>
            <p:cNvSpPr/>
            <p:nvPr/>
          </p:nvSpPr>
          <p:spPr>
            <a:xfrm>
              <a:off x="15561" y="6818"/>
              <a:ext cx="2527" cy="1504"/>
            </a:xfrm>
            <a:prstGeom prst="foldedCorner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200">
                <a:solidFill>
                  <a:schemeClr val="tx1"/>
                </a:solidFill>
              </a:endParaRPr>
            </a:p>
          </p:txBody>
        </p:sp>
        <p:sp>
          <p:nvSpPr>
            <p:cNvPr id="13" name="Text Box 12"/>
            <p:cNvSpPr txBox="1"/>
            <p:nvPr/>
          </p:nvSpPr>
          <p:spPr>
            <a:xfrm>
              <a:off x="15441" y="8470"/>
              <a:ext cx="2647" cy="483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pPr algn="ctr"/>
              <a:r>
                <a:rPr lang="en-US" sz="1400">
                  <a:sym typeface="+mn-ea"/>
                </a:rPr>
                <a:t>_table_records.html </a:t>
              </a:r>
              <a:endParaRPr lang="en-US" sz="1400">
                <a:sym typeface="+mn-ea"/>
              </a:endParaRPr>
            </a:p>
          </p:txBody>
        </p:sp>
        <p:sp>
          <p:nvSpPr>
            <p:cNvPr id="15" name="Text Box 14"/>
            <p:cNvSpPr txBox="1"/>
            <p:nvPr/>
          </p:nvSpPr>
          <p:spPr>
            <a:xfrm>
              <a:off x="11125" y="7697"/>
              <a:ext cx="1098" cy="1501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pPr algn="l"/>
              <a:r>
                <a:rPr lang="en-US" sz="1400">
                  <a:sym typeface="+mn-ea"/>
                </a:rPr>
                <a:t>call()</a:t>
              </a:r>
              <a:endParaRPr lang="en-US" sz="1400">
                <a:sym typeface="+mn-ea"/>
              </a:endParaRPr>
            </a:p>
            <a:p>
              <a:pPr algn="l"/>
              <a:endParaRPr lang="en-US" sz="1400">
                <a:sym typeface="+mn-ea"/>
              </a:endParaRPr>
            </a:p>
            <a:p>
              <a:pPr algn="l"/>
              <a:endParaRPr lang="en-US" sz="1400">
                <a:sym typeface="+mn-ea"/>
              </a:endParaRPr>
            </a:p>
            <a:p>
              <a:pPr algn="l"/>
              <a:r>
                <a:rPr lang="en-US" sz="1400">
                  <a:sym typeface="+mn-ea"/>
                </a:rPr>
                <a:t>endcall</a:t>
              </a:r>
              <a:endParaRPr lang="en-US" sz="1400">
                <a:sym typeface="+mn-ea"/>
              </a:endParaRPr>
            </a:p>
          </p:txBody>
        </p:sp>
        <p:cxnSp>
          <p:nvCxnSpPr>
            <p:cNvPr id="24" name="Elbow Connector 23"/>
            <p:cNvCxnSpPr>
              <a:stCxn id="12" idx="0"/>
              <a:endCxn id="14" idx="0"/>
            </p:cNvCxnSpPr>
            <p:nvPr/>
          </p:nvCxnSpPr>
          <p:spPr>
            <a:xfrm rot="16200000" flipH="1" flipV="1">
              <a:off x="14157" y="4406"/>
              <a:ext cx="256" cy="5081"/>
            </a:xfrm>
            <a:prstGeom prst="bentConnector3">
              <a:avLst>
                <a:gd name="adj1" fmla="val -146680"/>
              </a:avLst>
            </a:prstGeom>
            <a:ln w="28575">
              <a:solidFill>
                <a:srgbClr val="FF0000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s 16"/>
            <p:cNvSpPr/>
            <p:nvPr/>
          </p:nvSpPr>
          <p:spPr>
            <a:xfrm>
              <a:off x="11356" y="8272"/>
              <a:ext cx="1277" cy="39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1400">
                  <a:solidFill>
                    <a:schemeClr val="tx1"/>
                  </a:solidFill>
                </a:rPr>
                <a:t>&lt;td&gt;</a:t>
              </a:r>
              <a:endParaRPr lang="en-US" sz="1400">
                <a:solidFill>
                  <a:schemeClr val="tx1"/>
                </a:solidFill>
              </a:endParaRPr>
            </a:p>
          </p:txBody>
        </p:sp>
        <p:cxnSp>
          <p:nvCxnSpPr>
            <p:cNvPr id="18" name="Elbow Connector 17"/>
            <p:cNvCxnSpPr>
              <a:stCxn id="17" idx="3"/>
              <a:endCxn id="19" idx="1"/>
            </p:cNvCxnSpPr>
            <p:nvPr/>
          </p:nvCxnSpPr>
          <p:spPr>
            <a:xfrm flipV="1">
              <a:off x="12633" y="7807"/>
              <a:ext cx="3131" cy="663"/>
            </a:xfrm>
            <a:prstGeom prst="bentConnector3">
              <a:avLst>
                <a:gd name="adj1" fmla="val 50016"/>
              </a:avLst>
            </a:prstGeom>
            <a:ln w="28575">
              <a:solidFill>
                <a:srgbClr val="FF0000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s 18"/>
            <p:cNvSpPr/>
            <p:nvPr/>
          </p:nvSpPr>
          <p:spPr>
            <a:xfrm>
              <a:off x="15764" y="7609"/>
              <a:ext cx="2160" cy="39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1400">
                  <a:solidFill>
                    <a:schemeClr val="tx1"/>
                  </a:solidFill>
                </a:rPr>
                <a:t>&lt;td&gt; render</a:t>
              </a:r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20" name="Rectangles 19"/>
            <p:cNvSpPr/>
            <p:nvPr/>
          </p:nvSpPr>
          <p:spPr>
            <a:xfrm>
              <a:off x="15764" y="7060"/>
              <a:ext cx="2160" cy="39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1400">
                  <a:solidFill>
                    <a:schemeClr val="tx1"/>
                  </a:solidFill>
                </a:rPr>
                <a:t>&lt;th&gt; render</a:t>
              </a:r>
              <a:endParaRPr lang="en-US" sz="140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0735" y="1847850"/>
            <a:ext cx="10900410" cy="1819275"/>
          </a:xfrm>
          <a:prstGeom prst="rect">
            <a:avLst/>
          </a:prstGeom>
        </p:spPr>
      </p:pic>
      <p:sp>
        <p:nvSpPr>
          <p:cNvPr id="6" name="Rectangles 5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458470" y="229870"/>
            <a:ext cx="764730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Table Record Widget with Header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458470" y="1282065"/>
            <a:ext cx="1095121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/>
                </a:solidFill>
              </a:rPr>
              <a:t>Inside </a:t>
            </a:r>
            <a:r>
              <a:rPr lang="en-US" sz="2000">
                <a:solidFill>
                  <a:srgbClr val="FF0000"/>
                </a:solidFill>
              </a:rPr>
              <a:t>views.html</a:t>
            </a:r>
            <a:r>
              <a:rPr lang="en-US" sz="2000">
                <a:solidFill>
                  <a:schemeClr val="tx1"/>
                </a:solidFill>
              </a:rPr>
              <a:t> in</a:t>
            </a:r>
            <a:r>
              <a:rPr lang="en-US" sz="2000">
                <a:solidFill>
                  <a:srgbClr val="FF0000"/>
                </a:solidFill>
              </a:rPr>
              <a:t> /users</a:t>
            </a:r>
            <a:r>
              <a:rPr lang="en-US" sz="2000">
                <a:solidFill>
                  <a:schemeClr val="tx1"/>
                </a:solidFill>
              </a:rPr>
              <a:t> route, we can modifyto be like this,</a:t>
            </a:r>
            <a:endParaRPr lang="en-US" sz="20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0" y="269811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441825" y="2938145"/>
            <a:ext cx="419354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sym typeface="+mn-ea"/>
              </a:rPr>
              <a:t>Organization patterns</a:t>
            </a:r>
            <a:endParaRPr lang="en-US" sz="3600">
              <a:solidFill>
                <a:schemeClr val="bg1"/>
              </a:solidFill>
              <a:sym typeface="+mn-ea"/>
            </a:endParaRPr>
          </a:p>
        </p:txBody>
      </p:sp>
      <p:sp>
        <p:nvSpPr>
          <p:cNvPr id="15" name="Text Box 14"/>
          <p:cNvSpPr txBox="1"/>
          <p:nvPr/>
        </p:nvSpPr>
        <p:spPr>
          <a:xfrm>
            <a:off x="967105" y="4299585"/>
            <a:ext cx="889444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400"/>
              <a:t>1. Organizing Project</a:t>
            </a:r>
            <a:endParaRPr lang="en-US" sz="2400"/>
          </a:p>
          <a:p>
            <a:r>
              <a:rPr lang="en-US" sz="2400"/>
              <a:t>2. Organization patterns</a:t>
            </a:r>
            <a:endParaRPr lang="en-US" sz="24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458470" y="229870"/>
            <a:ext cx="764730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Table Record Widget with Header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6450" y="2172970"/>
            <a:ext cx="6531610" cy="2918460"/>
          </a:xfrm>
          <a:prstGeom prst="rect">
            <a:avLst/>
          </a:prstGeom>
        </p:spPr>
      </p:pic>
      <p:sp>
        <p:nvSpPr>
          <p:cNvPr id="10" name="Text Box 9"/>
          <p:cNvSpPr txBox="1"/>
          <p:nvPr/>
        </p:nvSpPr>
        <p:spPr>
          <a:xfrm>
            <a:off x="458470" y="1282065"/>
            <a:ext cx="1095121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/>
                </a:solidFill>
              </a:rPr>
              <a:t>The last, we an put Link to add a new data, like below,</a:t>
            </a:r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1047750" y="1877695"/>
            <a:ext cx="629031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en-US" sz="1400">
                <a:solidFill>
                  <a:srgbClr val="FF0000"/>
                </a:solidFill>
              </a:rPr>
              <a:t>pertemuan_4\3_Table_Record_With_Header\app\templates\user_list.html</a:t>
            </a:r>
            <a:endParaRPr lang="en-US" sz="14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458470" y="229870"/>
            <a:ext cx="764730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Table Record Widget with Header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458470" y="1282065"/>
            <a:ext cx="1095121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/>
                </a:solidFill>
              </a:rPr>
              <a:t>Then result shoul look like this,</a:t>
            </a:r>
            <a:endParaRPr lang="en-US" sz="200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3580" y="1847850"/>
            <a:ext cx="10706100" cy="5013325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Rectangles 7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770318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Line Counter &amp; Pagination Widget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1304290" y="1614170"/>
            <a:ext cx="898525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Line Counter &amp; Pagination is part of how we dislaying a Table Record.</a:t>
            </a:r>
            <a:endParaRPr 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Flask support Pagination that we can find more in </a:t>
            </a:r>
            <a:r>
              <a:rPr lang="en-US" sz="2400">
                <a:hlinkClick r:id="rId1" action="ppaction://hlinkfile"/>
              </a:rPr>
              <a:t>Flask Pagination</a:t>
            </a:r>
            <a:endParaRPr lang="en-US" sz="2400">
              <a:hlinkClick r:id="rId1" action="ppaction://hlinkfile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4290" y="2551430"/>
            <a:ext cx="9815830" cy="3671570"/>
          </a:xfrm>
          <a:prstGeom prst="rect">
            <a:avLst/>
          </a:prstGeom>
        </p:spPr>
      </p:pic>
      <p:sp>
        <p:nvSpPr>
          <p:cNvPr id="16" name="Rectangles 15"/>
          <p:cNvSpPr/>
          <p:nvPr/>
        </p:nvSpPr>
        <p:spPr>
          <a:xfrm>
            <a:off x="1422400" y="5529580"/>
            <a:ext cx="1759585" cy="539115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Rectangles 6"/>
          <p:cNvSpPr/>
          <p:nvPr/>
        </p:nvSpPr>
        <p:spPr>
          <a:xfrm>
            <a:off x="8253095" y="5529580"/>
            <a:ext cx="2683510" cy="539115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Content Placeholder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58470" y="3014345"/>
            <a:ext cx="7792720" cy="3024505"/>
          </a:xfrm>
          <a:prstGeom prst="rect">
            <a:avLst/>
          </a:prstGeom>
        </p:spPr>
      </p:pic>
      <p:sp>
        <p:nvSpPr>
          <p:cNvPr id="8" name="Rectangles 7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471297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Line Counter Widget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458470" y="1282065"/>
            <a:ext cx="10951210" cy="1014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b="1">
                <a:solidFill>
                  <a:schemeClr val="tx1"/>
                </a:solidFill>
              </a:rPr>
              <a:t>Line Counter</a:t>
            </a:r>
            <a:r>
              <a:rPr lang="en-US" sz="2000">
                <a:solidFill>
                  <a:schemeClr val="tx1"/>
                </a:solidFill>
              </a:rPr>
              <a:t> is Common element in Table Record, to show how many data shown in curren page relative to total data.</a:t>
            </a:r>
            <a:endParaRPr lang="en-US" sz="200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/>
                </a:solidFill>
              </a:rPr>
              <a:t>To do this, we need to create a new widget in </a:t>
            </a:r>
            <a:r>
              <a:rPr lang="en-US" sz="2000">
                <a:solidFill>
                  <a:srgbClr val="FF0000"/>
                </a:solidFill>
                <a:sym typeface="+mn-ea"/>
              </a:rPr>
              <a:t>_line_counter.html</a:t>
            </a:r>
            <a:r>
              <a:rPr lang="en-US" sz="2000">
                <a:solidFill>
                  <a:schemeClr val="tx1"/>
                </a:solidFill>
                <a:sym typeface="+mn-ea"/>
              </a:rPr>
              <a:t> to be used as line counter.</a:t>
            </a:r>
            <a:endParaRPr lang="en-US" sz="2000">
              <a:solidFill>
                <a:schemeClr val="tx1"/>
              </a:solidFill>
              <a:sym typeface="+mn-ea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2085" y="3396615"/>
            <a:ext cx="2745105" cy="1027430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1066800" y="3587750"/>
            <a:ext cx="5486400" cy="139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066800" y="4344670"/>
            <a:ext cx="6997700" cy="127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066800" y="4891405"/>
            <a:ext cx="1203325" cy="1143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16" idx="3"/>
            <a:endCxn id="17" idx="0"/>
          </p:cNvCxnSpPr>
          <p:nvPr/>
        </p:nvCxnSpPr>
        <p:spPr>
          <a:xfrm>
            <a:off x="6693535" y="3489960"/>
            <a:ext cx="2744470" cy="270510"/>
          </a:xfrm>
          <a:prstGeom prst="bentConnector2">
            <a:avLst/>
          </a:prstGeom>
          <a:ln w="28575">
            <a:solidFill>
              <a:srgbClr val="FF0000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s 15"/>
          <p:cNvSpPr/>
          <p:nvPr/>
        </p:nvSpPr>
        <p:spPr>
          <a:xfrm>
            <a:off x="6553200" y="3377565"/>
            <a:ext cx="140335" cy="224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" name="Rectangles 16"/>
          <p:cNvSpPr/>
          <p:nvPr/>
        </p:nvSpPr>
        <p:spPr>
          <a:xfrm>
            <a:off x="9353550" y="3760470"/>
            <a:ext cx="168275" cy="933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9" name="Elbow Connector 18"/>
          <p:cNvCxnSpPr>
            <a:stCxn id="20" idx="3"/>
            <a:endCxn id="21" idx="2"/>
          </p:cNvCxnSpPr>
          <p:nvPr/>
        </p:nvCxnSpPr>
        <p:spPr>
          <a:xfrm flipV="1">
            <a:off x="8134985" y="4064000"/>
            <a:ext cx="1737995" cy="200660"/>
          </a:xfrm>
          <a:prstGeom prst="bentConnector2">
            <a:avLst/>
          </a:prstGeom>
          <a:ln w="28575">
            <a:solidFill>
              <a:srgbClr val="FF0000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s 19"/>
          <p:cNvSpPr/>
          <p:nvPr/>
        </p:nvSpPr>
        <p:spPr>
          <a:xfrm>
            <a:off x="7994650" y="4152265"/>
            <a:ext cx="140335" cy="224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1" name="Rectangles 20"/>
          <p:cNvSpPr/>
          <p:nvPr/>
        </p:nvSpPr>
        <p:spPr>
          <a:xfrm>
            <a:off x="9788525" y="3970655"/>
            <a:ext cx="168275" cy="933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22" name="Elbow Connector 21"/>
          <p:cNvCxnSpPr>
            <a:stCxn id="23" idx="3"/>
            <a:endCxn id="24" idx="2"/>
          </p:cNvCxnSpPr>
          <p:nvPr/>
        </p:nvCxnSpPr>
        <p:spPr>
          <a:xfrm flipV="1">
            <a:off x="2270125" y="4152265"/>
            <a:ext cx="8035290" cy="627380"/>
          </a:xfrm>
          <a:prstGeom prst="bentConnector2">
            <a:avLst/>
          </a:prstGeom>
          <a:ln w="28575">
            <a:solidFill>
              <a:srgbClr val="FF0000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s 22"/>
          <p:cNvSpPr/>
          <p:nvPr/>
        </p:nvSpPr>
        <p:spPr>
          <a:xfrm>
            <a:off x="2129790" y="4667250"/>
            <a:ext cx="140335" cy="224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4" name="Rectangles 23"/>
          <p:cNvSpPr/>
          <p:nvPr/>
        </p:nvSpPr>
        <p:spPr>
          <a:xfrm>
            <a:off x="10220960" y="4058920"/>
            <a:ext cx="168275" cy="933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5" name="Text Box 24"/>
          <p:cNvSpPr txBox="1"/>
          <p:nvPr/>
        </p:nvSpPr>
        <p:spPr>
          <a:xfrm>
            <a:off x="1951355" y="2701290"/>
            <a:ext cx="629983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en-US" sz="1400">
                <a:solidFill>
                  <a:srgbClr val="FF0000"/>
                </a:solidFill>
              </a:rPr>
              <a:t>pertemuan_4\4_Line_Counter_n_Pagination\app\templates\_line_counter.html</a:t>
            </a:r>
            <a:endParaRPr lang="en-US" sz="1400">
              <a:solidFill>
                <a:srgbClr val="FF0000"/>
              </a:solidFill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458470" y="2701290"/>
            <a:ext cx="9930130" cy="3336925"/>
            <a:chOff x="722" y="4254"/>
            <a:chExt cx="15638" cy="5255"/>
          </a:xfrm>
        </p:grpSpPr>
        <p:pic>
          <p:nvPicPr>
            <p:cNvPr id="26" name="Content Placeholder 5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22" y="4747"/>
              <a:ext cx="12272" cy="4763"/>
            </a:xfrm>
            <a:prstGeom prst="rect">
              <a:avLst/>
            </a:prstGeom>
          </p:spPr>
        </p:pic>
        <p:cxnSp>
          <p:nvCxnSpPr>
            <p:cNvPr id="27" name="Straight Connector 26"/>
            <p:cNvCxnSpPr/>
            <p:nvPr/>
          </p:nvCxnSpPr>
          <p:spPr>
            <a:xfrm>
              <a:off x="1680" y="5650"/>
              <a:ext cx="8640" cy="2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1680" y="6842"/>
              <a:ext cx="11020" cy="2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1680" y="7703"/>
              <a:ext cx="1895" cy="1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Elbow Connector 29"/>
            <p:cNvCxnSpPr>
              <a:stCxn id="31" idx="3"/>
              <a:endCxn id="32" idx="0"/>
            </p:cNvCxnSpPr>
            <p:nvPr/>
          </p:nvCxnSpPr>
          <p:spPr>
            <a:xfrm>
              <a:off x="10541" y="5496"/>
              <a:ext cx="4322" cy="426"/>
            </a:xfrm>
            <a:prstGeom prst="bentConnector2">
              <a:avLst/>
            </a:prstGeom>
            <a:ln w="28575">
              <a:solidFill>
                <a:srgbClr val="FF0000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tangles 30"/>
            <p:cNvSpPr/>
            <p:nvPr/>
          </p:nvSpPr>
          <p:spPr>
            <a:xfrm>
              <a:off x="10320" y="5319"/>
              <a:ext cx="221" cy="3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2" name="Rectangles 31"/>
            <p:cNvSpPr/>
            <p:nvPr/>
          </p:nvSpPr>
          <p:spPr>
            <a:xfrm>
              <a:off x="14730" y="5922"/>
              <a:ext cx="265" cy="1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33" name="Elbow Connector 32"/>
            <p:cNvCxnSpPr>
              <a:stCxn id="34" idx="3"/>
              <a:endCxn id="35" idx="2"/>
            </p:cNvCxnSpPr>
            <p:nvPr/>
          </p:nvCxnSpPr>
          <p:spPr>
            <a:xfrm flipV="1">
              <a:off x="12811" y="6400"/>
              <a:ext cx="2737" cy="316"/>
            </a:xfrm>
            <a:prstGeom prst="bentConnector2">
              <a:avLst/>
            </a:prstGeom>
            <a:ln w="28575">
              <a:solidFill>
                <a:srgbClr val="FF0000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s 33"/>
            <p:cNvSpPr/>
            <p:nvPr/>
          </p:nvSpPr>
          <p:spPr>
            <a:xfrm>
              <a:off x="12590" y="6539"/>
              <a:ext cx="221" cy="3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5" name="Rectangles 34"/>
            <p:cNvSpPr/>
            <p:nvPr/>
          </p:nvSpPr>
          <p:spPr>
            <a:xfrm>
              <a:off x="15415" y="6253"/>
              <a:ext cx="265" cy="1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36" name="Elbow Connector 35"/>
            <p:cNvCxnSpPr>
              <a:stCxn id="37" idx="3"/>
              <a:endCxn id="38" idx="2"/>
            </p:cNvCxnSpPr>
            <p:nvPr/>
          </p:nvCxnSpPr>
          <p:spPr>
            <a:xfrm flipV="1">
              <a:off x="3575" y="6539"/>
              <a:ext cx="12654" cy="988"/>
            </a:xfrm>
            <a:prstGeom prst="bentConnector2">
              <a:avLst/>
            </a:prstGeom>
            <a:ln w="28575">
              <a:solidFill>
                <a:srgbClr val="FF0000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s 36"/>
            <p:cNvSpPr/>
            <p:nvPr/>
          </p:nvSpPr>
          <p:spPr>
            <a:xfrm>
              <a:off x="3354" y="7350"/>
              <a:ext cx="221" cy="3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8" name="Rectangles 37"/>
            <p:cNvSpPr/>
            <p:nvPr/>
          </p:nvSpPr>
          <p:spPr>
            <a:xfrm>
              <a:off x="16096" y="6392"/>
              <a:ext cx="265" cy="1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9" name="Text Box 38"/>
            <p:cNvSpPr txBox="1"/>
            <p:nvPr/>
          </p:nvSpPr>
          <p:spPr>
            <a:xfrm>
              <a:off x="3073" y="4254"/>
              <a:ext cx="9921" cy="483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r"/>
              <a:r>
                <a:rPr lang="en-US" sz="1400">
                  <a:solidFill>
                    <a:srgbClr val="FF0000"/>
                  </a:solidFill>
                </a:rPr>
                <a:t>pertemuan_4\4_Line_Counter_n_Pagination\app\templates\_line_counter.html</a:t>
              </a:r>
              <a:endParaRPr lang="en-US" sz="140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70570" y="3516630"/>
            <a:ext cx="3357880" cy="112331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645" y="2534920"/>
            <a:ext cx="6972300" cy="3190875"/>
          </a:xfrm>
          <a:prstGeom prst="rect">
            <a:avLst/>
          </a:prstGeom>
        </p:spPr>
      </p:pic>
      <p:sp>
        <p:nvSpPr>
          <p:cNvPr id="8" name="Rectangles 7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429260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Pagination Widget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458470" y="1282065"/>
            <a:ext cx="1095121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b="1">
                <a:solidFill>
                  <a:schemeClr val="tx1"/>
                </a:solidFill>
              </a:rPr>
              <a:t>Pagination</a:t>
            </a:r>
            <a:r>
              <a:rPr lang="en-US" sz="2000">
                <a:solidFill>
                  <a:schemeClr val="tx1"/>
                </a:solidFill>
              </a:rPr>
              <a:t> is Common element in Table Record, to navigate the table record across available page.</a:t>
            </a:r>
            <a:endParaRPr lang="en-US" sz="200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>
                <a:sym typeface="+mn-ea"/>
              </a:rPr>
              <a:t>To do this, we need to create a new widget in </a:t>
            </a:r>
            <a:r>
              <a:rPr lang="en-US" sz="2000">
                <a:solidFill>
                  <a:srgbClr val="FF0000"/>
                </a:solidFill>
                <a:sym typeface="+mn-ea"/>
              </a:rPr>
              <a:t>_pagination.html</a:t>
            </a:r>
            <a:r>
              <a:rPr lang="en-US" sz="2000">
                <a:sym typeface="+mn-ea"/>
              </a:rPr>
              <a:t> to be used as line counter.</a:t>
            </a:r>
            <a:endParaRPr lang="en-US" sz="2000">
              <a:solidFill>
                <a:schemeClr val="tx1"/>
              </a:solidFill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1235075" y="2232660"/>
            <a:ext cx="9937750" cy="2895600"/>
            <a:chOff x="1945" y="3516"/>
            <a:chExt cx="15650" cy="4560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1945" y="5538"/>
              <a:ext cx="10138" cy="4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1945" y="6619"/>
              <a:ext cx="9058" cy="2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V="1">
              <a:off x="1945" y="8074"/>
              <a:ext cx="9675" cy="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Elbow Connector 17"/>
            <p:cNvCxnSpPr>
              <a:stCxn id="16" idx="3"/>
              <a:endCxn id="17" idx="0"/>
            </p:cNvCxnSpPr>
            <p:nvPr/>
          </p:nvCxnSpPr>
          <p:spPr>
            <a:xfrm>
              <a:off x="12304" y="5384"/>
              <a:ext cx="2339" cy="592"/>
            </a:xfrm>
            <a:prstGeom prst="bentConnector2">
              <a:avLst/>
            </a:prstGeom>
            <a:ln w="28575">
              <a:solidFill>
                <a:srgbClr val="FF0000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s 15"/>
            <p:cNvSpPr/>
            <p:nvPr/>
          </p:nvSpPr>
          <p:spPr>
            <a:xfrm>
              <a:off x="12083" y="5207"/>
              <a:ext cx="221" cy="3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7" name="Rectangles 16"/>
            <p:cNvSpPr/>
            <p:nvPr/>
          </p:nvSpPr>
          <p:spPr>
            <a:xfrm>
              <a:off x="14510" y="5976"/>
              <a:ext cx="265" cy="1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19" name="Elbow Connector 18"/>
            <p:cNvCxnSpPr>
              <a:stCxn id="20" idx="3"/>
              <a:endCxn id="21" idx="2"/>
            </p:cNvCxnSpPr>
            <p:nvPr/>
          </p:nvCxnSpPr>
          <p:spPr>
            <a:xfrm>
              <a:off x="11224" y="6467"/>
              <a:ext cx="4957" cy="378"/>
            </a:xfrm>
            <a:prstGeom prst="bentConnector4">
              <a:avLst>
                <a:gd name="adj1" fmla="val 48658"/>
                <a:gd name="adj2" fmla="val 199206"/>
              </a:avLst>
            </a:prstGeom>
            <a:ln w="28575">
              <a:solidFill>
                <a:srgbClr val="FF0000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s 19"/>
            <p:cNvSpPr/>
            <p:nvPr/>
          </p:nvSpPr>
          <p:spPr>
            <a:xfrm>
              <a:off x="11003" y="6290"/>
              <a:ext cx="221" cy="3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1" name="Rectangles 20"/>
            <p:cNvSpPr/>
            <p:nvPr/>
          </p:nvSpPr>
          <p:spPr>
            <a:xfrm>
              <a:off x="16048" y="6698"/>
              <a:ext cx="265" cy="1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22" name="Elbow Connector 21"/>
            <p:cNvCxnSpPr>
              <a:stCxn id="23" idx="3"/>
              <a:endCxn id="24" idx="2"/>
            </p:cNvCxnSpPr>
            <p:nvPr/>
          </p:nvCxnSpPr>
          <p:spPr>
            <a:xfrm flipV="1">
              <a:off x="11841" y="6845"/>
              <a:ext cx="5623" cy="1055"/>
            </a:xfrm>
            <a:prstGeom prst="bentConnector2">
              <a:avLst/>
            </a:prstGeom>
            <a:ln w="28575">
              <a:solidFill>
                <a:srgbClr val="FF0000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s 22"/>
            <p:cNvSpPr/>
            <p:nvPr/>
          </p:nvSpPr>
          <p:spPr>
            <a:xfrm>
              <a:off x="11620" y="7723"/>
              <a:ext cx="221" cy="3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4" name="Rectangles 23"/>
            <p:cNvSpPr/>
            <p:nvPr/>
          </p:nvSpPr>
          <p:spPr>
            <a:xfrm>
              <a:off x="17331" y="6698"/>
              <a:ext cx="265" cy="1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2" name="Text Box 11"/>
            <p:cNvSpPr txBox="1"/>
            <p:nvPr/>
          </p:nvSpPr>
          <p:spPr>
            <a:xfrm>
              <a:off x="2864" y="3516"/>
              <a:ext cx="9443" cy="483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r"/>
              <a:r>
                <a:rPr lang="en-US" sz="1400">
                  <a:solidFill>
                    <a:srgbClr val="FF0000"/>
                  </a:solidFill>
                </a:rPr>
                <a:t>pertemuan_4\4_Line_Counter_n_Pagination\app\templates\_pagination.html</a:t>
              </a:r>
              <a:endParaRPr lang="en-US" sz="140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Rectangles 7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770318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Line Counter &amp; Pagination Widget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458470" y="1282065"/>
            <a:ext cx="10951210" cy="43999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/>
                </a:solidFill>
              </a:rPr>
              <a:t>Then we can put </a:t>
            </a:r>
            <a:r>
              <a:rPr lang="en-US" sz="2000">
                <a:solidFill>
                  <a:srgbClr val="FF0000"/>
                </a:solidFill>
              </a:rPr>
              <a:t>_pagination.html</a:t>
            </a:r>
            <a:r>
              <a:rPr lang="en-US" sz="2000">
                <a:solidFill>
                  <a:schemeClr val="tx1"/>
                </a:solidFill>
              </a:rPr>
              <a:t> and </a:t>
            </a:r>
            <a:r>
              <a:rPr lang="en-US" sz="2000">
                <a:solidFill>
                  <a:srgbClr val="FF0000"/>
                </a:solidFill>
              </a:rPr>
              <a:t>_line_counter.html</a:t>
            </a:r>
            <a:r>
              <a:rPr lang="en-US" sz="2000">
                <a:solidFill>
                  <a:schemeClr val="tx1"/>
                </a:solidFill>
              </a:rPr>
              <a:t> inside </a:t>
            </a:r>
            <a:r>
              <a:rPr lang="en-US" sz="2000">
                <a:solidFill>
                  <a:srgbClr val="FF0000"/>
                </a:solidFill>
              </a:rPr>
              <a:t>_table_records.html</a:t>
            </a:r>
            <a:r>
              <a:rPr lang="en-US" sz="2000">
                <a:solidFill>
                  <a:schemeClr val="tx1"/>
                </a:solidFill>
              </a:rPr>
              <a:t>,</a:t>
            </a:r>
            <a:endParaRPr lang="en-US" sz="200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00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00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00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00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00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00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00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00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00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00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00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00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000">
              <a:solidFill>
                <a:srgbClr val="FF0000"/>
              </a:solidFill>
              <a:sym typeface="+mn-ea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6905" y="2233295"/>
            <a:ext cx="7823835" cy="378460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967105" y="1926590"/>
            <a:ext cx="749363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en-US" sz="1400">
                <a:solidFill>
                  <a:srgbClr val="FF0000"/>
                </a:solidFill>
              </a:rPr>
              <a:t>pertemuan_4\4_Line_Counter_n_Pagination\app\templates\_table_records.html</a:t>
            </a:r>
            <a:endParaRPr lang="en-US" sz="14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Text Box 9"/>
          <p:cNvSpPr txBox="1"/>
          <p:nvPr/>
        </p:nvSpPr>
        <p:spPr>
          <a:xfrm>
            <a:off x="458470" y="1282065"/>
            <a:ext cx="10951210" cy="1014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/>
                </a:solidFill>
              </a:rPr>
              <a:t>Since the pagination and line_counter need extra variable like </a:t>
            </a:r>
            <a:r>
              <a:rPr lang="en-US" sz="2000" b="1">
                <a:solidFill>
                  <a:srgbClr val="FF0000"/>
                </a:solidFill>
              </a:rPr>
              <a:t>min_page, max_page, destination </a:t>
            </a:r>
            <a:r>
              <a:rPr lang="en-US" sz="2000">
                <a:solidFill>
                  <a:schemeClr val="tx1"/>
                </a:solidFill>
              </a:rPr>
              <a:t>and </a:t>
            </a:r>
            <a:r>
              <a:rPr lang="en-US" sz="2000" b="1">
                <a:solidFill>
                  <a:srgbClr val="FF0000"/>
                </a:solidFill>
              </a:rPr>
              <a:t>record_count</a:t>
            </a:r>
            <a:r>
              <a:rPr lang="en-US" sz="2000">
                <a:solidFill>
                  <a:schemeClr val="tx1"/>
                </a:solidFill>
              </a:rPr>
              <a:t>, we need add this variable as input for </a:t>
            </a:r>
            <a:r>
              <a:rPr lang="en-US" sz="2000">
                <a:solidFill>
                  <a:srgbClr val="FF0000"/>
                </a:solidFill>
              </a:rPr>
              <a:t>render_tabelRecords()</a:t>
            </a:r>
            <a:r>
              <a:rPr lang="en-US" sz="2000">
                <a:solidFill>
                  <a:schemeClr val="tx1"/>
                </a:solidFill>
              </a:rPr>
              <a:t> </a:t>
            </a:r>
            <a:r>
              <a:rPr lang="en-US" sz="2000">
                <a:sym typeface="+mn-ea"/>
              </a:rPr>
              <a:t>macro inside </a:t>
            </a:r>
            <a:r>
              <a:rPr lang="en-US" sz="2000">
                <a:solidFill>
                  <a:srgbClr val="FF0000"/>
                </a:solidFill>
                <a:sym typeface="+mn-ea"/>
              </a:rPr>
              <a:t>_table_records.html</a:t>
            </a:r>
            <a:endParaRPr lang="en-US" sz="2000">
              <a:solidFill>
                <a:srgbClr val="FF0000"/>
              </a:solidFill>
              <a:sym typeface="+mn-ea"/>
            </a:endParaRPr>
          </a:p>
        </p:txBody>
      </p:sp>
      <p:sp>
        <p:nvSpPr>
          <p:cNvPr id="8" name="Rectangles 7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770318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Line Counter &amp; Pagination Widget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1055" y="2574290"/>
            <a:ext cx="10723880" cy="169418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4051300" y="2267585"/>
            <a:ext cx="749363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en-US" sz="1400">
                <a:solidFill>
                  <a:srgbClr val="FF0000"/>
                </a:solidFill>
              </a:rPr>
              <a:t>pertemuan_4\4_Line_Counter_n_Pagination\app\templates\_table_records.html</a:t>
            </a:r>
            <a:endParaRPr lang="en-US" sz="14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Rectangles 7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770318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Line Counter &amp; Pagination Widget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458470" y="1156335"/>
            <a:ext cx="10951210" cy="56311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/>
                </a:solidFill>
              </a:rPr>
              <a:t>Then inside</a:t>
            </a:r>
            <a:r>
              <a:rPr lang="en-US" sz="2000" b="1">
                <a:solidFill>
                  <a:schemeClr val="tx1"/>
                </a:solidFill>
              </a:rPr>
              <a:t> consumer template</a:t>
            </a:r>
            <a:r>
              <a:rPr lang="en-US" sz="2000">
                <a:solidFill>
                  <a:schemeClr val="tx1"/>
                </a:solidFill>
              </a:rPr>
              <a:t> (e.g </a:t>
            </a:r>
            <a:r>
              <a:rPr lang="en-US" sz="2000">
                <a:solidFill>
                  <a:srgbClr val="FF0000"/>
                </a:solidFill>
              </a:rPr>
              <a:t>user_list.html</a:t>
            </a:r>
            <a:r>
              <a:rPr lang="en-US" sz="2000">
                <a:solidFill>
                  <a:schemeClr val="tx1"/>
                </a:solidFill>
              </a:rPr>
              <a:t>), we can put like below, </a:t>
            </a:r>
            <a:endParaRPr lang="en-US" sz="200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000">
              <a:solidFill>
                <a:srgbClr val="FF0000"/>
              </a:solidFill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000">
              <a:solidFill>
                <a:srgbClr val="FF0000"/>
              </a:solidFill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000">
              <a:solidFill>
                <a:srgbClr val="FF0000"/>
              </a:solidFill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000">
              <a:solidFill>
                <a:srgbClr val="FF0000"/>
              </a:solidFill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000">
              <a:solidFill>
                <a:srgbClr val="FF0000"/>
              </a:solidFill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000">
              <a:solidFill>
                <a:srgbClr val="FF0000"/>
              </a:solidFill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000">
              <a:solidFill>
                <a:srgbClr val="FF0000"/>
              </a:solidFill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000">
              <a:solidFill>
                <a:srgbClr val="FF0000"/>
              </a:solidFill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000">
              <a:solidFill>
                <a:srgbClr val="FF0000"/>
              </a:solidFill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000">
              <a:solidFill>
                <a:srgbClr val="FF0000"/>
              </a:solidFill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000">
              <a:solidFill>
                <a:srgbClr val="FF0000"/>
              </a:solidFill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000">
              <a:solidFill>
                <a:srgbClr val="FF0000"/>
              </a:solidFill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000">
              <a:solidFill>
                <a:srgbClr val="FF0000"/>
              </a:solidFill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000">
              <a:solidFill>
                <a:srgbClr val="FF0000"/>
              </a:solidFill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000">
              <a:solidFill>
                <a:schemeClr val="tx1"/>
              </a:solidFill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/>
                </a:solidFill>
                <a:sym typeface="+mn-ea"/>
              </a:rPr>
              <a:t>The difference is only in part </a:t>
            </a:r>
            <a:r>
              <a:rPr lang="en-US" sz="2000">
                <a:solidFill>
                  <a:srgbClr val="FF0000"/>
                </a:solidFill>
                <a:sym typeface="+mn-ea"/>
              </a:rPr>
              <a:t>render_tableRecords()</a:t>
            </a:r>
            <a:r>
              <a:rPr lang="en-US" sz="2000">
                <a:solidFill>
                  <a:schemeClr val="tx1"/>
                </a:solidFill>
                <a:sym typeface="+mn-ea"/>
              </a:rPr>
              <a:t> that need extra variable </a:t>
            </a:r>
            <a:r>
              <a:rPr lang="en-US" sz="2000" b="1">
                <a:solidFill>
                  <a:srgbClr val="FF0000"/>
                </a:solidFill>
                <a:sym typeface="+mn-ea"/>
              </a:rPr>
              <a:t>min_page, max_page, destination </a:t>
            </a:r>
            <a:r>
              <a:rPr lang="en-US" sz="2000">
                <a:sym typeface="+mn-ea"/>
              </a:rPr>
              <a:t>and </a:t>
            </a:r>
            <a:r>
              <a:rPr lang="en-US" sz="2000" b="1">
                <a:solidFill>
                  <a:srgbClr val="FF0000"/>
                </a:solidFill>
                <a:sym typeface="+mn-ea"/>
              </a:rPr>
              <a:t>record_count</a:t>
            </a:r>
            <a:r>
              <a:rPr lang="en-US" sz="2000">
                <a:solidFill>
                  <a:schemeClr val="tx1"/>
                </a:solidFill>
                <a:sym typeface="+mn-ea"/>
              </a:rPr>
              <a:t> </a:t>
            </a:r>
            <a:endParaRPr lang="en-US" sz="2000">
              <a:solidFill>
                <a:schemeClr val="tx1"/>
              </a:solidFill>
              <a:sym typeface="+mn-ea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5495" y="1976120"/>
            <a:ext cx="9848850" cy="393446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4025900" y="1669415"/>
            <a:ext cx="660844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en-US" sz="1400">
                <a:solidFill>
                  <a:srgbClr val="FF0000"/>
                </a:solidFill>
              </a:rPr>
              <a:t>pertemuan_4\4_Line_Counter_n_Pagination\app\templates\user_list.html</a:t>
            </a:r>
            <a:endParaRPr lang="en-US" sz="14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Rectangles 7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770318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Line Counter &amp; Pagination Widget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761365" y="1481455"/>
            <a:ext cx="9568180" cy="255333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>
                <a:sym typeface="+mn-ea"/>
              </a:rPr>
              <a:t>So, What is actualy extra variable </a:t>
            </a:r>
            <a:r>
              <a:rPr lang="en-US" sz="2000" b="1">
                <a:solidFill>
                  <a:srgbClr val="FF0000"/>
                </a:solidFill>
                <a:sym typeface="+mn-ea"/>
              </a:rPr>
              <a:t>min_page, max_page, destination </a:t>
            </a:r>
            <a:r>
              <a:rPr lang="en-US" sz="2000">
                <a:sym typeface="+mn-ea"/>
              </a:rPr>
              <a:t>and </a:t>
            </a:r>
            <a:r>
              <a:rPr lang="en-US" sz="2000" b="1">
                <a:solidFill>
                  <a:srgbClr val="FF0000"/>
                </a:solidFill>
                <a:sym typeface="+mn-ea"/>
              </a:rPr>
              <a:t>record_count</a:t>
            </a:r>
            <a:r>
              <a:rPr lang="en-US" sz="2000">
                <a:sym typeface="+mn-ea"/>
              </a:rPr>
              <a:t> ?</a:t>
            </a:r>
            <a:endParaRPr lang="en-US" sz="2000"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>
                <a:sym typeface="+mn-ea"/>
              </a:rPr>
              <a:t>How we can produce them?</a:t>
            </a:r>
            <a:endParaRPr lang="en-US" sz="2000">
              <a:sym typeface="+mn-ea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000" b="1">
                <a:sym typeface="+mn-ea"/>
              </a:rPr>
              <a:t>min_page</a:t>
            </a:r>
            <a:r>
              <a:rPr lang="en-US" sz="2000">
                <a:sym typeface="+mn-ea"/>
              </a:rPr>
              <a:t> : is page number minimum showed in table record.</a:t>
            </a:r>
            <a:endParaRPr lang="en-US" sz="2000">
              <a:sym typeface="+mn-ea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000" b="1">
                <a:sym typeface="+mn-ea"/>
              </a:rPr>
              <a:t>max_page</a:t>
            </a:r>
            <a:r>
              <a:rPr lang="en-US" sz="2000">
                <a:sym typeface="+mn-ea"/>
              </a:rPr>
              <a:t> : is page number maximum showed in table record.</a:t>
            </a:r>
            <a:endParaRPr lang="en-US" sz="2000">
              <a:sym typeface="+mn-ea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000" b="1">
                <a:sym typeface="+mn-ea"/>
              </a:rPr>
              <a:t>destination</a:t>
            </a:r>
            <a:r>
              <a:rPr lang="en-US" sz="2000">
                <a:sym typeface="+mn-ea"/>
              </a:rPr>
              <a:t> : is destination route when pagination elemen clicked.</a:t>
            </a:r>
            <a:endParaRPr lang="en-US" sz="2000">
              <a:sym typeface="+mn-ea"/>
            </a:endParaRPr>
          </a:p>
          <a:p>
            <a:pPr marL="1200150" lvl="2" indent="-285750" algn="l">
              <a:buFont typeface="Arial" panose="020B0604020202020204" pitchFamily="34" charset="0"/>
              <a:buChar char="•"/>
            </a:pPr>
            <a:r>
              <a:rPr lang="en-US" sz="2000">
                <a:sym typeface="+mn-ea"/>
              </a:rPr>
              <a:t>That will be : </a:t>
            </a:r>
            <a:r>
              <a:rPr lang="en-US" sz="2000">
                <a:solidFill>
                  <a:srgbClr val="FF0000"/>
                </a:solidFill>
                <a:sym typeface="+mn-ea"/>
              </a:rPr>
              <a:t>users</a:t>
            </a:r>
            <a:r>
              <a:rPr lang="en-US" sz="2000">
                <a:sym typeface="+mn-ea"/>
              </a:rPr>
              <a:t>, or another route destination in </a:t>
            </a:r>
            <a:r>
              <a:rPr lang="en-US" sz="2000">
                <a:solidFill>
                  <a:srgbClr val="FF0000"/>
                </a:solidFill>
                <a:sym typeface="+mn-ea"/>
              </a:rPr>
              <a:t>views.html</a:t>
            </a:r>
            <a:endParaRPr lang="en-US" sz="2000">
              <a:sym typeface="+mn-ea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000" b="1">
                <a:sym typeface="+mn-ea"/>
              </a:rPr>
              <a:t>record_count</a:t>
            </a:r>
            <a:r>
              <a:rPr lang="en-US" sz="2000">
                <a:sym typeface="+mn-ea"/>
              </a:rPr>
              <a:t> : is number of data retrieved in server.</a:t>
            </a:r>
            <a:endParaRPr lang="en-US" sz="2000">
              <a:sym typeface="+mn-ea"/>
            </a:endParaRPr>
          </a:p>
          <a:p>
            <a:pPr marL="1200150" lvl="2" indent="-285750" algn="l">
              <a:buFont typeface="Arial" panose="020B0604020202020204" pitchFamily="34" charset="0"/>
              <a:buChar char="•"/>
            </a:pPr>
            <a:r>
              <a:rPr lang="en-US" sz="2000">
                <a:sym typeface="+mn-ea"/>
              </a:rPr>
              <a:t>That can be from : </a:t>
            </a:r>
            <a:r>
              <a:rPr lang="en-US" sz="2000">
                <a:solidFill>
                  <a:srgbClr val="FF0000"/>
                </a:solidFill>
                <a:sym typeface="+mn-ea"/>
              </a:rPr>
              <a:t>User.query.count()</a:t>
            </a:r>
            <a:endParaRPr lang="en-US" sz="2000">
              <a:solidFill>
                <a:srgbClr val="FF0000"/>
              </a:solidFill>
              <a:sym typeface="+mn-ea"/>
            </a:endParaRPr>
          </a:p>
        </p:txBody>
      </p:sp>
      <p:pic>
        <p:nvPicPr>
          <p:cNvPr id="11" name="Content Placeholder 10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946910" y="4641215"/>
            <a:ext cx="4445000" cy="1487170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1893570" y="4243705"/>
            <a:ext cx="5283835" cy="878205"/>
            <a:chOff x="2982" y="6683"/>
            <a:chExt cx="8321" cy="1383"/>
          </a:xfrm>
        </p:grpSpPr>
        <p:cxnSp>
          <p:nvCxnSpPr>
            <p:cNvPr id="18" name="Elbow Connector 17"/>
            <p:cNvCxnSpPr>
              <a:stCxn id="16" idx="3"/>
              <a:endCxn id="17" idx="0"/>
            </p:cNvCxnSpPr>
            <p:nvPr/>
          </p:nvCxnSpPr>
          <p:spPr>
            <a:xfrm>
              <a:off x="4742" y="7021"/>
              <a:ext cx="1825" cy="899"/>
            </a:xfrm>
            <a:prstGeom prst="bentConnector2">
              <a:avLst/>
            </a:prstGeom>
            <a:ln w="28575">
              <a:solidFill>
                <a:srgbClr val="FF0000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s 15"/>
            <p:cNvSpPr/>
            <p:nvPr/>
          </p:nvSpPr>
          <p:spPr>
            <a:xfrm>
              <a:off x="4521" y="6844"/>
              <a:ext cx="221" cy="3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7" name="Rectangles 16"/>
            <p:cNvSpPr/>
            <p:nvPr/>
          </p:nvSpPr>
          <p:spPr>
            <a:xfrm>
              <a:off x="6434" y="7920"/>
              <a:ext cx="265" cy="1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5" name="Elbow Connector 4"/>
            <p:cNvCxnSpPr>
              <a:stCxn id="6" idx="1"/>
              <a:endCxn id="7" idx="0"/>
            </p:cNvCxnSpPr>
            <p:nvPr/>
          </p:nvCxnSpPr>
          <p:spPr>
            <a:xfrm rot="10800000" flipV="1">
              <a:off x="7516" y="7021"/>
              <a:ext cx="1966" cy="899"/>
            </a:xfrm>
            <a:prstGeom prst="bentConnector2">
              <a:avLst/>
            </a:prstGeom>
            <a:ln w="28575">
              <a:solidFill>
                <a:srgbClr val="FF0000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s 5"/>
            <p:cNvSpPr/>
            <p:nvPr/>
          </p:nvSpPr>
          <p:spPr>
            <a:xfrm>
              <a:off x="9482" y="6844"/>
              <a:ext cx="221" cy="3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" name="Rectangles 6"/>
            <p:cNvSpPr/>
            <p:nvPr/>
          </p:nvSpPr>
          <p:spPr>
            <a:xfrm>
              <a:off x="7383" y="7920"/>
              <a:ext cx="265" cy="1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0" name="Text Box 9"/>
            <p:cNvSpPr txBox="1"/>
            <p:nvPr/>
          </p:nvSpPr>
          <p:spPr>
            <a:xfrm>
              <a:off x="2982" y="6729"/>
              <a:ext cx="1760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en-US" b="1">
                  <a:sym typeface="+mn-ea"/>
                </a:rPr>
                <a:t>min_page</a:t>
              </a:r>
              <a:endParaRPr lang="en-US"/>
            </a:p>
          </p:txBody>
        </p:sp>
        <p:sp>
          <p:nvSpPr>
            <p:cNvPr id="12" name="Text Box 11"/>
            <p:cNvSpPr txBox="1"/>
            <p:nvPr/>
          </p:nvSpPr>
          <p:spPr>
            <a:xfrm>
              <a:off x="9485" y="6683"/>
              <a:ext cx="1818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en-US" b="1">
                  <a:sym typeface="+mn-ea"/>
                </a:rPr>
                <a:t>max_page</a:t>
              </a:r>
              <a:endParaRPr lang="en-US"/>
            </a:p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Rectangles 7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770318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Line Counter &amp; Pagination Widget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761365" y="1481455"/>
            <a:ext cx="9673590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>
                <a:sym typeface="+mn-ea"/>
              </a:rPr>
              <a:t>For above purpose, so we need to add some modification in </a:t>
            </a:r>
            <a:r>
              <a:rPr lang="en-US" sz="2000">
                <a:solidFill>
                  <a:srgbClr val="FF0000"/>
                </a:solidFill>
                <a:sym typeface="+mn-ea"/>
              </a:rPr>
              <a:t>users </a:t>
            </a:r>
            <a:r>
              <a:rPr lang="en-US" sz="2000">
                <a:sym typeface="+mn-ea"/>
              </a:rPr>
              <a:t>route inside </a:t>
            </a:r>
            <a:r>
              <a:rPr lang="en-US" sz="2000">
                <a:solidFill>
                  <a:srgbClr val="FF0000"/>
                </a:solidFill>
                <a:sym typeface="+mn-ea"/>
              </a:rPr>
              <a:t>viesw.html</a:t>
            </a:r>
            <a:endParaRPr lang="en-US" sz="2000">
              <a:solidFill>
                <a:srgbClr val="FF0000"/>
              </a:solidFill>
              <a:sym typeface="+mn-ea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1365" y="1880235"/>
            <a:ext cx="10144760" cy="4079875"/>
          </a:xfrm>
          <a:prstGeom prst="rect">
            <a:avLst/>
          </a:prstGeom>
        </p:spPr>
      </p:pic>
      <p:sp>
        <p:nvSpPr>
          <p:cNvPr id="16" name="Rectangles 15"/>
          <p:cNvSpPr/>
          <p:nvPr/>
        </p:nvSpPr>
        <p:spPr>
          <a:xfrm>
            <a:off x="1184275" y="2632075"/>
            <a:ext cx="4306570" cy="63627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6085205" y="2246630"/>
            <a:ext cx="423418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>
                <a:solidFill>
                  <a:schemeClr val="bg1"/>
                </a:solidFill>
                <a:sym typeface="+mn-ea"/>
              </a:rPr>
              <a:t>by default, we pass page=1 when loaded a table record,</a:t>
            </a:r>
            <a:endParaRPr lang="en-US">
              <a:solidFill>
                <a:schemeClr val="bg1"/>
              </a:solidFill>
              <a:sym typeface="+mn-ea"/>
            </a:endParaRPr>
          </a:p>
          <a:p>
            <a:r>
              <a:rPr lang="en-US">
                <a:solidFill>
                  <a:schemeClr val="bg1"/>
                </a:solidFill>
              </a:rPr>
              <a:t>if we click anooher page (e.g 2), pagination widget will put page=2</a:t>
            </a:r>
            <a:endParaRPr 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423291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Organizing Project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578485" y="2113280"/>
            <a:ext cx="10774680" cy="3529330"/>
            <a:chOff x="988" y="4390"/>
            <a:chExt cx="16968" cy="5558"/>
          </a:xfrm>
        </p:grpSpPr>
        <p:sp>
          <p:nvSpPr>
            <p:cNvPr id="6" name="Rectangles 5"/>
            <p:cNvSpPr/>
            <p:nvPr/>
          </p:nvSpPr>
          <p:spPr>
            <a:xfrm>
              <a:off x="988" y="4962"/>
              <a:ext cx="7421" cy="498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" name="Rectangles 6"/>
            <p:cNvSpPr/>
            <p:nvPr/>
          </p:nvSpPr>
          <p:spPr>
            <a:xfrm>
              <a:off x="1447" y="6676"/>
              <a:ext cx="6263" cy="285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0" name="Folded Corner 9"/>
            <p:cNvSpPr/>
            <p:nvPr/>
          </p:nvSpPr>
          <p:spPr>
            <a:xfrm>
              <a:off x="1981" y="7707"/>
              <a:ext cx="1440" cy="1440"/>
            </a:xfrm>
            <a:prstGeom prst="foldedCorner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1200">
                  <a:solidFill>
                    <a:schemeClr val="tx1"/>
                  </a:solidFill>
                </a:rPr>
                <a:t>app.py</a:t>
              </a:r>
              <a:endParaRPr lang="en-US" sz="1200">
                <a:solidFill>
                  <a:schemeClr val="tx1"/>
                </a:solidFill>
              </a:endParaRPr>
            </a:p>
          </p:txBody>
        </p:sp>
        <p:sp>
          <p:nvSpPr>
            <p:cNvPr id="12" name="Folded Corner 11"/>
            <p:cNvSpPr/>
            <p:nvPr/>
          </p:nvSpPr>
          <p:spPr>
            <a:xfrm>
              <a:off x="3859" y="7707"/>
              <a:ext cx="1440" cy="1440"/>
            </a:xfrm>
            <a:prstGeom prst="foldedCorner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1200">
                  <a:solidFill>
                    <a:schemeClr val="tx1"/>
                  </a:solidFill>
                </a:rPr>
                <a:t>module.py</a:t>
              </a:r>
              <a:endParaRPr lang="en-US" sz="1200">
                <a:solidFill>
                  <a:schemeClr val="tx1"/>
                </a:solidFill>
              </a:endParaRPr>
            </a:p>
          </p:txBody>
        </p:sp>
        <p:sp>
          <p:nvSpPr>
            <p:cNvPr id="21" name="Text Box 20"/>
            <p:cNvSpPr txBox="1"/>
            <p:nvPr/>
          </p:nvSpPr>
          <p:spPr>
            <a:xfrm>
              <a:off x="1437" y="5154"/>
              <a:ext cx="2136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/>
                <a:t>README.md</a:t>
              </a:r>
              <a:endParaRPr lang="en-US"/>
            </a:p>
          </p:txBody>
        </p:sp>
        <p:sp>
          <p:nvSpPr>
            <p:cNvPr id="22" name="Text Box 21"/>
            <p:cNvSpPr txBox="1"/>
            <p:nvPr/>
          </p:nvSpPr>
          <p:spPr>
            <a:xfrm>
              <a:off x="1447" y="5590"/>
              <a:ext cx="755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/>
                <a:t>.git</a:t>
              </a:r>
              <a:endParaRPr lang="en-US"/>
            </a:p>
          </p:txBody>
        </p:sp>
        <p:sp>
          <p:nvSpPr>
            <p:cNvPr id="23" name="Text Box 22"/>
            <p:cNvSpPr txBox="1"/>
            <p:nvPr/>
          </p:nvSpPr>
          <p:spPr>
            <a:xfrm>
              <a:off x="4201" y="5154"/>
              <a:ext cx="1686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/>
                <a:t>.gitignore</a:t>
              </a:r>
              <a:endParaRPr lang="en-US"/>
            </a:p>
          </p:txBody>
        </p:sp>
        <p:sp>
          <p:nvSpPr>
            <p:cNvPr id="24" name="Text Box 23"/>
            <p:cNvSpPr txBox="1"/>
            <p:nvPr/>
          </p:nvSpPr>
          <p:spPr>
            <a:xfrm>
              <a:off x="4251" y="5734"/>
              <a:ext cx="1471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/>
                <a:t>LICENSE</a:t>
              </a:r>
              <a:endParaRPr lang="en-US"/>
            </a:p>
          </p:txBody>
        </p:sp>
        <p:sp>
          <p:nvSpPr>
            <p:cNvPr id="25" name="Flowchart: Card 24"/>
            <p:cNvSpPr/>
            <p:nvPr/>
          </p:nvSpPr>
          <p:spPr>
            <a:xfrm>
              <a:off x="5831" y="7707"/>
              <a:ext cx="1584" cy="1440"/>
            </a:xfrm>
            <a:prstGeom prst="flowChartPunchedCard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1200">
                  <a:solidFill>
                    <a:schemeClr val="tx1"/>
                  </a:solidFill>
                </a:rPr>
                <a:t>template/</a:t>
              </a:r>
              <a:endParaRPr lang="en-US" sz="1200">
                <a:solidFill>
                  <a:schemeClr val="tx1"/>
                </a:solidFill>
              </a:endParaRPr>
            </a:p>
          </p:txBody>
        </p:sp>
        <p:sp>
          <p:nvSpPr>
            <p:cNvPr id="26" name="Text Box 25"/>
            <p:cNvSpPr txBox="1"/>
            <p:nvPr/>
          </p:nvSpPr>
          <p:spPr>
            <a:xfrm>
              <a:off x="9608" y="4390"/>
              <a:ext cx="8348" cy="537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en-US" b="1"/>
                <a:t>Repository </a:t>
              </a:r>
              <a:r>
                <a:rPr lang="en-US"/>
                <a:t>- This is the base folder where your applications sits. This term traditionally refers to version control systems, which you should be using.</a:t>
              </a:r>
              <a:endParaRPr lang="en-US"/>
            </a:p>
            <a:p>
              <a:endParaRPr lang="en-US"/>
            </a:p>
            <a:p>
              <a:endParaRPr lang="en-US"/>
            </a:p>
            <a:p>
              <a:r>
                <a:rPr lang="en-US" b="1"/>
                <a:t>Package </a:t>
              </a:r>
              <a:r>
                <a:rPr lang="en-US"/>
                <a:t>- This refers to a Python package that contains your application’s code.  </a:t>
              </a:r>
              <a:endParaRPr lang="en-US"/>
            </a:p>
            <a:p>
              <a:endParaRPr lang="en-US"/>
            </a:p>
            <a:p>
              <a:endParaRPr lang="en-US"/>
            </a:p>
            <a:p>
              <a:r>
                <a:rPr lang="en-US" b="1"/>
                <a:t>Module </a:t>
              </a:r>
              <a:r>
                <a:rPr lang="en-US"/>
                <a:t>- A module is a single Python file that can be imported by other Python files. A package is essentially multiple modules packaged together.</a:t>
              </a:r>
              <a:endParaRPr lang="en-US"/>
            </a:p>
          </p:txBody>
        </p:sp>
        <p:sp>
          <p:nvSpPr>
            <p:cNvPr id="27" name="Text Box 26"/>
            <p:cNvSpPr txBox="1"/>
            <p:nvPr/>
          </p:nvSpPr>
          <p:spPr>
            <a:xfrm>
              <a:off x="6897" y="5154"/>
              <a:ext cx="813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/>
                <a:t>env</a:t>
              </a:r>
              <a:endParaRPr lang="en-US"/>
            </a:p>
          </p:txBody>
        </p:sp>
        <p:sp>
          <p:nvSpPr>
            <p:cNvPr id="28" name="Text Box 27"/>
            <p:cNvSpPr txBox="1"/>
            <p:nvPr/>
          </p:nvSpPr>
          <p:spPr>
            <a:xfrm>
              <a:off x="1447" y="6676"/>
              <a:ext cx="977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/>
                <a:t>app/</a:t>
              </a:r>
              <a:endParaRPr lang="en-US"/>
            </a:p>
          </p:txBody>
        </p:sp>
        <p:cxnSp>
          <p:nvCxnSpPr>
            <p:cNvPr id="30" name="Elbow Connector 29"/>
            <p:cNvCxnSpPr>
              <a:stCxn id="12" idx="2"/>
              <a:endCxn id="31" idx="1"/>
            </p:cNvCxnSpPr>
            <p:nvPr/>
          </p:nvCxnSpPr>
          <p:spPr>
            <a:xfrm rot="5400000" flipH="1" flipV="1">
              <a:off x="6817" y="6356"/>
              <a:ext cx="552" cy="5029"/>
            </a:xfrm>
            <a:prstGeom prst="bentConnector4">
              <a:avLst>
                <a:gd name="adj1" fmla="val -192844"/>
                <a:gd name="adj2" fmla="val 90564"/>
              </a:avLst>
            </a:prstGeom>
            <a:ln w="28575">
              <a:solidFill>
                <a:srgbClr val="FF0000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tangles 30"/>
            <p:cNvSpPr/>
            <p:nvPr/>
          </p:nvSpPr>
          <p:spPr>
            <a:xfrm>
              <a:off x="9608" y="8430"/>
              <a:ext cx="124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2" name="Rectangles 31"/>
            <p:cNvSpPr/>
            <p:nvPr/>
          </p:nvSpPr>
          <p:spPr>
            <a:xfrm>
              <a:off x="9608" y="6681"/>
              <a:ext cx="124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33" name="Straight Arrow Connector 32"/>
            <p:cNvCxnSpPr>
              <a:stCxn id="37" idx="3"/>
              <a:endCxn id="32" idx="1"/>
            </p:cNvCxnSpPr>
            <p:nvPr/>
          </p:nvCxnSpPr>
          <p:spPr>
            <a:xfrm>
              <a:off x="7710" y="6841"/>
              <a:ext cx="1898" cy="5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Elbow Connector 33"/>
            <p:cNvCxnSpPr>
              <a:stCxn id="36" idx="3"/>
              <a:endCxn id="35" idx="1"/>
            </p:cNvCxnSpPr>
            <p:nvPr/>
          </p:nvCxnSpPr>
          <p:spPr>
            <a:xfrm flipV="1">
              <a:off x="8533" y="4721"/>
              <a:ext cx="1116" cy="1034"/>
            </a:xfrm>
            <a:prstGeom prst="bentConnector3">
              <a:avLst>
                <a:gd name="adj1" fmla="val 50000"/>
              </a:avLst>
            </a:prstGeom>
            <a:ln w="28575">
              <a:solidFill>
                <a:srgbClr val="FF0000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ectangles 34"/>
            <p:cNvSpPr/>
            <p:nvPr/>
          </p:nvSpPr>
          <p:spPr>
            <a:xfrm>
              <a:off x="9649" y="4556"/>
              <a:ext cx="124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6" name="Rectangles 35"/>
            <p:cNvSpPr/>
            <p:nvPr/>
          </p:nvSpPr>
          <p:spPr>
            <a:xfrm>
              <a:off x="8409" y="5590"/>
              <a:ext cx="124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7" name="Rectangles 36"/>
            <p:cNvSpPr/>
            <p:nvPr/>
          </p:nvSpPr>
          <p:spPr>
            <a:xfrm>
              <a:off x="7586" y="6676"/>
              <a:ext cx="124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39" name="Text Box 38"/>
          <p:cNvSpPr txBox="1"/>
          <p:nvPr/>
        </p:nvSpPr>
        <p:spPr>
          <a:xfrm>
            <a:off x="479425" y="1353185"/>
            <a:ext cx="506539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800"/>
              <a:t>Repository VS Package VS Module</a:t>
            </a:r>
            <a:endParaRPr lang="en-US" sz="2800"/>
          </a:p>
        </p:txBody>
      </p:sp>
      <p:sp>
        <p:nvSpPr>
          <p:cNvPr id="2" name="Text Box 1"/>
          <p:cNvSpPr txBox="1"/>
          <p:nvPr/>
        </p:nvSpPr>
        <p:spPr>
          <a:xfrm>
            <a:off x="458470" y="6383020"/>
            <a:ext cx="918718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>
                <a:hlinkClick r:id="rId1" action="ppaction://hlinkfile"/>
              </a:rPr>
              <a:t>https://exploreflask.com/en/latest/organizing.html</a:t>
            </a:r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Rectangles 7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770318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Line Counter &amp; Pagination Widget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761365" y="1481455"/>
            <a:ext cx="9673590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>
                <a:sym typeface="+mn-ea"/>
              </a:rPr>
              <a:t>For above purpose, so we need to add some modification in </a:t>
            </a:r>
            <a:r>
              <a:rPr lang="en-US" sz="2000">
                <a:solidFill>
                  <a:srgbClr val="FF0000"/>
                </a:solidFill>
                <a:sym typeface="+mn-ea"/>
              </a:rPr>
              <a:t>users </a:t>
            </a:r>
            <a:r>
              <a:rPr lang="en-US" sz="2000">
                <a:sym typeface="+mn-ea"/>
              </a:rPr>
              <a:t>route inside </a:t>
            </a:r>
            <a:r>
              <a:rPr lang="en-US" sz="2000">
                <a:solidFill>
                  <a:srgbClr val="FF0000"/>
                </a:solidFill>
                <a:sym typeface="+mn-ea"/>
              </a:rPr>
              <a:t>viesw.html</a:t>
            </a:r>
            <a:endParaRPr lang="en-US" sz="2000">
              <a:solidFill>
                <a:srgbClr val="FF0000"/>
              </a:solidFill>
              <a:sym typeface="+mn-ea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1365" y="1880235"/>
            <a:ext cx="10144760" cy="4079875"/>
          </a:xfrm>
          <a:prstGeom prst="rect">
            <a:avLst/>
          </a:prstGeom>
        </p:spPr>
      </p:pic>
      <p:sp>
        <p:nvSpPr>
          <p:cNvPr id="16" name="Rectangles 15"/>
          <p:cNvSpPr/>
          <p:nvPr/>
        </p:nvSpPr>
        <p:spPr>
          <a:xfrm>
            <a:off x="1142365" y="3234055"/>
            <a:ext cx="4306570" cy="30099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6029325" y="2722245"/>
            <a:ext cx="321246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>
                <a:solidFill>
                  <a:schemeClr val="bg1"/>
                </a:solidFill>
                <a:sym typeface="+mn-ea"/>
              </a:rPr>
              <a:t>base query is used to apply Flask .paginate() and .count() using a same query basis.</a:t>
            </a:r>
            <a:endParaRPr 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Rectangles 7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770318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Line Counter &amp; Pagination Widget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761365" y="1481455"/>
            <a:ext cx="9673590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>
                <a:sym typeface="+mn-ea"/>
              </a:rPr>
              <a:t>For above purpose, so we need to add some modification in </a:t>
            </a:r>
            <a:r>
              <a:rPr lang="en-US" sz="2000">
                <a:solidFill>
                  <a:srgbClr val="FF0000"/>
                </a:solidFill>
                <a:sym typeface="+mn-ea"/>
              </a:rPr>
              <a:t>users </a:t>
            </a:r>
            <a:r>
              <a:rPr lang="en-US" sz="2000">
                <a:sym typeface="+mn-ea"/>
              </a:rPr>
              <a:t>route inside </a:t>
            </a:r>
            <a:r>
              <a:rPr lang="en-US" sz="2000">
                <a:solidFill>
                  <a:srgbClr val="FF0000"/>
                </a:solidFill>
                <a:sym typeface="+mn-ea"/>
              </a:rPr>
              <a:t>viesw.html</a:t>
            </a:r>
            <a:endParaRPr lang="en-US" sz="2000">
              <a:solidFill>
                <a:srgbClr val="FF0000"/>
              </a:solidFill>
              <a:sym typeface="+mn-ea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1365" y="1880235"/>
            <a:ext cx="10144760" cy="4079875"/>
          </a:xfrm>
          <a:prstGeom prst="rect">
            <a:avLst/>
          </a:prstGeom>
        </p:spPr>
      </p:pic>
      <p:sp>
        <p:nvSpPr>
          <p:cNvPr id="16" name="Rectangles 15"/>
          <p:cNvSpPr/>
          <p:nvPr/>
        </p:nvSpPr>
        <p:spPr>
          <a:xfrm>
            <a:off x="1156335" y="3769995"/>
            <a:ext cx="4306570" cy="441325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5763260" y="2246630"/>
            <a:ext cx="4877435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>
                <a:solidFill>
                  <a:schemeClr val="bg1"/>
                </a:solidFill>
                <a:sym typeface="+mn-ea"/>
              </a:rPr>
              <a:t>per_page is actually number of record showed on each page in Table Record, we can change is as prefered.</a:t>
            </a:r>
            <a:endParaRPr lang="en-US">
              <a:solidFill>
                <a:schemeClr val="bg1"/>
              </a:solidFill>
              <a:sym typeface="+mn-ea"/>
            </a:endParaRPr>
          </a:p>
          <a:p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</a:rPr>
              <a:t>destination is route in our views.html as a destination on pagiantion clicked.</a:t>
            </a:r>
            <a:endParaRPr 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Rectangles 7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770318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Line Counter &amp; Pagination Widget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761365" y="1481455"/>
            <a:ext cx="9673590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>
                <a:sym typeface="+mn-ea"/>
              </a:rPr>
              <a:t>For above purpose, so we need to add some modification in </a:t>
            </a:r>
            <a:r>
              <a:rPr lang="en-US" sz="2000">
                <a:solidFill>
                  <a:srgbClr val="FF0000"/>
                </a:solidFill>
                <a:sym typeface="+mn-ea"/>
              </a:rPr>
              <a:t>users </a:t>
            </a:r>
            <a:r>
              <a:rPr lang="en-US" sz="2000">
                <a:sym typeface="+mn-ea"/>
              </a:rPr>
              <a:t>route inside </a:t>
            </a:r>
            <a:r>
              <a:rPr lang="en-US" sz="2000">
                <a:solidFill>
                  <a:srgbClr val="FF0000"/>
                </a:solidFill>
                <a:sym typeface="+mn-ea"/>
              </a:rPr>
              <a:t>viesw.html</a:t>
            </a:r>
            <a:endParaRPr lang="en-US" sz="2000">
              <a:solidFill>
                <a:srgbClr val="FF0000"/>
              </a:solidFill>
              <a:sym typeface="+mn-ea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1365" y="1880235"/>
            <a:ext cx="10144760" cy="4079875"/>
          </a:xfrm>
          <a:prstGeom prst="rect">
            <a:avLst/>
          </a:prstGeom>
        </p:spPr>
      </p:pic>
      <p:sp>
        <p:nvSpPr>
          <p:cNvPr id="16" name="Rectangles 15"/>
          <p:cNvSpPr/>
          <p:nvPr/>
        </p:nvSpPr>
        <p:spPr>
          <a:xfrm>
            <a:off x="1184275" y="4161790"/>
            <a:ext cx="6977380" cy="441325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5749290" y="2486660"/>
            <a:ext cx="487743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>
                <a:solidFill>
                  <a:schemeClr val="bg1"/>
                </a:solidFill>
                <a:sym typeface="+mn-ea"/>
              </a:rPr>
              <a:t>Flask .paginate() help us to select a data within a page and per_page parameter.</a:t>
            </a:r>
            <a:endParaRPr lang="en-US">
              <a:solidFill>
                <a:schemeClr val="bg1"/>
              </a:solidFill>
              <a:sym typeface="+mn-ea"/>
            </a:endParaRPr>
          </a:p>
          <a:p>
            <a:r>
              <a:rPr lang="en-US">
                <a:solidFill>
                  <a:schemeClr val="bg1"/>
                </a:solidFill>
              </a:rPr>
              <a:t>So for example we can choose to select page 2 to show 3 record.</a:t>
            </a:r>
            <a:endParaRPr 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Rectangles 7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770318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Line Counter &amp; Pagination Widget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761365" y="1481455"/>
            <a:ext cx="9673590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>
                <a:sym typeface="+mn-ea"/>
              </a:rPr>
              <a:t>For above purpose, so we need to add some modification in </a:t>
            </a:r>
            <a:r>
              <a:rPr lang="en-US" sz="2000">
                <a:solidFill>
                  <a:srgbClr val="FF0000"/>
                </a:solidFill>
                <a:sym typeface="+mn-ea"/>
              </a:rPr>
              <a:t>users </a:t>
            </a:r>
            <a:r>
              <a:rPr lang="en-US" sz="2000">
                <a:sym typeface="+mn-ea"/>
              </a:rPr>
              <a:t>route inside </a:t>
            </a:r>
            <a:r>
              <a:rPr lang="en-US" sz="2000">
                <a:solidFill>
                  <a:srgbClr val="FF0000"/>
                </a:solidFill>
                <a:sym typeface="+mn-ea"/>
              </a:rPr>
              <a:t>viesw.html</a:t>
            </a:r>
            <a:endParaRPr lang="en-US" sz="2000">
              <a:solidFill>
                <a:srgbClr val="FF0000"/>
              </a:solidFill>
              <a:sym typeface="+mn-ea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1365" y="1880235"/>
            <a:ext cx="10144760" cy="4079875"/>
          </a:xfrm>
          <a:prstGeom prst="rect">
            <a:avLst/>
          </a:prstGeom>
        </p:spPr>
      </p:pic>
      <p:sp>
        <p:nvSpPr>
          <p:cNvPr id="16" name="Rectangles 15"/>
          <p:cNvSpPr/>
          <p:nvPr/>
        </p:nvSpPr>
        <p:spPr>
          <a:xfrm>
            <a:off x="1184275" y="4511675"/>
            <a:ext cx="9721850" cy="55245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5749290" y="2486660"/>
            <a:ext cx="487743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>
                <a:solidFill>
                  <a:schemeClr val="bg1"/>
                </a:solidFill>
                <a:sym typeface="+mn-ea"/>
              </a:rPr>
              <a:t>This is how actually we define min_page and max_page. by referring to number of page in Pagination result.</a:t>
            </a:r>
            <a:endParaRPr lang="en-US">
              <a:solidFill>
                <a:schemeClr val="bg1"/>
              </a:solidFill>
              <a:sym typeface="+mn-ea"/>
            </a:endParaRPr>
          </a:p>
          <a:p>
            <a:endParaRPr 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Rectangles 7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770318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Line Counter &amp; Pagination Widget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761365" y="1481455"/>
            <a:ext cx="9673590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>
                <a:sym typeface="+mn-ea"/>
              </a:rPr>
              <a:t>For above purpose, so we need to add some modification in </a:t>
            </a:r>
            <a:r>
              <a:rPr lang="en-US" sz="2000">
                <a:solidFill>
                  <a:srgbClr val="FF0000"/>
                </a:solidFill>
                <a:sym typeface="+mn-ea"/>
              </a:rPr>
              <a:t>users </a:t>
            </a:r>
            <a:r>
              <a:rPr lang="en-US" sz="2000">
                <a:sym typeface="+mn-ea"/>
              </a:rPr>
              <a:t>route inside </a:t>
            </a:r>
            <a:r>
              <a:rPr lang="en-US" sz="2000">
                <a:solidFill>
                  <a:srgbClr val="FF0000"/>
                </a:solidFill>
                <a:sym typeface="+mn-ea"/>
              </a:rPr>
              <a:t>viesw.html</a:t>
            </a:r>
            <a:endParaRPr lang="en-US" sz="2000">
              <a:solidFill>
                <a:srgbClr val="FF0000"/>
              </a:solidFill>
              <a:sym typeface="+mn-ea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1365" y="1880235"/>
            <a:ext cx="10144760" cy="4079875"/>
          </a:xfrm>
          <a:prstGeom prst="rect">
            <a:avLst/>
          </a:prstGeom>
        </p:spPr>
      </p:pic>
      <p:sp>
        <p:nvSpPr>
          <p:cNvPr id="16" name="Rectangles 15"/>
          <p:cNvSpPr/>
          <p:nvPr/>
        </p:nvSpPr>
        <p:spPr>
          <a:xfrm>
            <a:off x="1184275" y="4973320"/>
            <a:ext cx="3788410" cy="42672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5749290" y="2486660"/>
            <a:ext cx="487743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>
                <a:solidFill>
                  <a:schemeClr val="bg1"/>
                </a:solidFill>
                <a:sym typeface="+mn-ea"/>
              </a:rPr>
              <a:t>then we can supply record_count by using Flask .count() </a:t>
            </a:r>
            <a:endParaRPr 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-19050" y="2725420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439420" y="2964815"/>
            <a:ext cx="168021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sym typeface="+mn-ea"/>
              </a:rPr>
              <a:t>The End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Rectangles 4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423291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Organizing Project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643255" y="1623695"/>
            <a:ext cx="25196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sz="2400" b="1">
                <a:sym typeface="+mn-ea"/>
              </a:rPr>
              <a:t>Package Structure </a:t>
            </a:r>
            <a:endParaRPr lang="en-US" sz="2400" b="1">
              <a:sym typeface="+mn-ea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714375" y="2232660"/>
            <a:ext cx="3976370" cy="2874010"/>
            <a:chOff x="1125" y="4083"/>
            <a:chExt cx="6262" cy="4526"/>
          </a:xfrm>
        </p:grpSpPr>
        <p:grpSp>
          <p:nvGrpSpPr>
            <p:cNvPr id="13" name="Group 12"/>
            <p:cNvGrpSpPr/>
            <p:nvPr/>
          </p:nvGrpSpPr>
          <p:grpSpPr>
            <a:xfrm>
              <a:off x="1125" y="4083"/>
              <a:ext cx="6263" cy="4527"/>
              <a:chOff x="1125" y="3283"/>
              <a:chExt cx="6263" cy="4527"/>
            </a:xfrm>
          </p:grpSpPr>
          <p:sp>
            <p:nvSpPr>
              <p:cNvPr id="7" name="Rectangles 6"/>
              <p:cNvSpPr/>
              <p:nvPr/>
            </p:nvSpPr>
            <p:spPr>
              <a:xfrm>
                <a:off x="1125" y="3283"/>
                <a:ext cx="6263" cy="452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0" name="Folded Corner 9"/>
              <p:cNvSpPr/>
              <p:nvPr/>
            </p:nvSpPr>
            <p:spPr>
              <a:xfrm>
                <a:off x="1659" y="4117"/>
                <a:ext cx="1440" cy="1440"/>
              </a:xfrm>
              <a:prstGeom prst="foldedCorner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sz="1200">
                    <a:solidFill>
                      <a:schemeClr val="tx1"/>
                    </a:solidFill>
                  </a:rPr>
                  <a:t>__init__.py</a:t>
                </a:r>
                <a:endParaRPr 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Folded Corner 11"/>
              <p:cNvSpPr/>
              <p:nvPr/>
            </p:nvSpPr>
            <p:spPr>
              <a:xfrm>
                <a:off x="1659" y="5864"/>
                <a:ext cx="1440" cy="1440"/>
              </a:xfrm>
              <a:prstGeom prst="foldedCorner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sz="1200">
                    <a:solidFill>
                      <a:schemeClr val="tx1"/>
                    </a:solidFill>
                  </a:rPr>
                  <a:t>model.py</a:t>
                </a:r>
                <a:endParaRPr 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Folded Corner 7"/>
              <p:cNvSpPr/>
              <p:nvPr/>
            </p:nvSpPr>
            <p:spPr>
              <a:xfrm>
                <a:off x="3537" y="5864"/>
                <a:ext cx="1440" cy="1440"/>
              </a:xfrm>
              <a:prstGeom prst="foldedCorner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sz="1200">
                    <a:solidFill>
                      <a:schemeClr val="tx1"/>
                    </a:solidFill>
                  </a:rPr>
                  <a:t>form.py</a:t>
                </a:r>
                <a:endParaRPr 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Folded Corner 10"/>
              <p:cNvSpPr/>
              <p:nvPr/>
            </p:nvSpPr>
            <p:spPr>
              <a:xfrm>
                <a:off x="5415" y="5864"/>
                <a:ext cx="1440" cy="1440"/>
              </a:xfrm>
              <a:prstGeom prst="foldedCorner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sz="1200">
                    <a:solidFill>
                      <a:schemeClr val="tx1"/>
                    </a:solidFill>
                  </a:rPr>
                  <a:t>view.py</a:t>
                </a:r>
                <a:endParaRPr lang="en-US" sz="12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8" name="Text Box 27"/>
            <p:cNvSpPr txBox="1"/>
            <p:nvPr/>
          </p:nvSpPr>
          <p:spPr>
            <a:xfrm>
              <a:off x="1659" y="4152"/>
              <a:ext cx="977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/>
                <a:t>app/</a:t>
              </a:r>
              <a:endParaRPr lang="en-US"/>
            </a:p>
          </p:txBody>
        </p:sp>
      </p:grpSp>
      <p:sp>
        <p:nvSpPr>
          <p:cNvPr id="15" name="Text Box 14"/>
          <p:cNvSpPr txBox="1"/>
          <p:nvPr/>
        </p:nvSpPr>
        <p:spPr>
          <a:xfrm>
            <a:off x="4994275" y="2280920"/>
            <a:ext cx="621157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Inside Python </a:t>
            </a:r>
            <a:r>
              <a:rPr lang="en-US" b="1"/>
              <a:t>Package Folder</a:t>
            </a:r>
            <a:r>
              <a:rPr lang="en-US"/>
              <a:t> at lease there is an </a:t>
            </a:r>
            <a:r>
              <a:rPr lang="en-US">
                <a:solidFill>
                  <a:srgbClr val="FF0000"/>
                </a:solidFill>
              </a:rPr>
              <a:t>__init__.py</a:t>
            </a:r>
            <a:r>
              <a:rPr lang="en-US"/>
              <a:t> exist to tell Python that this folder is </a:t>
            </a:r>
            <a:r>
              <a:rPr lang="en-US" b="1"/>
              <a:t>package</a:t>
            </a:r>
            <a:r>
              <a:rPr lang="en-US"/>
              <a:t>.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We can</a:t>
            </a:r>
            <a:r>
              <a:rPr lang="en-US" b="1"/>
              <a:t> leave it blank</a:t>
            </a:r>
            <a:r>
              <a:rPr lang="en-US"/>
              <a:t> or can put </a:t>
            </a:r>
            <a:r>
              <a:rPr lang="en-US" b="1"/>
              <a:t>anything Python Code</a:t>
            </a:r>
            <a:r>
              <a:rPr lang="en-US"/>
              <a:t> that we want to </a:t>
            </a:r>
            <a:r>
              <a:rPr lang="en-US" b="1"/>
              <a:t>start on Package imported</a:t>
            </a:r>
            <a:r>
              <a:rPr lang="en-US"/>
              <a:t>.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Then outside this package, we can import them by : </a:t>
            </a:r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22265" y="3871595"/>
            <a:ext cx="4158615" cy="99758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474535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Organization Pattern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240155" y="1189990"/>
            <a:ext cx="25400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800"/>
              <a:t>Single module</a:t>
            </a:r>
            <a:endParaRPr lang="en-US" sz="280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3615" y="1711960"/>
            <a:ext cx="3052445" cy="21805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7245" y="1711960"/>
            <a:ext cx="3792220" cy="401955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7793355" y="1189990"/>
            <a:ext cx="25400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sz="2800"/>
              <a:t>Package</a:t>
            </a:r>
            <a:endParaRPr lang="en-US" sz="2800"/>
          </a:p>
        </p:txBody>
      </p:sp>
      <p:cxnSp>
        <p:nvCxnSpPr>
          <p:cNvPr id="10" name="Straight Connector 9"/>
          <p:cNvCxnSpPr>
            <a:stCxn id="4" idx="2"/>
          </p:cNvCxnSpPr>
          <p:nvPr/>
        </p:nvCxnSpPr>
        <p:spPr>
          <a:xfrm flipH="1">
            <a:off x="6104890" y="1115060"/>
            <a:ext cx="635" cy="573278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Box 10"/>
          <p:cNvSpPr txBox="1"/>
          <p:nvPr/>
        </p:nvSpPr>
        <p:spPr>
          <a:xfrm>
            <a:off x="639445" y="4246880"/>
            <a:ext cx="507936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keep all of the code in a single file (</a:t>
            </a:r>
            <a:r>
              <a:rPr lang="en-US">
                <a:solidFill>
                  <a:srgbClr val="FF0000"/>
                </a:solidFill>
              </a:rPr>
              <a:t>app.py</a:t>
            </a:r>
            <a:r>
              <a:rPr lang="en-US"/>
              <a:t>).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This is great for quick projects (</a:t>
            </a:r>
            <a:r>
              <a:rPr lang="en-US" b="1"/>
              <a:t>tutorial</a:t>
            </a:r>
            <a:r>
              <a:rPr lang="en-US"/>
              <a:t>). 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Just need to serve a </a:t>
            </a:r>
            <a:r>
              <a:rPr lang="en-US" b="1"/>
              <a:t>few routes</a:t>
            </a:r>
            <a:r>
              <a:rPr lang="en-US"/>
              <a:t>. 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Less than a </a:t>
            </a:r>
            <a:r>
              <a:rPr lang="en-US" b="1"/>
              <a:t>few hundred</a:t>
            </a:r>
            <a:r>
              <a:rPr lang="en-US"/>
              <a:t> lines of application code.</a:t>
            </a:r>
            <a:endParaRPr lang="en-US"/>
          </a:p>
        </p:txBody>
      </p:sp>
      <p:sp>
        <p:nvSpPr>
          <p:cNvPr id="12" name="Text Box 11"/>
          <p:cNvSpPr txBox="1"/>
          <p:nvPr/>
        </p:nvSpPr>
        <p:spPr>
          <a:xfrm>
            <a:off x="6491605" y="5731510"/>
            <a:ext cx="524129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Project that’s a little more </a:t>
            </a:r>
            <a:r>
              <a:rPr lang="en-US" b="1"/>
              <a:t>complex</a:t>
            </a:r>
            <a:r>
              <a:rPr lang="en-US"/>
              <a:t>,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You’ll need to define classes for </a:t>
            </a:r>
            <a:r>
              <a:rPr lang="en-US" b="1"/>
              <a:t>models </a:t>
            </a:r>
            <a:r>
              <a:rPr lang="en-US"/>
              <a:t>and </a:t>
            </a:r>
            <a:r>
              <a:rPr lang="en-US" b="1"/>
              <a:t>forms</a:t>
            </a:r>
            <a:r>
              <a:rPr lang="en-US"/>
              <a:t>,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The, serve as a </a:t>
            </a:r>
            <a:r>
              <a:rPr lang="en-US" b="1"/>
              <a:t>package </a:t>
            </a:r>
            <a:r>
              <a:rPr lang="en-US"/>
              <a:t>is </a:t>
            </a:r>
            <a:r>
              <a:rPr lang="en-US" b="1"/>
              <a:t>solution</a:t>
            </a:r>
            <a:r>
              <a:rPr lang="en-US"/>
              <a:t>.</a:t>
            </a:r>
            <a:endParaRPr lang="en-US"/>
          </a:p>
        </p:txBody>
      </p:sp>
      <p:sp>
        <p:nvSpPr>
          <p:cNvPr id="13" name="Text Box 12"/>
          <p:cNvSpPr txBox="1"/>
          <p:nvPr/>
        </p:nvSpPr>
        <p:spPr>
          <a:xfrm>
            <a:off x="458470" y="6383020"/>
            <a:ext cx="526097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>
                <a:hlinkClick r:id="rId3" action="ppaction://hlinkfile"/>
              </a:rPr>
              <a:t>https://exploreflask.com/en/latest/organizing.html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Rectangles 4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474535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Organization Pattern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rcRect r="37642"/>
          <a:stretch>
            <a:fillRect/>
          </a:stretch>
        </p:blipFill>
        <p:spPr>
          <a:xfrm>
            <a:off x="0" y="1882140"/>
            <a:ext cx="2364740" cy="401955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635" y="1360170"/>
            <a:ext cx="236410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sz="2800"/>
              <a:t>Package</a:t>
            </a:r>
            <a:endParaRPr lang="en-US" sz="2800"/>
          </a:p>
        </p:txBody>
      </p:sp>
      <p:graphicFrame>
        <p:nvGraphicFramePr>
          <p:cNvPr id="10" name="Table 9"/>
          <p:cNvGraphicFramePr/>
          <p:nvPr/>
        </p:nvGraphicFramePr>
        <p:xfrm>
          <a:off x="2535555" y="1224280"/>
          <a:ext cx="9564370" cy="55346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8055"/>
                <a:gridCol w="7346315"/>
              </a:tblGrid>
              <a:tr h="49974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1">
                          <a:solidFill>
                            <a:srgbClr val="404040"/>
                          </a:solidFill>
                          <a:uFillTx/>
                          <a:latin typeface="Arial" panose="020B0604020202020204" charset="-122"/>
                        </a:rPr>
                        <a:t>run.py</a:t>
                      </a:r>
                      <a:endParaRPr lang="en-US" sz="1400" b="1">
                        <a:solidFill>
                          <a:srgbClr val="404040"/>
                        </a:solidFill>
                        <a:uFillTx/>
                        <a:latin typeface="Arial" panose="020B0604020202020204" charset="-122"/>
                      </a:endParaRPr>
                    </a:p>
                  </a:txBody>
                  <a:tcPr vert="horz" anchor="ctr" anchorCtr="0">
                    <a:lnL w="12700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6F6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404040"/>
                          </a:solidFill>
                          <a:uFillTx/>
                          <a:latin typeface="Arial" panose="020B0604020202020204" charset="-122"/>
                        </a:rPr>
                        <a:t>This is the file that is invoked to </a:t>
                      </a:r>
                      <a:r>
                        <a:rPr lang="en-US" sz="1400" b="1">
                          <a:solidFill>
                            <a:srgbClr val="404040"/>
                          </a:solidFill>
                          <a:uFillTx/>
                          <a:latin typeface="Arial" panose="020B0604020202020204" charset="-122"/>
                        </a:rPr>
                        <a:t>start up </a:t>
                      </a:r>
                      <a:r>
                        <a:rPr lang="en-US" sz="1400" b="0">
                          <a:solidFill>
                            <a:srgbClr val="404040"/>
                          </a:solidFill>
                          <a:uFillTx/>
                          <a:latin typeface="Arial" panose="020B0604020202020204" charset="-122"/>
                        </a:rPr>
                        <a:t>a</a:t>
                      </a:r>
                      <a:r>
                        <a:rPr lang="en-US" sz="1400" b="1">
                          <a:solidFill>
                            <a:srgbClr val="404040"/>
                          </a:solidFill>
                          <a:uFillTx/>
                          <a:latin typeface="Arial" panose="020B0604020202020204" charset="-122"/>
                        </a:rPr>
                        <a:t> development server</a:t>
                      </a:r>
                      <a:r>
                        <a:rPr lang="en-US" sz="1400" b="0">
                          <a:solidFill>
                            <a:srgbClr val="404040"/>
                          </a:solidFill>
                          <a:uFillTx/>
                          <a:latin typeface="Arial" panose="020B0604020202020204" charset="-122"/>
                        </a:rPr>
                        <a:t>. </a:t>
                      </a:r>
                      <a:endParaRPr lang="en-US" sz="1400" b="0">
                        <a:solidFill>
                          <a:srgbClr val="404040"/>
                        </a:solidFill>
                        <a:uFillTx/>
                        <a:latin typeface="Arial" panose="020B0604020202020204" charset="-122"/>
                      </a:endParaRPr>
                    </a:p>
                  </a:txBody>
                  <a:tcPr vert="horz" anchor="ctr" anchorCtr="0">
                    <a:lnL w="12700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6F6"/>
                    </a:solidFill>
                  </a:tcPr>
                </a:tc>
              </a:tr>
              <a:tr h="49911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1">
                          <a:solidFill>
                            <a:srgbClr val="404040"/>
                          </a:solidFill>
                          <a:uFillTx/>
                          <a:latin typeface="Arial" panose="020B0604020202020204" charset="-122"/>
                        </a:rPr>
                        <a:t>requirements.txt</a:t>
                      </a:r>
                      <a:endParaRPr lang="en-US" sz="1400" b="1">
                        <a:solidFill>
                          <a:srgbClr val="404040"/>
                        </a:solidFill>
                        <a:uFillTx/>
                        <a:latin typeface="Arial" panose="020B0604020202020204" charset="-122"/>
                      </a:endParaRPr>
                    </a:p>
                  </a:txBody>
                  <a:tcPr vert="horz" anchor="ctr" anchorCtr="0">
                    <a:lnL w="12700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CFC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404040"/>
                          </a:solidFill>
                          <a:uFillTx/>
                          <a:latin typeface="Arial" panose="020B0604020202020204" charset="-122"/>
                        </a:rPr>
                        <a:t>This file</a:t>
                      </a:r>
                      <a:r>
                        <a:rPr lang="en-US" sz="1400" b="1">
                          <a:solidFill>
                            <a:srgbClr val="404040"/>
                          </a:solidFill>
                          <a:uFillTx/>
                          <a:latin typeface="Arial" panose="020B0604020202020204" charset="-122"/>
                        </a:rPr>
                        <a:t> lists all of the Python packages </a:t>
                      </a:r>
                      <a:r>
                        <a:rPr lang="en-US" sz="1400" b="0">
                          <a:solidFill>
                            <a:srgbClr val="404040"/>
                          </a:solidFill>
                          <a:uFillTx/>
                          <a:latin typeface="Arial" panose="020B0604020202020204" charset="-122"/>
                        </a:rPr>
                        <a:t>that your app depends on. </a:t>
                      </a:r>
                      <a:endParaRPr lang="en-US" sz="1400" b="0">
                        <a:solidFill>
                          <a:srgbClr val="404040"/>
                        </a:solidFill>
                        <a:uFillTx/>
                        <a:latin typeface="Arial" panose="020B0604020202020204" charset="-122"/>
                      </a:endParaRPr>
                    </a:p>
                  </a:txBody>
                  <a:tcPr vert="horz" anchor="ctr" anchorCtr="0">
                    <a:lnL w="12700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CFC"/>
                    </a:solidFill>
                  </a:tcPr>
                </a:tc>
              </a:tr>
              <a:tr h="49911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1">
                          <a:solidFill>
                            <a:srgbClr val="404040"/>
                          </a:solidFill>
                          <a:uFillTx/>
                          <a:latin typeface="Arial" panose="020B0604020202020204" charset="-122"/>
                        </a:rPr>
                        <a:t>config.py</a:t>
                      </a:r>
                      <a:endParaRPr lang="en-US" sz="1400" b="1">
                        <a:solidFill>
                          <a:srgbClr val="404040"/>
                        </a:solidFill>
                        <a:uFillTx/>
                        <a:latin typeface="Arial" panose="020B0604020202020204" charset="-122"/>
                      </a:endParaRPr>
                    </a:p>
                  </a:txBody>
                  <a:tcPr vert="horz" anchor="ctr" anchorCtr="0">
                    <a:lnL w="12700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6F6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404040"/>
                          </a:solidFill>
                          <a:uFillTx/>
                          <a:latin typeface="Arial" panose="020B0604020202020204" charset="-122"/>
                        </a:rPr>
                        <a:t>This file contains </a:t>
                      </a:r>
                      <a:r>
                        <a:rPr lang="en-US" sz="1400" b="1">
                          <a:solidFill>
                            <a:srgbClr val="404040"/>
                          </a:solidFill>
                          <a:uFillTx/>
                          <a:latin typeface="Arial" panose="020B0604020202020204" charset="-122"/>
                        </a:rPr>
                        <a:t>most of the configuration variables </a:t>
                      </a:r>
                      <a:r>
                        <a:rPr lang="en-US" sz="1400" b="0">
                          <a:solidFill>
                            <a:srgbClr val="404040"/>
                          </a:solidFill>
                          <a:uFillTx/>
                          <a:latin typeface="Arial" panose="020B0604020202020204" charset="-122"/>
                        </a:rPr>
                        <a:t>that your app needs.</a:t>
                      </a:r>
                      <a:endParaRPr lang="en-US" sz="1400" b="0">
                        <a:solidFill>
                          <a:srgbClr val="404040"/>
                        </a:solidFill>
                        <a:uFillTx/>
                        <a:latin typeface="Arial" panose="020B0604020202020204" charset="-122"/>
                      </a:endParaRPr>
                    </a:p>
                  </a:txBody>
                  <a:tcPr vert="horz" anchor="ctr" anchorCtr="0">
                    <a:lnL w="12700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6F6"/>
                    </a:solidFill>
                  </a:tcPr>
                </a:tc>
              </a:tr>
              <a:tr h="82169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1">
                          <a:solidFill>
                            <a:srgbClr val="404040"/>
                          </a:solidFill>
                          <a:uFillTx/>
                          <a:latin typeface="Arial" panose="020B0604020202020204" charset="-122"/>
                        </a:rPr>
                        <a:t>/instance/config.py</a:t>
                      </a:r>
                      <a:endParaRPr lang="en-US" sz="1400" b="1">
                        <a:solidFill>
                          <a:srgbClr val="404040"/>
                        </a:solidFill>
                        <a:uFillTx/>
                        <a:latin typeface="Arial" panose="020B0604020202020204" charset="-122"/>
                      </a:endParaRPr>
                    </a:p>
                  </a:txBody>
                  <a:tcPr vert="horz" anchor="ctr" anchorCtr="0">
                    <a:lnL w="12700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CFC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404040"/>
                          </a:solidFill>
                          <a:uFillTx/>
                          <a:latin typeface="Arial" panose="020B0604020202020204" charset="-122"/>
                        </a:rPr>
                        <a:t>This file contains </a:t>
                      </a:r>
                      <a:r>
                        <a:rPr lang="en-US" sz="1400" b="1">
                          <a:solidFill>
                            <a:srgbClr val="404040"/>
                          </a:solidFill>
                          <a:uFillTx/>
                          <a:latin typeface="Arial" panose="020B0604020202020204" charset="-122"/>
                        </a:rPr>
                        <a:t>configuration variables</a:t>
                      </a:r>
                      <a:r>
                        <a:rPr lang="en-US" sz="1400" b="0">
                          <a:solidFill>
                            <a:srgbClr val="404040"/>
                          </a:solidFill>
                          <a:uFillTx/>
                          <a:latin typeface="Arial" panose="020B0604020202020204" charset="-122"/>
                        </a:rPr>
                        <a:t> that </a:t>
                      </a:r>
                      <a:r>
                        <a:rPr lang="en-US" sz="1400" b="1">
                          <a:solidFill>
                            <a:srgbClr val="404040"/>
                          </a:solidFill>
                          <a:uFillTx/>
                          <a:latin typeface="Arial" panose="020B0604020202020204" charset="-122"/>
                        </a:rPr>
                        <a:t>shouldn’t be in version control</a:t>
                      </a:r>
                      <a:r>
                        <a:rPr lang="en-US" sz="1400" b="0">
                          <a:solidFill>
                            <a:srgbClr val="404040"/>
                          </a:solidFill>
                          <a:uFillTx/>
                          <a:latin typeface="Arial" panose="020B0604020202020204" charset="-122"/>
                        </a:rPr>
                        <a:t>. </a:t>
                      </a:r>
                      <a:endParaRPr lang="en-US" sz="1400" b="0">
                        <a:solidFill>
                          <a:srgbClr val="404040"/>
                        </a:solidFill>
                        <a:uFillTx/>
                        <a:latin typeface="Arial" panose="020B0604020202020204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404040"/>
                          </a:solidFill>
                          <a:uFillTx/>
                          <a:latin typeface="Arial" panose="020B0604020202020204" charset="-122"/>
                        </a:rPr>
                        <a:t>Like</a:t>
                      </a:r>
                      <a:r>
                        <a:rPr lang="en-US" sz="1400" b="1">
                          <a:solidFill>
                            <a:srgbClr val="404040"/>
                          </a:solidFill>
                          <a:uFillTx/>
                          <a:latin typeface="Arial" panose="020B0604020202020204" charset="-122"/>
                        </a:rPr>
                        <a:t> API keys</a:t>
                      </a:r>
                      <a:r>
                        <a:rPr lang="en-US" sz="1400" b="0">
                          <a:solidFill>
                            <a:srgbClr val="404040"/>
                          </a:solidFill>
                          <a:uFillTx/>
                          <a:latin typeface="Arial" panose="020B0604020202020204" charset="-122"/>
                        </a:rPr>
                        <a:t> and </a:t>
                      </a:r>
                      <a:r>
                        <a:rPr lang="en-US" sz="1400" b="1">
                          <a:solidFill>
                            <a:srgbClr val="404040"/>
                          </a:solidFill>
                          <a:uFillTx/>
                          <a:latin typeface="Arial" panose="020B0604020202020204" charset="-122"/>
                        </a:rPr>
                        <a:t>database URIs</a:t>
                      </a:r>
                      <a:r>
                        <a:rPr lang="en-US" sz="1400" b="0">
                          <a:solidFill>
                            <a:srgbClr val="404040"/>
                          </a:solidFill>
                          <a:uFillTx/>
                          <a:latin typeface="Arial" panose="020B0604020202020204" charset="-122"/>
                        </a:rPr>
                        <a:t> containing </a:t>
                      </a:r>
                      <a:r>
                        <a:rPr lang="en-US" sz="1400" b="1">
                          <a:solidFill>
                            <a:srgbClr val="404040"/>
                          </a:solidFill>
                          <a:uFillTx/>
                          <a:latin typeface="Arial" panose="020B0604020202020204" charset="-122"/>
                        </a:rPr>
                        <a:t>passwords</a:t>
                      </a:r>
                      <a:r>
                        <a:rPr lang="en-US" sz="1400" b="0">
                          <a:solidFill>
                            <a:srgbClr val="404040"/>
                          </a:solidFill>
                          <a:uFillTx/>
                          <a:latin typeface="Arial" panose="020B0604020202020204" charset="-122"/>
                        </a:rPr>
                        <a:t>. </a:t>
                      </a:r>
                      <a:endParaRPr lang="en-US" sz="1400" b="0">
                        <a:solidFill>
                          <a:srgbClr val="404040"/>
                        </a:solidFill>
                        <a:uFillTx/>
                        <a:latin typeface="Arial" panose="020B0604020202020204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404040"/>
                          </a:solidFill>
                          <a:uFillTx/>
                          <a:latin typeface="Arial" panose="020B0604020202020204" charset="-122"/>
                        </a:rPr>
                        <a:t>This also contains variables that are specific to this particular instance of your app.</a:t>
                      </a:r>
                      <a:endParaRPr lang="en-US" sz="1400" b="0">
                        <a:solidFill>
                          <a:srgbClr val="404040"/>
                        </a:solidFill>
                        <a:uFillTx/>
                        <a:latin typeface="Arial" panose="020B0604020202020204" charset="-122"/>
                      </a:endParaRPr>
                    </a:p>
                  </a:txBody>
                  <a:tcPr vert="horz" anchor="ctr" anchorCtr="0">
                    <a:lnL w="12700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CFC"/>
                    </a:solidFill>
                  </a:tcPr>
                </a:tc>
              </a:tr>
              <a:tr h="49911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1">
                          <a:solidFill>
                            <a:srgbClr val="404040"/>
                          </a:solidFill>
                          <a:uFillTx/>
                          <a:latin typeface="Arial" panose="020B0604020202020204" charset="-122"/>
                        </a:rPr>
                        <a:t>/yourapp/</a:t>
                      </a:r>
                      <a:endParaRPr lang="en-US" sz="1400" b="1">
                        <a:solidFill>
                          <a:srgbClr val="404040"/>
                        </a:solidFill>
                        <a:uFillTx/>
                        <a:latin typeface="Arial" panose="020B0604020202020204" charset="-122"/>
                      </a:endParaRPr>
                    </a:p>
                  </a:txBody>
                  <a:tcPr vert="horz" anchor="ctr" anchorCtr="0">
                    <a:lnL w="12700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6F6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404040"/>
                          </a:solidFill>
                          <a:uFillTx/>
                          <a:latin typeface="Arial" panose="020B0604020202020204" charset="-122"/>
                        </a:rPr>
                        <a:t>This is the package that contains your application.</a:t>
                      </a:r>
                      <a:endParaRPr lang="en-US" sz="1400" b="0">
                        <a:solidFill>
                          <a:srgbClr val="404040"/>
                        </a:solidFill>
                        <a:uFillTx/>
                        <a:latin typeface="Arial" panose="020B0604020202020204" charset="-122"/>
                      </a:endParaRPr>
                    </a:p>
                  </a:txBody>
                  <a:tcPr vert="horz" anchor="ctr" anchorCtr="0">
                    <a:lnL w="12700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6F6"/>
                    </a:solidFill>
                  </a:tcPr>
                </a:tc>
              </a:tr>
              <a:tr h="54419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1">
                          <a:solidFill>
                            <a:srgbClr val="404040"/>
                          </a:solidFill>
                          <a:uFillTx/>
                          <a:latin typeface="Arial" panose="020B0604020202020204" charset="-122"/>
                        </a:rPr>
                        <a:t>/yourapp/__init__.py</a:t>
                      </a:r>
                      <a:endParaRPr lang="en-US" sz="1400" b="1">
                        <a:solidFill>
                          <a:srgbClr val="404040"/>
                        </a:solidFill>
                        <a:uFillTx/>
                        <a:latin typeface="Arial" panose="020B0604020202020204" charset="-122"/>
                      </a:endParaRPr>
                    </a:p>
                  </a:txBody>
                  <a:tcPr vert="horz" anchor="ctr" anchorCtr="0">
                    <a:lnL w="12700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CFC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404040"/>
                          </a:solidFill>
                          <a:uFillTx/>
                          <a:latin typeface="Arial" panose="020B0604020202020204" charset="-122"/>
                        </a:rPr>
                        <a:t>This file </a:t>
                      </a:r>
                      <a:r>
                        <a:rPr lang="en-US" sz="1400" b="1">
                          <a:solidFill>
                            <a:srgbClr val="404040"/>
                          </a:solidFill>
                          <a:uFillTx/>
                          <a:latin typeface="Arial" panose="020B0604020202020204" charset="-122"/>
                        </a:rPr>
                        <a:t>initializes </a:t>
                      </a:r>
                      <a:r>
                        <a:rPr lang="en-US" sz="1400" b="0">
                          <a:solidFill>
                            <a:srgbClr val="404040"/>
                          </a:solidFill>
                          <a:uFillTx/>
                          <a:latin typeface="Arial" panose="020B0604020202020204" charset="-122"/>
                        </a:rPr>
                        <a:t>your </a:t>
                      </a:r>
                      <a:r>
                        <a:rPr lang="en-US" sz="1400" b="1">
                          <a:solidFill>
                            <a:srgbClr val="404040"/>
                          </a:solidFill>
                          <a:uFillTx/>
                          <a:latin typeface="Arial" panose="020B0604020202020204" charset="-122"/>
                        </a:rPr>
                        <a:t>application </a:t>
                      </a:r>
                      <a:r>
                        <a:rPr lang="en-US" sz="1400" b="0">
                          <a:solidFill>
                            <a:srgbClr val="404040"/>
                          </a:solidFill>
                          <a:uFillTx/>
                          <a:latin typeface="Arial" panose="020B0604020202020204" charset="-122"/>
                        </a:rPr>
                        <a:t>and brings together all of the various components.</a:t>
                      </a:r>
                      <a:endParaRPr lang="en-US" sz="1400" b="0">
                        <a:solidFill>
                          <a:srgbClr val="404040"/>
                        </a:solidFill>
                        <a:uFillTx/>
                        <a:latin typeface="Arial" panose="020B0604020202020204" charset="-122"/>
                      </a:endParaRPr>
                    </a:p>
                  </a:txBody>
                  <a:tcPr vert="horz" anchor="ctr" anchorCtr="0">
                    <a:lnL w="12700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CFC"/>
                    </a:solidFill>
                  </a:tcPr>
                </a:tc>
              </a:tr>
              <a:tr h="54356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1">
                          <a:solidFill>
                            <a:srgbClr val="404040"/>
                          </a:solidFill>
                          <a:uFillTx/>
                          <a:latin typeface="Arial" panose="020B0604020202020204" charset="-122"/>
                        </a:rPr>
                        <a:t>/yourapp/views.py</a:t>
                      </a:r>
                      <a:endParaRPr lang="en-US" sz="1400" b="1">
                        <a:solidFill>
                          <a:srgbClr val="404040"/>
                        </a:solidFill>
                        <a:uFillTx/>
                        <a:latin typeface="Arial" panose="020B0604020202020204" charset="-122"/>
                      </a:endParaRPr>
                    </a:p>
                  </a:txBody>
                  <a:tcPr vert="horz" anchor="ctr" anchorCtr="0">
                    <a:lnL w="12700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6F6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404040"/>
                          </a:solidFill>
                          <a:uFillTx/>
                          <a:latin typeface="Arial" panose="020B0604020202020204" charset="-122"/>
                        </a:rPr>
                        <a:t>This is where the </a:t>
                      </a:r>
                      <a:r>
                        <a:rPr lang="en-US" sz="1400" b="1">
                          <a:solidFill>
                            <a:srgbClr val="404040"/>
                          </a:solidFill>
                          <a:uFillTx/>
                          <a:latin typeface="Arial" panose="020B0604020202020204" charset="-122"/>
                        </a:rPr>
                        <a:t>routes </a:t>
                      </a:r>
                      <a:r>
                        <a:rPr lang="en-US" sz="1400" b="0">
                          <a:solidFill>
                            <a:srgbClr val="404040"/>
                          </a:solidFill>
                          <a:uFillTx/>
                          <a:latin typeface="Arial" panose="020B0604020202020204" charset="-122"/>
                        </a:rPr>
                        <a:t>are defined. </a:t>
                      </a:r>
                      <a:endParaRPr lang="en-US" sz="1400" b="0">
                        <a:solidFill>
                          <a:srgbClr val="404040"/>
                        </a:solidFill>
                        <a:uFillTx/>
                        <a:latin typeface="Arial" panose="020B0604020202020204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404040"/>
                          </a:solidFill>
                          <a:uFillTx/>
                          <a:latin typeface="Arial" panose="020B0604020202020204" charset="-122"/>
                        </a:rPr>
                        <a:t>It may be split into a package of its own (</a:t>
                      </a:r>
                      <a:r>
                        <a:rPr lang="en-US" sz="1400" b="1" i="1">
                          <a:solidFill>
                            <a:srgbClr val="404040"/>
                          </a:solidFill>
                          <a:uFillTx/>
                          <a:latin typeface="Arial" panose="020B0604020202020204" charset="-122"/>
                        </a:rPr>
                        <a:t>yourapp/views/</a:t>
                      </a:r>
                      <a:r>
                        <a:rPr lang="en-US" sz="1400" b="0">
                          <a:solidFill>
                            <a:srgbClr val="404040"/>
                          </a:solidFill>
                          <a:uFillTx/>
                          <a:latin typeface="Arial" panose="020B0604020202020204" charset="-122"/>
                        </a:rPr>
                        <a:t>) </a:t>
                      </a:r>
                      <a:endParaRPr lang="en-US" sz="1400" b="0">
                        <a:solidFill>
                          <a:srgbClr val="404040"/>
                        </a:solidFill>
                        <a:uFillTx/>
                        <a:latin typeface="Arial" panose="020B0604020202020204" charset="-122"/>
                      </a:endParaRPr>
                    </a:p>
                  </a:txBody>
                  <a:tcPr vert="horz" anchor="ctr" anchorCtr="0">
                    <a:lnL w="12700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6F6"/>
                    </a:solidFill>
                  </a:tcPr>
                </a:tc>
              </a:tr>
              <a:tr h="54419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1">
                          <a:solidFill>
                            <a:srgbClr val="404040"/>
                          </a:solidFill>
                          <a:uFillTx/>
                          <a:latin typeface="Arial" panose="020B0604020202020204" charset="-122"/>
                        </a:rPr>
                        <a:t>/yourapp/models.py</a:t>
                      </a:r>
                      <a:endParaRPr lang="en-US" sz="1400" b="1">
                        <a:solidFill>
                          <a:srgbClr val="404040"/>
                        </a:solidFill>
                        <a:uFillTx/>
                        <a:latin typeface="Arial" panose="020B0604020202020204" charset="-122"/>
                      </a:endParaRPr>
                    </a:p>
                  </a:txBody>
                  <a:tcPr vert="horz" anchor="ctr" anchorCtr="0">
                    <a:lnL w="12700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CFC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404040"/>
                          </a:solidFill>
                          <a:uFillTx/>
                          <a:latin typeface="Arial" panose="020B0604020202020204" charset="-122"/>
                        </a:rPr>
                        <a:t>This is where you define the </a:t>
                      </a:r>
                      <a:r>
                        <a:rPr lang="en-US" sz="1400" b="1">
                          <a:solidFill>
                            <a:srgbClr val="404040"/>
                          </a:solidFill>
                          <a:uFillTx/>
                          <a:latin typeface="Arial" panose="020B0604020202020204" charset="-122"/>
                        </a:rPr>
                        <a:t>models </a:t>
                      </a:r>
                      <a:r>
                        <a:rPr lang="en-US" sz="1400" b="0">
                          <a:solidFill>
                            <a:srgbClr val="404040"/>
                          </a:solidFill>
                          <a:uFillTx/>
                          <a:latin typeface="Arial" panose="020B0604020202020204" charset="-122"/>
                        </a:rPr>
                        <a:t>of your application. </a:t>
                      </a:r>
                      <a:endParaRPr lang="en-US" sz="1400" b="0">
                        <a:solidFill>
                          <a:srgbClr val="404040"/>
                        </a:solidFill>
                        <a:uFillTx/>
                        <a:latin typeface="Arial" panose="020B0604020202020204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404040"/>
                          </a:solidFill>
                          <a:uFillTx/>
                          <a:latin typeface="Arial" panose="020B0604020202020204" charset="-122"/>
                        </a:rPr>
                        <a:t>This may be split into several modules in the same way as </a:t>
                      </a:r>
                      <a:r>
                        <a:rPr lang="en-US" sz="1400" b="1">
                          <a:solidFill>
                            <a:srgbClr val="404040"/>
                          </a:solidFill>
                          <a:uFillTx/>
                          <a:latin typeface="Arial" panose="020B0604020202020204" charset="-122"/>
                        </a:rPr>
                        <a:t>views.py</a:t>
                      </a:r>
                      <a:r>
                        <a:rPr lang="en-US" sz="1400" b="0">
                          <a:solidFill>
                            <a:srgbClr val="404040"/>
                          </a:solidFill>
                          <a:uFillTx/>
                          <a:latin typeface="Arial" panose="020B0604020202020204" charset="-122"/>
                        </a:rPr>
                        <a:t>.</a:t>
                      </a:r>
                      <a:endParaRPr lang="en-US" sz="1400" b="0">
                        <a:solidFill>
                          <a:srgbClr val="404040"/>
                        </a:solidFill>
                        <a:uFillTx/>
                        <a:latin typeface="Arial" panose="020B0604020202020204" charset="-122"/>
                      </a:endParaRPr>
                    </a:p>
                  </a:txBody>
                  <a:tcPr vert="horz" anchor="ctr" anchorCtr="0">
                    <a:lnL w="12700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CFC"/>
                    </a:solidFill>
                  </a:tcPr>
                </a:tc>
              </a:tr>
              <a:tr h="54038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1">
                          <a:solidFill>
                            <a:srgbClr val="404040"/>
                          </a:solidFill>
                          <a:uFillTx/>
                          <a:latin typeface="Arial" panose="020B0604020202020204" charset="-122"/>
                        </a:rPr>
                        <a:t>/yourapp/static/</a:t>
                      </a:r>
                      <a:endParaRPr lang="en-US" sz="1400" b="1">
                        <a:solidFill>
                          <a:srgbClr val="404040"/>
                        </a:solidFill>
                        <a:uFillTx/>
                        <a:latin typeface="Arial" panose="020B0604020202020204" charset="-122"/>
                      </a:endParaRPr>
                    </a:p>
                  </a:txBody>
                  <a:tcPr vert="horz" anchor="ctr" anchorCtr="0">
                    <a:lnL w="12700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6F6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404040"/>
                          </a:solidFill>
                          <a:uFillTx/>
                          <a:latin typeface="Arial" panose="020B0604020202020204" charset="-122"/>
                        </a:rPr>
                        <a:t>This directory contains the public </a:t>
                      </a:r>
                      <a:r>
                        <a:rPr lang="en-US" sz="1400" b="1">
                          <a:solidFill>
                            <a:srgbClr val="404040"/>
                          </a:solidFill>
                          <a:uFillTx/>
                          <a:latin typeface="Arial" panose="020B0604020202020204" charset="-122"/>
                        </a:rPr>
                        <a:t>CSS, JavaScript, images </a:t>
                      </a:r>
                      <a:r>
                        <a:rPr lang="en-US" sz="1400" b="0">
                          <a:solidFill>
                            <a:srgbClr val="404040"/>
                          </a:solidFill>
                          <a:uFillTx/>
                          <a:latin typeface="Arial" panose="020B0604020202020204" charset="-122"/>
                        </a:rPr>
                        <a:t>and</a:t>
                      </a:r>
                      <a:r>
                        <a:rPr lang="en-US" sz="1400" b="1">
                          <a:solidFill>
                            <a:srgbClr val="404040"/>
                          </a:solidFill>
                          <a:uFillTx/>
                          <a:latin typeface="Arial" panose="020B0604020202020204" charset="-122"/>
                        </a:rPr>
                        <a:t> other files</a:t>
                      </a:r>
                      <a:r>
                        <a:rPr lang="en-US" sz="1400" b="0">
                          <a:solidFill>
                            <a:srgbClr val="404040"/>
                          </a:solidFill>
                          <a:uFillTx/>
                          <a:latin typeface="Arial" panose="020B0604020202020204" charset="-122"/>
                        </a:rPr>
                        <a:t>.</a:t>
                      </a:r>
                      <a:endParaRPr lang="en-US" sz="1400" b="0">
                        <a:solidFill>
                          <a:srgbClr val="404040"/>
                        </a:solidFill>
                        <a:uFillTx/>
                        <a:latin typeface="Arial" panose="020B0604020202020204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404040"/>
                          </a:solidFill>
                          <a:uFillTx/>
                          <a:latin typeface="Arial" panose="020B0604020202020204" charset="-122"/>
                        </a:rPr>
                        <a:t>It is accessible from </a:t>
                      </a:r>
                      <a:r>
                        <a:rPr lang="en-US" sz="1400" b="1">
                          <a:solidFill>
                            <a:srgbClr val="404040"/>
                          </a:solidFill>
                          <a:uFillTx/>
                          <a:latin typeface="Arial" panose="020B0604020202020204" charset="-122"/>
                        </a:rPr>
                        <a:t>yourapp.com/static/ </a:t>
                      </a:r>
                      <a:r>
                        <a:rPr lang="en-US" sz="1400" b="0">
                          <a:solidFill>
                            <a:srgbClr val="404040"/>
                          </a:solidFill>
                          <a:uFillTx/>
                          <a:latin typeface="Arial" panose="020B0604020202020204" charset="-122"/>
                        </a:rPr>
                        <a:t>by default (</a:t>
                      </a:r>
                      <a:r>
                        <a:rPr lang="en-US" sz="1400" b="1">
                          <a:solidFill>
                            <a:srgbClr val="404040"/>
                          </a:solidFill>
                          <a:uFillTx/>
                          <a:latin typeface="Arial" panose="020B0604020202020204" charset="-122"/>
                        </a:rPr>
                        <a:t>Public</a:t>
                      </a:r>
                      <a:r>
                        <a:rPr lang="en-US" sz="1400" b="0">
                          <a:solidFill>
                            <a:srgbClr val="404040"/>
                          </a:solidFill>
                          <a:uFillTx/>
                          <a:latin typeface="Arial" panose="020B0604020202020204" charset="-122"/>
                        </a:rPr>
                        <a:t>).</a:t>
                      </a:r>
                      <a:endParaRPr lang="en-US" sz="1400" b="0">
                        <a:solidFill>
                          <a:srgbClr val="404040"/>
                        </a:solidFill>
                        <a:uFillTx/>
                        <a:latin typeface="Arial" panose="020B0604020202020204" charset="-122"/>
                      </a:endParaRPr>
                    </a:p>
                  </a:txBody>
                  <a:tcPr vert="horz" anchor="ctr" anchorCtr="0">
                    <a:lnL w="12700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6F6"/>
                    </a:solidFill>
                  </a:tcPr>
                </a:tc>
              </a:tr>
              <a:tr h="54356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1">
                          <a:solidFill>
                            <a:srgbClr val="404040"/>
                          </a:solidFill>
                          <a:uFillTx/>
                          <a:latin typeface="Arial" panose="020B0604020202020204" charset="-122"/>
                        </a:rPr>
                        <a:t>/yourapp/templates/</a:t>
                      </a:r>
                      <a:endParaRPr lang="en-US" sz="1400" b="1">
                        <a:solidFill>
                          <a:srgbClr val="404040"/>
                        </a:solidFill>
                        <a:uFillTx/>
                        <a:latin typeface="Arial" panose="020B0604020202020204" charset="-122"/>
                      </a:endParaRPr>
                    </a:p>
                  </a:txBody>
                  <a:tcPr vert="horz" anchor="ctr" anchorCtr="0">
                    <a:lnL w="12700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CFC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404040"/>
                          </a:solidFill>
                          <a:uFillTx/>
                          <a:latin typeface="Arial" panose="020B0604020202020204" charset="-122"/>
                        </a:rPr>
                        <a:t>This is where you’ll put the </a:t>
                      </a:r>
                      <a:r>
                        <a:rPr lang="en-US" sz="1400" b="1">
                          <a:solidFill>
                            <a:srgbClr val="404040"/>
                          </a:solidFill>
                          <a:uFillTx/>
                          <a:latin typeface="Arial" panose="020B0604020202020204" charset="-122"/>
                        </a:rPr>
                        <a:t>Jinja2 </a:t>
                      </a:r>
                      <a:r>
                        <a:rPr lang="en-US" sz="1400" b="0">
                          <a:solidFill>
                            <a:srgbClr val="404040"/>
                          </a:solidFill>
                          <a:uFillTx/>
                          <a:latin typeface="Arial" panose="020B0604020202020204" charset="-122"/>
                        </a:rPr>
                        <a:t>templates for your app.</a:t>
                      </a:r>
                      <a:endParaRPr lang="en-US" sz="1400" b="0">
                        <a:solidFill>
                          <a:srgbClr val="404040"/>
                        </a:solidFill>
                        <a:uFillTx/>
                        <a:latin typeface="Arial" panose="020B0604020202020204" charset="-122"/>
                      </a:endParaRPr>
                    </a:p>
                  </a:txBody>
                  <a:tcPr vert="horz" anchor="ctr" anchorCtr="0">
                    <a:lnL w="12700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CFC"/>
                    </a:solidFill>
                  </a:tcPr>
                </a:tc>
              </a:tr>
            </a:tbl>
          </a:graphicData>
        </a:graphic>
      </p:graphicFrame>
      <p:sp>
        <p:nvSpPr>
          <p:cNvPr id="13" name="Text Box 12"/>
          <p:cNvSpPr txBox="1"/>
          <p:nvPr/>
        </p:nvSpPr>
        <p:spPr>
          <a:xfrm>
            <a:off x="284480" y="6390640"/>
            <a:ext cx="225107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>
                <a:hlinkClick r:id="rId2" action="ppaction://hlinkfile"/>
              </a:rPr>
              <a:t>Organizing Pattern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Rectangles 4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474535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Organization Pattern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rcRect r="37642"/>
          <a:stretch>
            <a:fillRect/>
          </a:stretch>
        </p:blipFill>
        <p:spPr>
          <a:xfrm>
            <a:off x="0" y="1882140"/>
            <a:ext cx="2364740" cy="401955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635" y="1360170"/>
            <a:ext cx="236410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sz="2800"/>
              <a:t>Package</a:t>
            </a:r>
            <a:endParaRPr lang="en-US" sz="2800"/>
          </a:p>
        </p:txBody>
      </p:sp>
      <p:sp>
        <p:nvSpPr>
          <p:cNvPr id="13" name="Text Box 12"/>
          <p:cNvSpPr txBox="1"/>
          <p:nvPr/>
        </p:nvSpPr>
        <p:spPr>
          <a:xfrm>
            <a:off x="284480" y="6390640"/>
            <a:ext cx="225107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>
                <a:hlinkClick r:id="rId2" action="ppaction://hlinkfile"/>
              </a:rPr>
              <a:t>Organizing Pattern</a:t>
            </a:r>
            <a:endParaRPr lang="en-US"/>
          </a:p>
        </p:txBody>
      </p:sp>
      <p:sp>
        <p:nvSpPr>
          <p:cNvPr id="7" name="Rectangles 6"/>
          <p:cNvSpPr/>
          <p:nvPr/>
        </p:nvSpPr>
        <p:spPr>
          <a:xfrm>
            <a:off x="3268980" y="1261110"/>
            <a:ext cx="8552180" cy="54978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Rectangles 9"/>
          <p:cNvSpPr/>
          <p:nvPr/>
        </p:nvSpPr>
        <p:spPr>
          <a:xfrm>
            <a:off x="3658870" y="2648585"/>
            <a:ext cx="7666990" cy="39096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Folded Corner 11"/>
          <p:cNvSpPr/>
          <p:nvPr/>
        </p:nvSpPr>
        <p:spPr>
          <a:xfrm>
            <a:off x="4289425" y="2786380"/>
            <a:ext cx="914400" cy="914400"/>
          </a:xfrm>
          <a:prstGeom prst="foldedCorner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>
                <a:solidFill>
                  <a:schemeClr val="tx1"/>
                </a:solidFill>
              </a:rPr>
              <a:t>app/</a:t>
            </a:r>
            <a:endParaRPr lang="en-US" sz="1200">
              <a:solidFill>
                <a:schemeClr val="tx1"/>
              </a:solidFill>
            </a:endParaRPr>
          </a:p>
          <a:p>
            <a:pPr algn="ctr"/>
            <a:r>
              <a:rPr lang="en-US" sz="1200">
                <a:solidFill>
                  <a:schemeClr val="tx1"/>
                </a:solidFill>
              </a:rPr>
              <a:t>__init__.py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4" name="Folded Corner 13"/>
          <p:cNvSpPr/>
          <p:nvPr/>
        </p:nvSpPr>
        <p:spPr>
          <a:xfrm>
            <a:off x="4289425" y="1508760"/>
            <a:ext cx="914400" cy="914400"/>
          </a:xfrm>
          <a:prstGeom prst="foldedCorner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>
                <a:solidFill>
                  <a:schemeClr val="tx1"/>
                </a:solidFill>
              </a:rPr>
              <a:t>run.py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5" name="Folded Corner 14"/>
          <p:cNvSpPr/>
          <p:nvPr/>
        </p:nvSpPr>
        <p:spPr>
          <a:xfrm>
            <a:off x="5779135" y="4122420"/>
            <a:ext cx="914400" cy="914400"/>
          </a:xfrm>
          <a:prstGeom prst="foldedCorner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>
                <a:solidFill>
                  <a:schemeClr val="tx1"/>
                </a:solidFill>
              </a:rPr>
              <a:t>config.py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6" name="Folded Corner 15"/>
          <p:cNvSpPr/>
          <p:nvPr/>
        </p:nvSpPr>
        <p:spPr>
          <a:xfrm>
            <a:off x="7128510" y="4122420"/>
            <a:ext cx="914400" cy="914400"/>
          </a:xfrm>
          <a:prstGeom prst="foldedCorner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>
                <a:solidFill>
                  <a:schemeClr val="tx1"/>
                </a:solidFill>
              </a:rPr>
              <a:t>instance/</a:t>
            </a:r>
            <a:endParaRPr lang="en-US" sz="1200">
              <a:solidFill>
                <a:schemeClr val="tx1"/>
              </a:solidFill>
            </a:endParaRPr>
          </a:p>
          <a:p>
            <a:pPr algn="ctr"/>
            <a:r>
              <a:rPr lang="en-US" sz="1200">
                <a:solidFill>
                  <a:schemeClr val="tx1"/>
                </a:solidFill>
              </a:rPr>
              <a:t>config.py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7" name="Folded Corner 16"/>
          <p:cNvSpPr/>
          <p:nvPr/>
        </p:nvSpPr>
        <p:spPr>
          <a:xfrm>
            <a:off x="4289425" y="4122420"/>
            <a:ext cx="914400" cy="914400"/>
          </a:xfrm>
          <a:prstGeom prst="foldedCorner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>
                <a:solidFill>
                  <a:schemeClr val="tx1"/>
                </a:solidFill>
              </a:rPr>
              <a:t>app/</a:t>
            </a:r>
            <a:endParaRPr lang="en-US" sz="1200">
              <a:solidFill>
                <a:schemeClr val="tx1"/>
              </a:solidFill>
            </a:endParaRPr>
          </a:p>
          <a:p>
            <a:pPr algn="ctr"/>
            <a:r>
              <a:rPr lang="en-US" sz="1200">
                <a:solidFill>
                  <a:schemeClr val="tx1"/>
                </a:solidFill>
              </a:rPr>
              <a:t>views.py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8" name="Folded Corner 17"/>
          <p:cNvSpPr/>
          <p:nvPr/>
        </p:nvSpPr>
        <p:spPr>
          <a:xfrm>
            <a:off x="4289425" y="5452745"/>
            <a:ext cx="914400" cy="914400"/>
          </a:xfrm>
          <a:prstGeom prst="foldedCorner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>
                <a:solidFill>
                  <a:schemeClr val="tx1"/>
                </a:solidFill>
              </a:rPr>
              <a:t>app/</a:t>
            </a:r>
            <a:endParaRPr lang="en-US" sz="1200">
              <a:solidFill>
                <a:schemeClr val="tx1"/>
              </a:solidFill>
            </a:endParaRPr>
          </a:p>
          <a:p>
            <a:pPr algn="ctr"/>
            <a:r>
              <a:rPr lang="en-US" sz="1200">
                <a:solidFill>
                  <a:schemeClr val="tx1"/>
                </a:solidFill>
              </a:rPr>
              <a:t>models.py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9" name="Folded Corner 18"/>
          <p:cNvSpPr/>
          <p:nvPr/>
        </p:nvSpPr>
        <p:spPr>
          <a:xfrm>
            <a:off x="5779135" y="5452745"/>
            <a:ext cx="914400" cy="914400"/>
          </a:xfrm>
          <a:prstGeom prst="foldedCorner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>
                <a:solidFill>
                  <a:schemeClr val="tx1"/>
                </a:solidFill>
              </a:rPr>
              <a:t>app/</a:t>
            </a:r>
            <a:endParaRPr lang="en-US" sz="1200">
              <a:solidFill>
                <a:schemeClr val="tx1"/>
              </a:solidFill>
            </a:endParaRPr>
          </a:p>
          <a:p>
            <a:pPr algn="ctr"/>
            <a:r>
              <a:rPr lang="en-US" sz="1200">
                <a:solidFill>
                  <a:schemeClr val="tx1"/>
                </a:solidFill>
              </a:rPr>
              <a:t>forms.py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20" name="Flowchart: Card 19"/>
          <p:cNvSpPr/>
          <p:nvPr/>
        </p:nvSpPr>
        <p:spPr>
          <a:xfrm>
            <a:off x="7268845" y="5453380"/>
            <a:ext cx="914400" cy="883920"/>
          </a:xfrm>
          <a:prstGeom prst="flowChartPunchedCard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>
                <a:solidFill>
                  <a:schemeClr val="tx1"/>
                </a:solidFill>
              </a:rPr>
              <a:t>app/</a:t>
            </a:r>
            <a:endParaRPr lang="en-US" sz="1200">
              <a:solidFill>
                <a:schemeClr val="tx1"/>
              </a:solidFill>
            </a:endParaRPr>
          </a:p>
          <a:p>
            <a:pPr algn="ctr"/>
            <a:r>
              <a:rPr lang="en-US" sz="1200">
                <a:solidFill>
                  <a:schemeClr val="tx1"/>
                </a:solidFill>
              </a:rPr>
              <a:t>template/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21" name="Flowchart: Card 20"/>
          <p:cNvSpPr/>
          <p:nvPr/>
        </p:nvSpPr>
        <p:spPr>
          <a:xfrm>
            <a:off x="8758555" y="5467985"/>
            <a:ext cx="914400" cy="883920"/>
          </a:xfrm>
          <a:prstGeom prst="flowChartPunchedCard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>
                <a:solidFill>
                  <a:schemeClr val="tx1"/>
                </a:solidFill>
              </a:rPr>
              <a:t>app/</a:t>
            </a:r>
            <a:endParaRPr lang="en-US" sz="1200">
              <a:solidFill>
                <a:schemeClr val="tx1"/>
              </a:solidFill>
            </a:endParaRPr>
          </a:p>
          <a:p>
            <a:pPr algn="ctr"/>
            <a:r>
              <a:rPr lang="en-US" sz="1200">
                <a:solidFill>
                  <a:schemeClr val="tx1"/>
                </a:solidFill>
              </a:rPr>
              <a:t>static/</a:t>
            </a:r>
            <a:endParaRPr lang="en-US" sz="120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/>
          <p:cNvCxnSpPr>
            <a:stCxn id="18" idx="0"/>
            <a:endCxn id="17" idx="2"/>
          </p:cNvCxnSpPr>
          <p:nvPr/>
        </p:nvCxnSpPr>
        <p:spPr>
          <a:xfrm flipV="1">
            <a:off x="4746625" y="5036820"/>
            <a:ext cx="0" cy="415925"/>
          </a:xfrm>
          <a:prstGeom prst="straightConnector1">
            <a:avLst/>
          </a:prstGeom>
          <a:ln w="28575">
            <a:solidFill>
              <a:srgbClr val="FF0000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19" idx="0"/>
            <a:endCxn id="17" idx="2"/>
          </p:cNvCxnSpPr>
          <p:nvPr/>
        </p:nvCxnSpPr>
        <p:spPr>
          <a:xfrm rot="16200000" flipV="1">
            <a:off x="5283518" y="4499928"/>
            <a:ext cx="415925" cy="1489710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20" idx="0"/>
            <a:endCxn id="17" idx="2"/>
          </p:cNvCxnSpPr>
          <p:nvPr/>
        </p:nvCxnSpPr>
        <p:spPr>
          <a:xfrm rot="16200000" flipV="1">
            <a:off x="6028055" y="3755390"/>
            <a:ext cx="416560" cy="2979420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1" idx="1"/>
            <a:endCxn id="20" idx="3"/>
          </p:cNvCxnSpPr>
          <p:nvPr/>
        </p:nvCxnSpPr>
        <p:spPr>
          <a:xfrm flipH="1" flipV="1">
            <a:off x="8183245" y="5895340"/>
            <a:ext cx="575310" cy="14605"/>
          </a:xfrm>
          <a:prstGeom prst="straightConnector1">
            <a:avLst/>
          </a:prstGeom>
          <a:ln w="28575">
            <a:solidFill>
              <a:srgbClr val="FF0000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7" idx="0"/>
            <a:endCxn id="12" idx="2"/>
          </p:cNvCxnSpPr>
          <p:nvPr/>
        </p:nvCxnSpPr>
        <p:spPr>
          <a:xfrm flipV="1">
            <a:off x="4746625" y="3700780"/>
            <a:ext cx="0" cy="421640"/>
          </a:xfrm>
          <a:prstGeom prst="straightConnector1">
            <a:avLst/>
          </a:prstGeom>
          <a:ln w="28575">
            <a:solidFill>
              <a:srgbClr val="FF0000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2" idx="0"/>
            <a:endCxn id="14" idx="2"/>
          </p:cNvCxnSpPr>
          <p:nvPr/>
        </p:nvCxnSpPr>
        <p:spPr>
          <a:xfrm flipV="1">
            <a:off x="4746625" y="2423160"/>
            <a:ext cx="0" cy="363220"/>
          </a:xfrm>
          <a:prstGeom prst="straightConnector1">
            <a:avLst/>
          </a:prstGeom>
          <a:ln w="28575">
            <a:solidFill>
              <a:srgbClr val="FF0000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15" idx="0"/>
            <a:endCxn id="12" idx="2"/>
          </p:cNvCxnSpPr>
          <p:nvPr/>
        </p:nvCxnSpPr>
        <p:spPr>
          <a:xfrm rot="16200000" flipV="1">
            <a:off x="5280660" y="3166745"/>
            <a:ext cx="421640" cy="1489710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16" idx="0"/>
            <a:endCxn id="12" idx="2"/>
          </p:cNvCxnSpPr>
          <p:nvPr/>
        </p:nvCxnSpPr>
        <p:spPr>
          <a:xfrm rot="16200000" flipV="1">
            <a:off x="5955348" y="2492058"/>
            <a:ext cx="421640" cy="2839085"/>
          </a:xfrm>
          <a:prstGeom prst="bentConnector3">
            <a:avLst>
              <a:gd name="adj1" fmla="val 50075"/>
            </a:avLst>
          </a:prstGeom>
          <a:ln w="28575">
            <a:solidFill>
              <a:srgbClr val="FF0000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 Box 29"/>
          <p:cNvSpPr txBox="1"/>
          <p:nvPr/>
        </p:nvSpPr>
        <p:spPr>
          <a:xfrm>
            <a:off x="10705465" y="2648585"/>
            <a:ext cx="6203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app/</a:t>
            </a:r>
            <a:endParaRPr lang="en-US"/>
          </a:p>
        </p:txBody>
      </p:sp>
      <p:sp>
        <p:nvSpPr>
          <p:cNvPr id="31" name="Text Box 30"/>
          <p:cNvSpPr txBox="1"/>
          <p:nvPr/>
        </p:nvSpPr>
        <p:spPr>
          <a:xfrm>
            <a:off x="10582910" y="1261110"/>
            <a:ext cx="12236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repository/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Rectangles 4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474535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Organization Pattern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667385" y="1548765"/>
            <a:ext cx="19735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indent="0">
              <a:buNone/>
            </a:pPr>
            <a:r>
              <a:rPr lang="en-US" b="1">
                <a:solidFill>
                  <a:srgbClr val="404040"/>
                </a:solidFill>
                <a:uFillTx/>
                <a:latin typeface="Arial" panose="020B0604020202020204" charset="-122"/>
                <a:sym typeface="+mn-ea"/>
              </a:rPr>
              <a:t>requirements.txt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rcRect t="2563" r="2308"/>
          <a:stretch>
            <a:fillRect/>
          </a:stretch>
        </p:blipFill>
        <p:spPr>
          <a:xfrm>
            <a:off x="759460" y="2010410"/>
            <a:ext cx="3199130" cy="3549015"/>
          </a:xfrm>
          <a:prstGeom prst="rect">
            <a:avLst/>
          </a:prstGeom>
        </p:spPr>
      </p:pic>
      <p:sp>
        <p:nvSpPr>
          <p:cNvPr id="10" name="Text Box 9"/>
          <p:cNvSpPr txBox="1"/>
          <p:nvPr/>
        </p:nvSpPr>
        <p:spPr>
          <a:xfrm>
            <a:off x="667385" y="5652770"/>
            <a:ext cx="753681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400">
                <a:solidFill>
                  <a:srgbClr val="FF0000"/>
                </a:solidFill>
              </a:rPr>
              <a:t>pertemuan_4\1_Organization_patterns_example\requirements.txt</a:t>
            </a:r>
            <a:endParaRPr lang="en-US" sz="1400">
              <a:solidFill>
                <a:srgbClr val="FF0000"/>
              </a:solidFill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4333875" y="1917065"/>
            <a:ext cx="7504430" cy="1753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404040"/>
                </a:solidFill>
                <a:uFillTx/>
                <a:latin typeface="Arial" panose="020B0604020202020204" charset="-122"/>
                <a:sym typeface="+mn-ea"/>
              </a:rPr>
              <a:t>This file</a:t>
            </a:r>
            <a:r>
              <a:rPr lang="en-US" b="1">
                <a:solidFill>
                  <a:srgbClr val="404040"/>
                </a:solidFill>
                <a:uFillTx/>
                <a:latin typeface="Arial" panose="020B0604020202020204" charset="-122"/>
                <a:sym typeface="+mn-ea"/>
              </a:rPr>
              <a:t> lists all of the Python packages </a:t>
            </a:r>
            <a:r>
              <a:rPr lang="en-US">
                <a:solidFill>
                  <a:srgbClr val="404040"/>
                </a:solidFill>
                <a:uFillTx/>
                <a:latin typeface="Arial" panose="020B0604020202020204" charset="-122"/>
                <a:sym typeface="+mn-ea"/>
              </a:rPr>
              <a:t>that your app depends on. </a:t>
            </a:r>
            <a:endParaRPr lang="en-US" b="0">
              <a:solidFill>
                <a:srgbClr val="404040"/>
              </a:solidFill>
              <a:uFillTx/>
              <a:latin typeface="Arial" panose="020B0604020202020204" charset="-122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/>
              <a:t>We can use it to install the package needed by the application.</a:t>
            </a:r>
            <a:endParaRPr lang="en-US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/>
              <a:t>Using </a:t>
            </a:r>
            <a:r>
              <a:rPr lang="en-US" b="1"/>
              <a:t>pip </a:t>
            </a:r>
            <a:r>
              <a:rPr lang="en-US"/>
              <a:t>: </a:t>
            </a:r>
            <a:endParaRPr lang="en-US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FF0000"/>
                </a:solidFill>
              </a:rPr>
              <a:t>pip install -r requirements.txt</a:t>
            </a:r>
            <a:endParaRPr lang="en-US">
              <a:solidFill>
                <a:srgbClr val="FF0000"/>
              </a:solidFill>
            </a:endParaRP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/>
              <a:t>Using </a:t>
            </a:r>
            <a:r>
              <a:rPr lang="en-US" b="1"/>
              <a:t>Conda </a:t>
            </a:r>
            <a:r>
              <a:rPr lang="en-US"/>
              <a:t>: </a:t>
            </a:r>
            <a:endParaRPr lang="en-US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FF0000"/>
                </a:solidFill>
                <a:sym typeface="+mn-ea"/>
              </a:rPr>
              <a:t>conda install --file requirements.txt -c conda-forge</a:t>
            </a:r>
            <a:endParaRPr lang="en-US">
              <a:solidFill>
                <a:srgbClr val="FF0000"/>
              </a:solidFill>
              <a:sym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12387</Words>
  <Application>WPS Presentation</Application>
  <PresentationFormat>Widescreen</PresentationFormat>
  <Paragraphs>525</Paragraphs>
  <Slides>45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45</vt:i4>
      </vt:variant>
    </vt:vector>
  </HeadingPairs>
  <TitlesOfParts>
    <vt:vector size="56" baseType="lpstr">
      <vt:lpstr>Arial</vt:lpstr>
      <vt:lpstr>SimSun</vt:lpstr>
      <vt:lpstr>Wingdings</vt:lpstr>
      <vt:lpstr>TeXGyreAdventor</vt:lpstr>
      <vt:lpstr>Arial</vt:lpstr>
      <vt:lpstr>Wingdings</vt:lpstr>
      <vt:lpstr>Calibri</vt:lpstr>
      <vt:lpstr>Microsoft YaHei</vt:lpstr>
      <vt:lpstr>Arial Unicode MS</vt:lpstr>
      <vt:lpstr>Calibri Light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yunus</cp:lastModifiedBy>
  <cp:revision>51</cp:revision>
  <dcterms:created xsi:type="dcterms:W3CDTF">2021-10-18T06:16:00Z</dcterms:created>
  <dcterms:modified xsi:type="dcterms:W3CDTF">2021-10-26T12:49:53Z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BC78AAE82DE546A19B7436FD3BCB65DB</vt:lpwstr>
  </property>
  <property fmtid="{D5CDD505-2E9C-101B-9397-08002B2CF9AE}" pid="3" name="KSOProductBuildVer">
    <vt:lpwstr>1033-11.2.0.10323</vt:lpwstr>
  </property>
</Properties>
</file>