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66" r:id="rId5"/>
    <p:sldId id="357" r:id="rId6"/>
    <p:sldId id="359" r:id="rId7"/>
    <p:sldId id="360" r:id="rId8"/>
    <p:sldId id="358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51" r:id="rId19"/>
    <p:sldId id="370" r:id="rId20"/>
    <p:sldId id="371" r:id="rId21"/>
    <p:sldId id="372" r:id="rId22"/>
    <p:sldId id="373" r:id="rId23"/>
    <p:sldId id="374" r:id="rId24"/>
    <p:sldId id="352" r:id="rId25"/>
    <p:sldId id="375" r:id="rId26"/>
    <p:sldId id="377" r:id="rId27"/>
    <p:sldId id="376" r:id="rId28"/>
    <p:sldId id="378" r:id="rId29"/>
    <p:sldId id="379" r:id="rId30"/>
    <p:sldId id="353" r:id="rId31"/>
    <p:sldId id="387" r:id="rId32"/>
    <p:sldId id="389" r:id="rId33"/>
    <p:sldId id="388" r:id="rId34"/>
    <p:sldId id="355" r:id="rId35"/>
    <p:sldId id="390" r:id="rId36"/>
    <p:sldId id="391" r:id="rId37"/>
    <p:sldId id="392" r:id="rId38"/>
    <p:sldId id="3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flask-sqlalchemy.palletsprojects.com/en/2.x/model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hyperlink" Target="https://www.tutorialspoint.com/sql/sql-primary-key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hyperlink" Target="https://flask-sqlalchemy.palletsprojects.com/en/2.x/model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w3schools.com/sql/sql_foreignkey.asp" TargetMode="Externa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s://docs.sqlalchemy.org/en/14/orm/query.html#sqlalchemy.orm.Query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sqlalchemy.org/en/14/orm/query.html#sqlalchemy.orm.Query.joi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centralblue.co.uk/blog/2019/01/the-pros-and-cons-of-object-relational-mapping-orm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en.wikipedia.org/wiki/Object&#226;&#128;&#147;relational_mapp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flask-sqlalchemy.palletsprojects.com/en/2.x/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s://flask.palletsprojects.com/en/2.0.x/confi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5445760"/>
            <a:ext cx="4533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Data Model &amp; ORM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#3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870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Configure Flask -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5000" y="1346835"/>
            <a:ext cx="977138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important part is, wee need to import above </a:t>
            </a:r>
            <a:r>
              <a:rPr lang="en-US" sz="2000" b="1"/>
              <a:t>db </a:t>
            </a:r>
            <a:r>
              <a:rPr lang="en-US" sz="2000"/>
              <a:t>object into our </a:t>
            </a:r>
            <a:r>
              <a:rPr lang="en-US" sz="2000" b="1"/>
              <a:t>app.py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after that we can use </a:t>
            </a:r>
            <a:r>
              <a:rPr lang="en-US" sz="2000" b="1"/>
              <a:t>app.init_app(db) </a:t>
            </a:r>
            <a:r>
              <a:rPr lang="en-US" sz="2000"/>
              <a:t>to attach db object into the Flask </a:t>
            </a:r>
            <a:r>
              <a:rPr lang="en-US" sz="2000" b="1"/>
              <a:t>app </a:t>
            </a:r>
            <a:r>
              <a:rPr lang="en-US" sz="2000"/>
              <a:t>context.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After that we just simply (for this case) just directly use </a:t>
            </a:r>
            <a:r>
              <a:rPr lang="en-US" sz="2000" b="1"/>
              <a:t>db.create_all() </a:t>
            </a:r>
            <a:r>
              <a:rPr lang="en-US" sz="2000"/>
              <a:t>to create Model and Database that previously defined inside </a:t>
            </a:r>
            <a:r>
              <a:rPr lang="en-US" sz="2000" b="1"/>
              <a:t>model.py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purpose </a:t>
            </a:r>
            <a:r>
              <a:rPr lang="en-US" sz="2000" b="1"/>
              <a:t>app.app_context() </a:t>
            </a:r>
            <a:r>
              <a:rPr lang="en-US" sz="2000"/>
              <a:t>is to push an application context when creating the tables, we need to do this since this part is outside our views/route.</a:t>
            </a:r>
            <a:br>
              <a:rPr lang="en-US" sz="2000"/>
            </a:br>
            <a:endParaRPr 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2242820"/>
            <a:ext cx="5398770" cy="3082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379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Using SQLTool VS Code Extension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5000" y="1346835"/>
            <a:ext cx="977138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After executing app.py, database file </a:t>
            </a:r>
            <a:r>
              <a:rPr lang="en-US" sz="2000" b="1">
                <a:sym typeface="+mn-ea"/>
              </a:rPr>
              <a:t>sample_db.sqlite </a:t>
            </a:r>
            <a:r>
              <a:rPr lang="en-US" sz="2000">
                <a:sym typeface="+mn-ea"/>
              </a:rPr>
              <a:t>will be creating to hold model definition in </a:t>
            </a:r>
            <a:r>
              <a:rPr lang="en-US" sz="2000" b="1">
                <a:sym typeface="+mn-ea"/>
              </a:rPr>
              <a:t>model.py</a:t>
            </a: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view that database file, just install </a:t>
            </a:r>
            <a:r>
              <a:rPr lang="en-US" sz="2000" b="1">
                <a:sym typeface="+mn-ea"/>
              </a:rPr>
              <a:t>SQLTools </a:t>
            </a:r>
            <a:r>
              <a:rPr lang="en-US" sz="2000">
                <a:sym typeface="+mn-ea"/>
              </a:rPr>
              <a:t>&amp; </a:t>
            </a:r>
            <a:r>
              <a:rPr lang="en-US" sz="2000" b="1">
                <a:sym typeface="+mn-ea"/>
              </a:rPr>
              <a:t>SQLTools  SQLite </a:t>
            </a:r>
            <a:r>
              <a:rPr lang="en-US" sz="2000">
                <a:sym typeface="+mn-ea"/>
              </a:rPr>
              <a:t>extension in VS Code,</a:t>
            </a:r>
            <a:endParaRPr lang="en-US" sz="2000">
              <a:sym typeface="+mn-ea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rcRect r="31510"/>
          <a:stretch>
            <a:fillRect/>
          </a:stretch>
        </p:blipFill>
        <p:spPr>
          <a:xfrm>
            <a:off x="1056640" y="4587875"/>
            <a:ext cx="4794885" cy="1590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610" y="4587875"/>
            <a:ext cx="5008245" cy="16090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2114550"/>
            <a:ext cx="2936875" cy="1503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379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Using SQLTool VS Code Extension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28845" y="3352165"/>
            <a:ext cx="46697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Open SQLTool and create a new connection.</a:t>
            </a:r>
            <a:endParaRPr lang="en-US" sz="20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1241425"/>
            <a:ext cx="3512185" cy="523049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716915" y="5471160"/>
            <a:ext cx="645160" cy="5403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362075" y="2236470"/>
            <a:ext cx="2625725" cy="5403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45" y="1241425"/>
            <a:ext cx="2525395" cy="122745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5124450" y="1397000"/>
            <a:ext cx="1530985" cy="9537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497965" y="551116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506345" y="28917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2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721350" y="246888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3</a:t>
            </a:r>
            <a:endParaRPr 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379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Using SQLTool VS Code Extension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05660" y="3718560"/>
            <a:ext cx="81356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xxx</a:t>
            </a:r>
            <a:endParaRPr lang="en-US" sz="20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88365" y="1457325"/>
            <a:ext cx="885444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Create database connection into our </a:t>
            </a:r>
            <a:r>
              <a:rPr lang="en-US" sz="2000" b="1">
                <a:sym typeface="+mn-ea"/>
              </a:rPr>
              <a:t>sample_db.sqlite</a:t>
            </a:r>
            <a:r>
              <a:rPr lang="en-US" sz="2000">
                <a:sym typeface="+mn-ea"/>
              </a:rPr>
              <a:t>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pertemuan_3\2_Flask_SQLAlchemy_config\sample_db.sqlite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Then click </a:t>
            </a:r>
            <a:r>
              <a:rPr lang="en-US" sz="2000" b="1">
                <a:solidFill>
                  <a:schemeClr val="tx1"/>
                </a:solidFill>
                <a:sym typeface="+mn-ea"/>
              </a:rPr>
              <a:t>TEST CONNECTION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8230" y="2379980"/>
            <a:ext cx="10369550" cy="34817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365" y="2021840"/>
            <a:ext cx="6195695" cy="216852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379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Using SQLTool VS Code Extension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88365" y="1457325"/>
            <a:ext cx="1056513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If you get an error relater to enable sqltool.useNodeRuntime, just click</a:t>
            </a:r>
            <a:r>
              <a:rPr lang="en-US" sz="2000" b="1">
                <a:sym typeface="+mn-ea"/>
              </a:rPr>
              <a:t> Enable Now,</a:t>
            </a: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After that, click </a:t>
            </a:r>
            <a:r>
              <a:rPr lang="en-US" sz="2000" b="1">
                <a:solidFill>
                  <a:schemeClr val="tx1"/>
                </a:solidFill>
                <a:sym typeface="+mn-ea"/>
              </a:rPr>
              <a:t>Reload Now</a:t>
            </a:r>
            <a:endParaRPr lang="en-US" sz="20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365" y="4906010"/>
            <a:ext cx="6174740" cy="1624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379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Using SQLTool VS Code Extension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8365" y="1856105"/>
            <a:ext cx="5996305" cy="15906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88365" y="1457325"/>
            <a:ext cx="105651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If after reload, VS Code asking for install SQLite dependency, Just click </a:t>
            </a:r>
            <a:r>
              <a:rPr lang="en-US" sz="2000" b="1">
                <a:sym typeface="+mn-ea"/>
              </a:rPr>
              <a:t>Install Now,</a:t>
            </a: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Then, we can connect using our database connection, 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" y="4427855"/>
            <a:ext cx="4552950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379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Using SQLTool VS Code Extension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2340610"/>
            <a:ext cx="2905125" cy="40671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88365" y="1457325"/>
            <a:ext cx="105651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If we can see the User table structure like below, that’s mean we are successfully connected to </a:t>
            </a:r>
            <a:r>
              <a:rPr lang="en-US" sz="2000" b="1">
                <a:sym typeface="+mn-ea"/>
              </a:rPr>
              <a:t>sample_db.sqlite</a:t>
            </a:r>
            <a:endParaRPr lang="en-US" sz="20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724150" y="2938145"/>
            <a:ext cx="78352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SQL Alchemy (Model Relationship)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Creating Model</a:t>
            </a:r>
            <a:endParaRPr lang="en-US" sz="2400"/>
          </a:p>
          <a:p>
            <a:r>
              <a:rPr lang="en-US" sz="2400"/>
              <a:t>2. Model Relationship (1 to many)</a:t>
            </a: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669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Creating Model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46810" y="2513330"/>
            <a:ext cx="4003675" cy="3016250"/>
            <a:chOff x="1596" y="5752"/>
            <a:chExt cx="6305" cy="4750"/>
          </a:xfrm>
        </p:grpSpPr>
        <p:sp>
          <p:nvSpPr>
            <p:cNvPr id="4" name="Folded Corner 3"/>
            <p:cNvSpPr/>
            <p:nvPr/>
          </p:nvSpPr>
          <p:spPr>
            <a:xfrm>
              <a:off x="1787" y="8778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6290" y="8778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596" y="8198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model.py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6099" y="8198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app.py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" name="Elbow Connector 18"/>
            <p:cNvCxnSpPr>
              <a:stCxn id="4" idx="3"/>
              <a:endCxn id="7" idx="1"/>
            </p:cNvCxnSpPr>
            <p:nvPr/>
          </p:nvCxnSpPr>
          <p:spPr>
            <a:xfrm>
              <a:off x="3207" y="9641"/>
              <a:ext cx="3083" cy="5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olded Corner 7"/>
            <p:cNvSpPr/>
            <p:nvPr/>
          </p:nvSpPr>
          <p:spPr>
            <a:xfrm>
              <a:off x="1787" y="6332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787" y="5752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config.py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2" name="Elbow Connector 11"/>
            <p:cNvCxnSpPr>
              <a:stCxn id="8" idx="3"/>
              <a:endCxn id="7" idx="1"/>
            </p:cNvCxnSpPr>
            <p:nvPr/>
          </p:nvCxnSpPr>
          <p:spPr>
            <a:xfrm>
              <a:off x="3207" y="7195"/>
              <a:ext cx="3083" cy="2446"/>
            </a:xfrm>
            <a:prstGeom prst="bentConnector3">
              <a:avLst>
                <a:gd name="adj1" fmla="val 50016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Box 4"/>
          <p:cNvSpPr txBox="1"/>
          <p:nvPr/>
        </p:nvSpPr>
        <p:spPr>
          <a:xfrm>
            <a:off x="699770" y="1361440"/>
            <a:ext cx="1094168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 configuration part, we use below file structure to manage our Data Model and Configuration.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Previously we are also able to build </a:t>
            </a:r>
            <a:r>
              <a:rPr lang="en-US" sz="2000" b="1"/>
              <a:t>User </a:t>
            </a:r>
            <a:r>
              <a:rPr lang="en-US" sz="2000"/>
              <a:t>model inside </a:t>
            </a:r>
            <a:r>
              <a:rPr lang="en-US" sz="2000" b="1"/>
              <a:t>model.py</a:t>
            </a:r>
            <a:r>
              <a:rPr lang="en-US" sz="2000"/>
              <a:t> and save taht definition inside </a:t>
            </a:r>
            <a:r>
              <a:rPr lang="en-US" sz="2000" b="1"/>
              <a:t>sample_db.sqllite</a:t>
            </a:r>
            <a:endParaRPr lang="en-US" sz="2000" b="1"/>
          </a:p>
        </p:txBody>
      </p:sp>
      <p:sp>
        <p:nvSpPr>
          <p:cNvPr id="10" name="Text Box 9"/>
          <p:cNvSpPr txBox="1"/>
          <p:nvPr/>
        </p:nvSpPr>
        <p:spPr>
          <a:xfrm>
            <a:off x="5433060" y="2862580"/>
            <a:ext cx="632015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Now we will learn deep more about creating Data Model using Flask-SQLAlchemy.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More about </a:t>
            </a:r>
            <a:r>
              <a:rPr lang="en-US" sz="2000">
                <a:hlinkClick r:id="rId1" action="ppaction://hlinkfile"/>
              </a:rPr>
              <a:t>Declaring Model Flask-SQLAlchemy</a:t>
            </a: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669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Creating Model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4700" y="1384300"/>
            <a:ext cx="11062970" cy="7785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baseclass for all your models is called </a:t>
            </a:r>
            <a:r>
              <a:rPr lang="en-US" sz="2000" b="1"/>
              <a:t>db.Model</a:t>
            </a:r>
            <a:r>
              <a:rPr lang="en-US" sz="2000"/>
              <a:t>.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It’s stored on the SQLAlchemy instance you have to create.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Use </a:t>
            </a:r>
            <a:r>
              <a:rPr lang="en-US" sz="2000" b="1"/>
              <a:t>db.Column</a:t>
            </a:r>
            <a:r>
              <a:rPr lang="en-US" sz="2000"/>
              <a:t> to define a column. The </a:t>
            </a:r>
            <a:r>
              <a:rPr lang="en-US" sz="2000" b="1"/>
              <a:t>name </a:t>
            </a:r>
            <a:r>
              <a:rPr lang="en-US" sz="2000"/>
              <a:t>of the column is the </a:t>
            </a:r>
            <a:r>
              <a:rPr lang="en-US" sz="2000" b="1"/>
              <a:t>name you assign it to</a:t>
            </a:r>
            <a:r>
              <a:rPr lang="en-US" sz="2000"/>
              <a:t>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If you want to use a different name in the table you can provide an optional first argument :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FF0000"/>
                </a:solidFill>
              </a:rPr>
              <a:t>      username = db.Column(“USERNAME”, db.String(80), unique=True, nullable=False)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Primary keys</a:t>
            </a:r>
            <a:r>
              <a:rPr lang="en-US" sz="2000">
                <a:solidFill>
                  <a:schemeClr val="tx1"/>
                </a:solidFill>
              </a:rPr>
              <a:t> are marked with </a:t>
            </a:r>
            <a:r>
              <a:rPr lang="en-US" sz="2000" b="1">
                <a:solidFill>
                  <a:schemeClr val="tx1"/>
                </a:solidFill>
              </a:rPr>
              <a:t>primary_key=True</a:t>
            </a:r>
            <a:r>
              <a:rPr lang="en-US" sz="2000">
                <a:solidFill>
                  <a:schemeClr val="tx1"/>
                </a:solidFill>
              </a:rPr>
              <a:t>. 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Primary Key</a:t>
            </a:r>
            <a:r>
              <a:rPr lang="en-US" sz="2000">
                <a:solidFill>
                  <a:schemeClr val="tx1"/>
                </a:solidFill>
              </a:rPr>
              <a:t> is a field in Table which </a:t>
            </a:r>
            <a:r>
              <a:rPr lang="en-US" sz="2000" b="1">
                <a:solidFill>
                  <a:schemeClr val="tx1"/>
                </a:solidFill>
              </a:rPr>
              <a:t>uniquely identifies</a:t>
            </a:r>
            <a:r>
              <a:rPr lang="en-US" sz="2000">
                <a:solidFill>
                  <a:schemeClr val="tx1"/>
                </a:solidFill>
              </a:rPr>
              <a:t> each row/record. [</a:t>
            </a:r>
            <a:r>
              <a:rPr lang="en-US" sz="2000">
                <a:solidFill>
                  <a:schemeClr val="tx1"/>
                </a:solidFill>
                <a:hlinkClick r:id="rId1" action="ppaction://hlinkfile"/>
              </a:rPr>
              <a:t>Primary-Key</a:t>
            </a:r>
            <a:r>
              <a:rPr lang="en-US" sz="2000">
                <a:solidFill>
                  <a:schemeClr val="tx1"/>
                </a:solidFill>
              </a:rPr>
              <a:t>]</a:t>
            </a: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2413635"/>
            <a:ext cx="7272655" cy="20307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052445" y="2045335"/>
            <a:ext cx="5330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pertemuan_3\3_Model_n_Relationship\model.py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Flask - SQL Alchemy (Configuration)</a:t>
            </a:r>
            <a:endParaRPr lang="en-US"/>
          </a:p>
          <a:p>
            <a:r>
              <a:rPr lang="en-US"/>
              <a:t>Flask - SQL Alchemy (Model Relationship)</a:t>
            </a:r>
            <a:endParaRPr lang="en-US"/>
          </a:p>
          <a:p>
            <a:r>
              <a:rPr lang="en-US"/>
              <a:t>Flask - SQL Alchemy (Insert &amp; Select) </a:t>
            </a:r>
            <a:endParaRPr lang="en-US"/>
          </a:p>
          <a:p>
            <a:r>
              <a:rPr lang="en-US"/>
              <a:t>Create User Form &amp; Save into Database</a:t>
            </a:r>
            <a:endParaRPr lang="en-US"/>
          </a:p>
          <a:p>
            <a:r>
              <a:rPr lang="en-US">
                <a:sym typeface="+mn-ea"/>
              </a:rPr>
              <a:t>Create User Table &amp; Pagination</a:t>
            </a:r>
            <a:endParaRPr lang="en-US"/>
          </a:p>
          <a:p>
            <a:endParaRPr lang="en-US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669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Creating Model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4700" y="1384300"/>
            <a:ext cx="1106297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hlinkClick r:id="rId1" action="ppaction://hlinkfile"/>
              </a:rPr>
              <a:t>Supported Column Type</a:t>
            </a:r>
            <a:r>
              <a:rPr lang="en-US" sz="2000"/>
              <a:t> 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 </a:t>
            </a:r>
            <a:r>
              <a:rPr lang="en-US" sz="2000" b="1"/>
              <a:t>db.Column()</a:t>
            </a:r>
            <a:r>
              <a:rPr lang="en-US" sz="2000"/>
              <a:t> we are also able to set is </a:t>
            </a:r>
            <a:r>
              <a:rPr lang="en-US" sz="2000" b="1"/>
              <a:t>nullable </a:t>
            </a:r>
            <a:r>
              <a:rPr lang="en-US" sz="2000"/>
              <a:t>or </a:t>
            </a:r>
            <a:r>
              <a:rPr lang="en-US" sz="2000" b="1"/>
              <a:t>unique </a:t>
            </a:r>
            <a:r>
              <a:rPr lang="en-US" sz="2000"/>
              <a:t>by assigning them to True or False.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1783080"/>
            <a:ext cx="11101070" cy="41167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65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Model Relationship (1 to many)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4700" y="1384300"/>
            <a:ext cx="110629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1 to Many : </a:t>
            </a:r>
            <a:r>
              <a:rPr lang="en-US" sz="2000"/>
              <a:t>When one row in our Data Model is linked with relationship to other Data Model row data.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410" y="1783080"/>
            <a:ext cx="4171315" cy="41262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516245" y="2052320"/>
            <a:ext cx="632142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Province </a:t>
            </a:r>
            <a:r>
              <a:rPr lang="en-US" sz="2000"/>
              <a:t>is 1-to-Many into City Data Model,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So</a:t>
            </a:r>
            <a:r>
              <a:rPr lang="en-US" sz="2000" b="1"/>
              <a:t> 1 row</a:t>
            </a:r>
            <a:r>
              <a:rPr lang="en-US" sz="2000"/>
              <a:t> in </a:t>
            </a:r>
            <a:r>
              <a:rPr lang="en-US" sz="2000" b="1"/>
              <a:t>Province</a:t>
            </a:r>
            <a:r>
              <a:rPr lang="en-US" sz="2000"/>
              <a:t> has a many relation into </a:t>
            </a:r>
            <a:r>
              <a:rPr lang="en-US" sz="2000" b="1"/>
              <a:t>multiple row</a:t>
            </a:r>
            <a:r>
              <a:rPr lang="en-US" sz="2000"/>
              <a:t> in </a:t>
            </a:r>
            <a:r>
              <a:rPr lang="en-US" sz="2000" b="1"/>
              <a:t>City </a:t>
            </a:r>
            <a:r>
              <a:rPr lang="en-US" sz="2000"/>
              <a:t>Data Model.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PK : Primary Key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FK : Foreign Key</a:t>
            </a:r>
            <a:endParaRPr lang="en-US" sz="2000"/>
          </a:p>
        </p:txBody>
      </p:sp>
      <p:grpSp>
        <p:nvGrpSpPr>
          <p:cNvPr id="22" name="Group 21"/>
          <p:cNvGrpSpPr/>
          <p:nvPr/>
        </p:nvGrpSpPr>
        <p:grpSpPr>
          <a:xfrm>
            <a:off x="5857240" y="3244850"/>
            <a:ext cx="4034790" cy="1553210"/>
            <a:chOff x="9224" y="5124"/>
            <a:chExt cx="6354" cy="2446"/>
          </a:xfrm>
        </p:grpSpPr>
        <p:grpSp>
          <p:nvGrpSpPr>
            <p:cNvPr id="19" name="Group 18"/>
            <p:cNvGrpSpPr/>
            <p:nvPr/>
          </p:nvGrpSpPr>
          <p:grpSpPr>
            <a:xfrm>
              <a:off x="9224" y="5680"/>
              <a:ext cx="6354" cy="1890"/>
              <a:chOff x="9234" y="6306"/>
              <a:chExt cx="6354" cy="1890"/>
            </a:xfrm>
          </p:grpSpPr>
          <p:sp>
            <p:nvSpPr>
              <p:cNvPr id="10" name="Rectangles 9"/>
              <p:cNvSpPr/>
              <p:nvPr/>
            </p:nvSpPr>
            <p:spPr>
              <a:xfrm>
                <a:off x="9234" y="6306"/>
                <a:ext cx="1725" cy="18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12802" y="6306"/>
                <a:ext cx="2786" cy="18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0985" y="6569"/>
                <a:ext cx="1796" cy="1182"/>
                <a:chOff x="10985" y="6569"/>
                <a:chExt cx="1796" cy="1182"/>
              </a:xfrm>
            </p:grpSpPr>
            <p:cxnSp>
              <p:nvCxnSpPr>
                <p:cNvPr id="12" name="Curved Connector 11"/>
                <p:cNvCxnSpPr/>
                <p:nvPr/>
              </p:nvCxnSpPr>
              <p:spPr>
                <a:xfrm>
                  <a:off x="10985" y="6569"/>
                  <a:ext cx="1796" cy="1040"/>
                </a:xfrm>
                <a:prstGeom prst="curvedConnector3">
                  <a:avLst>
                    <a:gd name="adj1" fmla="val 50056"/>
                  </a:avLst>
                </a:prstGeom>
                <a:noFill/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13"/>
                <p:cNvSpPr/>
                <p:nvPr/>
              </p:nvSpPr>
              <p:spPr>
                <a:xfrm>
                  <a:off x="12557" y="7451"/>
                  <a:ext cx="210" cy="300"/>
                </a:xfrm>
                <a:custGeom>
                  <a:avLst/>
                  <a:gdLst>
                    <a:gd name="connisteX0" fmla="*/ 133350 w 133350"/>
                    <a:gd name="connsiteY0" fmla="*/ 0 h 190500"/>
                    <a:gd name="connisteX1" fmla="*/ 66675 w 133350"/>
                    <a:gd name="connsiteY1" fmla="*/ 38100 h 190500"/>
                    <a:gd name="connisteX2" fmla="*/ 0 w 133350"/>
                    <a:gd name="connsiteY2" fmla="*/ 81280 h 190500"/>
                    <a:gd name="connisteX3" fmla="*/ 47625 w 133350"/>
                    <a:gd name="connsiteY3" fmla="*/ 147955 h 190500"/>
                    <a:gd name="connisteX4" fmla="*/ 114300 w 133350"/>
                    <a:gd name="connsiteY4" fmla="*/ 190500 h 19050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133350" h="190500">
                      <a:moveTo>
                        <a:pt x="133350" y="0"/>
                      </a:moveTo>
                      <a:lnTo>
                        <a:pt x="66675" y="38100"/>
                      </a:lnTo>
                      <a:lnTo>
                        <a:pt x="0" y="81280"/>
                      </a:lnTo>
                      <a:lnTo>
                        <a:pt x="47625" y="147955"/>
                      </a:lnTo>
                      <a:lnTo>
                        <a:pt x="114300" y="190500"/>
                      </a:lnTo>
                    </a:path>
                  </a:pathLst>
                </a:custGeom>
                <a:noFill/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 Box 15"/>
              <p:cNvSpPr txBox="1"/>
              <p:nvPr/>
            </p:nvSpPr>
            <p:spPr>
              <a:xfrm>
                <a:off x="9321" y="6306"/>
                <a:ext cx="124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>
                    <a:sym typeface="+mn-ea"/>
                  </a:rPr>
                  <a:t>Id (PK)</a:t>
                </a:r>
                <a:endParaRPr lang="en-US"/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>
                <a:off x="12929" y="7311"/>
                <a:ext cx="2479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>
                    <a:sym typeface="+mn-ea"/>
                  </a:rPr>
                  <a:t>ProvinceId (FK)</a:t>
                </a:r>
                <a:endParaRPr lang="en-US"/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12956" y="6383"/>
                <a:ext cx="124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>
                    <a:sym typeface="+mn-ea"/>
                  </a:rPr>
                  <a:t>Id (PK)</a:t>
                </a:r>
                <a:endParaRPr lang="en-US"/>
              </a:p>
            </p:txBody>
          </p:sp>
        </p:grpSp>
        <p:sp>
          <p:nvSpPr>
            <p:cNvPr id="20" name="Text Box 19"/>
            <p:cNvSpPr txBox="1"/>
            <p:nvPr/>
          </p:nvSpPr>
          <p:spPr>
            <a:xfrm>
              <a:off x="9224" y="5124"/>
              <a:ext cx="15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>
                  <a:sym typeface="+mn-ea"/>
                </a:rPr>
                <a:t>Province</a:t>
              </a:r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2757" y="5124"/>
              <a:ext cx="84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>
                  <a:sym typeface="+mn-ea"/>
                </a:rPr>
                <a:t>City</a:t>
              </a:r>
              <a:endParaRPr lang="en-US"/>
            </a:p>
          </p:txBody>
        </p:sp>
      </p:grpSp>
      <p:sp>
        <p:nvSpPr>
          <p:cNvPr id="23" name="Text Box 22"/>
          <p:cNvSpPr txBox="1"/>
          <p:nvPr/>
        </p:nvSpPr>
        <p:spPr>
          <a:xfrm>
            <a:off x="774700" y="5982970"/>
            <a:ext cx="9116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FOREIGN KEY</a:t>
            </a:r>
            <a:r>
              <a:rPr lang="en-US"/>
              <a:t> is a field (or collection of fields) in one table, that refers to the </a:t>
            </a:r>
            <a:r>
              <a:rPr lang="en-US" b="1"/>
              <a:t>PRIMARY KEY</a:t>
            </a:r>
            <a:r>
              <a:rPr lang="en-US"/>
              <a:t> in another table. [</a:t>
            </a:r>
            <a:r>
              <a:rPr lang="en-US">
                <a:hlinkClick r:id="rId2" action="ppaction://hlinkfile"/>
              </a:rPr>
              <a:t>W3school - Foreign Key</a:t>
            </a:r>
            <a:r>
              <a:rPr lang="en-US"/>
              <a:t>]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65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Model Relationship (1 to many)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4700" y="1384300"/>
            <a:ext cx="110629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Let’s create a new Data Model called </a:t>
            </a:r>
            <a:r>
              <a:rPr lang="en-US" sz="2000" b="1"/>
              <a:t>Address </a:t>
            </a:r>
            <a:r>
              <a:rPr lang="en-US" sz="2000"/>
              <a:t>and add forein key </a:t>
            </a:r>
            <a:r>
              <a:rPr lang="en-US" sz="2000" b="1"/>
              <a:t>userId  </a:t>
            </a:r>
            <a:r>
              <a:rPr lang="en-US" sz="2000"/>
              <a:t>by specifing </a:t>
            </a:r>
            <a:r>
              <a:rPr lang="en-US" sz="2000" b="1"/>
              <a:t>db.ForeignKey(‘user.id’)</a:t>
            </a:r>
            <a:r>
              <a:rPr lang="en-US" sz="2000"/>
              <a:t> with type Integer.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2600325"/>
            <a:ext cx="6025515" cy="34988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908165" y="2091055"/>
            <a:ext cx="530352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So what the purpose of </a:t>
            </a:r>
            <a:r>
              <a:rPr lang="en-US" sz="2000" b="1"/>
              <a:t>addresses </a:t>
            </a:r>
            <a:r>
              <a:rPr lang="en-US" sz="2000"/>
              <a:t>field inside </a:t>
            </a:r>
            <a:r>
              <a:rPr lang="en-US" sz="2000" b="1"/>
              <a:t>User </a:t>
            </a:r>
            <a:r>
              <a:rPr lang="en-US" sz="2000"/>
              <a:t>? 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That field is relationship field defined by </a:t>
            </a:r>
            <a:r>
              <a:rPr lang="en-US" sz="2000" b="1"/>
              <a:t>db.relationship()</a:t>
            </a:r>
            <a:r>
              <a:rPr lang="en-US" sz="2000"/>
              <a:t> into </a:t>
            </a:r>
            <a:r>
              <a:rPr lang="en-US" sz="2000" b="1"/>
              <a:t>Address</a:t>
            </a:r>
            <a:r>
              <a:rPr lang="en-US" sz="2000"/>
              <a:t> data model</a:t>
            </a:r>
            <a:r>
              <a:rPr lang="en-US" sz="2000" b="1"/>
              <a:t>.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With this we can retrieve related address into that user.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So what do </a:t>
            </a:r>
            <a:r>
              <a:rPr lang="en-US" sz="2000" b="1"/>
              <a:t>backref </a:t>
            </a:r>
            <a:r>
              <a:rPr lang="en-US" sz="2000"/>
              <a:t>and </a:t>
            </a:r>
            <a:r>
              <a:rPr lang="en-US" sz="2000" b="1"/>
              <a:t>lazy </a:t>
            </a:r>
            <a:r>
              <a:rPr lang="en-US" sz="2000"/>
              <a:t>mean?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to declare new property in </a:t>
            </a:r>
            <a:r>
              <a:rPr lang="en-US" sz="2000" b="1"/>
              <a:t>Address </a:t>
            </a:r>
            <a:r>
              <a:rPr lang="en-US" sz="2000"/>
              <a:t>Class , so we can retrieve a </a:t>
            </a:r>
            <a:r>
              <a:rPr lang="en-US" sz="2000" b="1"/>
              <a:t>User </a:t>
            </a:r>
            <a:r>
              <a:rPr lang="en-US" sz="2000"/>
              <a:t>data from adress object like </a:t>
            </a:r>
            <a:r>
              <a:rPr lang="en-US" sz="2000" b="1"/>
              <a:t>my_address.user</a:t>
            </a:r>
            <a:r>
              <a:rPr lang="en-US" sz="2000"/>
              <a:t> 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/>
              <a:t>lazy </a:t>
            </a:r>
            <a:r>
              <a:rPr lang="en-US" sz="2000"/>
              <a:t>defines when SQLAlchemy will load the data from the database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0" name="Text Box 9"/>
          <p:cNvSpPr txBox="1"/>
          <p:nvPr/>
        </p:nvSpPr>
        <p:spPr>
          <a:xfrm>
            <a:off x="1469390" y="2232025"/>
            <a:ext cx="5330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pertemuan_3\3_Model_n_Relationship\model.py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724150" y="2938145"/>
            <a:ext cx="7296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SQL Alchemy (Insert &amp; Update) 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Flask - SQL Alchemy (Insert Statement)</a:t>
            </a:r>
            <a:endParaRPr lang="en-US" sz="2400"/>
          </a:p>
          <a:p>
            <a:r>
              <a:rPr lang="en-US" sz="2400"/>
              <a:t>2. </a:t>
            </a:r>
            <a:r>
              <a:rPr lang="en-US" sz="2400">
                <a:sym typeface="+mn-ea"/>
              </a:rPr>
              <a:t>Flask - SQL Alchemy (Update Statement)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5953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SQL Alchemy (Insert Statement)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4200" y="1292860"/>
            <a:ext cx="9422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Now that you have declared models it’s time to </a:t>
            </a:r>
            <a:r>
              <a:rPr lang="en-US" b="1"/>
              <a:t>query the data from the database</a:t>
            </a:r>
            <a:r>
              <a:rPr lang="en-US"/>
              <a:t>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015" y="2016760"/>
            <a:ext cx="5236845" cy="40601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616700" y="2016760"/>
            <a:ext cx="52057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insert into </a:t>
            </a:r>
            <a:r>
              <a:rPr lang="en-US" b="1"/>
              <a:t>User </a:t>
            </a:r>
            <a:r>
              <a:rPr lang="en-US"/>
              <a:t>we need to create an object derived from </a:t>
            </a:r>
            <a:r>
              <a:rPr lang="en-US" b="1"/>
              <a:t>User </a:t>
            </a:r>
            <a:r>
              <a:rPr lang="en-US"/>
              <a:t>class with value field difined.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</a:t>
            </a:r>
            <a:r>
              <a:rPr lang="en-US" b="1"/>
              <a:t>db.session.add(object) </a:t>
            </a:r>
            <a:r>
              <a:rPr lang="en-US"/>
              <a:t>will issue an INSERT statement into database.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Then </a:t>
            </a:r>
            <a:r>
              <a:rPr lang="en-US" b="1">
                <a:sym typeface="+mn-ea"/>
              </a:rPr>
              <a:t>db.session.commit()</a:t>
            </a:r>
            <a:r>
              <a:rPr lang="en-US">
                <a:sym typeface="+mn-ea"/>
              </a:rPr>
              <a:t> will make an inserted data presited in database.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560195" y="1661160"/>
            <a:ext cx="4774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pertemuan_3\4_Insert_Statement\app.py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0" y="2115820"/>
            <a:ext cx="9048115" cy="236474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5953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SQL Alchemy (Insert Statement)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4200" y="1292860"/>
            <a:ext cx="9422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Just connect using SQLTool to check if data is exist in database (</a:t>
            </a:r>
            <a:r>
              <a:rPr lang="en-US">
                <a:solidFill>
                  <a:srgbClr val="FF0000"/>
                </a:solidFill>
              </a:rPr>
              <a:t>pertemuan_3\4_Insert_Statement\sample_db.sqlite</a:t>
            </a:r>
            <a:r>
              <a:rPr lang="en-US"/>
              <a:t>) 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97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SQL Alchemy (Select Statement)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8035" y="1480820"/>
            <a:ext cx="112744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So how do we get data back out of our database?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Flask-SQLAlchemy provides a </a:t>
            </a:r>
            <a:r>
              <a:rPr lang="en-US" sz="2000" b="1"/>
              <a:t>query </a:t>
            </a:r>
            <a:r>
              <a:rPr lang="en-US" sz="2000"/>
              <a:t>attribute on your </a:t>
            </a:r>
            <a:r>
              <a:rPr lang="en-US" sz="2000" b="1"/>
              <a:t>Model </a:t>
            </a:r>
            <a:r>
              <a:rPr lang="en-US" sz="2000"/>
              <a:t>class.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When you access it you will get back a new query object over </a:t>
            </a:r>
            <a:r>
              <a:rPr lang="en-US" sz="2000" b="1"/>
              <a:t>all records.</a:t>
            </a:r>
            <a:endParaRPr lang="en-US" sz="20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You can then use methods like </a:t>
            </a:r>
            <a:r>
              <a:rPr lang="en-US" sz="2000" b="1"/>
              <a:t>filter()</a:t>
            </a:r>
            <a:r>
              <a:rPr lang="en-US" sz="2000"/>
              <a:t> and </a:t>
            </a:r>
            <a:r>
              <a:rPr lang="en-US" sz="2000" b="1"/>
              <a:t>filter_by()</a:t>
            </a:r>
            <a:r>
              <a:rPr lang="en-US" sz="2000"/>
              <a:t> to filter the records. 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before you fire the select with</a:t>
            </a:r>
            <a:r>
              <a:rPr lang="en-US" sz="2000" b="1"/>
              <a:t> all() </a:t>
            </a:r>
            <a:r>
              <a:rPr lang="en-US" sz="2000"/>
              <a:t>or </a:t>
            </a:r>
            <a:r>
              <a:rPr lang="en-US" sz="2000" b="1"/>
              <a:t>first()</a:t>
            </a:r>
            <a:r>
              <a:rPr lang="en-US" sz="2000"/>
              <a:t>.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If you want to go by </a:t>
            </a:r>
            <a:r>
              <a:rPr lang="en-US" sz="2000" b="1"/>
              <a:t>primary key</a:t>
            </a:r>
            <a:r>
              <a:rPr lang="en-US" sz="2000"/>
              <a:t> you can also use </a:t>
            </a:r>
            <a:r>
              <a:rPr lang="en-US" sz="2000" b="1"/>
              <a:t>get()</a:t>
            </a:r>
            <a:endParaRPr lang="en-US" sz="20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also you will be able to order the data using </a:t>
            </a:r>
            <a:r>
              <a:rPr lang="en-US" sz="2000" b="1"/>
              <a:t>order_by()</a:t>
            </a:r>
            <a:endParaRPr lang="en-US" sz="20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and you can use limiting expression to limit number of row retrieved using </a:t>
            </a:r>
            <a:r>
              <a:rPr lang="en-US" sz="2000" b="1"/>
              <a:t>limit()</a:t>
            </a:r>
            <a:endParaRPr lang="en-US" sz="2000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97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SQL Alchemy (Select Statement)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99630" y="1678940"/>
            <a:ext cx="4766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More detail abour Query property and Method :</a:t>
            </a:r>
            <a:endParaRPr lang="en-US"/>
          </a:p>
          <a:p>
            <a:r>
              <a:rPr lang="en-US">
                <a:hlinkClick r:id="rId1" action="ppaction://hlinkfile"/>
              </a:rPr>
              <a:t>SQLAlchemy Query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" y="1678940"/>
            <a:ext cx="6349365" cy="48831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995805" y="1310640"/>
            <a:ext cx="481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pertemuan_3\5_Update_Statement\app.py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97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SQL Alchemy (Select Statement)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8035" y="1466850"/>
            <a:ext cx="1010412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Another method iside query object is : 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count() </a:t>
            </a:r>
            <a:r>
              <a:rPr lang="en-US" sz="2000"/>
              <a:t>: Return a count of rows this the SQL formed by this Query would return.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distinct()</a:t>
            </a:r>
            <a:r>
              <a:rPr lang="en-US" sz="2000"/>
              <a:t> : Apply a DISTINCT to the query and return the newly resulting Query.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group_by()</a:t>
            </a:r>
            <a:r>
              <a:rPr lang="en-US" sz="2000"/>
              <a:t> : Apply one or more GROUP BY criterion to the query and return the newly resulting Query.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join() </a:t>
            </a:r>
            <a:r>
              <a:rPr lang="en-US" sz="2000"/>
              <a:t>: Create a SQL JOIN against this Query object’s criterion and apply generatively, returning the newly resulting Query.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subquery() </a:t>
            </a:r>
            <a:r>
              <a:rPr lang="en-US" sz="2000"/>
              <a:t>: Return the full SELECT statement represented by this Query, embedded within an Alias.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union() </a:t>
            </a:r>
            <a:r>
              <a:rPr lang="en-US" sz="2000"/>
              <a:t>: Produce a UNION of this Query against one or more queries.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More Detail : </a:t>
            </a:r>
            <a:r>
              <a:rPr lang="en-US" sz="2000">
                <a:hlinkClick r:id="rId1" action="ppaction://hlinkfile"/>
              </a:rPr>
              <a:t>https://docs.sqlalchemy.org/en/14/orm/query.html#sqlalchemy.orm.Query.join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62835" y="2938145"/>
            <a:ext cx="7466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Create User Form &amp; Save into Database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Handle Submit on Save Button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724150" y="2938145"/>
            <a:ext cx="6762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SQL Alchemy (Configuration)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ORM using Flask - SQL Alchemy</a:t>
            </a:r>
            <a:endParaRPr lang="en-US" sz="2400"/>
          </a:p>
          <a:p>
            <a:r>
              <a:rPr lang="en-US" sz="2400"/>
              <a:t>2. Configure Flask - SQL Alchemy</a:t>
            </a:r>
            <a:endParaRPr lang="en-US" sz="2400"/>
          </a:p>
          <a:p>
            <a:r>
              <a:rPr lang="en-US" sz="2400"/>
              <a:t>3. Using SQLTool VS Code Extension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8618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Handle Submit on Save Button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3810" y="2223770"/>
            <a:ext cx="7143750" cy="36588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204085" y="1868805"/>
            <a:ext cx="6213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pertemuan_3\6_Interation_with_From\app.py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0" y="1470025"/>
            <a:ext cx="114782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/>
              <a:t>Now, we will interact with form created by WTForm with Model created using SQLAlchemy.</a:t>
            </a:r>
            <a:endParaRPr 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8662670" y="2223770"/>
            <a:ext cx="321564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/>
              <a:t>To handle submit button (POST) and store submitted data into database, we need assign WTForm field into </a:t>
            </a:r>
            <a:r>
              <a:rPr lang="en-US" sz="2000" b="1"/>
              <a:t>User</a:t>
            </a:r>
            <a:r>
              <a:rPr lang="en-US" sz="2000"/>
              <a:t> Model.</a:t>
            </a:r>
            <a:endParaRPr lang="en-US" sz="20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/>
              <a:t>To handle GET we just select into the database and assign the result to WTForm object.</a:t>
            </a:r>
            <a:endParaRPr 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9195" y="2019300"/>
            <a:ext cx="9227820" cy="241173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8618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Handle Submit on Save Button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0" y="1470025"/>
            <a:ext cx="114782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/>
              <a:t>Then check the data using SQL Tool Extension to ensure data exist in database.</a:t>
            </a:r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8618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Handle Submit on Save Button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4" name="Content Placeholder 3" descr="Untitle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70940" y="2343150"/>
            <a:ext cx="4598035" cy="4351655"/>
          </a:xfrm>
          <a:prstGeom prst="rect">
            <a:avLst/>
          </a:prstGeom>
        </p:spPr>
      </p:pic>
      <p:pic>
        <p:nvPicPr>
          <p:cNvPr id="7" name="Content Placeholder 3" descr="C:\Users\yunus\Desktop\Untitled.pngUntitled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328410" y="2343785"/>
            <a:ext cx="4952365" cy="435102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0" y="1470025"/>
            <a:ext cx="114782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/>
              <a:t>Try submitting the data using User form in </a:t>
            </a:r>
            <a:r>
              <a:rPr lang="en-US" sz="2000">
                <a:solidFill>
                  <a:srgbClr val="FF0000"/>
                </a:solidFill>
              </a:rPr>
              <a:t>http://localhost:5000/users/0</a:t>
            </a:r>
            <a:r>
              <a:rPr lang="en-US" sz="2000">
                <a:solidFill>
                  <a:schemeClr val="tx1"/>
                </a:solidFill>
              </a:rPr>
              <a:t>, after that view the submitted data by specifying Id of the Record. 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62835" y="2938145"/>
            <a:ext cx="5918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Create User Table &amp; Pagination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Create Table Record &amp; Link</a:t>
            </a:r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2. Create Tabel Filter -&gt; Move to the next part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3. Create Pagination &amp; Line Counter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-&gt; Move to the next part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4. Create Delete &amp; Update Button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-&gt; Move to the next part</a:t>
            </a:r>
            <a:endParaRPr lang="en-US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732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Create Table Record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767195" y="1885315"/>
            <a:ext cx="471043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change function </a:t>
            </a:r>
            <a:r>
              <a:rPr lang="en-US" sz="2000" b="1"/>
              <a:t>users </a:t>
            </a:r>
            <a:r>
              <a:rPr lang="en-US" sz="2000"/>
              <a:t>into </a:t>
            </a:r>
            <a:r>
              <a:rPr lang="en-US" sz="2000" b="1"/>
              <a:t>user</a:t>
            </a:r>
            <a:endParaRPr lang="en-US" sz="2000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and change also return that function using Flask </a:t>
            </a:r>
            <a:r>
              <a:rPr lang="en-US" sz="2000" b="1">
                <a:solidFill>
                  <a:schemeClr val="tx1"/>
                </a:solidFill>
              </a:rPr>
              <a:t>redirect </a:t>
            </a:r>
            <a:r>
              <a:rPr lang="en-US" sz="2000">
                <a:solidFill>
                  <a:schemeClr val="tx1"/>
                </a:solidFill>
              </a:rPr>
              <a:t>to redirect into </a:t>
            </a:r>
            <a:r>
              <a:rPr lang="en-US" sz="2000" b="1">
                <a:solidFill>
                  <a:schemeClr val="tx1"/>
                </a:solidFill>
              </a:rPr>
              <a:t>users </a:t>
            </a:r>
            <a:r>
              <a:rPr lang="en-US" sz="2000">
                <a:solidFill>
                  <a:schemeClr val="tx1"/>
                </a:solidFill>
              </a:rPr>
              <a:t>view (list of users).</a:t>
            </a:r>
            <a:endParaRPr lang="en-US" sz="200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we need to import that redirect function at the top </a:t>
            </a:r>
            <a:r>
              <a:rPr lang="en-US" sz="2000" b="1">
                <a:solidFill>
                  <a:schemeClr val="tx1"/>
                </a:solidFill>
              </a:rPr>
              <a:t>app.py</a:t>
            </a:r>
            <a:endParaRPr lang="en-US" sz="2000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create a new </a:t>
            </a:r>
            <a:r>
              <a:rPr lang="en-US" sz="2000">
                <a:sym typeface="+mn-ea"/>
              </a:rPr>
              <a:t>view to handle </a:t>
            </a:r>
            <a:r>
              <a:rPr lang="en-US" sz="2000" b="1">
                <a:sym typeface="+mn-ea"/>
              </a:rPr>
              <a:t>user_list.html</a:t>
            </a:r>
            <a:r>
              <a:rPr lang="en-US" sz="2000">
                <a:sym typeface="+mn-ea"/>
              </a:rPr>
              <a:t> template in path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http://localhost:5000/users </a:t>
            </a:r>
            <a:r>
              <a:rPr lang="en-US" sz="2000">
                <a:solidFill>
                  <a:schemeClr val="tx1"/>
                </a:solidFill>
                <a:sym typeface="+mn-ea"/>
              </a:rPr>
              <a:t>called as </a:t>
            </a:r>
            <a:r>
              <a:rPr lang="en-US" sz="2000" b="1">
                <a:solidFill>
                  <a:schemeClr val="tx1"/>
                </a:solidFill>
                <a:sym typeface="+mn-ea"/>
              </a:rPr>
              <a:t>users()</a:t>
            </a:r>
            <a:endParaRPr lang="en-US" sz="200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Query all users data </a:t>
            </a:r>
            <a:r>
              <a:rPr lang="en-US" sz="2000">
                <a:solidFill>
                  <a:schemeClr val="tx1"/>
                </a:solidFill>
              </a:rPr>
              <a:t>and return that result into </a:t>
            </a:r>
            <a:r>
              <a:rPr lang="en-US" sz="2000" b="1">
                <a:solidFill>
                  <a:schemeClr val="tx1"/>
                </a:solidFill>
              </a:rPr>
              <a:t>user_list.html</a:t>
            </a:r>
            <a:endParaRPr lang="en-US" sz="2000" b="1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1295400"/>
            <a:ext cx="6026150" cy="54317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732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Create Table Record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1978660"/>
            <a:ext cx="4743450" cy="393382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76555" y="1193165"/>
            <a:ext cx="89827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Then inside </a:t>
            </a:r>
            <a:r>
              <a:rPr lang="en-US" sz="2000" b="1"/>
              <a:t>user_list.html</a:t>
            </a:r>
            <a:r>
              <a:rPr lang="en-US" sz="2000"/>
              <a:t> template just put the following content to render </a:t>
            </a:r>
            <a:r>
              <a:rPr lang="en-US" sz="2000" b="1"/>
              <a:t>users </a:t>
            </a:r>
            <a:r>
              <a:rPr lang="en-US" sz="2000"/>
              <a:t>data into html </a:t>
            </a:r>
            <a:r>
              <a:rPr lang="en-US" sz="2000" b="1"/>
              <a:t>table record.</a:t>
            </a:r>
            <a:endParaRPr lang="en-US" sz="2000" b="1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275" y="2195830"/>
            <a:ext cx="6962775" cy="3724275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11" idx="3"/>
            <a:endCxn id="13" idx="1"/>
          </p:cNvCxnSpPr>
          <p:nvPr/>
        </p:nvCxnSpPr>
        <p:spPr>
          <a:xfrm>
            <a:off x="4199890" y="4222115"/>
            <a:ext cx="1514475" cy="3175"/>
          </a:xfrm>
          <a:prstGeom prst="bentConnector2">
            <a:avLst/>
          </a:prstGeom>
          <a:ln w="28575">
            <a:solidFill>
              <a:srgbClr val="F4433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76555" y="5946775"/>
            <a:ext cx="115811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Since the </a:t>
            </a:r>
            <a:r>
              <a:rPr lang="en-US" sz="2000" b="1"/>
              <a:t>users </a:t>
            </a:r>
            <a:r>
              <a:rPr lang="en-US" sz="2000"/>
              <a:t>data is </a:t>
            </a:r>
            <a:r>
              <a:rPr lang="en-US" sz="2000" b="1"/>
              <a:t>multiple record </a:t>
            </a:r>
            <a:r>
              <a:rPr lang="en-US" sz="2000"/>
              <a:t>as </a:t>
            </a:r>
            <a:r>
              <a:rPr lang="en-US" sz="2000" b="1"/>
              <a:t>list</a:t>
            </a:r>
            <a:r>
              <a:rPr lang="en-US" sz="2000"/>
              <a:t>, we can do a jinja </a:t>
            </a:r>
            <a:r>
              <a:rPr lang="en-US" sz="2000" b="1"/>
              <a:t>loop </a:t>
            </a:r>
            <a:r>
              <a:rPr lang="en-US" sz="2000"/>
              <a:t>on each table row</a:t>
            </a:r>
            <a:r>
              <a:rPr lang="en-US" sz="2000" b="1"/>
              <a:t> &lt;tr&gt;</a:t>
            </a:r>
            <a:r>
              <a:rPr lang="en-US" sz="2000"/>
              <a:t> , then accessing each element one by one inside table cell</a:t>
            </a:r>
            <a:r>
              <a:rPr lang="en-US" sz="2000" b="1"/>
              <a:t>&lt;td&gt;</a:t>
            </a:r>
            <a:endParaRPr 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71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Create Table Record Link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76555" y="1193165"/>
            <a:ext cx="89827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To add link into our Table Record, just put tag &lt;a&gt; than set href into </a:t>
            </a:r>
            <a:r>
              <a:rPr lang="en-US" sz="2000" b="1"/>
              <a:t>user form </a:t>
            </a:r>
            <a:r>
              <a:rPr lang="en-US" sz="2000"/>
              <a:t>URL using</a:t>
            </a:r>
            <a:r>
              <a:rPr lang="en-US" sz="2000" b="1"/>
              <a:t> url_for()</a:t>
            </a:r>
            <a:r>
              <a:rPr lang="en-US" sz="2000"/>
              <a:t> function.</a:t>
            </a:r>
            <a:endParaRPr lang="en-US" sz="2000" b="1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1959610"/>
            <a:ext cx="7726045" cy="44710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8173720" y="3215640"/>
            <a:ext cx="629285" cy="12700"/>
          </a:xfrm>
          <a:prstGeom prst="straightConnector1">
            <a:avLst/>
          </a:prstGeom>
          <a:ln w="28575">
            <a:solidFill>
              <a:srgbClr val="F4433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8802370" y="2868295"/>
            <a:ext cx="32423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buNone/>
            </a:pPr>
            <a:r>
              <a:rPr lang="en-US">
                <a:solidFill>
                  <a:schemeClr val="tx1"/>
                </a:solidFill>
              </a:rPr>
              <a:t>Navigate into User Form in </a:t>
            </a:r>
            <a:endParaRPr lang="en-US">
              <a:solidFill>
                <a:schemeClr val="tx1"/>
              </a:solidFill>
            </a:endParaRPr>
          </a:p>
          <a:p>
            <a:pPr lvl="0" indent="0">
              <a:buNone/>
            </a:pPr>
            <a:r>
              <a:rPr lang="en-US">
                <a:solidFill>
                  <a:srgbClr val="FF0000"/>
                </a:solidFill>
              </a:rPr>
              <a:t>http://localhost:5000/users/&lt;id&gt;</a:t>
            </a:r>
            <a:endParaRPr lang="en-US">
              <a:solidFill>
                <a:srgbClr val="FF0000"/>
              </a:solidFill>
            </a:endParaRPr>
          </a:p>
          <a:p>
            <a:pPr lv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7745" y="1978025"/>
            <a:ext cx="7997825" cy="466725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71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Create Table Record Link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76555" y="1193165"/>
            <a:ext cx="89827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Then now, the Table Record inside User List has URL navigate into user form.</a:t>
            </a:r>
            <a:endParaRPr lang="en-US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Just try to click that link.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332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ORM using Flask -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6285" y="1363345"/>
            <a:ext cx="10858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Object–relational mapping</a:t>
            </a:r>
            <a:r>
              <a:rPr lang="en-US" sz="2000"/>
              <a:t> (</a:t>
            </a:r>
            <a:r>
              <a:rPr lang="en-US" sz="2000" b="1"/>
              <a:t>ORM, O/RM</a:t>
            </a:r>
            <a:r>
              <a:rPr lang="en-US" sz="2000"/>
              <a:t>, and </a:t>
            </a:r>
            <a:r>
              <a:rPr lang="en-US" sz="2000" b="1"/>
              <a:t>O/R mapping tool</a:t>
            </a:r>
            <a:r>
              <a:rPr lang="en-US" sz="2000"/>
              <a:t>) in computer science is a programming technique for converting data between</a:t>
            </a:r>
            <a:r>
              <a:rPr lang="en-US" sz="2000" b="1"/>
              <a:t> incompatible type systems</a:t>
            </a:r>
            <a:r>
              <a:rPr lang="en-US" sz="2000"/>
              <a:t> using </a:t>
            </a:r>
            <a:r>
              <a:rPr lang="en-US" sz="2000" b="1"/>
              <a:t>object-oriented programming</a:t>
            </a:r>
            <a:r>
              <a:rPr lang="en-US" sz="2000"/>
              <a:t> languages. [</a:t>
            </a:r>
            <a:r>
              <a:rPr lang="en-US" sz="2000">
                <a:hlinkClick r:id="rId1" action="ppaction://hlinkfile"/>
              </a:rPr>
              <a:t>Wikipedia</a:t>
            </a:r>
            <a:r>
              <a:rPr lang="en-US" sz="2000"/>
              <a:t>]</a:t>
            </a:r>
            <a:endParaRPr lang="en-US" sz="20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7200" y="3262630"/>
            <a:ext cx="4022090" cy="18161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6455" y="3262630"/>
            <a:ext cx="4844415" cy="148018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85545" y="2925445"/>
            <a:ext cx="45053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pertemuan_3\1_ORM\1_Raw_SQL.py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179310" y="2925445"/>
            <a:ext cx="36499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pertemuan_3\1_ORM\2_ORM.py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483360" y="2557145"/>
            <a:ext cx="3570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CREATE TABLE - RAW SQL in Python 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179310" y="2557145"/>
            <a:ext cx="3124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CREATE TABLE - </a:t>
            </a:r>
            <a:r>
              <a:rPr lang="en-US" b="1">
                <a:sym typeface="+mn-ea"/>
              </a:rPr>
              <a:t>ORM in Python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66750" y="5227955"/>
            <a:ext cx="1085850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000">
                <a:hlinkClick r:id="rId4" action="ppaction://hlinkfile"/>
              </a:rPr>
              <a:t>ORM advantages</a:t>
            </a:r>
            <a:r>
              <a:rPr lang="en-US" sz="2000"/>
              <a:t> 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Accessibility &amp; Maintainability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Prevent for SQL Injection &amp; sanitation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Improve SQL formation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Using OOP (ability to extend &amp; inherit Model)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332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ORM using Flask -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853305" y="1518920"/>
            <a:ext cx="45053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pertemuan_3\1_ORM\1_Raw_SQL.py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390775" y="4215765"/>
            <a:ext cx="36499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pertemuan_3\1_ORM\2_ORM.py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7810" y="1326515"/>
            <a:ext cx="29165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INSERT - RAW SQL in Python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57810" y="3903980"/>
            <a:ext cx="2522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INSERT </a:t>
            </a:r>
            <a:r>
              <a:rPr lang="en-US" b="1">
                <a:sym typeface="+mn-ea"/>
              </a:rPr>
              <a:t> - </a:t>
            </a:r>
            <a:r>
              <a:rPr lang="en-US" b="1">
                <a:sym typeface="+mn-ea"/>
              </a:rPr>
              <a:t>ORM in Python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" y="1856105"/>
            <a:ext cx="9100820" cy="13061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4723765"/>
            <a:ext cx="5782945" cy="1471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332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ORM using Flask -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57810" y="1634490"/>
            <a:ext cx="45053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pertemuan_3\1_ORM\1_Raw_SQL.py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50290" y="4272280"/>
            <a:ext cx="36499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pertemuan_3\1_ORM\2_ORM.py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7810" y="1326515"/>
            <a:ext cx="2905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SELECT - RAW SQL in Python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57810" y="3903980"/>
            <a:ext cx="24593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SELECT - </a:t>
            </a:r>
            <a:r>
              <a:rPr lang="en-US" b="1">
                <a:sym typeface="+mn-ea"/>
              </a:rPr>
              <a:t>ORM in Python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1972310"/>
            <a:ext cx="4072890" cy="16548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" y="4724400"/>
            <a:ext cx="4127500" cy="1354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870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Configure Flask -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99770" y="1361440"/>
            <a:ext cx="1094168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Flask-SQLAlchemy</a:t>
            </a:r>
            <a:r>
              <a:rPr lang="en-US" sz="2000"/>
              <a:t> is an extension for </a:t>
            </a:r>
            <a:r>
              <a:rPr lang="en-US" sz="2000" b="1"/>
              <a:t>Flask </a:t>
            </a:r>
            <a:r>
              <a:rPr lang="en-US" sz="2000"/>
              <a:t>that adds support for </a:t>
            </a:r>
            <a:r>
              <a:rPr lang="en-US" sz="2000" b="1"/>
              <a:t>SQLAlchemy </a:t>
            </a:r>
            <a:r>
              <a:rPr lang="en-US" sz="2000"/>
              <a:t>to your application.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It aims to simplify using </a:t>
            </a:r>
            <a:r>
              <a:rPr lang="en-US" sz="2000" b="1"/>
              <a:t>SQLAlchemy </a:t>
            </a:r>
            <a:r>
              <a:rPr lang="en-US" sz="2000"/>
              <a:t>with </a:t>
            </a:r>
            <a:r>
              <a:rPr lang="en-US" sz="2000" b="1"/>
              <a:t>Flask </a:t>
            </a:r>
            <a:r>
              <a:rPr lang="en-US" sz="2000"/>
              <a:t>by providing useful defaults and extra helpers that make it easier to accomplish common tasks. [</a:t>
            </a:r>
            <a:r>
              <a:rPr lang="en-US" sz="2000">
                <a:hlinkClick r:id="rId1" action="ppaction://hlinkfile"/>
              </a:rPr>
              <a:t>Flask-SQLAlchemy</a:t>
            </a:r>
            <a:r>
              <a:rPr lang="en-US" sz="2000"/>
              <a:t>].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For simple case, let’s create </a:t>
            </a:r>
            <a:r>
              <a:rPr lang="en-US" sz="2000" b="1"/>
              <a:t>config.py</a:t>
            </a:r>
            <a:r>
              <a:rPr lang="en-US" sz="2000"/>
              <a:t> and </a:t>
            </a:r>
            <a:r>
              <a:rPr lang="en-US" sz="2000" b="1"/>
              <a:t>model.py</a:t>
            </a:r>
            <a:r>
              <a:rPr lang="en-US" sz="2000"/>
              <a:t> :</a:t>
            </a:r>
            <a:endParaRPr lang="en-US" sz="2000"/>
          </a:p>
        </p:txBody>
      </p:sp>
      <p:grpSp>
        <p:nvGrpSpPr>
          <p:cNvPr id="14" name="Group 13"/>
          <p:cNvGrpSpPr/>
          <p:nvPr/>
        </p:nvGrpSpPr>
        <p:grpSpPr>
          <a:xfrm>
            <a:off x="4119245" y="3196590"/>
            <a:ext cx="4003675" cy="3016250"/>
            <a:chOff x="1596" y="5752"/>
            <a:chExt cx="6305" cy="4750"/>
          </a:xfrm>
        </p:grpSpPr>
        <p:sp>
          <p:nvSpPr>
            <p:cNvPr id="6" name="Folded Corner 5"/>
            <p:cNvSpPr/>
            <p:nvPr/>
          </p:nvSpPr>
          <p:spPr>
            <a:xfrm>
              <a:off x="1787" y="8778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6290" y="8778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596" y="8198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model.py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6099" y="8198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app.py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" name="Elbow Connector 18"/>
            <p:cNvCxnSpPr>
              <a:stCxn id="6" idx="3"/>
              <a:endCxn id="7" idx="1"/>
            </p:cNvCxnSpPr>
            <p:nvPr/>
          </p:nvCxnSpPr>
          <p:spPr>
            <a:xfrm>
              <a:off x="3207" y="9641"/>
              <a:ext cx="3083" cy="5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olded Corner 7"/>
            <p:cNvSpPr/>
            <p:nvPr/>
          </p:nvSpPr>
          <p:spPr>
            <a:xfrm>
              <a:off x="1787" y="6332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787" y="5752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config.py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2" name="Elbow Connector 11"/>
            <p:cNvCxnSpPr>
              <a:stCxn id="8" idx="3"/>
              <a:endCxn id="7" idx="1"/>
            </p:cNvCxnSpPr>
            <p:nvPr/>
          </p:nvCxnSpPr>
          <p:spPr>
            <a:xfrm>
              <a:off x="3207" y="7195"/>
              <a:ext cx="3083" cy="2446"/>
            </a:xfrm>
            <a:prstGeom prst="bentConnector3">
              <a:avLst>
                <a:gd name="adj1" fmla="val 50016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Box 22"/>
          <p:cNvSpPr txBox="1"/>
          <p:nvPr/>
        </p:nvSpPr>
        <p:spPr>
          <a:xfrm>
            <a:off x="8376920" y="3350260"/>
            <a:ext cx="38150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config.py</a:t>
            </a:r>
            <a:r>
              <a:rPr lang="en-US"/>
              <a:t> is where we keep our configuration like a database connection, etc.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model.py</a:t>
            </a:r>
            <a:r>
              <a:rPr lang="en-US"/>
              <a:t> is where we create data model for our App.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This two file, will be imported by </a:t>
            </a:r>
            <a:r>
              <a:rPr lang="en-US" b="1"/>
              <a:t>app.py</a:t>
            </a:r>
            <a:endParaRPr lang="en-US" b="1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" y="3350260"/>
            <a:ext cx="3223260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870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Configure Flask -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5000" y="1361440"/>
            <a:ext cx="90062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Put the following config inside </a:t>
            </a:r>
            <a:r>
              <a:rPr lang="en-US" sz="2000" b="1"/>
              <a:t>config.py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Then, inside app.py, we just load </a:t>
            </a:r>
            <a:r>
              <a:rPr lang="en-US" sz="2000" b="1"/>
              <a:t>config.py</a:t>
            </a:r>
            <a:r>
              <a:rPr lang="en-US" sz="2000"/>
              <a:t> using add </a:t>
            </a:r>
            <a:r>
              <a:rPr lang="en-US" sz="2000" b="1"/>
              <a:t>app.config.from_pyfile() </a:t>
            </a:r>
            <a:r>
              <a:rPr lang="en-US" sz="2000"/>
              <a:t>method after creating app object.</a:t>
            </a:r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1339850" y="1909445"/>
            <a:ext cx="51803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pertemuan_3\2_Flask_SQLAlchemy_config\config.py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703060" y="2246630"/>
            <a:ext cx="52997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We can put all Flask configuration inside this file, </a:t>
            </a:r>
            <a:r>
              <a:rPr lang="en-US" sz="2000" i="1"/>
              <a:t>not only for database connection</a:t>
            </a:r>
            <a:r>
              <a:rPr lang="en-US" sz="2000"/>
              <a:t>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On this part we pu SQLite configuretion with database file </a:t>
            </a:r>
            <a:r>
              <a:rPr lang="en-US" sz="2000" b="1"/>
              <a:t>sample_db.sqlite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 the next part we will learn more about </a:t>
            </a:r>
            <a:r>
              <a:rPr lang="en-US" sz="2000">
                <a:hlinkClick r:id="rId1" action="ppaction://hlinkfile"/>
              </a:rPr>
              <a:t>Flask Configureation</a:t>
            </a:r>
            <a:r>
              <a:rPr lang="en-US" sz="2000"/>
              <a:t>.</a:t>
            </a:r>
            <a:endParaRPr lang="en-US" sz="2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45" y="5480050"/>
            <a:ext cx="5317490" cy="128460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445260" y="5142865"/>
            <a:ext cx="50450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pertemuan_3\2_Flask_SQLAlchemy_config\app.py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85" y="2248535"/>
            <a:ext cx="5302250" cy="1935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35000" y="1346835"/>
            <a:ext cx="900620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After configuration loaded inside </a:t>
            </a:r>
            <a:r>
              <a:rPr lang="en-US" sz="2000" b="1"/>
              <a:t>app.py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Now, we need to define atlease one model inside </a:t>
            </a:r>
            <a:r>
              <a:rPr lang="en-US" sz="2000" b="1"/>
              <a:t>model.py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Creating a model </a:t>
            </a:r>
            <a:r>
              <a:rPr lang="en-US" sz="2000" b="1"/>
              <a:t>User </a:t>
            </a:r>
            <a:r>
              <a:rPr lang="en-US" sz="2000"/>
              <a:t>that inherit from </a:t>
            </a:r>
            <a:r>
              <a:rPr lang="en-US" sz="2000" b="1"/>
              <a:t>Model </a:t>
            </a:r>
            <a:r>
              <a:rPr lang="en-US" sz="2000"/>
              <a:t>Class SQLAlchemy, then define a field like below 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More detail about </a:t>
            </a:r>
            <a:r>
              <a:rPr lang="en-US" sz="2000" b="1"/>
              <a:t>Model </a:t>
            </a:r>
            <a:r>
              <a:rPr lang="en-US" sz="2000"/>
              <a:t>and it’s </a:t>
            </a:r>
            <a:r>
              <a:rPr lang="en-US" sz="2000" b="1"/>
              <a:t>relationship </a:t>
            </a:r>
            <a:r>
              <a:rPr lang="en-US" sz="2000"/>
              <a:t>will be explained in the next slide.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3117850"/>
            <a:ext cx="7399655" cy="270192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870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Configure Flask -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10105</Words>
  <Application>WPS Presentation</Application>
  <PresentationFormat>Widescreen</PresentationFormat>
  <Paragraphs>430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SimSun</vt:lpstr>
      <vt:lpstr>Wingdings</vt:lpstr>
      <vt:lpstr>TeXGyreAdventor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36</cp:revision>
  <dcterms:created xsi:type="dcterms:W3CDTF">2021-10-18T06:16:00Z</dcterms:created>
  <dcterms:modified xsi:type="dcterms:W3CDTF">2021-10-22T14:42:31Z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1033-11.2.0.10323</vt:lpwstr>
  </property>
</Properties>
</file>