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3"/>
    <p:sldId id="257" r:id="rId4"/>
    <p:sldId id="266" r:id="rId5"/>
    <p:sldId id="357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8" r:id="rId25"/>
    <p:sldId id="377" r:id="rId26"/>
    <p:sldId id="379" r:id="rId27"/>
    <p:sldId id="380" r:id="rId28"/>
    <p:sldId id="381" r:id="rId29"/>
    <p:sldId id="382" r:id="rId30"/>
    <p:sldId id="384" r:id="rId31"/>
    <p:sldId id="385" r:id="rId32"/>
    <p:sldId id="383" r:id="rId33"/>
    <p:sldId id="386" r:id="rId34"/>
    <p:sldId id="387" r:id="rId35"/>
    <p:sldId id="388" r:id="rId36"/>
    <p:sldId id="389" r:id="rId37"/>
    <p:sldId id="390" r:id="rId38"/>
    <p:sldId id="391" r:id="rId39"/>
    <p:sldId id="397" r:id="rId40"/>
    <p:sldId id="392" r:id="rId41"/>
    <p:sldId id="393" r:id="rId42"/>
    <p:sldId id="394" r:id="rId43"/>
    <p:sldId id="398" r:id="rId44"/>
    <p:sldId id="395" r:id="rId45"/>
    <p:sldId id="396" r:id="rId46"/>
    <p:sldId id="399" r:id="rId47"/>
    <p:sldId id="400" r:id="rId48"/>
    <p:sldId id="401" r:id="rId49"/>
    <p:sldId id="402" r:id="rId50"/>
    <p:sldId id="29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D142D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notesMaster" Target="notesMasters/notesMaster1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adminlte.io/docs/3.1/" TargetMode="External"/><Relationship Id="rId3" Type="http://schemas.openxmlformats.org/officeDocument/2006/relationships/hyperlink" Target="https://adminlte.io/" TargetMode="External"/><Relationship Id="rId2" Type="http://schemas.openxmlformats.org/officeDocument/2006/relationships/hyperlink" Target="https://adminlte.io/themes/v3/" TargetMode="Externa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hyperlink" Target="https://cdnjs.com/libraries/smalot-bootstrap-datetimepicker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hartjs.org/" TargetMode="Externa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cdnjs.com/libraries/Chart.js/" TargetMode="Externa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socket.io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hyperlink" Target="https://www.chartjs.org/docs/2.8.0/axes/cartesian/time.html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104900" y="0"/>
            <a:ext cx="11087100" cy="6871970"/>
          </a:xfrm>
          <a:custGeom>
            <a:avLst/>
            <a:gdLst>
              <a:gd name="connsiteX0" fmla="*/ 5336 w 17460"/>
              <a:gd name="connsiteY0" fmla="*/ 0 h 10822"/>
              <a:gd name="connsiteX1" fmla="*/ 17460 w 17460"/>
              <a:gd name="connsiteY1" fmla="*/ 0 h 10822"/>
              <a:gd name="connsiteX2" fmla="*/ 17460 w 17460"/>
              <a:gd name="connsiteY2" fmla="*/ 10822 h 10822"/>
              <a:gd name="connsiteX3" fmla="*/ 0 w 17460"/>
              <a:gd name="connsiteY3" fmla="*/ 10820 h 10822"/>
              <a:gd name="connsiteX4" fmla="*/ 5336 w 17460"/>
              <a:gd name="connsiteY4" fmla="*/ 0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0" h="10822">
                <a:moveTo>
                  <a:pt x="5336" y="0"/>
                </a:moveTo>
                <a:lnTo>
                  <a:pt x="17460" y="0"/>
                </a:lnTo>
                <a:lnTo>
                  <a:pt x="17460" y="10822"/>
                </a:lnTo>
                <a:lnTo>
                  <a:pt x="0" y="10820"/>
                </a:lnTo>
                <a:lnTo>
                  <a:pt x="5336" y="0"/>
                </a:lnTo>
                <a:close/>
              </a:path>
            </a:pathLst>
          </a:cu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C:\Users\yunus\Downloads\download__1_-removebg-preview (1).pngdownload__1_-removebg-preview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1745" y="1824355"/>
            <a:ext cx="4705350" cy="1877060"/>
          </a:xfrm>
          <a:prstGeom prst="rect">
            <a:avLst/>
          </a:prstGeom>
          <a:effectLst>
            <a:glow rad="177800">
              <a:schemeClr val="bg1">
                <a:alpha val="94000"/>
              </a:schemeClr>
            </a:glow>
          </a:effectLst>
        </p:spPr>
      </p:pic>
      <p:sp>
        <p:nvSpPr>
          <p:cNvPr id="7" name="Text Box 6"/>
          <p:cNvSpPr txBox="1"/>
          <p:nvPr/>
        </p:nvSpPr>
        <p:spPr>
          <a:xfrm>
            <a:off x="5279390" y="861060"/>
            <a:ext cx="57677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Web Development</a:t>
            </a:r>
            <a:endParaRPr lang="en-US" sz="48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8" name="Picture 7" descr="logo-200"/>
          <p:cNvPicPr>
            <a:picLocks noChangeAspect="1"/>
          </p:cNvPicPr>
          <p:nvPr/>
        </p:nvPicPr>
        <p:blipFill>
          <a:blip r:embed="rId2"/>
          <a:srcRect t="34150" r="3500"/>
          <a:stretch>
            <a:fillRect/>
          </a:stretch>
        </p:blipFill>
        <p:spPr>
          <a:xfrm>
            <a:off x="0" y="172720"/>
            <a:ext cx="1501775" cy="1024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949950" y="5380990"/>
            <a:ext cx="5937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Chart.Js &amp; SocketIO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149090" y="4437380"/>
            <a:ext cx="180086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15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#7</a:t>
            </a:r>
            <a:endParaRPr lang="en-US" sz="115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51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 - Ping Pong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59790" y="1229360"/>
            <a:ext cx="1047178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And in the client side, we can put this two SocketIO listener, 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One is to listen when client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connected</a:t>
            </a:r>
            <a:r>
              <a:rPr lang="en-US" sz="2000">
                <a:sym typeface="+mn-ea"/>
              </a:rPr>
              <a:t>, then emiting first message to server.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Second is to listen the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client_event</a:t>
            </a:r>
            <a:r>
              <a:rPr lang="en-US" sz="2000">
                <a:sym typeface="+mn-ea"/>
              </a:rPr>
              <a:t> sended by the server, 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we just print out that sever message in browser console, after that replaying message into the server.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045" y="2832735"/>
            <a:ext cx="8711565" cy="232219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1602740" y="5843905"/>
            <a:ext cx="1170305" cy="870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6276340" y="5843905"/>
            <a:ext cx="1170305" cy="870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772920" y="5477510"/>
            <a:ext cx="7626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server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6480175" y="5465445"/>
            <a:ext cx="6927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client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73045" y="5895975"/>
            <a:ext cx="3503295" cy="0"/>
          </a:xfrm>
          <a:prstGeom prst="straightConnector1">
            <a:avLst/>
          </a:prstGeom>
          <a:ln w="38100">
            <a:solidFill>
              <a:srgbClr val="F4433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401695" y="5523865"/>
            <a:ext cx="22459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emit on connect (first)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773045" y="6308725"/>
            <a:ext cx="3503295" cy="0"/>
          </a:xfrm>
          <a:prstGeom prst="straightConnector1">
            <a:avLst/>
          </a:prstGeom>
          <a:ln w="38100">
            <a:solidFill>
              <a:srgbClr val="F4433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3581400" y="5954395"/>
            <a:ext cx="18865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replay from server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73045" y="6714490"/>
            <a:ext cx="3503295" cy="0"/>
          </a:xfrm>
          <a:prstGeom prst="straightConnector1">
            <a:avLst/>
          </a:prstGeom>
          <a:ln w="38100">
            <a:solidFill>
              <a:srgbClr val="F4433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3581400" y="6360160"/>
            <a:ext cx="18167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replay from client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51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 -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Ping Pong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03910" y="1443990"/>
            <a:ext cx="820483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Invoking the app by running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pertemuan_7\2_Ping_Pong\app.py</a:t>
            </a:r>
            <a:r>
              <a:rPr lang="en-US" sz="2000">
                <a:sym typeface="+mn-ea"/>
              </a:rPr>
              <a:t> , 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open URL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http://localhost:5000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See in the browser console and python console, there should look like this,</a:t>
            </a:r>
            <a:endParaRPr lang="en-US" sz="20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160145" y="4954905"/>
            <a:ext cx="1705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ym typeface="+mn-ea"/>
              </a:rPr>
              <a:t>browser console</a:t>
            </a:r>
            <a:endParaRPr lang="en-US" i="1"/>
          </a:p>
        </p:txBody>
      </p:sp>
      <p:sp>
        <p:nvSpPr>
          <p:cNvPr id="12" name="Text Box 11"/>
          <p:cNvSpPr txBox="1"/>
          <p:nvPr/>
        </p:nvSpPr>
        <p:spPr>
          <a:xfrm>
            <a:off x="6490335" y="4289425"/>
            <a:ext cx="5367020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i="1">
                <a:sym typeface="+mn-ea"/>
              </a:rPr>
              <a:t>python console</a:t>
            </a:r>
            <a:endParaRPr lang="en-US" i="1">
              <a:sym typeface="+mn-ea"/>
            </a:endParaRPr>
          </a:p>
          <a:p>
            <a:endParaRPr lang="en-US" i="1"/>
          </a:p>
          <a:p>
            <a:r>
              <a:rPr lang="en-US" sz="2000"/>
              <a:t>we can se the client and server continue to send and receive message from each other.</a:t>
            </a:r>
            <a:endParaRPr 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0335" y="2568575"/>
            <a:ext cx="5137785" cy="1741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45" y="2568575"/>
            <a:ext cx="5010150" cy="22764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811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 - Connect &amp; Disconnect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03910" y="1443990"/>
            <a:ext cx="1010348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After we understand the basic idea behind sending and receiving message between the client and server using SocketIO,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Now we will explore capability to do a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Connect </a:t>
            </a:r>
            <a:r>
              <a:rPr lang="en-US" sz="2000">
                <a:sym typeface="+mn-ea"/>
              </a:rPr>
              <a:t>and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Disconnect </a:t>
            </a:r>
            <a:r>
              <a:rPr lang="en-US" sz="2000">
                <a:sym typeface="+mn-ea"/>
              </a:rPr>
              <a:t>mechanism from the client side. 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On the serverside, there is also listener when client connected or disconnected via event ‘</a:t>
            </a:r>
            <a:r>
              <a:rPr lang="en-US" sz="2000">
                <a:solidFill>
                  <a:srgbClr val="FF0000"/>
                </a:solidFill>
                <a:sym typeface="+mn-ea"/>
              </a:rPr>
              <a:t>connect’ </a:t>
            </a:r>
            <a:r>
              <a:rPr lang="en-US" sz="2000">
                <a:sym typeface="+mn-ea"/>
              </a:rPr>
              <a:t>and ‘</a:t>
            </a:r>
            <a:r>
              <a:rPr lang="en-US" sz="2000">
                <a:solidFill>
                  <a:srgbClr val="FF0000"/>
                </a:solidFill>
                <a:sym typeface="+mn-ea"/>
              </a:rPr>
              <a:t>disconnect’</a:t>
            </a:r>
            <a:r>
              <a:rPr lang="en-US" sz="2000">
                <a:sym typeface="+mn-ea"/>
              </a:rPr>
              <a:t>, by this capability, we can using it to handle anything we need when client connected and disconnected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serverside</a:t>
            </a:r>
            <a:r>
              <a:rPr lang="en-US" sz="2000">
                <a:sym typeface="+mn-ea"/>
              </a:rPr>
              <a:t>.</a:t>
            </a:r>
            <a:endParaRPr lang="en-US" sz="20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2929890"/>
            <a:ext cx="460248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811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 - Connect &amp; Disconnect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03910" y="1443990"/>
            <a:ext cx="1010348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On the client side, we will create two button (Connect and Disconnect) to help ups triggering SocketIO connection and disconnection.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After that, we can use JQuery method to listed when button clicked, to call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socketio.connect()</a:t>
            </a:r>
            <a:r>
              <a:rPr lang="en-US" sz="2000">
                <a:sym typeface="+mn-ea"/>
              </a:rPr>
              <a:t> and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socketio.disconnect()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945" y="2150745"/>
            <a:ext cx="6649085" cy="6819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45" y="3994150"/>
            <a:ext cx="6471285" cy="20046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811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 -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Connect &amp; Disconnect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03910" y="1443990"/>
            <a:ext cx="856805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Invoking the app by running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pertemuan_7\3_Connect_n_Disconnect\app.py</a:t>
            </a:r>
            <a:r>
              <a:rPr lang="en-US" sz="2000">
                <a:sym typeface="+mn-ea"/>
              </a:rPr>
              <a:t> , 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open URL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http://localhost:5000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See in the browser console and python console, there should look like this,</a:t>
            </a:r>
            <a:endParaRPr lang="en-US" sz="20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85215" y="5783580"/>
            <a:ext cx="1705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ym typeface="+mn-ea"/>
              </a:rPr>
              <a:t>browser console</a:t>
            </a:r>
            <a:endParaRPr lang="en-US" i="1"/>
          </a:p>
        </p:txBody>
      </p:sp>
      <p:sp>
        <p:nvSpPr>
          <p:cNvPr id="12" name="Text Box 11"/>
          <p:cNvSpPr txBox="1"/>
          <p:nvPr/>
        </p:nvSpPr>
        <p:spPr>
          <a:xfrm>
            <a:off x="6490335" y="4289425"/>
            <a:ext cx="5367020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i="1">
                <a:sym typeface="+mn-ea"/>
              </a:rPr>
              <a:t>python console</a:t>
            </a:r>
            <a:endParaRPr lang="en-US" i="1">
              <a:sym typeface="+mn-ea"/>
            </a:endParaRPr>
          </a:p>
          <a:p>
            <a:endParaRPr lang="en-US" i="1"/>
          </a:p>
          <a:p>
            <a:r>
              <a:rPr lang="en-US" sz="2000"/>
              <a:t>with this capabillity, the client can decide to disconnect connection from the server if needed.</a:t>
            </a:r>
            <a:endParaRPr 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215" y="2568575"/>
            <a:ext cx="4867275" cy="3105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335" y="2569210"/>
            <a:ext cx="4968240" cy="17202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5991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 - Disconnect Serverside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290" y="3484880"/>
            <a:ext cx="8135620" cy="29940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03910" y="1443990"/>
            <a:ext cx="1010348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Disconnecting client is possible also through the server, it’s important if we want to do something like</a:t>
            </a:r>
            <a:r>
              <a:rPr lang="en-US" sz="2000" i="1">
                <a:solidFill>
                  <a:srgbClr val="FF0000"/>
                </a:solidFill>
                <a:sym typeface="+mn-ea"/>
              </a:rPr>
              <a:t> connection rejection if client is not authenticated to the resources</a:t>
            </a:r>
            <a:r>
              <a:rPr lang="en-US" sz="2000">
                <a:sym typeface="+mn-ea"/>
              </a:rPr>
              <a:t>, or just </a:t>
            </a:r>
            <a:r>
              <a:rPr lang="en-US" sz="2000" i="1">
                <a:solidFill>
                  <a:srgbClr val="FF0000"/>
                </a:solidFill>
                <a:sym typeface="+mn-ea"/>
              </a:rPr>
              <a:t>limiting number of communication call from client to the server</a:t>
            </a:r>
            <a:r>
              <a:rPr lang="en-US" sz="2000">
                <a:sym typeface="+mn-ea"/>
              </a:rPr>
              <a:t>.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To do this, we can use method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disconnect() </a:t>
            </a:r>
            <a:r>
              <a:rPr lang="en-US" sz="2000">
                <a:solidFill>
                  <a:schemeClr val="tx1"/>
                </a:solidFill>
                <a:sym typeface="+mn-ea"/>
              </a:rPr>
              <a:t>from flask_socketio.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In this example we can using it to limiting number of communication call from client to the server, 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5991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 - Disconnect Serverside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20725" y="1309370"/>
            <a:ext cx="8944610" cy="1322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 the client side (Javascript) , the implementation</a:t>
            </a:r>
            <a:r>
              <a:rPr lang="en-US" sz="2000" b="1">
                <a:solidFill>
                  <a:schemeClr val="tx1"/>
                </a:solidFill>
                <a:sym typeface="+mn-ea"/>
              </a:rPr>
              <a:t> remaining same </a:t>
            </a:r>
            <a:r>
              <a:rPr lang="en-US" sz="2000">
                <a:sym typeface="+mn-ea"/>
              </a:rPr>
              <a:t>like previouse,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Now, we just invoking app in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pertemuan_7\4_Disconnect_serverside\app.py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After that open URL http://localhost:5000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See in the browser console and python console, there should look like this,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930" y="2825750"/>
            <a:ext cx="4695825" cy="2743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015" y="2825750"/>
            <a:ext cx="4608195" cy="293687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836930" y="5549900"/>
            <a:ext cx="1705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ym typeface="+mn-ea"/>
              </a:rPr>
              <a:t>browser console</a:t>
            </a:r>
            <a:endParaRPr lang="en-US" i="1"/>
          </a:p>
        </p:txBody>
      </p:sp>
      <p:sp>
        <p:nvSpPr>
          <p:cNvPr id="12" name="Text Box 11"/>
          <p:cNvSpPr txBox="1"/>
          <p:nvPr/>
        </p:nvSpPr>
        <p:spPr>
          <a:xfrm>
            <a:off x="6089015" y="5762625"/>
            <a:ext cx="5367020" cy="983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i="1">
                <a:sym typeface="+mn-ea"/>
              </a:rPr>
              <a:t>python console</a:t>
            </a:r>
            <a:endParaRPr lang="en-US" i="1"/>
          </a:p>
          <a:p>
            <a:r>
              <a:rPr lang="en-US" sz="2000"/>
              <a:t>we can see, comunication is diconnected from the serverside when maximum call exceeded.</a:t>
            </a:r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042535" y="2938145"/>
            <a:ext cx="21062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Admin LTE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AdminLTE Base Template (IoT Platform)</a:t>
            </a:r>
            <a:endParaRPr lang="en-US" sz="2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2400"/>
              <a:t>2. Add view into Admin LTE Template</a:t>
            </a:r>
            <a:endParaRPr 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23806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 LTE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69925" y="1409700"/>
            <a:ext cx="10297160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AdminLTE </a:t>
            </a:r>
            <a:r>
              <a:rPr lang="en-US" sz="2800"/>
              <a:t>Bootstrap Admin Dashboard Template</a:t>
            </a:r>
            <a:endParaRPr lang="en-US" sz="2800"/>
          </a:p>
          <a:p>
            <a:r>
              <a:rPr lang="en-US" sz="2000"/>
              <a:t>Best open source admin dashboard &amp; control panel theme. Built on top of Bootstrap, AdminLTE provides a range of responsive, reusable, and commonly used components.</a:t>
            </a: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445" y="2647950"/>
            <a:ext cx="6920865" cy="32016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669925" y="5878830"/>
            <a:ext cx="69672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Preview </a:t>
            </a:r>
            <a:r>
              <a:rPr lang="en-US">
                <a:hlinkClick r:id="rId2" action="ppaction://hlinkfile"/>
              </a:rPr>
              <a:t>https://adminlte.io/themes/v3/</a:t>
            </a:r>
            <a:endParaRPr lang="en-US">
              <a:hlinkClick r:id="rId2" action="ppaction://hlinkfile"/>
            </a:endParaRPr>
          </a:p>
          <a:p>
            <a:r>
              <a:rPr lang="en-US"/>
              <a:t>Home Page </a:t>
            </a:r>
            <a:r>
              <a:rPr lang="en-US">
                <a:hlinkClick r:id="rId3" action="ppaction://hlinkfile"/>
              </a:rPr>
              <a:t>https://adminlte.io/</a:t>
            </a:r>
            <a:endParaRPr lang="en-US">
              <a:hlinkClick r:id="rId3" action="ppaction://hlinkfile"/>
            </a:endParaRPr>
          </a:p>
          <a:p>
            <a:r>
              <a:rPr lang="en-US"/>
              <a:t>Documentation </a:t>
            </a:r>
            <a:r>
              <a:rPr lang="en-US">
                <a:hlinkClick r:id="rId4" action="ppaction://hlinkfile"/>
              </a:rPr>
              <a:t>https://adminlte.io/docs/3.1/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740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 LTE Base Template (IoT Platform)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943735"/>
            <a:ext cx="10029190" cy="46545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Text Box 6"/>
          <p:cNvSpPr txBox="1"/>
          <p:nvPr/>
        </p:nvSpPr>
        <p:spPr>
          <a:xfrm>
            <a:off x="1090930" y="1344930"/>
            <a:ext cx="9720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All the serverside code remain the same like previouse tmplate, the different is in the template side.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11130915" cy="4351655"/>
          </a:xfrm>
        </p:spPr>
        <p:txBody>
          <a:bodyPr/>
          <a:p>
            <a:r>
              <a:rPr lang="en-US">
                <a:solidFill>
                  <a:schemeClr val="tx1"/>
                </a:solidFill>
                <a:sym typeface="+mn-ea"/>
              </a:rPr>
              <a:t>Flask Socket IO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sym typeface="+mn-ea"/>
              </a:rPr>
              <a:t>Admin LTE Template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sym typeface="+mn-ea"/>
              </a:rPr>
              <a:t>ChartJS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561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Training Outline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740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 LTE Base Template (IoT Platform)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30" y="1250315"/>
            <a:ext cx="3300095" cy="53955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301490" y="1226820"/>
            <a:ext cx="651002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We are organizing new template structure into like this,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indent="0">
              <a:buNone/>
            </a:pPr>
            <a:r>
              <a:rPr lang="en-US" sz="2000"/>
              <a:t>templates/</a:t>
            </a:r>
            <a:endParaRPr lang="en-US" sz="2000"/>
          </a:p>
          <a:p>
            <a:pPr indent="0">
              <a:buNone/>
            </a:pPr>
            <a:r>
              <a:rPr lang="en-US" sz="2000"/>
              <a:t>        security/</a:t>
            </a:r>
            <a:endParaRPr lang="en-US" sz="2000"/>
          </a:p>
          <a:p>
            <a:pPr indent="0">
              <a:buNone/>
            </a:pPr>
            <a:r>
              <a:rPr lang="en-US" sz="2000">
                <a:sym typeface="+mn-ea"/>
              </a:rPr>
              <a:t>              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_layout_security.html</a:t>
            </a:r>
            <a:endParaRPr lang="en-US" sz="2000" b="1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2000">
                <a:sym typeface="+mn-ea"/>
              </a:rPr>
              <a:t>                </a:t>
            </a:r>
            <a:r>
              <a:rPr lang="en-US" sz="2000"/>
              <a:t>login_user.html</a:t>
            </a:r>
            <a:endParaRPr lang="en-US" sz="2000"/>
          </a:p>
          <a:p>
            <a:pPr indent="0">
              <a:buNone/>
            </a:pPr>
            <a:r>
              <a:rPr lang="en-US" sz="2000">
                <a:sym typeface="+mn-ea"/>
              </a:rPr>
              <a:t>          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    </a:t>
            </a:r>
            <a:r>
              <a:rPr lang="en-US" sz="2000">
                <a:solidFill>
                  <a:srgbClr val="FF0000"/>
                </a:solidFill>
              </a:rPr>
              <a:t>etc.</a:t>
            </a:r>
            <a:endParaRPr lang="en-US" sz="2000"/>
          </a:p>
          <a:p>
            <a:pPr indent="0">
              <a:buNone/>
            </a:pPr>
            <a:r>
              <a:rPr lang="en-US" sz="2000">
                <a:sym typeface="+mn-ea"/>
              </a:rPr>
              <a:t>        </a:t>
            </a:r>
            <a:r>
              <a:rPr lang="en-US" sz="2000"/>
              <a:t>widgets/</a:t>
            </a:r>
            <a:endParaRPr lang="en-US" sz="2000"/>
          </a:p>
          <a:p>
            <a:pPr indent="0">
              <a:buNone/>
            </a:pPr>
            <a:r>
              <a:rPr lang="en-US" sz="2000">
                <a:solidFill>
                  <a:srgbClr val="FF0000"/>
                </a:solidFill>
                <a:sym typeface="+mn-ea"/>
              </a:rPr>
              <a:t>                </a:t>
            </a:r>
            <a:r>
              <a:rPr lang="en-US" sz="2000">
                <a:solidFill>
                  <a:srgbClr val="FF0000"/>
                </a:solidFill>
              </a:rPr>
              <a:t>admin/</a:t>
            </a:r>
            <a:endParaRPr lang="en-US" sz="200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rgbClr val="FF0000"/>
                </a:solidFill>
                <a:sym typeface="+mn-ea"/>
              </a:rPr>
              <a:t>                        </a:t>
            </a:r>
            <a:r>
              <a:rPr lang="en-US" sz="2000" b="1">
                <a:solidFill>
                  <a:srgbClr val="FF0000"/>
                </a:solidFill>
              </a:rPr>
              <a:t>_layout_admin.html</a:t>
            </a:r>
            <a:endParaRPr lang="en-US" sz="2000" b="1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rgbClr val="FF0000"/>
                </a:solidFill>
                <a:sym typeface="+mn-ea"/>
              </a:rPr>
              <a:t>                        </a:t>
            </a:r>
            <a:r>
              <a:rPr lang="en-US" sz="2000">
                <a:solidFill>
                  <a:srgbClr val="FF0000"/>
                </a:solidFill>
              </a:rPr>
              <a:t>_brand_logo.html</a:t>
            </a:r>
            <a:endParaRPr lang="en-US" sz="200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rgbClr val="FF0000"/>
                </a:solidFill>
                <a:sym typeface="+mn-ea"/>
              </a:rPr>
              <a:t>                        </a:t>
            </a:r>
            <a:r>
              <a:rPr lang="en-US" sz="2000">
                <a:solidFill>
                  <a:srgbClr val="FF0000"/>
                </a:solidFill>
              </a:rPr>
              <a:t>_sidebar_user_panel.html</a:t>
            </a:r>
            <a:endParaRPr lang="en-US" sz="200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rgbClr val="FF0000"/>
                </a:solidFill>
                <a:sym typeface="+mn-ea"/>
              </a:rPr>
              <a:t>                        </a:t>
            </a:r>
            <a:r>
              <a:rPr lang="en-US" sz="2000">
                <a:solidFill>
                  <a:srgbClr val="FF0000"/>
                </a:solidFill>
              </a:rPr>
              <a:t>etc.</a:t>
            </a:r>
            <a:endParaRPr lang="en-US" sz="200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2000">
                <a:sym typeface="+mn-ea"/>
              </a:rPr>
              <a:t>                </a:t>
            </a:r>
            <a:r>
              <a:rPr lang="en-US" sz="2000"/>
              <a:t>_form_element_vertical.html</a:t>
            </a:r>
            <a:endParaRPr lang="en-US" sz="2000"/>
          </a:p>
          <a:p>
            <a:pPr indent="0">
              <a:buNone/>
            </a:pPr>
            <a:r>
              <a:rPr lang="en-US" sz="2000">
                <a:sym typeface="+mn-ea"/>
              </a:rPr>
              <a:t>                </a:t>
            </a:r>
            <a:r>
              <a:rPr lang="en-US" sz="2000"/>
              <a:t>_table_records.html</a:t>
            </a:r>
            <a:endParaRPr lang="en-US" sz="2000"/>
          </a:p>
          <a:p>
            <a:pPr indent="0">
              <a:buNone/>
            </a:pPr>
            <a:r>
              <a:rPr lang="en-US" sz="2000">
                <a:sym typeface="+mn-ea"/>
              </a:rPr>
              <a:t>                </a:t>
            </a:r>
            <a:r>
              <a:rPr lang="en-US" sz="2000">
                <a:solidFill>
                  <a:srgbClr val="FF0000"/>
                </a:solidFill>
              </a:rPr>
              <a:t>etc.</a:t>
            </a:r>
            <a:endParaRPr lang="en-US" sz="2000"/>
          </a:p>
          <a:p>
            <a:pPr indent="0">
              <a:buNone/>
            </a:pPr>
            <a:r>
              <a:rPr lang="en-US" sz="2000">
                <a:sym typeface="+mn-ea"/>
              </a:rPr>
              <a:t>        </a:t>
            </a:r>
            <a:r>
              <a:rPr lang="en-US" sz="2000"/>
              <a:t>index.html</a:t>
            </a:r>
            <a:endParaRPr lang="en-US" sz="2000"/>
          </a:p>
          <a:p>
            <a:pPr indent="0">
              <a:buNone/>
            </a:pPr>
            <a:r>
              <a:rPr lang="en-US" sz="2000">
                <a:sym typeface="+mn-ea"/>
              </a:rPr>
              <a:t>        </a:t>
            </a:r>
            <a:r>
              <a:rPr lang="en-US" sz="2000"/>
              <a:t>user.html</a:t>
            </a:r>
            <a:endParaRPr lang="en-US" sz="2000"/>
          </a:p>
        </p:txBody>
      </p:sp>
      <p:sp>
        <p:nvSpPr>
          <p:cNvPr id="27" name="Text Box 26"/>
          <p:cNvSpPr txBox="1"/>
          <p:nvPr/>
        </p:nvSpPr>
        <p:spPr>
          <a:xfrm>
            <a:off x="7962265" y="2204720"/>
            <a:ext cx="3203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base layout in login/register/reset/change</a:t>
            </a:r>
            <a:endParaRPr lang="en-US" sz="14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9" name="Elbow Connector 28"/>
          <p:cNvCxnSpPr>
            <a:endCxn id="27" idx="2"/>
          </p:cNvCxnSpPr>
          <p:nvPr/>
        </p:nvCxnSpPr>
        <p:spPr>
          <a:xfrm flipV="1">
            <a:off x="7706360" y="2511425"/>
            <a:ext cx="1858010" cy="144145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9017635" y="3696970"/>
            <a:ext cx="1685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base layout common</a:t>
            </a:r>
            <a:endParaRPr lang="en-US" sz="14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11" name="Elbow Connector 10"/>
          <p:cNvCxnSpPr>
            <a:endCxn id="10" idx="2"/>
          </p:cNvCxnSpPr>
          <p:nvPr/>
        </p:nvCxnSpPr>
        <p:spPr>
          <a:xfrm flipV="1">
            <a:off x="8002270" y="4003675"/>
            <a:ext cx="1858010" cy="144145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740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 LTE Base Template (IoT Platform)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Content Placeholder 4" descr="C:\Users\yunus\Desktop\Capture.PNGCapture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437130" y="2153285"/>
            <a:ext cx="8826500" cy="4076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2454275" y="1439545"/>
            <a:ext cx="14732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_brand_logo.html</a:t>
            </a:r>
            <a:endParaRPr 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2317750" y="2142490"/>
            <a:ext cx="1746885" cy="3136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10" idx="0"/>
            <a:endCxn id="8" idx="2"/>
          </p:cNvCxnSpPr>
          <p:nvPr/>
        </p:nvCxnSpPr>
        <p:spPr>
          <a:xfrm rot="16200000" flipV="1">
            <a:off x="2993073" y="1944053"/>
            <a:ext cx="396240" cy="635"/>
          </a:xfrm>
          <a:prstGeom prst="bentConnector3">
            <a:avLst>
              <a:gd name="adj1" fmla="val 50080"/>
            </a:avLst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98425" y="2244090"/>
            <a:ext cx="2073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_sidebar_user_panel.html</a:t>
            </a:r>
            <a:endParaRPr 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2318385" y="2581275"/>
            <a:ext cx="1746885" cy="3136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13" idx="1"/>
            <a:endCxn id="12" idx="2"/>
          </p:cNvCxnSpPr>
          <p:nvPr/>
        </p:nvCxnSpPr>
        <p:spPr>
          <a:xfrm rot="10800000">
            <a:off x="1135380" y="2550795"/>
            <a:ext cx="1183005" cy="187325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100330" y="2785110"/>
            <a:ext cx="17418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_sidebar_search.html</a:t>
            </a:r>
            <a:endParaRPr 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2320290" y="3020060"/>
            <a:ext cx="1746885" cy="3136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6" idx="1"/>
            <a:endCxn id="15" idx="2"/>
          </p:cNvCxnSpPr>
          <p:nvPr/>
        </p:nvCxnSpPr>
        <p:spPr>
          <a:xfrm rot="10800000">
            <a:off x="971550" y="3091815"/>
            <a:ext cx="1348740" cy="85090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0147935" y="6423025"/>
            <a:ext cx="16090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_sidebar_right.html</a:t>
            </a:r>
            <a:endParaRPr 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9718040" y="2551430"/>
            <a:ext cx="1545590" cy="335407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19" idx="3"/>
            <a:endCxn id="18" idx="0"/>
          </p:cNvCxnSpPr>
          <p:nvPr/>
        </p:nvCxnSpPr>
        <p:spPr>
          <a:xfrm flipH="1">
            <a:off x="10952480" y="4228465"/>
            <a:ext cx="311150" cy="2194560"/>
          </a:xfrm>
          <a:prstGeom prst="bentConnector4">
            <a:avLst>
              <a:gd name="adj1" fmla="val -235102"/>
              <a:gd name="adj2" fmla="val 88223"/>
            </a:avLst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100330" y="3530600"/>
            <a:ext cx="1688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_sidebar_menu.html</a:t>
            </a:r>
            <a:endParaRPr 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2334895" y="3406775"/>
            <a:ext cx="1746885" cy="15208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22" idx="1"/>
            <a:endCxn id="21" idx="2"/>
          </p:cNvCxnSpPr>
          <p:nvPr/>
        </p:nvCxnSpPr>
        <p:spPr>
          <a:xfrm rot="10800000">
            <a:off x="944880" y="3837305"/>
            <a:ext cx="1390015" cy="330200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6024245" y="6519545"/>
            <a:ext cx="10775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_footer.html</a:t>
            </a:r>
            <a:endParaRPr 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3927475" y="5769610"/>
            <a:ext cx="5270500" cy="56070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5" idx="2"/>
            <a:endCxn id="24" idx="0"/>
          </p:cNvCxnSpPr>
          <p:nvPr/>
        </p:nvCxnSpPr>
        <p:spPr>
          <a:xfrm rot="5400000" flipV="1">
            <a:off x="6468428" y="6424613"/>
            <a:ext cx="189230" cy="635"/>
          </a:xfrm>
          <a:prstGeom prst="bentConnector3">
            <a:avLst>
              <a:gd name="adj1" fmla="val 49832"/>
            </a:avLst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4268470" y="1439545"/>
            <a:ext cx="14751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_navbar_left.html</a:t>
            </a:r>
            <a:endParaRPr 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4131945" y="2142490"/>
            <a:ext cx="1746885" cy="3136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28" idx="0"/>
            <a:endCxn id="27" idx="2"/>
          </p:cNvCxnSpPr>
          <p:nvPr/>
        </p:nvCxnSpPr>
        <p:spPr>
          <a:xfrm rot="16200000">
            <a:off x="4807903" y="1944053"/>
            <a:ext cx="396240" cy="635"/>
          </a:xfrm>
          <a:prstGeom prst="bentConnector3">
            <a:avLst>
              <a:gd name="adj1" fmla="val 50080"/>
            </a:avLst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8481695" y="1160780"/>
            <a:ext cx="23425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_navbar_search.html</a:t>
            </a:r>
            <a:endParaRPr lang="en-US" sz="1400">
              <a:solidFill>
                <a:srgbClr val="FF0000"/>
              </a:solidFill>
              <a:sym typeface="+mn-ea"/>
            </a:endParaRPr>
          </a:p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_navbar_inbox_message.html</a:t>
            </a:r>
            <a:endParaRPr lang="en-US" sz="1400">
              <a:solidFill>
                <a:srgbClr val="FF0000"/>
              </a:solidFill>
              <a:sym typeface="+mn-ea"/>
            </a:endParaRPr>
          </a:p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_navbar_notification.html</a:t>
            </a:r>
            <a:endParaRPr 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8779510" y="2142490"/>
            <a:ext cx="1746885" cy="3136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31" idx="0"/>
            <a:endCxn id="30" idx="2"/>
          </p:cNvCxnSpPr>
          <p:nvPr/>
        </p:nvCxnSpPr>
        <p:spPr>
          <a:xfrm rot="16200000">
            <a:off x="9531033" y="2020253"/>
            <a:ext cx="244475" cy="3175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740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 LTE Base Template (IoT Platform)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25500" y="1264285"/>
            <a:ext cx="860742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Invoking the app by running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pertemuan_7\5_Admin_LTE_Base\run.py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Then open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http://localhost:5000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All funtionality remaining same,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register/change/reset/login/user management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2428240"/>
            <a:ext cx="8138160" cy="37769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7727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Add view into Admin LTE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87070" y="1441450"/>
            <a:ext cx="807212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Creating a new Model called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Sensor </a:t>
            </a:r>
            <a:r>
              <a:rPr lang="en-US" sz="2000">
                <a:sym typeface="+mn-ea"/>
              </a:rPr>
              <a:t>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sensor.py</a:t>
            </a:r>
            <a:r>
              <a:rPr lang="en-US" sz="2000">
                <a:sym typeface="+mn-ea"/>
              </a:rPr>
              <a:t> under the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models</a:t>
            </a:r>
            <a:r>
              <a:rPr lang="en-US" sz="2000">
                <a:solidFill>
                  <a:srgbClr val="FF0000"/>
                </a:solidFill>
                <a:sym typeface="+mn-ea"/>
              </a:rPr>
              <a:t>/</a:t>
            </a:r>
            <a:r>
              <a:rPr lang="en-US" sz="2000">
                <a:sym typeface="+mn-ea"/>
              </a:rPr>
              <a:t> folder</a:t>
            </a:r>
            <a:endParaRPr lang="en-US" sz="200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885" y="2017395"/>
            <a:ext cx="6421120" cy="28225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7727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Add view into Admin LTE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070" y="2136775"/>
            <a:ext cx="11149330" cy="381508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87070" y="1441450"/>
            <a:ext cx="832167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Creating a new Form called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SensorForm </a:t>
            </a:r>
            <a:r>
              <a:rPr lang="en-US" sz="2000">
                <a:sym typeface="+mn-ea"/>
              </a:rPr>
              <a:t>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sensor.py</a:t>
            </a:r>
            <a:r>
              <a:rPr lang="en-US" sz="2000">
                <a:sym typeface="+mn-ea"/>
              </a:rPr>
              <a:t> under the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forms/</a:t>
            </a:r>
            <a:r>
              <a:rPr lang="en-US" sz="2000">
                <a:sym typeface="+mn-ea"/>
              </a:rPr>
              <a:t> folder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7727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Add view into Admin LTE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87070" y="1441450"/>
            <a:ext cx="95396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Creating a new View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</a:t>
            </a:r>
            <a:r>
              <a:rPr lang="en-US" sz="2000">
                <a:sym typeface="+mn-ea"/>
              </a:rPr>
              <a:t>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sensor.py</a:t>
            </a:r>
            <a:r>
              <a:rPr lang="en-US" sz="2000">
                <a:sym typeface="+mn-ea"/>
              </a:rPr>
              <a:t> under the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views</a:t>
            </a:r>
            <a:r>
              <a:rPr lang="en-US" sz="2000">
                <a:solidFill>
                  <a:srgbClr val="FF0000"/>
                </a:solidFill>
                <a:sym typeface="+mn-ea"/>
              </a:rPr>
              <a:t>/</a:t>
            </a:r>
            <a:r>
              <a:rPr lang="en-US" sz="2000">
                <a:sym typeface="+mn-ea"/>
              </a:rPr>
              <a:t> folder to handle Sensor List route &amp; Sensor Detail Route.</a:t>
            </a:r>
            <a:endParaRPr lang="en-US" sz="20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2242185"/>
            <a:ext cx="9942195" cy="31235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7727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Add view into Admin LTE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87070" y="1441450"/>
            <a:ext cx="95396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Creating a new Template called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sensor_list.html</a:t>
            </a:r>
            <a:r>
              <a:rPr lang="en-US" sz="2000">
                <a:sym typeface="+mn-ea"/>
              </a:rPr>
              <a:t> under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templates/</a:t>
            </a:r>
            <a:r>
              <a:rPr lang="en-US" sz="2000">
                <a:sym typeface="+mn-ea"/>
              </a:rPr>
              <a:t> folder to render Sensor Data List Page.</a:t>
            </a:r>
            <a:endParaRPr lang="en-US" sz="20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2298065"/>
            <a:ext cx="8722360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7727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Add view into Admin LTE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87070" y="1441450"/>
            <a:ext cx="953960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Creating a new Template called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sensor.html</a:t>
            </a:r>
            <a:r>
              <a:rPr lang="en-US" sz="2000">
                <a:sym typeface="+mn-ea"/>
              </a:rPr>
              <a:t> under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templates/</a:t>
            </a:r>
            <a:r>
              <a:rPr lang="en-US" sz="2000">
                <a:sym typeface="+mn-ea"/>
              </a:rPr>
              <a:t> folder to render Sensor Form (Detail) Page.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Since the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form.time</a:t>
            </a:r>
            <a:r>
              <a:rPr lang="en-US" sz="2000">
                <a:sym typeface="+mn-ea"/>
              </a:rPr>
              <a:t>  field is WTForm </a:t>
            </a:r>
            <a:r>
              <a:rPr lang="en-US" sz="2000" b="1">
                <a:sym typeface="+mn-ea"/>
              </a:rPr>
              <a:t>DatetimeField</a:t>
            </a:r>
            <a:r>
              <a:rPr lang="en-US" sz="2000">
                <a:sym typeface="+mn-ea"/>
              </a:rPr>
              <a:t>, we need to show it as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datetimepicker</a:t>
            </a:r>
            <a:r>
              <a:rPr lang="en-US" sz="2000">
                <a:sym typeface="+mn-ea"/>
              </a:rPr>
              <a:t>, set the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field_class=”datetimepicker”</a:t>
            </a:r>
            <a:r>
              <a:rPr lang="en-US" sz="2000">
                <a:sym typeface="+mn-ea"/>
              </a:rPr>
              <a:t>.</a:t>
            </a:r>
            <a:endParaRPr lang="en-US" sz="200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160" y="2233295"/>
            <a:ext cx="9074150" cy="30778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951230" y="1142365"/>
            <a:ext cx="1000887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at the scriptblock we can put this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datetimepicker() </a:t>
            </a:r>
            <a:r>
              <a:rPr lang="en-US" sz="2000">
                <a:sym typeface="+mn-ea"/>
              </a:rPr>
              <a:t>widget method handler, to control datetimepicker configuration, etc.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This Datetimepicker using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smalot-bootstrap-datetimepicker </a:t>
            </a:r>
            <a:r>
              <a:rPr 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sz="2000">
                <a:solidFill>
                  <a:schemeClr val="tx1"/>
                </a:solidFill>
                <a:sym typeface="+mn-ea"/>
                <a:hlinkClick r:id="rId1" action="ppaction://hlinkfile"/>
              </a:rPr>
              <a:t>https://cdnjs.com/libraries/smalot-bootstrap-datetimepicker</a:t>
            </a:r>
            <a:r>
              <a:rPr lang="en-US" sz="2000">
                <a:solidFill>
                  <a:schemeClr val="tx1"/>
                </a:solidFill>
                <a:sym typeface="+mn-ea"/>
              </a:rPr>
              <a:t>), that already imported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_layout_admin.html</a:t>
            </a:r>
            <a:r>
              <a:rPr lang="en-US" sz="2000">
                <a:solidFill>
                  <a:schemeClr val="tx1"/>
                </a:solidFill>
                <a:sym typeface="+mn-ea"/>
              </a:rPr>
              <a:t> template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95" y="1891030"/>
            <a:ext cx="5794375" cy="2180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95" y="5569585"/>
            <a:ext cx="8953500" cy="91249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8470" y="229870"/>
            <a:ext cx="7727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Add view into Admin LTE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740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 LTE Base Template (IoT Platform)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25500" y="1264285"/>
            <a:ext cx="850074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Invoking the app by running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pertemuan_7\6_Add_Menu_Sensor_Data\run.py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Then open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http://localhost:5000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Now we have a new view to save a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Sensor Data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795" y="2279015"/>
            <a:ext cx="10153015" cy="4128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766185" y="2938145"/>
            <a:ext cx="46596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Socket IO (Part 1)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Emit On Connet</a:t>
            </a:r>
            <a:endParaRPr lang="en-US" sz="2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2400"/>
              <a:t>2. Ping Pong</a:t>
            </a:r>
            <a:endParaRPr lang="en-US" sz="2400"/>
          </a:p>
          <a:p>
            <a:r>
              <a:rPr lang="en-US" sz="2400"/>
              <a:t>3. Connnect &amp; Disconnect</a:t>
            </a:r>
            <a:endParaRPr lang="en-US" sz="2400"/>
          </a:p>
          <a:p>
            <a:r>
              <a:rPr lang="en-US" sz="2400"/>
              <a:t>4. Disconnect Serverside</a:t>
            </a:r>
            <a:endParaRPr 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042535" y="2938145"/>
            <a:ext cx="16579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Chart JS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ChartJS Simple</a:t>
            </a:r>
            <a:endParaRPr lang="en-US" sz="2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2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2. ChartJS Styling</a:t>
            </a:r>
            <a:endParaRPr lang="en-US" sz="2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2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3. AdminLTE Chart JS</a:t>
            </a:r>
            <a:endParaRPr lang="en-US" sz="2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2400"/>
              <a:t>4. ChartJS SQLAlchemy</a:t>
            </a:r>
            <a:endParaRPr 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8999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8470" y="1751330"/>
            <a:ext cx="8737600" cy="1414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Chart.js </a:t>
            </a:r>
            <a:r>
              <a:rPr lang="en-US" sz="2800"/>
              <a:t>| Open source HTML5 Charts for your website </a:t>
            </a:r>
            <a:endParaRPr lang="en-US" sz="2800"/>
          </a:p>
          <a:p>
            <a:r>
              <a:rPr lang="en-US">
                <a:hlinkClick r:id="rId1" action="ppaction://hlinkfile"/>
              </a:rPr>
              <a:t>https://www.chartjs.org</a:t>
            </a:r>
            <a:endParaRPr lang="en-US"/>
          </a:p>
          <a:p>
            <a:r>
              <a:rPr lang="en-US" sz="2000"/>
              <a:t>Simple, clean and engaging HTML5 based JavaScript charts. Chart.js is an easy way to include animated, interactive graphs on your website for free.</a:t>
            </a:r>
            <a:endParaRPr 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4810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Simple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380" y="3823970"/>
            <a:ext cx="10478770" cy="1235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80" y="2212340"/>
            <a:ext cx="10444480" cy="87376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008380" y="1313180"/>
            <a:ext cx="836676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To useChartJS in our website, we need to load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Chart.css </a:t>
            </a:r>
            <a:r>
              <a:rPr lang="en-US" sz="2000">
                <a:sym typeface="+mn-ea"/>
              </a:rPr>
              <a:t>and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Chart.js</a:t>
            </a:r>
            <a:r>
              <a:rPr lang="en-US" sz="2000">
                <a:sym typeface="+mn-ea"/>
              </a:rPr>
              <a:t> , 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We can choose anothe version in here : </a:t>
            </a:r>
            <a:r>
              <a:rPr lang="en-US" sz="2000">
                <a:sym typeface="+mn-ea"/>
                <a:hlinkClick r:id="rId3" action="ppaction://hlinkfile"/>
              </a:rPr>
              <a:t>https://cdnjs.com/libraries/Chart.js/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4810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Simple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55345" y="1534160"/>
            <a:ext cx="1002982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creating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&lt;canvas&gt;</a:t>
            </a:r>
            <a:r>
              <a:rPr lang="en-US" sz="2000">
                <a:sym typeface="+mn-ea"/>
              </a:rPr>
              <a:t> tag, this is important, since ChartJS will rendering element in canvas.</a:t>
            </a: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Also dont forget to put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id </a:t>
            </a:r>
            <a:r>
              <a:rPr lang="en-US" sz="2000">
                <a:sym typeface="+mn-ea"/>
              </a:rPr>
              <a:t>property for that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&lt;canvas&gt; </a:t>
            </a:r>
            <a:r>
              <a:rPr lang="en-US" sz="2000">
                <a:sym typeface="+mn-ea"/>
              </a:rPr>
              <a:t>tag.</a:t>
            </a: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5555" y="2421255"/>
            <a:ext cx="8940800" cy="155003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4810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Simple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6870" y="1369060"/>
            <a:ext cx="63519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Now, to draw, a simple line chart, just apllying this script,</a:t>
            </a:r>
            <a:endParaRPr lang="en-US" sz="20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1767840"/>
            <a:ext cx="8186420" cy="45650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543290" y="1767840"/>
            <a:ext cx="345503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If we want to create line chart, we need to create a list of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labels </a:t>
            </a:r>
            <a:r>
              <a:rPr lang="en-US" sz="2000">
                <a:sym typeface="+mn-ea"/>
              </a:rPr>
              <a:t>(that will be printed in x-axis)</a:t>
            </a: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also we need to create a list object </a:t>
            </a:r>
            <a:r>
              <a:rPr lang="en-US" sz="2000" b="1">
                <a:sym typeface="+mn-ea"/>
              </a:rPr>
              <a:t>datasets</a:t>
            </a:r>
            <a:r>
              <a:rPr lang="en-US" sz="2000">
                <a:sym typeface="+mn-ea"/>
              </a:rPr>
              <a:t>, that hold our actual data with specific label. this label is different from above, since this part is important to group the data in chart if you have a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mutiple series</a:t>
            </a:r>
            <a:r>
              <a:rPr lang="en-US" sz="2000">
                <a:sym typeface="+mn-ea"/>
              </a:rPr>
              <a:t>.</a:t>
            </a: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call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new Chart(ctx, {})</a:t>
            </a:r>
            <a:r>
              <a:rPr lang="en-US" sz="2000">
                <a:sym typeface="+mn-ea"/>
              </a:rPr>
              <a:t> class to draw line chart in canvas.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4810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Simple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6870" y="1369060"/>
            <a:ext cx="76536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Invoking the app by running 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pertemuan_7\7_ChartJS_Simple\app.py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901825"/>
            <a:ext cx="5719445" cy="372808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4302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Styling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6870" y="1242060"/>
            <a:ext cx="1070546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Next, we will learn how to add a color to our series and necassary styling to make chart look better,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780" y="1767840"/>
            <a:ext cx="5755640" cy="48806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625590" y="1767840"/>
            <a:ext cx="478853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Change the Datasets part into something like this,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This should help us to change/modify color series/point/etc.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Wecan put hex standar code like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#FFCC00</a:t>
            </a:r>
            <a:r>
              <a:rPr lang="en-US" sz="2000">
                <a:solidFill>
                  <a:schemeClr val="tx1"/>
                </a:solidFill>
                <a:sym typeface="+mn-ea"/>
              </a:rPr>
              <a:t> or using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rgba(xxx,xxx,xxx,x) </a:t>
            </a:r>
            <a:r>
              <a:rPr lang="en-US" sz="2000">
                <a:solidFill>
                  <a:schemeClr val="tx1"/>
                </a:solidFill>
                <a:sym typeface="+mn-ea"/>
              </a:rPr>
              <a:t>format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4302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Styling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6870" y="1369060"/>
            <a:ext cx="76434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Invoking the app by running 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pertemuan_7\8_ChartJS_Styling\app.py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82165"/>
            <a:ext cx="4894580" cy="319024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1300" y="2082165"/>
            <a:ext cx="5153025" cy="32385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7" name="Text Box 6"/>
          <p:cNvSpPr txBox="1"/>
          <p:nvPr/>
        </p:nvSpPr>
        <p:spPr>
          <a:xfrm>
            <a:off x="2670175" y="5320665"/>
            <a:ext cx="794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ym typeface="+mn-ea"/>
              </a:rPr>
              <a:t>Before</a:t>
            </a:r>
            <a:endParaRPr lang="en-US" i="1"/>
          </a:p>
        </p:txBody>
      </p:sp>
      <p:sp>
        <p:nvSpPr>
          <p:cNvPr id="8" name="Text Box 7"/>
          <p:cNvSpPr txBox="1"/>
          <p:nvPr/>
        </p:nvSpPr>
        <p:spPr>
          <a:xfrm>
            <a:off x="8844280" y="5320665"/>
            <a:ext cx="646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ym typeface="+mn-ea"/>
              </a:rPr>
              <a:t>After</a:t>
            </a:r>
            <a:endParaRPr lang="en-US" i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3730" y="1405255"/>
            <a:ext cx="10697845" cy="500443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097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AdminLTE ChartJS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941070" y="1306195"/>
            <a:ext cx="10183495" cy="34766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To help us creating Chart quick, we will you a chart template laced under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widgets/chart/ </a:t>
            </a:r>
            <a:r>
              <a:rPr lang="en-US" sz="2000">
                <a:sym typeface="+mn-ea"/>
              </a:rPr>
              <a:t>folder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For now, there is only two template available (</a:t>
            </a:r>
            <a:r>
              <a:rPr lang="en-US" sz="2000">
                <a:solidFill>
                  <a:srgbClr val="FF0000"/>
                </a:solidFill>
                <a:sym typeface="+mn-ea"/>
              </a:rPr>
              <a:t>line chart</a:t>
            </a:r>
            <a:r>
              <a:rPr lang="en-US" sz="2000">
                <a:sym typeface="+mn-ea"/>
              </a:rPr>
              <a:t> &amp;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pie chart</a:t>
            </a:r>
            <a:r>
              <a:rPr lang="en-US" sz="2000">
                <a:sym typeface="+mn-ea"/>
              </a:rPr>
              <a:t>), </a:t>
            </a:r>
            <a:endParaRPr lang="en-US" sz="20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000"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097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AdminLTE ChartJS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0" y="1797050"/>
            <a:ext cx="4485640" cy="1880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s 12"/>
          <p:cNvSpPr/>
          <p:nvPr/>
        </p:nvSpPr>
        <p:spPr>
          <a:xfrm>
            <a:off x="1856740" y="5811520"/>
            <a:ext cx="1170305" cy="870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1729740" y="5684520"/>
            <a:ext cx="1170305" cy="870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321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07720" y="1485265"/>
            <a:ext cx="905192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en-US" sz="3600" b="1"/>
              <a:t>Socket.IO</a:t>
            </a:r>
            <a:endParaRPr lang="en-US" sz="3600" b="1"/>
          </a:p>
          <a:p>
            <a:pPr indent="0" algn="l">
              <a:buNone/>
            </a:pPr>
            <a:r>
              <a:rPr lang="en-US" sz="2400"/>
              <a:t>Bidirectional and low-latency communication for every platform.</a:t>
            </a:r>
            <a:endParaRPr lang="en-US" sz="2400"/>
          </a:p>
          <a:p>
            <a:pPr indent="0" algn="l">
              <a:buNone/>
            </a:pPr>
            <a:endParaRPr lang="en-US" sz="2400"/>
          </a:p>
          <a:p>
            <a:pPr indent="0" algn="l">
              <a:buNone/>
            </a:pPr>
            <a:r>
              <a:rPr lang="en-US" sz="2400"/>
              <a:t>The connection will be established with </a:t>
            </a:r>
            <a:r>
              <a:rPr lang="en-US" sz="2400" b="1"/>
              <a:t>WebSocket</a:t>
            </a:r>
            <a:r>
              <a:rPr lang="en-US" sz="2400"/>
              <a:t>, providing a low-overhead communication channel between the server and the client.</a:t>
            </a:r>
            <a:endParaRPr lang="en-US" sz="2400"/>
          </a:p>
          <a:p>
            <a:pPr indent="0" algn="l">
              <a:buNone/>
            </a:pPr>
            <a:endParaRPr lang="en-US" sz="2400"/>
          </a:p>
          <a:p>
            <a:pPr indent="0" algn="l">
              <a:buNone/>
            </a:pPr>
            <a:r>
              <a:rPr lang="en-US" sz="2400"/>
              <a:t>In case the WebSocket connection is not possible, </a:t>
            </a:r>
            <a:r>
              <a:rPr lang="en-US" sz="2400" b="1"/>
              <a:t>it will fall back to HTTP long-polling</a:t>
            </a:r>
            <a:r>
              <a:rPr lang="en-US" sz="2400"/>
              <a:t>. And if the connection is lost, the client will automatically try to reconnect. [</a:t>
            </a:r>
            <a:r>
              <a:rPr lang="en-US" sz="2400">
                <a:hlinkClick r:id="rId1" action="ppaction://hlinkfile"/>
              </a:rPr>
              <a:t>https://socket.io/</a:t>
            </a:r>
            <a:r>
              <a:rPr lang="en-US" sz="2400"/>
              <a:t>]</a:t>
            </a:r>
            <a:endParaRPr 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295" y="1485265"/>
            <a:ext cx="1652270" cy="142621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1602740" y="5557520"/>
            <a:ext cx="1170305" cy="870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276340" y="5557520"/>
            <a:ext cx="1170305" cy="870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2773045" y="5993130"/>
            <a:ext cx="3503295" cy="0"/>
          </a:xfrm>
          <a:prstGeom prst="straightConnector1">
            <a:avLst/>
          </a:prstGeom>
          <a:ln w="38100">
            <a:solidFill>
              <a:srgbClr val="F4433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772920" y="5191125"/>
            <a:ext cx="6927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client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480175" y="5220335"/>
            <a:ext cx="7626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server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097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AdminLTE ChartJS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6665" y="2103120"/>
            <a:ext cx="8561705" cy="40417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41070" y="1306195"/>
            <a:ext cx="1019937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_line_chart.html</a:t>
            </a:r>
            <a:r>
              <a:rPr lang="en-US" sz="2000">
                <a:sym typeface="+mn-ea"/>
              </a:rPr>
              <a:t> there is a macro called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render_line_chart() </a:t>
            </a:r>
            <a:r>
              <a:rPr lang="en-US" sz="2000">
                <a:sym typeface="+mn-ea"/>
              </a:rPr>
              <a:t>that can help us generating chart in consumer template.</a:t>
            </a: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 variable that we pass throuh the macro is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_CHART_</a:t>
            </a:r>
            <a:r>
              <a:rPr lang="en-US" sz="2000">
                <a:sym typeface="+mn-ea"/>
              </a:rPr>
              <a:t> object that hold chart data like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labels </a:t>
            </a:r>
            <a:r>
              <a:rPr lang="en-US" sz="2000">
                <a:sym typeface="+mn-ea"/>
              </a:rPr>
              <a:t>and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datasets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097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AdminLTE ChartJS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185" y="1846580"/>
            <a:ext cx="9756775" cy="35794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23925" y="1281430"/>
            <a:ext cx="1005903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we will rendering chart in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index.html</a:t>
            </a:r>
            <a:r>
              <a:rPr lang="en-US" sz="2000">
                <a:sym typeface="+mn-ea"/>
              </a:rPr>
              <a:t> template using this way,</a:t>
            </a: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Using the template is much more clean and easy to use than the previouse implementation.</a:t>
            </a: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 index.html we feed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line_chart</a:t>
            </a:r>
            <a:r>
              <a:rPr lang="en-US" sz="2000">
                <a:sym typeface="+mn-ea"/>
              </a:rPr>
              <a:t> object into the macro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render_line_chart() </a:t>
            </a:r>
            <a:r>
              <a:rPr lang="en-US" sz="2000">
                <a:sym typeface="+mn-ea"/>
              </a:rPr>
              <a:t>then next will be used by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_CHART_</a:t>
            </a:r>
            <a:r>
              <a:rPr lang="en-US" sz="2000">
                <a:sym typeface="+mn-ea"/>
              </a:rPr>
              <a:t> object inside that macro.</a:t>
            </a: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So what is the data that we need to put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line_chart </a:t>
            </a:r>
            <a:r>
              <a:rPr lang="en-US" sz="2000">
                <a:sym typeface="+mn-ea"/>
              </a:rPr>
              <a:t>object ?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097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AdminLTE ChartJS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615" y="2077720"/>
            <a:ext cx="6997700" cy="285178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rcRect l="18739" t="19706" r="60782" b="65309"/>
          <a:stretch>
            <a:fillRect/>
          </a:stretch>
        </p:blipFill>
        <p:spPr>
          <a:xfrm>
            <a:off x="8228965" y="2077720"/>
            <a:ext cx="2978785" cy="101981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923925" y="1281430"/>
            <a:ext cx="100590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 info-box</a:t>
            </a:r>
            <a:r>
              <a:rPr lang="en-US" sz="2000">
                <a:sym typeface="+mn-ea"/>
              </a:rPr>
              <a:t> part is just a dmmy element, in the future, we will updating this part using real data.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097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AdminLTE ChartJS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385050" y="1281430"/>
            <a:ext cx="443738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We done this part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views/home.py</a:t>
            </a:r>
            <a:r>
              <a:rPr lang="en-US" sz="2000">
                <a:sym typeface="+mn-ea"/>
              </a:rPr>
              <a:t> , just creating a disctionaly like a jeson data and configuration needed in the previouse implementation, </a:t>
            </a: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  <a:sym typeface="+mn-ea"/>
              </a:rPr>
              <a:t>line_chart</a:t>
            </a:r>
            <a:r>
              <a:rPr lang="en-US" sz="2000">
                <a:sym typeface="+mn-ea"/>
              </a:rPr>
              <a:t> object is the object that we will feed into the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index.html</a:t>
            </a:r>
            <a:r>
              <a:rPr lang="en-US" sz="2000">
                <a:sym typeface="+mn-ea"/>
              </a:rPr>
              <a:t> via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render_template()</a:t>
            </a:r>
            <a:r>
              <a:rPr lang="en-US" sz="2000">
                <a:sym typeface="+mn-ea"/>
              </a:rPr>
              <a:t> at the end funtion route.</a:t>
            </a: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  <a:sym typeface="+mn-ea"/>
              </a:rPr>
              <a:t>line_chart </a:t>
            </a:r>
            <a:r>
              <a:rPr lang="en-US" sz="2000">
                <a:sym typeface="+mn-ea"/>
              </a:rPr>
              <a:t>object containing necassary list and dictionary needed by the chart like </a:t>
            </a:r>
            <a:r>
              <a:rPr lang="en-US" sz="2000" b="1">
                <a:sym typeface="+mn-ea"/>
              </a:rPr>
              <a:t>labels</a:t>
            </a:r>
            <a:r>
              <a:rPr lang="en-US" sz="2000">
                <a:sym typeface="+mn-ea"/>
              </a:rPr>
              <a:t>, </a:t>
            </a:r>
            <a:r>
              <a:rPr lang="en-US" sz="2000" b="1">
                <a:sym typeface="+mn-ea"/>
              </a:rPr>
              <a:t>datasets</a:t>
            </a:r>
            <a:r>
              <a:rPr lang="en-US" sz="2000">
                <a:sym typeface="+mn-ea"/>
              </a:rPr>
              <a:t>, and  </a:t>
            </a:r>
            <a:r>
              <a:rPr lang="en-US" sz="2000" b="1">
                <a:sym typeface="+mn-ea"/>
              </a:rPr>
              <a:t>configuration </a:t>
            </a:r>
            <a:r>
              <a:rPr lang="en-US" sz="2000">
                <a:sym typeface="+mn-ea"/>
              </a:rPr>
              <a:t>(optional).</a:t>
            </a:r>
            <a:endParaRPr lang="en-US" sz="20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1281430"/>
            <a:ext cx="7048500" cy="51339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4302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Styling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6870" y="1369060"/>
            <a:ext cx="804227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Invoking the app by running 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pertemuan_7\9_Admin_LTE_ChartJs\run.py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8370" y="2047240"/>
            <a:ext cx="9757410" cy="456438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8482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SQLAlchemy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6870" y="1369060"/>
            <a:ext cx="113023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In the previouse implementation we are successfully wrapping Chartjs into the template, </a:t>
            </a:r>
            <a:endParaRPr lang="en-US" sz="24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Then able to feed the dummy data from the server side (flask)</a:t>
            </a:r>
            <a:endParaRPr lang="en-US" sz="24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sym typeface="+mn-ea"/>
              </a:rPr>
              <a:t>Now we will use a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real data</a:t>
            </a:r>
            <a:r>
              <a:rPr lang="en-US" sz="2400">
                <a:solidFill>
                  <a:schemeClr val="tx1"/>
                </a:solidFill>
                <a:sym typeface="+mn-ea"/>
              </a:rPr>
              <a:t> from </a:t>
            </a:r>
            <a:r>
              <a:rPr lang="en-US" sz="2400" b="1">
                <a:solidFill>
                  <a:srgbClr val="FF0000"/>
                </a:solidFill>
                <a:sym typeface="+mn-ea"/>
              </a:rPr>
              <a:t>Sensor </a:t>
            </a:r>
            <a:r>
              <a:rPr lang="en-US" sz="2400">
                <a:solidFill>
                  <a:schemeClr val="tx1"/>
                </a:solidFill>
                <a:sym typeface="+mn-ea"/>
              </a:rPr>
              <a:t>model that have an time and value taht will be interesting if we can plot it into the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line chart</a:t>
            </a:r>
            <a:r>
              <a:rPr lang="en-US" sz="2400">
                <a:solidFill>
                  <a:schemeClr val="tx1"/>
                </a:solidFill>
                <a:sym typeface="+mn-ea"/>
              </a:rPr>
              <a:t>.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sym typeface="+mn-ea"/>
              </a:rPr>
              <a:t>To do this, we need to query all the </a:t>
            </a:r>
            <a:r>
              <a:rPr lang="en-US" sz="2400" b="1">
                <a:solidFill>
                  <a:srgbClr val="FF0000"/>
                </a:solidFill>
                <a:sym typeface="+mn-ea"/>
              </a:rPr>
              <a:t>Sensor </a:t>
            </a:r>
            <a:r>
              <a:rPr lang="en-US" sz="2400">
                <a:solidFill>
                  <a:schemeClr val="tx1"/>
                </a:solidFill>
                <a:sym typeface="+mn-ea"/>
              </a:rPr>
              <a:t>data and sorting them by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time </a:t>
            </a:r>
            <a:r>
              <a:rPr lang="en-US" sz="2400">
                <a:solidFill>
                  <a:schemeClr val="tx1"/>
                </a:solidFill>
                <a:sym typeface="+mn-ea"/>
              </a:rPr>
              <a:t>as DESC.</a:t>
            </a:r>
            <a:endParaRPr lang="en-US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8482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SQLAlchemy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1369060"/>
            <a:ext cx="9177020" cy="505523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8482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SQLAlchemy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6870" y="1369060"/>
            <a:ext cx="11302365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Since this is a little different from the tipical line chart data that we are using previously,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Now we use a timeseries data, wichis need to pe plot into the correct time position in the chart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To do this the we doesn’t need to put the labels anwe just generating the datasets object with the following structure : 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sym typeface="+mn-ea"/>
              </a:rPr>
              <a:t>[{ ‘x’ : timestamp(), ‘y’ : value},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{ ‘x’ : timestamp(), ‘y’ : value},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{ ‘x’ : timestamp(), ‘y’ : value}]</a:t>
            </a:r>
            <a:endParaRPr lang="en-US" sz="2400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400">
              <a:solidFill>
                <a:schemeClr val="tx1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sym typeface="+mn-ea"/>
              </a:rPr>
              <a:t>The</a:t>
            </a:r>
            <a:r>
              <a:rPr lang="en-US" sz="2000">
                <a:solidFill>
                  <a:schemeClr val="tx1"/>
                </a:solidFill>
                <a:sym typeface="+mn-ea"/>
              </a:rPr>
              <a:t>n we also need to add extra config into xAxis to do 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sym typeface="+mn-ea"/>
              </a:rPr>
              <a:t>a specific time formating,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400">
              <a:solidFill>
                <a:schemeClr val="tx1"/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sym typeface="+mn-ea"/>
              </a:rPr>
              <a:t>more config can be found in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sym typeface="+mn-ea"/>
                <a:hlinkClick r:id="rId1" action="ppaction://hlinkfile"/>
              </a:rPr>
              <a:t>https://www.chartjs.org/docs/2.8.0/axes/cartesian/time.html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2835" y="3326765"/>
            <a:ext cx="3864610" cy="231902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8482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SQLAlchemy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2460" y="1399540"/>
            <a:ext cx="970915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invoking the app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pertemuan_7\10_ChartJs_SQLAlchemy\run.py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Then try to imput several data into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Sensor Data</a:t>
            </a:r>
            <a:r>
              <a:rPr lang="en-US" sz="2000">
                <a:solidFill>
                  <a:schemeClr val="tx1"/>
                </a:solidFill>
                <a:sym typeface="+mn-ea"/>
              </a:rPr>
              <a:t> menu, then we can see the chart is updated with that data.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150" y="2698750"/>
            <a:ext cx="6896100" cy="34385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9050" y="2725420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9420" y="2964815"/>
            <a:ext cx="1680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The End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321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49630" y="1257300"/>
            <a:ext cx="89776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/>
              <a:t>Install Library :</a:t>
            </a:r>
            <a:endParaRPr lang="en-US" sz="2400"/>
          </a:p>
          <a:p>
            <a:pPr indent="0" algn="l">
              <a:buNone/>
            </a:pPr>
            <a:r>
              <a:rPr lang="en-US" sz="2400">
                <a:highlight>
                  <a:srgbClr val="C0C0C0"/>
                </a:highlight>
                <a:sym typeface="+mn-ea"/>
              </a:rPr>
              <a:t>pip install flask-socketio</a:t>
            </a:r>
            <a:endParaRPr lang="en-US" sz="2400">
              <a:highlight>
                <a:srgbClr val="C0C0C0"/>
              </a:highlight>
              <a:sym typeface="+mn-ea"/>
            </a:endParaRPr>
          </a:p>
          <a:p>
            <a:pPr indent="0" algn="l">
              <a:buNone/>
            </a:pPr>
            <a:endParaRPr lang="en-US" sz="2400">
              <a:highlight>
                <a:srgbClr val="C0C0C0"/>
              </a:highlight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Version compatibility</a:t>
            </a:r>
            <a:endParaRPr lang="en-US" sz="2400">
              <a:highlight>
                <a:srgbClr val="C0C0C0"/>
              </a:highlight>
              <a:sym typeface="+mn-ea"/>
            </a:endParaRPr>
          </a:p>
          <a:p>
            <a:pPr indent="0" algn="l">
              <a:buNone/>
            </a:pPr>
            <a:endParaRPr lang="en-US" sz="2400">
              <a:highlight>
                <a:srgbClr val="C0C0C0"/>
              </a:highlight>
              <a:sym typeface="+mn-ea"/>
            </a:endParaRPr>
          </a:p>
          <a:p>
            <a:pPr indent="0" algn="l">
              <a:buNone/>
            </a:pPr>
            <a:endParaRPr lang="en-US" sz="2400">
              <a:highlight>
                <a:srgbClr val="C0C0C0"/>
              </a:highlight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630" y="2787650"/>
            <a:ext cx="9218295" cy="2753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552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 - Emit On Connect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17575" y="1458595"/>
            <a:ext cx="79495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Minimal implementation of Flask-SocketIO is look like below,</a:t>
            </a:r>
            <a:endParaRPr lang="en-US" sz="2400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910" y="2103755"/>
            <a:ext cx="5798185" cy="461073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061835" y="2103755"/>
            <a:ext cx="497840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We can use decorator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@socketio.on(‘my_event’)</a:t>
            </a:r>
            <a:r>
              <a:rPr lang="en-US" sz="2000">
                <a:sym typeface="+mn-ea"/>
              </a:rPr>
              <a:t> to listen and handle event with namne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‘my_event’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On the function handler, we can grab the message sent by the client.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To Invoke Flask SocketIO , we just run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socketio.run(app)</a:t>
            </a:r>
            <a:r>
              <a:rPr lang="en-US" sz="2000">
                <a:solidFill>
                  <a:schemeClr val="tx1"/>
                </a:solidFill>
                <a:sym typeface="+mn-ea"/>
              </a:rPr>
              <a:t>.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This method similar to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app.run() </a:t>
            </a:r>
            <a:r>
              <a:rPr lang="en-US" sz="2000">
                <a:solidFill>
                  <a:schemeClr val="tx1"/>
                </a:solidFill>
                <a:sym typeface="+mn-ea"/>
              </a:rPr>
              <a:t>which user Flask dev web server.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There is also route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root path  “/” </a:t>
            </a:r>
            <a:r>
              <a:rPr lang="en-US" sz="2000">
                <a:solidFill>
                  <a:schemeClr val="tx1"/>
                </a:solidFill>
                <a:sym typeface="+mn-ea"/>
              </a:rPr>
              <a:t>as entry point of web app in client side.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552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 - Emit On Connect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17575" y="1458595"/>
            <a:ext cx="1108583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Now in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index.html</a:t>
            </a:r>
            <a:r>
              <a:rPr lang="en-US" sz="2400">
                <a:sym typeface="+mn-ea"/>
              </a:rPr>
              <a:t> (routed by root path “/”), we can put the following content,</a:t>
            </a:r>
            <a:endParaRPr 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  <a:sym typeface="+mn-ea"/>
              </a:rPr>
              <a:t>remember </a:t>
            </a:r>
            <a:r>
              <a:rPr lang="en-US" sz="2000">
                <a:sym typeface="+mn-ea"/>
              </a:rPr>
              <a:t>: use compatible socket.io.js version with our Flask SocketIO. 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 socketIO implementation in clinet side writen in Javascript.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  <a:sym typeface="+mn-ea"/>
              </a:rPr>
              <a:t>socket.io(‘connect’, fn_callback)</a:t>
            </a:r>
            <a:r>
              <a:rPr lang="en-US" sz="2000">
                <a:sym typeface="+mn-ea"/>
              </a:rPr>
              <a:t> is method to listed if clinet connected, then the call back funtion will be executed.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we can use method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socket.io(‘my_event’, mg)</a:t>
            </a:r>
            <a:r>
              <a:rPr lang="en-US" sz="2000">
                <a:sym typeface="+mn-ea"/>
              </a:rPr>
              <a:t> to emit / send message from client to server with event name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‘my_event’</a:t>
            </a:r>
            <a:r>
              <a:rPr lang="en-US" sz="2000">
                <a:sym typeface="+mn-ea"/>
              </a:rPr>
              <a:t> </a:t>
            </a:r>
            <a:endParaRPr lang="en-US" sz="20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0" y="2034540"/>
            <a:ext cx="11024235" cy="2639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552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 - Emit On Connect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03910" y="1443990"/>
            <a:ext cx="820483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Invoking the app by running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pertemuan_7\1_Emit_on_Connect\app.py</a:t>
            </a:r>
            <a:r>
              <a:rPr lang="en-US" sz="2000">
                <a:sym typeface="+mn-ea"/>
              </a:rPr>
              <a:t> , 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open URL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http://localhost:5000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See in the browser console and python console, there should look like this,</a:t>
            </a:r>
            <a:endParaRPr lang="en-US" sz="20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0335" y="2568575"/>
            <a:ext cx="4486910" cy="1720850"/>
          </a:xfrm>
          <a:prstGeom prst="rect">
            <a:avLst/>
          </a:prstGeom>
        </p:spPr>
      </p:pic>
      <p:pic>
        <p:nvPicPr>
          <p:cNvPr id="8" name="Picture 7" descr="C:\Users\yunus\Desktop\Untitled.pngUntitl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93445" y="2568575"/>
            <a:ext cx="5320030" cy="34556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893445" y="6134100"/>
            <a:ext cx="1705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ym typeface="+mn-ea"/>
              </a:rPr>
              <a:t>browser console</a:t>
            </a:r>
            <a:endParaRPr lang="en-US" i="1"/>
          </a:p>
        </p:txBody>
      </p:sp>
      <p:sp>
        <p:nvSpPr>
          <p:cNvPr id="12" name="Text Box 11"/>
          <p:cNvSpPr txBox="1"/>
          <p:nvPr/>
        </p:nvSpPr>
        <p:spPr>
          <a:xfrm>
            <a:off x="6490335" y="4289425"/>
            <a:ext cx="53670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i="1">
                <a:sym typeface="+mn-ea"/>
              </a:rPr>
              <a:t>python console</a:t>
            </a:r>
            <a:endParaRPr lang="en-US" i="1">
              <a:sym typeface="+mn-ea"/>
            </a:endParaRPr>
          </a:p>
          <a:p>
            <a:endParaRPr lang="en-US" i="1"/>
          </a:p>
          <a:p>
            <a:r>
              <a:rPr lang="en-US" sz="2000"/>
              <a:t>since we print everything message sent by the client on the serverside, when client connected, the server will receive this message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51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 - Ping Pong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03910" y="1443990"/>
            <a:ext cx="1047178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After previously we are able to emiting message from client to server in specific event,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Now we will do in both side, so the client and server will continue to send and receive a message from each other.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To do that, in server side, we need to add extra line to do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emit() </a:t>
            </a:r>
            <a:r>
              <a:rPr lang="en-US" sz="2000">
                <a:sym typeface="+mn-ea"/>
              </a:rPr>
              <a:t>message from server to client in specific event.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So each time, client send the message, the the server will print that message and replaying with the server message.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Don’tforget to import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emit()</a:t>
            </a:r>
            <a:r>
              <a:rPr lang="en-US" sz="2000">
                <a:sym typeface="+mn-ea"/>
              </a:rPr>
              <a:t> method from flask_socketio</a:t>
            </a:r>
            <a:endParaRPr lang="en-US" sz="20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490" y="3837940"/>
            <a:ext cx="7505065" cy="1801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90" y="6236970"/>
            <a:ext cx="3474085" cy="386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12252</Words>
  <Application>WPS Presentation</Application>
  <PresentationFormat>Widescreen</PresentationFormat>
  <Paragraphs>466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Arial</vt:lpstr>
      <vt:lpstr>SimSun</vt:lpstr>
      <vt:lpstr>Wingdings</vt:lpstr>
      <vt:lpstr>TeXGyreAdventor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108</cp:revision>
  <dcterms:created xsi:type="dcterms:W3CDTF">2021-10-18T06:16:00Z</dcterms:created>
  <dcterms:modified xsi:type="dcterms:W3CDTF">2021-11-12T15:10:10Z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BC78AAE82DE546A19B7436FD3BCB65DB</vt:lpwstr>
  </property>
  <property fmtid="{D5CDD505-2E9C-101B-9397-08002B2CF9AE}" pid="3" name="KSOProductBuildVer">
    <vt:lpwstr>1033-11.2.0.10351</vt:lpwstr>
  </property>
</Properties>
</file>