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6" r:id="rId5"/>
    <p:sldId id="258" r:id="rId6"/>
    <p:sldId id="260" r:id="rId8"/>
    <p:sldId id="261" r:id="rId9"/>
    <p:sldId id="259" r:id="rId10"/>
    <p:sldId id="277" r:id="rId11"/>
    <p:sldId id="262" r:id="rId12"/>
    <p:sldId id="263" r:id="rId13"/>
    <p:sldId id="264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9" r:id="rId25"/>
    <p:sldId id="276" r:id="rId26"/>
    <p:sldId id="280" r:id="rId27"/>
    <p:sldId id="278" r:id="rId28"/>
    <p:sldId id="281" r:id="rId29"/>
    <p:sldId id="282" r:id="rId30"/>
    <p:sldId id="283" r:id="rId31"/>
    <p:sldId id="287" r:id="rId32"/>
    <p:sldId id="285" r:id="rId33"/>
    <p:sldId id="286" r:id="rId34"/>
    <p:sldId id="297" r:id="rId35"/>
    <p:sldId id="288" r:id="rId36"/>
    <p:sldId id="289" r:id="rId37"/>
    <p:sldId id="298" r:id="rId38"/>
    <p:sldId id="290" r:id="rId39"/>
    <p:sldId id="291" r:id="rId40"/>
    <p:sldId id="292" r:id="rId41"/>
    <p:sldId id="293" r:id="rId42"/>
    <p:sldId id="299" r:id="rId43"/>
    <p:sldId id="295" r:id="rId44"/>
    <p:sldId id="296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tomasp.net/blog/2015/library-frameworks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python.org/dev/peps/pep-3333/" TargetMode="External"/><Relationship Id="rId3" Type="http://schemas.openxmlformats.org/officeDocument/2006/relationships/hyperlink" Target="https://wsgi.readthedocs.io/en/latest/what.html" TargetMode="External"/><Relationship Id="rId2" Type="http://schemas.openxmlformats.org/officeDocument/2006/relationships/image" Target="../media/image4.png"/><Relationship Id="rId1" Type="http://schemas.openxmlformats.org/officeDocument/2006/relationships/hyperlink" Target="https://github.com/pallets/flask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https://undsgn.com/xampp-tutorial/#:~:text=XAMPP%20is%20an%20abbreviation%20for,%E2%80%9Ccross%2Dplatform%E2%80%9D%20part.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wZwr5Tvyxo&amp;list=PL-osiE80TeTs4UjLw5MM6OjgkjFeUxCYH" TargetMode="External"/><Relationship Id="rId1" Type="http://schemas.openxmlformats.org/officeDocument/2006/relationships/hyperlink" Target="https://flask.palletsprojects.com/en/2.0.x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hyperlink" Target="https://flask.palletsprojects.com/en/2.0.x/quickstart/#a-minimal-applic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pi.jquery.com/category/version/3.5/" TargetMode="External"/><Relationship Id="rId1" Type="http://schemas.openxmlformats.org/officeDocument/2006/relationships/hyperlink" Target="https://getbootstrap.com/docs/4.3/getting-started/introduction/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etbootstrap.com/docs/4.3/components/navbar/" TargetMode="Externa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w3schools.com/icons/fontawesome_icons_webapp.asp" TargetMode="External"/><Relationship Id="rId2" Type="http://schemas.openxmlformats.org/officeDocument/2006/relationships/hyperlink" Target="https://getbootstrap.com/docs/4.3/utilities/spacing/" TargetMode="External"/><Relationship Id="rId1" Type="http://schemas.openxmlformats.org/officeDocument/2006/relationships/hyperlink" Target="https://getbootstrap.com/docs/4.3/utilities/colors/#background-color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735320" y="5369560"/>
            <a:ext cx="3768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Layout &amp; Theme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#1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02945" y="14706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5. Select a Python interpreter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flask-dev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Content Placeholder 4" descr="no-interpreter-selected-statusb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5535" y="2081530"/>
            <a:ext cx="4448810" cy="115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3319" b="30604"/>
          <a:stretch>
            <a:fillRect/>
          </a:stretch>
        </p:blipFill>
        <p:spPr>
          <a:xfrm>
            <a:off x="1114425" y="3648075"/>
            <a:ext cx="6344920" cy="2406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2945" y="1470660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6. </a:t>
            </a:r>
            <a:r>
              <a:rPr lang="en-US" sz="2400" b="1"/>
              <a:t>Open </a:t>
            </a:r>
            <a:r>
              <a:rPr lang="en-US" sz="2400"/>
              <a:t>and </a:t>
            </a:r>
            <a:r>
              <a:rPr lang="en-US" sz="2400" b="1"/>
              <a:t>run </a:t>
            </a:r>
            <a:r>
              <a:rPr lang="en-US" sz="2400"/>
              <a:t>Python program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0_check_flask.py </a:t>
            </a:r>
            <a:r>
              <a:rPr lang="en-US" sz="2400">
                <a:sym typeface="+mn-ea"/>
              </a:rPr>
              <a:t>by clicking </a:t>
            </a:r>
            <a:r>
              <a:rPr lang="en-US" sz="2400" b="1">
                <a:sym typeface="+mn-ea"/>
              </a:rPr>
              <a:t>play </a:t>
            </a:r>
            <a:r>
              <a:rPr lang="en-US" sz="2400">
                <a:sym typeface="+mn-ea"/>
              </a:rPr>
              <a:t>button at the to-right corner.</a:t>
            </a:r>
            <a:endParaRPr lang="en-US" sz="24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398395"/>
            <a:ext cx="2609850" cy="12719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2945" y="3794125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result should look like this,</a:t>
            </a:r>
            <a:endParaRPr lang="en-US" sz="24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35" y="4254500"/>
            <a:ext cx="6397625" cy="2506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1103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35145" y="1525905"/>
            <a:ext cx="64998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Flask </a:t>
            </a:r>
            <a:r>
              <a:rPr lang="en-US"/>
              <a:t>is a lightweight </a:t>
            </a:r>
            <a:r>
              <a:rPr lang="en-US" b="1"/>
              <a:t>WSGI </a:t>
            </a:r>
            <a:r>
              <a:rPr lang="en-US"/>
              <a:t>web application </a:t>
            </a:r>
            <a:r>
              <a:rPr lang="en-US" b="1"/>
              <a:t>framework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designed to make getting started quick and easy, with the ability to scale up to complex applications.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began as a simple wrapper around </a:t>
            </a:r>
            <a:r>
              <a:rPr lang="en-US" b="1"/>
              <a:t>Werkzeug </a:t>
            </a:r>
            <a:r>
              <a:rPr lang="en-US"/>
              <a:t>and </a:t>
            </a:r>
            <a:r>
              <a:rPr lang="en-US" b="1"/>
              <a:t>Jinja </a:t>
            </a:r>
            <a:r>
              <a:rPr lang="en-US"/>
              <a:t>and has become one of the most popular Python web application frameworks. [</a:t>
            </a:r>
            <a:r>
              <a:rPr lang="en-US">
                <a:hlinkClick r:id="rId1" action="ppaction://hlinkfile"/>
              </a:rPr>
              <a:t>Github</a:t>
            </a:r>
            <a:r>
              <a:rPr lang="en-US"/>
              <a:t>]</a:t>
            </a:r>
            <a:endParaRPr lang="en-US"/>
          </a:p>
        </p:txBody>
      </p:sp>
      <p:pic>
        <p:nvPicPr>
          <p:cNvPr id="10" name="Content Placeholder 9" descr="download (1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5" y="1776730"/>
            <a:ext cx="3137535" cy="12515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21665" y="4451350"/>
            <a:ext cx="86493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WSGI </a:t>
            </a:r>
            <a:r>
              <a:rPr lang="en-US"/>
              <a:t>is the </a:t>
            </a:r>
            <a:r>
              <a:rPr lang="en-US" b="1"/>
              <a:t>Web Server Gateway Interface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a specification that describes :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how a web server communicates with web applications, and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how web applications can be chained together to process one request. [</a:t>
            </a:r>
            <a:r>
              <a:rPr lang="en-US">
                <a:hlinkClick r:id="rId3" action="ppaction://hlinkfile"/>
              </a:rPr>
              <a:t>WSGI</a:t>
            </a:r>
            <a:r>
              <a:rPr lang="en-US"/>
              <a:t>]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WSGI promote web application </a:t>
            </a:r>
            <a:r>
              <a:rPr lang="en-US" b="1"/>
              <a:t>portability </a:t>
            </a:r>
            <a:r>
              <a:rPr lang="en-US"/>
              <a:t>across a </a:t>
            </a:r>
            <a:r>
              <a:rPr lang="en-US" b="1"/>
              <a:t>variety of web servers</a:t>
            </a:r>
            <a:r>
              <a:rPr lang="en-US"/>
              <a:t>. [</a:t>
            </a:r>
            <a:r>
              <a:rPr lang="en-US">
                <a:hlinkClick r:id="rId4" action="ppaction://hlinkfile"/>
              </a:rPr>
              <a:t>PEP 3333</a:t>
            </a:r>
            <a:r>
              <a:rPr lang="en-US"/>
              <a:t>]</a:t>
            </a:r>
            <a:endParaRPr lang="en-US"/>
          </a:p>
        </p:txBody>
      </p:sp>
      <p:pic>
        <p:nvPicPr>
          <p:cNvPr id="13" name="Content Placeholder 9" descr="C:\Users\yunus\Pictures\framework.pngframework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03210" y="3028315"/>
            <a:ext cx="3805555" cy="195834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9984740" y="5036185"/>
            <a:ext cx="1724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hlinkClick r:id="rId6"/>
              </a:rPr>
              <a:t>Framework vs Library</a:t>
            </a:r>
            <a:endParaRPr lang="en-US" sz="1400">
              <a:hlinkClick r:id="rId6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ounded Rectangle 13"/>
          <p:cNvSpPr/>
          <p:nvPr/>
        </p:nvSpPr>
        <p:spPr>
          <a:xfrm>
            <a:off x="1404620" y="3215005"/>
            <a:ext cx="8082915" cy="175514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3059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vs XAMPP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1385" y="1353185"/>
            <a:ext cx="498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Question </a:t>
            </a:r>
            <a:r>
              <a:rPr lang="en-US" sz="2000">
                <a:sym typeface="+mn-ea"/>
              </a:rPr>
              <a:t>: is </a:t>
            </a:r>
            <a:r>
              <a:rPr lang="en-US" sz="2000" b="1">
                <a:sym typeface="+mn-ea"/>
              </a:rPr>
              <a:t>Flask </a:t>
            </a:r>
            <a:r>
              <a:rPr lang="en-US" sz="2000">
                <a:sym typeface="+mn-ea"/>
              </a:rPr>
              <a:t>a substitute for </a:t>
            </a:r>
            <a:r>
              <a:rPr lang="en-US" sz="2000" b="1">
                <a:sym typeface="+mn-ea"/>
              </a:rPr>
              <a:t>XAMPP </a:t>
            </a:r>
            <a:r>
              <a:rPr lang="en-US" sz="2000">
                <a:sym typeface="+mn-ea"/>
              </a:rPr>
              <a:t>?</a:t>
            </a:r>
            <a:endParaRPr lang="en-US" sz="2000">
              <a:sym typeface="+mn-ea"/>
            </a:endParaRPr>
          </a:p>
        </p:txBody>
      </p:sp>
      <p:pic>
        <p:nvPicPr>
          <p:cNvPr id="5" name="Content Placeholder 4" descr="Apache-Web-Server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4720" y="3674745"/>
            <a:ext cx="1778000" cy="1223010"/>
          </a:xfrm>
          <a:prstGeom prst="rect">
            <a:avLst/>
          </a:prstGeom>
        </p:spPr>
      </p:pic>
      <p:pic>
        <p:nvPicPr>
          <p:cNvPr id="9" name="Content Placeholder 8" descr="mysql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670" y="3685540"/>
            <a:ext cx="1639570" cy="851535"/>
          </a:xfrm>
          <a:prstGeom prst="rect">
            <a:avLst/>
          </a:prstGeom>
        </p:spPr>
      </p:pic>
      <p:pic>
        <p:nvPicPr>
          <p:cNvPr id="11" name="Picture 10" descr="p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393440"/>
            <a:ext cx="1418590" cy="1418590"/>
          </a:xfrm>
          <a:prstGeom prst="rect">
            <a:avLst/>
          </a:prstGeom>
        </p:spPr>
      </p:pic>
      <p:pic>
        <p:nvPicPr>
          <p:cNvPr id="12" name="Picture 11" descr="window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2915285"/>
            <a:ext cx="770255" cy="7702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20470" y="1880235"/>
            <a:ext cx="66630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XAMPP </a:t>
            </a:r>
            <a:r>
              <a:rPr lang="en-US"/>
              <a:t>is an abbreviation for </a:t>
            </a:r>
            <a:r>
              <a:rPr lang="en-US" b="1"/>
              <a:t>cross-platform</a:t>
            </a:r>
            <a:r>
              <a:rPr lang="en-US"/>
              <a:t>, </a:t>
            </a:r>
            <a:r>
              <a:rPr lang="en-US" b="1"/>
              <a:t>Apache</a:t>
            </a:r>
            <a:r>
              <a:rPr lang="en-US"/>
              <a:t>, </a:t>
            </a:r>
            <a:r>
              <a:rPr lang="en-US" b="1"/>
              <a:t>MySQL</a:t>
            </a:r>
            <a:r>
              <a:rPr lang="en-US"/>
              <a:t>, </a:t>
            </a:r>
            <a:r>
              <a:rPr lang="en-US" b="1"/>
              <a:t>PHP </a:t>
            </a:r>
            <a:r>
              <a:rPr lang="en-US"/>
              <a:t>and </a:t>
            </a:r>
            <a:r>
              <a:rPr lang="en-US" b="1"/>
              <a:t>Perl</a:t>
            </a:r>
            <a:r>
              <a:rPr lang="en-US"/>
              <a:t>, and it allows you to build WordPress site offline, on a local web server on your computer.  [</a:t>
            </a:r>
            <a:r>
              <a:rPr lang="en-US">
                <a:hlinkClick r:id="rId5" action="ppaction://hlinkfile"/>
              </a:rPr>
              <a:t>XAMPP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2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1825625"/>
            <a:ext cx="590042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7850" y="1240155"/>
            <a:ext cx="6322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Stack Overflow - Web frameworks Survey 2021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20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479800" y="6049645"/>
            <a:ext cx="8403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bg1"/>
                </a:solidFill>
              </a:rPr>
              <a:t>https://insights.stackoverflow.com/survey/2021?_ga=2.246165380.1881375990.1634542895-135957014.1634542895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20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1385" y="1353185"/>
            <a:ext cx="27660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Flask Documentation :</a:t>
            </a:r>
            <a:endParaRPr lang="en-US" sz="20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01115" y="1751965"/>
            <a:ext cx="5805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https://flask.palletsprojects.com/en/2.0.x/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21385" y="2358390"/>
            <a:ext cx="5307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Flask on Youtube by </a:t>
            </a:r>
            <a:r>
              <a:rPr lang="en-US" sz="2000" b="1">
                <a:sym typeface="+mn-ea"/>
              </a:rPr>
              <a:t>Corey Schafer</a:t>
            </a:r>
            <a:r>
              <a:rPr lang="en-US" sz="2000">
                <a:sym typeface="+mn-ea"/>
              </a:rPr>
              <a:t>:</a:t>
            </a:r>
            <a:endParaRPr lang="en-US" sz="20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01115" y="2757170"/>
            <a:ext cx="5805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https://www.youtube.com/watch?v=MwZwr5Tvyxo&amp;list=PL-osiE80TeTs4UjLw5MM6OjgkjFeUxCYH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minimal Flask application looks something like this (</a:t>
            </a:r>
            <a:r>
              <a:rPr lang="en-US">
                <a:sym typeface="+mn-ea"/>
              </a:rPr>
              <a:t>we can find it inside </a:t>
            </a:r>
            <a:r>
              <a:rPr 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1_hello.py</a:t>
            </a:r>
            <a:r>
              <a:rPr lang="en-US"/>
              <a:t>) :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97890" y="4119245"/>
            <a:ext cx="108527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Flask </a:t>
            </a:r>
            <a:r>
              <a:rPr lang="en-US"/>
              <a:t>is a class inside </a:t>
            </a:r>
            <a:r>
              <a:rPr lang="en-US" b="1"/>
              <a:t>flask </a:t>
            </a:r>
            <a:r>
              <a:rPr lang="en-US"/>
              <a:t>module as WSGI application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create an instance of this class with name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first argument is the name of the application’s module or package,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__name__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is a convenient shortcut for this that is appropriate for most cases.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This is needed so that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Flask knows where to look for resources such as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templates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static files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the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route()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decorator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 tell Flask what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URL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should trigger our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function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lang="en-US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returns the message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 want to display in the user’s browser (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default content type is HTML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).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app.run()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will start run the application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0" y="6548120"/>
            <a:ext cx="9097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https://flask.palletsprojects.com/en/2.0.x/quickstart/#a-minimal-application</a:t>
            </a:r>
            <a:endParaRPr 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1531620"/>
            <a:ext cx="441007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2945" y="1470660"/>
            <a:ext cx="68541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Open </a:t>
            </a:r>
            <a:r>
              <a:rPr lang="en-US" sz="2000"/>
              <a:t>and </a:t>
            </a:r>
            <a:r>
              <a:rPr lang="en-US" sz="2000" b="1"/>
              <a:t>run </a:t>
            </a:r>
            <a:r>
              <a:rPr lang="en-US" sz="2000"/>
              <a:t>Python program </a:t>
            </a:r>
            <a:r>
              <a:rPr 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1_hello.py </a:t>
            </a:r>
            <a:r>
              <a:rPr lang="en-US" sz="2000">
                <a:sym typeface="+mn-ea"/>
              </a:rPr>
              <a:t>by clicking </a:t>
            </a:r>
            <a:r>
              <a:rPr lang="en-US" sz="2000" b="1">
                <a:sym typeface="+mn-ea"/>
              </a:rPr>
              <a:t>play </a:t>
            </a:r>
            <a:r>
              <a:rPr lang="en-US" sz="2000">
                <a:sym typeface="+mn-ea"/>
              </a:rPr>
              <a:t>button at the to-right corner.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273300"/>
            <a:ext cx="2609850" cy="12719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2945" y="3788410"/>
            <a:ext cx="6854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Then Application will be starting,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90" y="4187190"/>
            <a:ext cx="720915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1097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Minimum App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2945" y="1470660"/>
            <a:ext cx="6854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Open </a:t>
            </a:r>
            <a:r>
              <a:rPr lang="en-US" sz="2000"/>
              <a:t>bowser and paste URL http://127.0.0.1:5000/</a:t>
            </a:r>
            <a:endParaRPr lang="en-US" sz="2000"/>
          </a:p>
        </p:txBody>
      </p:sp>
      <p:pic>
        <p:nvPicPr>
          <p:cNvPr id="7" name="Picture 6" descr="C:\Users\yunus\Desktop\Capture.PNGCaptur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5025" y="1987550"/>
            <a:ext cx="5556885" cy="19253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5025" y="4659630"/>
            <a:ext cx="73983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Then try to change the </a:t>
            </a:r>
            <a:r>
              <a:rPr lang="en-US" sz="2000" i="1"/>
              <a:t>Hello World</a:t>
            </a:r>
            <a:r>
              <a:rPr lang="en-US" sz="2000"/>
              <a:t> text inside </a:t>
            </a:r>
            <a:r>
              <a:rPr lang="en-US" sz="2000" b="1"/>
              <a:t>1_hello.py</a:t>
            </a:r>
            <a:r>
              <a:rPr lang="en-US" sz="2000"/>
              <a:t>, then reload the web page. Is text changed?</a:t>
            </a:r>
            <a:endParaRPr lang="en-US" sz="2000"/>
          </a:p>
        </p:txBody>
      </p:sp>
      <p:sp>
        <p:nvSpPr>
          <p:cNvPr id="10" name="Rectangles 9"/>
          <p:cNvSpPr/>
          <p:nvPr/>
        </p:nvSpPr>
        <p:spPr>
          <a:xfrm>
            <a:off x="628650" y="4307205"/>
            <a:ext cx="8545195" cy="145605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Programming, library, tools &amp; debugging</a:t>
            </a:r>
            <a:endParaRPr lang="en-US"/>
          </a:p>
          <a:p>
            <a:r>
              <a:rPr lang="en-US"/>
              <a:t>Flask - Minimum App</a:t>
            </a:r>
            <a:endParaRPr lang="en-US"/>
          </a:p>
          <a:p>
            <a:r>
              <a:rPr lang="en-US"/>
              <a:t>Flask - Debug Mode</a:t>
            </a:r>
            <a:endParaRPr lang="en-US"/>
          </a:p>
          <a:p>
            <a:r>
              <a:rPr lang="en-US"/>
              <a:t>Flask - Template (HTML element) part 1</a:t>
            </a:r>
            <a:endParaRPr lang="en-US"/>
          </a:p>
          <a:p>
            <a:pPr lvl="1"/>
            <a:r>
              <a:rPr lang="en-US"/>
              <a:t>Basic Widget</a:t>
            </a:r>
            <a:endParaRPr lang="en-US"/>
          </a:p>
          <a:p>
            <a:pPr lvl="1"/>
            <a:r>
              <a:rPr lang="en-US"/>
              <a:t>Menu</a:t>
            </a:r>
            <a:endParaRPr lang="en-US"/>
          </a:p>
          <a:p>
            <a:pPr lvl="0"/>
            <a:r>
              <a:rPr lang="en-US"/>
              <a:t>Flask - Bootstrap &amp; JQuery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3857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Debug Mode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857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Debug Mode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93725" y="1274445"/>
            <a:ext cx="96012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By enabling debug mode, the server will </a:t>
            </a:r>
            <a:r>
              <a:rPr lang="en-US" b="1"/>
              <a:t>automatically reload if code changes</a:t>
            </a:r>
            <a:r>
              <a:rPr lang="en-US"/>
              <a:t>, and </a:t>
            </a:r>
            <a:endParaRPr lang="en-US"/>
          </a:p>
          <a:p>
            <a:r>
              <a:rPr lang="en-US"/>
              <a:t>will show an </a:t>
            </a:r>
            <a:r>
              <a:rPr lang="en-US" b="1"/>
              <a:t>interactive debugger</a:t>
            </a:r>
            <a:r>
              <a:rPr lang="en-US"/>
              <a:t> in the browser if an </a:t>
            </a:r>
            <a:r>
              <a:rPr lang="en-US" b="1"/>
              <a:t>error occurs</a:t>
            </a:r>
            <a:r>
              <a:rPr lang="en-US"/>
              <a:t> during a request.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2078990"/>
            <a:ext cx="4977130" cy="25838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35965" y="4822190"/>
            <a:ext cx="6235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debug=True </a:t>
            </a:r>
            <a:r>
              <a:rPr lang="en-US">
                <a:sym typeface="+mn-ea"/>
              </a:rPr>
              <a:t>on </a:t>
            </a:r>
            <a:r>
              <a:rPr lang="en-US" b="1">
                <a:sym typeface="+mn-ea"/>
              </a:rPr>
              <a:t>app.run() </a:t>
            </a:r>
            <a:r>
              <a:rPr lang="en-US">
                <a:sym typeface="+mn-ea"/>
              </a:rPr>
              <a:t>will entering Flask into debug mode.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35965" y="5190490"/>
            <a:ext cx="89884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Run the app, then try to change text inside return expression above without exiting the app,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View on the browser, the text shold be changed.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4632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(Part 1)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756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Intro to Template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minimal Flask application with Template (we can find it inside </a:t>
            </a:r>
            <a:r>
              <a:rPr lang="en-US">
                <a:solidFill>
                  <a:srgbClr val="FF0000"/>
                </a:solidFill>
              </a:rPr>
              <a:t>3_simple_flask_template.py</a:t>
            </a:r>
            <a:r>
              <a:rPr lang="en-US"/>
              <a:t>):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590040"/>
            <a:ext cx="4725670" cy="25457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7395" y="4366895"/>
            <a:ext cx="103104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render a template you can use the </a:t>
            </a:r>
            <a:r>
              <a:rPr lang="en-US" b="1"/>
              <a:t>render_template() </a:t>
            </a:r>
            <a:r>
              <a:rPr lang="en-US"/>
              <a:t>method.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you have to do is provide the </a:t>
            </a:r>
            <a:r>
              <a:rPr lang="en-US" b="1"/>
              <a:t>name of the template </a:t>
            </a:r>
            <a:r>
              <a:rPr lang="en-US"/>
              <a:t>and the</a:t>
            </a:r>
            <a:r>
              <a:rPr lang="en-US" b="1"/>
              <a:t> variables </a:t>
            </a:r>
            <a:r>
              <a:rPr lang="en-US"/>
              <a:t>you want to pass to the</a:t>
            </a:r>
            <a:r>
              <a:rPr lang="en-US" b="1"/>
              <a:t> template engine</a:t>
            </a:r>
            <a:r>
              <a:rPr lang="en-US"/>
              <a:t> as keyword arguments.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default, Flask will look for templates in the </a:t>
            </a:r>
            <a:r>
              <a:rPr lang="en-US" b="1"/>
              <a:t>templates/</a:t>
            </a:r>
            <a:r>
              <a:rPr lang="en-US"/>
              <a:t> folder.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5596255"/>
            <a:ext cx="2918460" cy="1155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756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Intro to Template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HTML Template (</a:t>
            </a:r>
            <a:r>
              <a:rPr lang="en-US">
                <a:solidFill>
                  <a:srgbClr val="FF0000"/>
                </a:solidFill>
              </a:rPr>
              <a:t>index.html</a:t>
            </a:r>
            <a:r>
              <a:rPr lang="en-US"/>
              <a:t>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1590040"/>
            <a:ext cx="8088630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756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Intro to Template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9030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previously we are installing HTML snippets Extension, we can just type </a:t>
            </a:r>
            <a:r>
              <a:rPr lang="en-US" b="1"/>
              <a:t>html:5 </a:t>
            </a:r>
            <a:r>
              <a:rPr lang="en-US"/>
              <a:t>to help us  creating basic html page</a:t>
            </a:r>
            <a:endParaRPr lang="en-US"/>
          </a:p>
        </p:txBody>
      </p:sp>
      <p:pic>
        <p:nvPicPr>
          <p:cNvPr id="6" name="Content Placeholder 5" descr="xx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280" y="1866900"/>
            <a:ext cx="8373745" cy="32143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223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Handle multiple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6280" y="1168400"/>
            <a:ext cx="7139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use multiple </a:t>
            </a:r>
            <a:r>
              <a:rPr lang="en-US" b="1"/>
              <a:t>app.route()</a:t>
            </a:r>
            <a:r>
              <a:rPr lang="en-US"/>
              <a:t> to render multiple template like below </a:t>
            </a: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4_multiple_flask_template.py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866900"/>
            <a:ext cx="4875530" cy="39350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3441700"/>
            <a:ext cx="444944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710805" y="32512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http://127.0.0.1:5000/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40735" y="4462780"/>
            <a:ext cx="3968750" cy="444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710805" y="4280535"/>
            <a:ext cx="3546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http://127.0.0.1:5000/about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6280" y="6008370"/>
            <a:ext cx="7614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Advance usage Route will be explained in the next part (</a:t>
            </a:r>
            <a:r>
              <a:rPr lang="en-US" b="1"/>
              <a:t>Flask - Route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223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Handle multiple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Content Placeholder 5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68160" y="1977390"/>
            <a:ext cx="4538980" cy="395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" y="1977390"/>
            <a:ext cx="3662045" cy="160972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2710180" y="2738755"/>
            <a:ext cx="4014470" cy="394335"/>
          </a:xfrm>
          <a:prstGeom prst="bentConnector3">
            <a:avLst>
              <a:gd name="adj1" fmla="val 78487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2710180" y="3028950"/>
            <a:ext cx="4150360" cy="2049780"/>
          </a:xfrm>
          <a:prstGeom prst="bentConnector3">
            <a:avLst>
              <a:gd name="adj1" fmla="val 64121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Generated web page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201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send a variable from </a:t>
            </a:r>
            <a:r>
              <a:rPr lang="en-US" b="1"/>
              <a:t>Flask context</a:t>
            </a:r>
            <a:r>
              <a:rPr lang="en-US"/>
              <a:t> into rendered </a:t>
            </a:r>
            <a:r>
              <a:rPr lang="en-US" b="1"/>
              <a:t>template </a:t>
            </a:r>
            <a:r>
              <a:rPr lang="en-US"/>
              <a:t>via </a:t>
            </a:r>
            <a:r>
              <a:rPr lang="en-US" b="1"/>
              <a:t>template parameter</a:t>
            </a:r>
            <a:endParaRPr lang="en-US" b="1"/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1750060"/>
            <a:ext cx="10890885" cy="51339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91180" y="5765800"/>
            <a:ext cx="533400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91180" y="5948045"/>
            <a:ext cx="533400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1180" y="6143625"/>
            <a:ext cx="533400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" idx="3"/>
            <a:endCxn id="15" idx="1"/>
          </p:cNvCxnSpPr>
          <p:nvPr/>
        </p:nvCxnSpPr>
        <p:spPr>
          <a:xfrm flipH="1">
            <a:off x="1009015" y="3030855"/>
            <a:ext cx="6169660" cy="2844165"/>
          </a:xfrm>
          <a:prstGeom prst="bentConnector5">
            <a:avLst>
              <a:gd name="adj1" fmla="val -3860"/>
              <a:gd name="adj2" fmla="val 20785"/>
              <a:gd name="adj3" fmla="val 10804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7001510" y="2928620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009015" y="5772785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846060" y="1990090"/>
            <a:ext cx="4022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>
                <a:solidFill>
                  <a:schemeClr val="tx1"/>
                </a:solidFill>
              </a:rPr>
              <a:t>Flask using </a:t>
            </a:r>
            <a:r>
              <a:rPr lang="en-US" b="1">
                <a:solidFill>
                  <a:schemeClr val="tx1"/>
                </a:solidFill>
              </a:rPr>
              <a:t>Jinja2 </a:t>
            </a:r>
            <a:r>
              <a:rPr lang="en-US">
                <a:solidFill>
                  <a:schemeClr val="tx1"/>
                </a:solidFill>
              </a:rPr>
              <a:t>as a template engine that can help us to render HTML in Python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785735" y="1858645"/>
            <a:ext cx="4082415" cy="118491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95680" y="1448435"/>
            <a:ext cx="4631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5</a:t>
            </a:r>
            <a:r>
              <a:rPr lang="en-US">
                <a:solidFill>
                  <a:srgbClr val="FF0000"/>
                </a:solidFill>
                <a:sym typeface="+mn-ea"/>
              </a:rPr>
              <a:t>_template_parameter.py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846060" y="3545840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{{ ... }} </a:t>
            </a:r>
            <a:r>
              <a:rPr lang="en-US">
                <a:solidFill>
                  <a:schemeClr val="tx1"/>
                </a:solidFill>
              </a:rPr>
              <a:t>is start and end string for print statement in Jinja2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201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1115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Jinja2 initialization parameter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002665" y="1590040"/>
            <a:ext cx="107442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block_start_string</a:t>
            </a:r>
            <a:r>
              <a:rPr lang="en-US"/>
              <a:t> : The string marking the beginning of a block. Defaults to '</a:t>
            </a:r>
            <a:r>
              <a:rPr lang="en-US">
                <a:solidFill>
                  <a:srgbClr val="FF0000"/>
                </a:solidFill>
              </a:rPr>
              <a:t>{%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block_end_string</a:t>
            </a:r>
            <a:r>
              <a:rPr lang="en-US"/>
              <a:t> : The string marking the end of a block. Defaults to '</a:t>
            </a:r>
            <a:r>
              <a:rPr lang="en-US">
                <a:solidFill>
                  <a:srgbClr val="FF0000"/>
                </a:solidFill>
              </a:rPr>
              <a:t>%}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variable_start_string 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The string marking the beginning of a print statement. Defaults to '</a:t>
            </a:r>
            <a:r>
              <a:rPr lang="en-US">
                <a:solidFill>
                  <a:srgbClr val="FF0000"/>
                </a:solidFill>
              </a:rPr>
              <a:t>{{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variable_end_string</a:t>
            </a:r>
            <a:r>
              <a:rPr lang="en-US"/>
              <a:t> : The string marking the end of a print statement. Defaults to '</a:t>
            </a:r>
            <a:r>
              <a:rPr lang="en-US">
                <a:solidFill>
                  <a:srgbClr val="FF0000"/>
                </a:solidFill>
              </a:rPr>
              <a:t>}}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comment_start_string</a:t>
            </a:r>
            <a:r>
              <a:rPr lang="en-US"/>
              <a:t> : The string marking the beginning of a comment. Defaults to '</a:t>
            </a:r>
            <a:r>
              <a:rPr lang="en-US">
                <a:solidFill>
                  <a:srgbClr val="FF0000"/>
                </a:solidFill>
              </a:rPr>
              <a:t>{#</a:t>
            </a:r>
            <a:r>
              <a:rPr lang="en-US"/>
              <a:t>'.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comment_end_string</a:t>
            </a:r>
            <a:r>
              <a:rPr lang="en-US"/>
              <a:t> : The string marking the end of a comment. Defaults to '</a:t>
            </a:r>
            <a:r>
              <a:rPr lang="en-US">
                <a:solidFill>
                  <a:srgbClr val="FF0000"/>
                </a:solidFill>
              </a:rPr>
              <a:t>#}</a:t>
            </a:r>
            <a:r>
              <a:rPr lang="en-US"/>
              <a:t>'.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09775" y="293751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56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 (continue...)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11151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previous implementation we are able send simple python variable int rendered template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about </a:t>
            </a:r>
            <a:r>
              <a:rPr lang="en-US" b="1"/>
              <a:t>List, Dictionary or custom Object</a:t>
            </a:r>
            <a:r>
              <a:rPr lang="en-US"/>
              <a:t>?</a:t>
            </a:r>
            <a:endParaRPr lang="en-US"/>
          </a:p>
          <a:p>
            <a:pPr indent="0">
              <a:buNone/>
            </a:pPr>
            <a:endParaRPr lang="en-US"/>
          </a:p>
        </p:txBody>
      </p:sp>
      <p:pic>
        <p:nvPicPr>
          <p:cNvPr id="7" name="Content Placeholder 6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62025" y="1750060"/>
            <a:ext cx="10260965" cy="5120640"/>
          </a:xfrm>
          <a:prstGeom prst="rect">
            <a:avLst/>
          </a:prstGeom>
        </p:spPr>
      </p:pic>
      <p:cxnSp>
        <p:nvCxnSpPr>
          <p:cNvPr id="2" name="Elbow Connector 1"/>
          <p:cNvCxnSpPr>
            <a:stCxn id="14" idx="3"/>
            <a:endCxn id="15" idx="1"/>
          </p:cNvCxnSpPr>
          <p:nvPr/>
        </p:nvCxnSpPr>
        <p:spPr>
          <a:xfrm flipH="1">
            <a:off x="1254125" y="3942715"/>
            <a:ext cx="5475605" cy="2034540"/>
          </a:xfrm>
          <a:prstGeom prst="bentConnector5">
            <a:avLst>
              <a:gd name="adj1" fmla="val -4349"/>
              <a:gd name="adj2" fmla="val 23907"/>
              <a:gd name="adj3" fmla="val 10831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552565" y="3840480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254125" y="5875020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3625215" y="5071745"/>
            <a:ext cx="4173855" cy="309880"/>
          </a:xfrm>
          <a:prstGeom prst="bentConnector3">
            <a:avLst>
              <a:gd name="adj1" fmla="val 6794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>
            <a:off x="3625215" y="6078855"/>
            <a:ext cx="4337685" cy="213995"/>
          </a:xfrm>
          <a:prstGeom prst="bentConnector3">
            <a:avLst>
              <a:gd name="adj1" fmla="val 6474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682865" y="1967230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for item in list %} </a:t>
            </a:r>
            <a:r>
              <a:rPr lang="en-US">
                <a:solidFill>
                  <a:schemeClr val="tx1"/>
                </a:solidFill>
              </a:rPr>
              <a:t>is expression to do a for loop in Jinja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82865" y="2938145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enfor %} </a:t>
            </a:r>
            <a:r>
              <a:rPr lang="en-US">
                <a:solidFill>
                  <a:schemeClr val="tx1"/>
                </a:solidFill>
              </a:rPr>
              <a:t>is expression to end a loop in Jinja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458460" y="1437640"/>
            <a:ext cx="5270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6</a:t>
            </a:r>
            <a:r>
              <a:rPr lang="en-US">
                <a:solidFill>
                  <a:srgbClr val="FF0000"/>
                </a:solidFill>
                <a:sym typeface="+mn-ea"/>
              </a:rPr>
              <a:t>_template_parameter_part2.py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56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Parameter (continue...)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1168400"/>
            <a:ext cx="3068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For Loop structure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83310" y="1590040"/>
            <a:ext cx="4022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for item in list %} 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{{item}}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{% endfor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6280" y="2860675"/>
            <a:ext cx="2647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If-else structure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3310" y="3282315"/>
            <a:ext cx="40220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name in list %} 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... do something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elif name ==  “John Doe”%}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... do something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else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       .... do something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{% endif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24780" y="1168400"/>
            <a:ext cx="3830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Comparison Operator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91810" y="1590040"/>
            <a:ext cx="40220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varX == varY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!=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&gt;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&lt;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&gt;= varY %}</a:t>
            </a:r>
            <a:endParaRPr lang="en-US" b="1">
              <a:sym typeface="+mn-ea"/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varX &lt;= varY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57750" y="3513455"/>
            <a:ext cx="3830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Membership Operator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91810" y="3974465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item in list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item not in list %}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57750" y="4851400"/>
            <a:ext cx="3830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Jinja Identity Operator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91810" y="5312410"/>
            <a:ext cx="402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if objectA is objectB %}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ym typeface="+mn-ea"/>
              </a:rPr>
              <a:t>{% if objectA is not none %}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0665" y="2937510"/>
            <a:ext cx="3978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Link &amp;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978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Link &amp;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261235"/>
            <a:ext cx="8331835" cy="40874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16280" y="1168400"/>
            <a:ext cx="11151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Link in html need a target URL to be used, we can use </a:t>
            </a:r>
            <a:r>
              <a:rPr lang="en-US" b="1"/>
              <a:t>url_for(func_name)</a:t>
            </a:r>
            <a:r>
              <a:rPr lang="en-US"/>
              <a:t> method to get URL for that function.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Below we have function </a:t>
            </a:r>
            <a:r>
              <a:rPr lang="en-US" b="1"/>
              <a:t>index() </a:t>
            </a:r>
            <a:r>
              <a:rPr lang="en-US"/>
              <a:t>that use root path </a:t>
            </a:r>
            <a:r>
              <a:rPr lang="en-US" b="1"/>
              <a:t>/</a:t>
            </a:r>
            <a:r>
              <a:rPr lang="en-US"/>
              <a:t> and function </a:t>
            </a:r>
            <a:r>
              <a:rPr lang="en-US" b="1"/>
              <a:t>about()</a:t>
            </a:r>
            <a:r>
              <a:rPr lang="en-US"/>
              <a:t> that use </a:t>
            </a:r>
            <a:r>
              <a:rPr lang="en-US" b="1"/>
              <a:t>/about</a:t>
            </a:r>
            <a:r>
              <a:rPr lang="en-US"/>
              <a:t> path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90295" y="1825625"/>
            <a:ext cx="40316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7</a:t>
            </a:r>
            <a:r>
              <a:rPr lang="en-US">
                <a:solidFill>
                  <a:srgbClr val="FF0000"/>
                </a:solidFill>
                <a:sym typeface="+mn-ea"/>
              </a:rPr>
              <a:t>_button_n_link.py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978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Link &amp;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2938145"/>
            <a:ext cx="4669790" cy="1190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445" y="2938145"/>
            <a:ext cx="4590415" cy="11563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42670" y="244792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index.html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73445" y="244792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about.html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42670" y="4847590"/>
            <a:ext cx="7097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HTML tag for link :</a:t>
            </a:r>
            <a:endParaRPr lang="en-US"/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r>
              <a:rPr lang="en-US" b="1"/>
              <a:t>&lt;a href=”DESTINATION_URL” &gt;label &lt;/a&gt;</a:t>
            </a:r>
            <a:endParaRPr 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37385" y="293751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08200"/>
            <a:ext cx="9164955" cy="45605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16280" y="1168400"/>
            <a:ext cx="11151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simple base layout (</a:t>
            </a:r>
            <a:r>
              <a:rPr lang="en-US" b="1"/>
              <a:t>_layout.html</a:t>
            </a:r>
            <a:r>
              <a:rPr lang="en-US"/>
              <a:t>) inside</a:t>
            </a:r>
            <a:r>
              <a:rPr lang="en-US" b="1"/>
              <a:t> templates/</a:t>
            </a:r>
            <a:r>
              <a:rPr lang="en-US"/>
              <a:t> directory,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idea behind why we need base layout is to reduce code typing for </a:t>
            </a:r>
            <a:r>
              <a:rPr lang="en-US" b="1"/>
              <a:t>common element, like menu, footer</a:t>
            </a:r>
            <a:r>
              <a:rPr lang="en-US"/>
              <a:t>, etc.</a:t>
            </a:r>
            <a:endParaRPr lang="en-US"/>
          </a:p>
        </p:txBody>
      </p:sp>
      <p:cxnSp>
        <p:nvCxnSpPr>
          <p:cNvPr id="10" name="Elbow Connector 9"/>
          <p:cNvCxnSpPr>
            <a:stCxn id="15" idx="3"/>
            <a:endCxn id="12" idx="1"/>
          </p:cNvCxnSpPr>
          <p:nvPr/>
        </p:nvCxnSpPr>
        <p:spPr>
          <a:xfrm>
            <a:off x="9623425" y="3853180"/>
            <a:ext cx="599440" cy="108077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0222865" y="4641850"/>
            <a:ext cx="19881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600"/>
              <a:t>Load bootstrap &amp; JQuery css from CDN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730740" y="5779770"/>
            <a:ext cx="365125" cy="317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0203815" y="5489575"/>
            <a:ext cx="1988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600"/>
              <a:t>Load bootstrap, font-awesome &amp; JQuery script from CDN</a:t>
            </a:r>
            <a:endParaRPr 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9731375" y="2033905"/>
            <a:ext cx="23653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block name %} {%endblock%} </a:t>
            </a:r>
            <a:r>
              <a:rPr lang="en-US">
                <a:solidFill>
                  <a:schemeClr val="tx1"/>
                </a:solidFill>
              </a:rPr>
              <a:t>is help us sparating common area and custom element.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9446260" y="3750945"/>
            <a:ext cx="177165" cy="2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09650" y="1779905"/>
            <a:ext cx="6575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(we can find it inside </a:t>
            </a:r>
            <a:r>
              <a:rPr lang="en-US">
                <a:solidFill>
                  <a:srgbClr val="FF0000"/>
                </a:solidFill>
                <a:sym typeface="+mn-ea"/>
              </a:rPr>
              <a:t>8</a:t>
            </a:r>
            <a:r>
              <a:rPr lang="en-US">
                <a:solidFill>
                  <a:srgbClr val="FF0000"/>
                </a:solidFill>
                <a:sym typeface="+mn-ea"/>
              </a:rPr>
              <a:t>_bootstrap_n_jquery/templates/_layput.html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21155" y="1388745"/>
            <a:ext cx="9197340" cy="5365115"/>
            <a:chOff x="689" y="1842"/>
            <a:chExt cx="14484" cy="84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6" y="6849"/>
              <a:ext cx="6541" cy="34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9" y="6849"/>
              <a:ext cx="6614" cy="3442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913" y="6105"/>
              <a:ext cx="209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None/>
              </a:pPr>
              <a:r>
                <a:rPr lang="en-US"/>
                <a:t>index.html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8559" y="6105"/>
              <a:ext cx="209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None/>
              </a:pPr>
              <a:r>
                <a:rPr lang="en-US"/>
                <a:t>about.html</a:t>
              </a:r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rcRect t="28474" r="1199" b="29449"/>
            <a:stretch>
              <a:fillRect/>
            </a:stretch>
          </p:blipFill>
          <p:spPr>
            <a:xfrm>
              <a:off x="913" y="2462"/>
              <a:ext cx="14260" cy="302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913" y="1842"/>
              <a:ext cx="286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None/>
              </a:pPr>
              <a:r>
                <a:rPr lang="en-US"/>
                <a:t>_layout.html</a:t>
              </a:r>
              <a:endParaRPr lang="en-US"/>
            </a:p>
          </p:txBody>
        </p:sp>
        <p:cxnSp>
          <p:nvCxnSpPr>
            <p:cNvPr id="23" name="Elbow Connector 22"/>
            <p:cNvCxnSpPr>
              <a:stCxn id="24" idx="3"/>
              <a:endCxn id="25" idx="1"/>
            </p:cNvCxnSpPr>
            <p:nvPr/>
          </p:nvCxnSpPr>
          <p:spPr>
            <a:xfrm flipH="1">
              <a:off x="689" y="4594"/>
              <a:ext cx="5560" cy="2766"/>
            </a:xfrm>
            <a:prstGeom prst="bentConnector5">
              <a:avLst>
                <a:gd name="adj1" fmla="val -29568"/>
                <a:gd name="adj2" fmla="val 50000"/>
                <a:gd name="adj3" fmla="val 106745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5970" y="4433"/>
              <a:ext cx="27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689" y="7199"/>
              <a:ext cx="27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24" idx="3"/>
              <a:endCxn id="27" idx="1"/>
            </p:cNvCxnSpPr>
            <p:nvPr/>
          </p:nvCxnSpPr>
          <p:spPr>
            <a:xfrm>
              <a:off x="6249" y="4594"/>
              <a:ext cx="2031" cy="2816"/>
            </a:xfrm>
            <a:prstGeom prst="bentConnector3">
              <a:avLst>
                <a:gd name="adj1" fmla="val 82225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s 26"/>
            <p:cNvSpPr/>
            <p:nvPr/>
          </p:nvSpPr>
          <p:spPr>
            <a:xfrm>
              <a:off x="8280" y="7249"/>
              <a:ext cx="27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8" name="Text Box 27"/>
          <p:cNvSpPr txBox="1"/>
          <p:nvPr/>
        </p:nvSpPr>
        <p:spPr>
          <a:xfrm>
            <a:off x="3433445" y="1142365"/>
            <a:ext cx="738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{% extends "_layout.html" %}  </a:t>
            </a:r>
            <a:r>
              <a:rPr lang="en-US">
                <a:solidFill>
                  <a:schemeClr val="tx1"/>
                </a:solidFill>
              </a:rPr>
              <a:t>will include _layout.html in to that template.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3" name="Content Placeholder 2" descr="Untitled"/>
          <p:cNvPicPr>
            <a:picLocks noChangeAspect="1"/>
          </p:cNvPicPr>
          <p:nvPr>
            <p:ph idx="1"/>
          </p:nvPr>
        </p:nvPicPr>
        <p:blipFill>
          <a:blip r:embed="rId1"/>
          <a:srcRect r="50057"/>
          <a:stretch>
            <a:fillRect/>
          </a:stretch>
        </p:blipFill>
        <p:spPr>
          <a:xfrm>
            <a:off x="320675" y="1203960"/>
            <a:ext cx="3611245" cy="2731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4512310"/>
            <a:ext cx="4153535" cy="2185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70" y="4512310"/>
            <a:ext cx="4199890" cy="21856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16560" y="4039870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index.html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71770" y="4039870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about.html</a:t>
            </a:r>
            <a:endParaRPr lang="en-US"/>
          </a:p>
        </p:txBody>
      </p:sp>
      <p:pic>
        <p:nvPicPr>
          <p:cNvPr id="12" name="Content Placeholder 2" descr="Untitled"/>
          <p:cNvPicPr>
            <a:picLocks noChangeAspect="1"/>
          </p:cNvPicPr>
          <p:nvPr/>
        </p:nvPicPr>
        <p:blipFill>
          <a:blip r:embed="rId1"/>
          <a:srcRect l="51006" r="562"/>
          <a:stretch>
            <a:fillRect/>
          </a:stretch>
        </p:blipFill>
        <p:spPr>
          <a:xfrm>
            <a:off x="5088255" y="1203960"/>
            <a:ext cx="3502025" cy="273177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9080500" y="1203960"/>
            <a:ext cx="29622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class=”container”</a:t>
            </a:r>
            <a:endParaRPr lang="en-US" b="1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>
                <a:solidFill>
                  <a:schemeClr val="tx1"/>
                </a:solidFill>
              </a:rPr>
              <a:t>and</a:t>
            </a:r>
            <a:endParaRPr lang="en-US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b="1">
                <a:solidFill>
                  <a:schemeClr val="tx1"/>
                </a:solidFill>
              </a:rPr>
              <a:t>class=”jumbotron”</a:t>
            </a:r>
            <a:endParaRPr lang="en-US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>
                <a:solidFill>
                  <a:schemeClr val="tx1"/>
                </a:solidFill>
              </a:rPr>
              <a:t>is Bootstrap class to organize content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8317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Bootstrap &amp; JQuery in Base Template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61975" y="3394075"/>
            <a:ext cx="11330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Bootstrap </a:t>
            </a:r>
            <a:r>
              <a:rPr lang="en-US">
                <a:solidFill>
                  <a:schemeClr val="tx1"/>
                </a:solidFill>
              </a:rPr>
              <a:t>Documentation : </a:t>
            </a:r>
            <a:r>
              <a:rPr lang="en-US">
                <a:solidFill>
                  <a:schemeClr val="tx1"/>
                </a:solidFill>
                <a:hlinkClick r:id="rId1" action="ppaction://hlinkfile"/>
              </a:rPr>
              <a:t>https://getbootstrap.com/docs/4.3/getting-started/introduction/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JQuery </a:t>
            </a:r>
            <a:r>
              <a:rPr lang="en-US">
                <a:solidFill>
                  <a:schemeClr val="tx1"/>
                </a:solidFill>
              </a:rPr>
              <a:t>Documentation : </a:t>
            </a:r>
            <a:r>
              <a:rPr lang="en-US">
                <a:solidFill>
                  <a:schemeClr val="tx1"/>
                </a:solidFill>
                <a:hlinkClick r:id="rId2" action="ppaction://hlinkfile"/>
              </a:rPr>
              <a:t>https://api.jquery.com/category/version/3.5/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1"/>
          <a:srcRect t="34150" r="3500"/>
          <a:stretch>
            <a:fillRect/>
          </a:stretch>
        </p:blipFill>
        <p:spPr>
          <a:xfrm>
            <a:off x="3057525" y="2164080"/>
            <a:ext cx="1043940" cy="712470"/>
          </a:xfrm>
          <a:prstGeom prst="rect">
            <a:avLst/>
          </a:prstGeom>
        </p:spPr>
      </p:pic>
      <p:pic>
        <p:nvPicPr>
          <p:cNvPr id="6" name="Picture 5" descr="C:\Users\yunus\Pictures\anaconda logo.pnganaconda 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32535" y="2124075"/>
            <a:ext cx="1412240" cy="790575"/>
          </a:xfrm>
          <a:prstGeom prst="rect">
            <a:avLst/>
          </a:prstGeom>
        </p:spPr>
      </p:pic>
      <p:pic>
        <p:nvPicPr>
          <p:cNvPr id="10" name="Content Placeholder 9" descr="download (1)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7915" y="2164080"/>
            <a:ext cx="1601470" cy="6388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11530" y="1486535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Install Anaconda, Create Conda Environment &amp; Install Library</a:t>
            </a:r>
            <a:endParaRPr lang="en-US" sz="2400"/>
          </a:p>
        </p:txBody>
      </p:sp>
      <p:sp>
        <p:nvSpPr>
          <p:cNvPr id="17" name="Text Box 16"/>
          <p:cNvSpPr txBox="1"/>
          <p:nvPr/>
        </p:nvSpPr>
        <p:spPr>
          <a:xfrm>
            <a:off x="1232535" y="3091815"/>
            <a:ext cx="52063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hlinkClick r:id="rId4" action="ppaction://hlinkfile"/>
              </a:rPr>
              <a:t>https://www.anaconda.com/products/individual</a:t>
            </a:r>
            <a:endParaRPr lang="en-US" sz="1600">
              <a:hlinkClick r:id="rId4" action="ppaction://hlinkfil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80790" y="2938145"/>
            <a:ext cx="4630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Navigation Menu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4630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Navigation Menu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8470" y="1656080"/>
            <a:ext cx="10030460" cy="27571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8470" y="1203960"/>
            <a:ext cx="5665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add navigation element into </a:t>
            </a:r>
            <a:r>
              <a:rPr lang="en-US" b="1">
                <a:solidFill>
                  <a:schemeClr val="tx1"/>
                </a:solidFill>
              </a:rPr>
              <a:t>_layout.html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254500" y="4497070"/>
            <a:ext cx="6417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https://getbootstrap.com/docs/4.3/components/navbar/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8470" y="4497070"/>
            <a:ext cx="5665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Bootstrap Navbar Documentation :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58470" y="4954270"/>
            <a:ext cx="95161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We can use</a:t>
            </a:r>
            <a:r>
              <a:rPr lang="en-US" b="1">
                <a:solidFill>
                  <a:schemeClr val="tx1"/>
                </a:solidFill>
              </a:rPr>
              <a:t> url_for(name)</a:t>
            </a:r>
            <a:r>
              <a:rPr lang="en-US">
                <a:solidFill>
                  <a:schemeClr val="tx1"/>
                </a:solidFill>
              </a:rPr>
              <a:t> method inside Jinja2 template,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bg-xxx </a:t>
            </a:r>
            <a:r>
              <a:rPr lang="en-US">
                <a:solidFill>
                  <a:schemeClr val="tx1"/>
                </a:solidFill>
              </a:rPr>
              <a:t>is bootstrap background color class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mb-x</a:t>
            </a:r>
            <a:r>
              <a:rPr lang="en-US">
                <a:solidFill>
                  <a:schemeClr val="tx1"/>
                </a:solidFill>
              </a:rPr>
              <a:t> is bootstrap </a:t>
            </a:r>
            <a:r>
              <a:rPr lang="en-US" b="1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</a:rPr>
              <a:t>argin </a:t>
            </a:r>
            <a:r>
              <a:rPr lang="en-US" b="1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ottom class with size </a:t>
            </a:r>
            <a:r>
              <a:rPr lang="en-US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mr-x</a:t>
            </a:r>
            <a:r>
              <a:rPr lang="en-US">
                <a:sym typeface="+mn-ea"/>
              </a:rPr>
              <a:t> is bootstrap</a:t>
            </a:r>
            <a:r>
              <a:rPr lang="en-US" b="1">
                <a:sym typeface="+mn-ea"/>
              </a:rPr>
              <a:t> m</a:t>
            </a:r>
            <a:r>
              <a:rPr lang="en-US">
                <a:sym typeface="+mn-ea"/>
              </a:rPr>
              <a:t>argin </a:t>
            </a:r>
            <a:r>
              <a:rPr lang="en-US" b="1">
                <a:sym typeface="+mn-ea"/>
              </a:rPr>
              <a:t>r</a:t>
            </a:r>
            <a:r>
              <a:rPr lang="en-US">
                <a:sym typeface="+mn-ea"/>
              </a:rPr>
              <a:t>ight class with size </a:t>
            </a:r>
            <a:r>
              <a:rPr lang="en-US" b="1">
                <a:sym typeface="+mn-ea"/>
              </a:rPr>
              <a:t>x</a:t>
            </a:r>
            <a:endParaRPr 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fa fa-xxx </a:t>
            </a:r>
            <a:r>
              <a:rPr lang="en-US">
                <a:solidFill>
                  <a:schemeClr val="tx1"/>
                </a:solidFill>
              </a:rPr>
              <a:t>is font awesome class to display icon 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4630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Navigation Menu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08175" y="2360930"/>
            <a:ext cx="898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https://getbootstrap.com/docs/4.3/utilities/colors/#background-color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14525" y="3284220"/>
            <a:ext cx="5301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https://getbootstrap.com/docs/4.3/utilities/spacing/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8175" y="4301490"/>
            <a:ext cx="8375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3" action="ppaction://hlinkfile"/>
              </a:rPr>
              <a:t>https://www.w3schools.com/icons/fontawesome_icons_webapp.asp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602740" y="2042160"/>
            <a:ext cx="504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Bootstrap </a:t>
            </a:r>
            <a:r>
              <a:rPr lang="en-US">
                <a:solidFill>
                  <a:schemeClr val="tx1"/>
                </a:solidFill>
              </a:rPr>
              <a:t>Documentation (Background Color)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02740" y="2915920"/>
            <a:ext cx="705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Bootstrap </a:t>
            </a:r>
            <a:r>
              <a:rPr lang="en-US">
                <a:solidFill>
                  <a:schemeClr val="tx1"/>
                </a:solidFill>
              </a:rPr>
              <a:t>Documentation (Spacing, Margin, Padding)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02740" y="4063365"/>
            <a:ext cx="705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Fontawesome </a:t>
            </a:r>
            <a:r>
              <a:rPr lang="en-US">
                <a:solidFill>
                  <a:schemeClr val="tx1"/>
                </a:solidFill>
              </a:rPr>
              <a:t>Documentation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8034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Create Coda Environment  &amp; Install Library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297795" cy="4351655"/>
          </a:xfrm>
        </p:spPr>
        <p:txBody>
          <a:bodyPr/>
          <a:p>
            <a:r>
              <a:rPr lang="en-US" sz="2400"/>
              <a:t>Double click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create_env_n_install_library.bat</a:t>
            </a:r>
            <a:r>
              <a:rPr lang="en-US" sz="2400"/>
              <a:t> inside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pertemuan_1/ </a:t>
            </a:r>
            <a:r>
              <a:rPr lang="en-US" sz="2400"/>
              <a:t>directory, to automaticaly creating Conda Environment and installing necessary libraries.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Double click </a:t>
            </a:r>
            <a:r>
              <a:rPr lang="en-US" sz="2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remove_env</a:t>
            </a:r>
            <a:r>
              <a:rPr lang="en-US" sz="2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.bat</a:t>
            </a:r>
            <a:r>
              <a:rPr lang="en-US" sz="2400">
                <a:sym typeface="+mn-ea"/>
              </a:rPr>
              <a:t> inside </a:t>
            </a:r>
            <a:r>
              <a:rPr lang="en-US" sz="2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pertemuan_1/ </a:t>
            </a:r>
            <a:r>
              <a:rPr lang="en-US" sz="2400">
                <a:sym typeface="+mn-ea"/>
              </a:rPr>
              <a:t>directory, to automaticaly remove Conda Environment and uninstall libraries.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12" name="Picture 11" descr="C:\Users\yunus\Pictures\visualstudio_code-card.pngvisualstudio_code-card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23950" y="2023110"/>
            <a:ext cx="2032635" cy="10160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2945" y="14706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2. Install Visual Studio Code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1123950" y="3131185"/>
            <a:ext cx="34378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hlinkClick r:id="rId2" action="ppaction://hlinkfile"/>
              </a:rPr>
              <a:t>https://code.visualstudio.com/</a:t>
            </a:r>
            <a:endParaRPr lang="en-US" sz="160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0870" y="1905635"/>
            <a:ext cx="5181600" cy="14433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965" y="1680210"/>
            <a:ext cx="5181600" cy="1626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5124450"/>
            <a:ext cx="7915275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" y="3348990"/>
            <a:ext cx="7229475" cy="173355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52170" y="12801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Install Python Extension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7560" y="3148330"/>
            <a:ext cx="5373370" cy="1622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090" y="3148330"/>
            <a:ext cx="5162550" cy="170497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765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Programming, library, tools &amp; debugging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02945" y="1470660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4. Open Workspace Folder 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pertemuan_1/</a:t>
            </a:r>
            <a:endParaRPr lang="en-US" sz="20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2087880"/>
            <a:ext cx="3886200" cy="298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8735</Words>
  <Application>WPS Presentation</Application>
  <PresentationFormat>Widescreen</PresentationFormat>
  <Paragraphs>332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TeXGyreAdventor</vt:lpstr>
      <vt:lpstr>Courier New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10</cp:revision>
  <dcterms:created xsi:type="dcterms:W3CDTF">2021-10-18T06:16:00Z</dcterms:created>
  <dcterms:modified xsi:type="dcterms:W3CDTF">2021-10-18T14:47:20Z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