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57" r:id="rId4"/>
    <p:sldId id="266" r:id="rId5"/>
    <p:sldId id="357" r:id="rId6"/>
    <p:sldId id="454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6" r:id="rId16"/>
    <p:sldId id="464" r:id="rId17"/>
    <p:sldId id="465" r:id="rId18"/>
    <p:sldId id="467" r:id="rId19"/>
    <p:sldId id="468" r:id="rId20"/>
    <p:sldId id="469" r:id="rId21"/>
    <p:sldId id="470" r:id="rId22"/>
    <p:sldId id="453" r:id="rId23"/>
    <p:sldId id="471" r:id="rId24"/>
    <p:sldId id="472" r:id="rId25"/>
    <p:sldId id="473" r:id="rId26"/>
    <p:sldId id="474" r:id="rId27"/>
    <p:sldId id="477" r:id="rId28"/>
    <p:sldId id="476" r:id="rId29"/>
    <p:sldId id="475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D142D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flask-session.readthedocs.io/en/latest/#:~:text=sess.init_app(app)-,Configuration,-%C2%B6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earchsecurity.techtarget.com/definition/authenticatio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eaglesecurity.com/blog/article/session-security.html" TargetMode="Externa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pythonhosted.org/Flask-Security/configuration.html" TargetMode="Externa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pythonhosted.org/Flask-Security/api.html#flask_security.datastore.SQLAlchemyUserDatastore" TargetMode="Externa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hyperlink" Target="https://mdbootstrap.com/docs/standard/extended/login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ythonhosted.org/Flask-Security/customizing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ythonhosted.org/Flask-Security/customizing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eb.stanford.edu/~ouster/cgi-bin/cs142-fall10/lecture.php?topic=cooki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eb.stanford.edu/~ouster/cgi-bin/cs142-fall10/lecture.php?topic=cooki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eb.stanford.edu/~ouster/cgi-bin/cs142-fall10/lecture.php?topic=cooki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eb.stanford.edu/~ouster/cgi-bin/cs142-fall10/lecture.php?topic=cooki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104900" y="0"/>
            <a:ext cx="11087100" cy="6871970"/>
          </a:xfrm>
          <a:custGeom>
            <a:avLst/>
            <a:gdLst>
              <a:gd name="connsiteX0" fmla="*/ 5336 w 17460"/>
              <a:gd name="connsiteY0" fmla="*/ 0 h 10822"/>
              <a:gd name="connsiteX1" fmla="*/ 17460 w 17460"/>
              <a:gd name="connsiteY1" fmla="*/ 0 h 10822"/>
              <a:gd name="connsiteX2" fmla="*/ 17460 w 17460"/>
              <a:gd name="connsiteY2" fmla="*/ 10822 h 10822"/>
              <a:gd name="connsiteX3" fmla="*/ 0 w 17460"/>
              <a:gd name="connsiteY3" fmla="*/ 10820 h 10822"/>
              <a:gd name="connsiteX4" fmla="*/ 5336 w 17460"/>
              <a:gd name="connsiteY4" fmla="*/ 0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" h="10822">
                <a:moveTo>
                  <a:pt x="5336" y="0"/>
                </a:moveTo>
                <a:lnTo>
                  <a:pt x="17460" y="0"/>
                </a:lnTo>
                <a:lnTo>
                  <a:pt x="17460" y="10822"/>
                </a:lnTo>
                <a:lnTo>
                  <a:pt x="0" y="10820"/>
                </a:lnTo>
                <a:lnTo>
                  <a:pt x="5336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1745" y="1824355"/>
            <a:ext cx="4705350" cy="1877060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sp>
        <p:nvSpPr>
          <p:cNvPr id="7" name="Text Box 6"/>
          <p:cNvSpPr txBox="1"/>
          <p:nvPr/>
        </p:nvSpPr>
        <p:spPr>
          <a:xfrm>
            <a:off x="5279390" y="861060"/>
            <a:ext cx="5767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Web Development</a:t>
            </a:r>
            <a:endParaRPr lang="en-US" sz="48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2"/>
          <a:srcRect t="34150" r="3500"/>
          <a:stretch>
            <a:fillRect/>
          </a:stretch>
        </p:blipFill>
        <p:spPr>
          <a:xfrm>
            <a:off x="0" y="172720"/>
            <a:ext cx="1501775" cy="1024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49950" y="4888230"/>
            <a:ext cx="59372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Session, Authentication &amp; Authorization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49090" y="4437380"/>
            <a:ext cx="180086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#5</a:t>
            </a:r>
            <a:endParaRPr lang="en-US" sz="115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213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Create &amp; Use Session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73735" y="1363345"/>
            <a:ext cx="106584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Since the session id is keep on the client side by cookies, we can view that value inside </a:t>
            </a:r>
            <a:r>
              <a:rPr lang="en-US" sz="2000" b="1">
                <a:sym typeface="+mn-ea"/>
              </a:rPr>
              <a:t>Application Tab</a:t>
            </a:r>
            <a:r>
              <a:rPr lang="en-US" sz="2000">
                <a:sym typeface="+mn-ea"/>
              </a:rPr>
              <a:t> on</a:t>
            </a:r>
            <a:r>
              <a:rPr lang="en-US" sz="2000" b="1">
                <a:sym typeface="+mn-ea"/>
              </a:rPr>
              <a:t> Chrome Developer Tool</a:t>
            </a:r>
            <a:r>
              <a:rPr lang="en-US" sz="2000">
                <a:sym typeface="+mn-ea"/>
              </a:rPr>
              <a:t>, Just remember, this </a:t>
            </a:r>
            <a:r>
              <a:rPr lang="en-US" sz="2000" b="1">
                <a:sym typeface="+mn-ea"/>
              </a:rPr>
              <a:t>Id </a:t>
            </a:r>
            <a:r>
              <a:rPr lang="en-US" sz="2000">
                <a:sym typeface="+mn-ea"/>
              </a:rPr>
              <a:t>will be added on each request,</a:t>
            </a:r>
            <a:endParaRPr lang="en-US" sz="2000">
              <a:sym typeface="+mn-ea"/>
            </a:endParaRPr>
          </a:p>
        </p:txBody>
      </p:sp>
      <p:pic>
        <p:nvPicPr>
          <p:cNvPr id="17" name="Content Placeholder 16" descr="Untitled"/>
          <p:cNvPicPr>
            <a:picLocks noChangeAspect="1"/>
          </p:cNvPicPr>
          <p:nvPr>
            <p:ph idx="1"/>
          </p:nvPr>
        </p:nvPicPr>
        <p:blipFill>
          <a:blip r:embed="rId1"/>
          <a:srcRect r="342" b="4315"/>
          <a:stretch>
            <a:fillRect/>
          </a:stretch>
        </p:blipFill>
        <p:spPr>
          <a:xfrm>
            <a:off x="138430" y="2111375"/>
            <a:ext cx="12012295" cy="4759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213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Create &amp; Use Session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73735" y="1363345"/>
            <a:ext cx="106584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What happend if we open the route</a:t>
            </a:r>
            <a:r>
              <a:rPr lang="en-US" sz="2000" b="1">
                <a:sym typeface="+mn-ea"/>
              </a:rPr>
              <a:t> /get/&lt;key&gt;</a:t>
            </a:r>
            <a:r>
              <a:rPr lang="en-US" sz="2000">
                <a:sym typeface="+mn-ea"/>
              </a:rPr>
              <a:t> with </a:t>
            </a:r>
            <a:r>
              <a:rPr lang="en-US" sz="2000" b="1">
                <a:sym typeface="+mn-ea"/>
              </a:rPr>
              <a:t>key =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fruit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</a:t>
            </a:r>
            <a:r>
              <a:rPr lang="en-US" sz="2000">
                <a:sym typeface="+mn-ea"/>
              </a:rPr>
              <a:t>in previouse example in </a:t>
            </a:r>
            <a:r>
              <a:rPr lang="en-US" sz="2000" b="1">
                <a:sym typeface="+mn-ea"/>
              </a:rPr>
              <a:t>Chrome Incognito </a:t>
            </a:r>
            <a:r>
              <a:rPr lang="en-US" sz="2000">
                <a:sym typeface="+mn-ea"/>
              </a:rPr>
              <a:t>?</a:t>
            </a:r>
            <a:endParaRPr lang="en-US" sz="2000">
              <a:sym typeface="+mn-ea"/>
            </a:endParaRPr>
          </a:p>
        </p:txBody>
      </p:sp>
      <p:pic>
        <p:nvPicPr>
          <p:cNvPr id="3" name="Content Placeholder 2" descr="C:\Users\yunus\Desktop\Untitled.pngUntitled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70205" y="2782570"/>
            <a:ext cx="11821795" cy="27425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73735" y="4457700"/>
            <a:ext cx="423545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000">
                <a:sym typeface="+mn-ea"/>
              </a:rPr>
              <a:t>Same brower when we set the session using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/set/&lt;key&gt;&lt;value&gt;</a:t>
            </a:r>
            <a:r>
              <a:rPr lang="en-US" sz="2000">
                <a:sym typeface="+mn-ea"/>
              </a:rPr>
              <a:t> </a:t>
            </a:r>
            <a:endParaRPr lang="en-US" sz="2000">
              <a:sym typeface="+mn-ea"/>
            </a:endParaRPr>
          </a:p>
          <a:p>
            <a:pPr indent="0">
              <a:buNone/>
            </a:pPr>
            <a:r>
              <a:rPr lang="en-US" sz="2000">
                <a:sym typeface="+mn-ea"/>
              </a:rPr>
              <a:t>with </a:t>
            </a:r>
            <a:r>
              <a:rPr lang="en-US" sz="2000" b="1">
                <a:sym typeface="+mn-ea"/>
              </a:rPr>
              <a:t>key =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fruit </a:t>
            </a:r>
            <a:r>
              <a:rPr lang="en-US" sz="2000">
                <a:sym typeface="+mn-ea"/>
              </a:rPr>
              <a:t>and</a:t>
            </a:r>
            <a:r>
              <a:rPr lang="en-US" sz="2000" b="1">
                <a:sym typeface="+mn-ea"/>
              </a:rPr>
              <a:t> value =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jambu</a:t>
            </a:r>
            <a:endParaRPr lang="en-US" sz="2000" b="1">
              <a:sym typeface="+mn-ea"/>
            </a:endParaRPr>
          </a:p>
          <a:p>
            <a:pPr indent="0">
              <a:buNone/>
            </a:pPr>
            <a:endParaRPr lang="en-US" sz="2000" b="1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671945" y="4457700"/>
            <a:ext cx="423545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000">
                <a:sym typeface="+mn-ea"/>
              </a:rPr>
              <a:t>Using another browser / Chrome Incognito, since in this browser using </a:t>
            </a:r>
            <a:r>
              <a:rPr lang="en-US" sz="2000" b="1">
                <a:sym typeface="+mn-ea"/>
              </a:rPr>
              <a:t>different session_id</a:t>
            </a:r>
            <a:r>
              <a:rPr lang="en-US" sz="2000">
                <a:sym typeface="+mn-ea"/>
              </a:rPr>
              <a:t> and we doesn’t set te value for key </a:t>
            </a:r>
            <a:r>
              <a:rPr lang="en-US" sz="2000" b="1">
                <a:sym typeface="+mn-ea"/>
              </a:rPr>
              <a:t>fruit</a:t>
            </a:r>
            <a:r>
              <a:rPr lang="en-US" sz="2000">
                <a:sym typeface="+mn-ea"/>
              </a:rPr>
              <a:t>, then the </a:t>
            </a:r>
            <a:r>
              <a:rPr lang="en-US" sz="2000" b="1">
                <a:sym typeface="+mn-ea"/>
              </a:rPr>
              <a:t>server cannot find that value</a:t>
            </a:r>
            <a:r>
              <a:rPr lang="en-US" sz="2000">
                <a:sym typeface="+mn-ea"/>
              </a:rPr>
              <a:t>.</a:t>
            </a:r>
            <a:endParaRPr lang="en-US" sz="2000" b="1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25395" y="2414270"/>
            <a:ext cx="15411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Same Browser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7732395" y="2414270"/>
            <a:ext cx="28835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Another Browser (Incognito)</a:t>
            </a:r>
            <a:endParaRPr 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327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Session Configuration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8805" y="1274445"/>
            <a:ext cx="111061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following configuration values exist for Flask-Session,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Flask-Session loads these values from your Flask application config (config.py or instance/config.py),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  <p:graphicFrame>
        <p:nvGraphicFramePr>
          <p:cNvPr id="5" name="Table 4"/>
          <p:cNvGraphicFramePr/>
          <p:nvPr/>
        </p:nvGraphicFramePr>
        <p:xfrm>
          <a:off x="779145" y="2289175"/>
          <a:ext cx="1037971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065"/>
                <a:gridCol w="6811645"/>
              </a:tblGrid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SESSION_COOKIE_NAME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the name of the session cookie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SESSION_COOKIE_DOMAIN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the domain for the session cookie. If this is not set, the cookie will be valid for all subdomains of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SERVER_NAME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SESSION_COOKIE_HTTPONLY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controls if the cookie should be set with the httponly flag. Defaults to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SESSION_COOKIE_SECURE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controls if the cookie should be set with the secure flag. Defaults to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PERMANENT_SESSION_LIFETIME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the lifetime of a permanent session as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datetime.timedelta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object. Starting with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Flask 0.8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this can also be an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 integer representing seconds.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327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Session Configuration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8805" y="1274445"/>
            <a:ext cx="111061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Another configuration,</a:t>
            </a:r>
            <a:endParaRPr lang="en-US" sz="2000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38200" y="1825625"/>
          <a:ext cx="10515600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55"/>
                <a:gridCol w="6900545"/>
              </a:tblGrid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SESSION_TYPE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Specifies which type of session interface to use. Built-in session types: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null 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: NullSessionInterface (default)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redis 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: RedisSessionInterface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memcached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: MemcachedSessionInterface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filesystem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: FileSystemSessionInterface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mongodb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: MongoDBSessionInterface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sqlalchemy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: SqlAlchemySessionInterface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SESSION_SQLALCHEMY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flask.ext.sqlalchemy.SQLAlchemy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instance whose database connection URI is configured using the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SQLALCHEMY_DATABASE_URI 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SESSION_SQLALCHEMY_TABLE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The name of the SQL table you want to use, default “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sessions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598805" y="6050280"/>
            <a:ext cx="445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More Detail for </a:t>
            </a:r>
            <a:r>
              <a:rPr lang="en-US">
                <a:hlinkClick r:id="rId1" tooltip="" action="ppaction://hlinkfile"/>
              </a:rPr>
              <a:t>Flask Session Configuration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3515" y="2615565"/>
            <a:ext cx="5842635" cy="24669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600960" y="2308860"/>
            <a:ext cx="46951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pertemuan_5\2_Session_in_DB\config.py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327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Session Configuration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98805" y="1274445"/>
            <a:ext cx="111061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Now we will try to use </a:t>
            </a:r>
            <a:r>
              <a:rPr lang="en-US" sz="2000" b="1"/>
              <a:t>SQLAlchemy Interface</a:t>
            </a:r>
            <a:r>
              <a:rPr lang="en-US" sz="2000"/>
              <a:t> for our flask session,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do that,  put the following config inside </a:t>
            </a:r>
            <a:r>
              <a:rPr lang="en-US" sz="2000" b="1"/>
              <a:t>config.py,</a:t>
            </a:r>
            <a:endParaRPr lang="en-US" sz="2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 Box 13"/>
          <p:cNvSpPr txBox="1"/>
          <p:nvPr/>
        </p:nvSpPr>
        <p:spPr>
          <a:xfrm>
            <a:off x="598805" y="1274445"/>
            <a:ext cx="11106150" cy="87090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minimal implementation is look like below,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we need to import </a:t>
            </a:r>
            <a:r>
              <a:rPr lang="en-US" sz="2000" b="1"/>
              <a:t>Session </a:t>
            </a:r>
            <a:r>
              <a:rPr lang="en-US" sz="2000"/>
              <a:t>class from </a:t>
            </a:r>
            <a:r>
              <a:rPr lang="en-US" sz="2000" b="1"/>
              <a:t>flask_session</a:t>
            </a:r>
            <a:r>
              <a:rPr lang="en-US" sz="2000"/>
              <a:t> module to create </a:t>
            </a:r>
            <a:r>
              <a:rPr lang="en-US" sz="2000" b="1"/>
              <a:t>sess </a:t>
            </a:r>
            <a:r>
              <a:rPr lang="en-US" sz="2000"/>
              <a:t>object,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 we can set the</a:t>
            </a:r>
            <a:r>
              <a:rPr lang="en-US" sz="2000" b="1"/>
              <a:t> SESSION_SQLALCHEMY</a:t>
            </a:r>
            <a:r>
              <a:rPr lang="en-US" sz="2000"/>
              <a:t> config with </a:t>
            </a:r>
            <a:r>
              <a:rPr lang="en-US" sz="2000" b="1"/>
              <a:t>db </a:t>
            </a:r>
            <a:r>
              <a:rPr lang="en-US" sz="2000"/>
              <a:t>object like above,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After that, to make SQLAlchemy populate that sessions table we need use,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sess.app.session_interface.db.create_all()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900" y="2380615"/>
            <a:ext cx="6219190" cy="246951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58470" y="229870"/>
            <a:ext cx="6327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Session Configuration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062470" y="2012315"/>
            <a:ext cx="4960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pertemuan_5\2_Session_in_DB\app.py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rcRect r="23837"/>
          <a:stretch>
            <a:fillRect/>
          </a:stretch>
        </p:blipFill>
        <p:spPr>
          <a:xfrm>
            <a:off x="766445" y="2380615"/>
            <a:ext cx="4306570" cy="26282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23115"/>
          <a:stretch>
            <a:fillRect/>
          </a:stretch>
        </p:blipFill>
        <p:spPr>
          <a:xfrm>
            <a:off x="702945" y="1704340"/>
            <a:ext cx="10944860" cy="2657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-134" b="13976"/>
          <a:stretch>
            <a:fillRect/>
          </a:stretch>
        </p:blipFill>
        <p:spPr>
          <a:xfrm>
            <a:off x="720090" y="5017135"/>
            <a:ext cx="10910570" cy="176657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Rectangles 8"/>
          <p:cNvSpPr/>
          <p:nvPr/>
        </p:nvSpPr>
        <p:spPr>
          <a:xfrm>
            <a:off x="3805555" y="5883275"/>
            <a:ext cx="2477135" cy="3213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605530" y="2741930"/>
            <a:ext cx="2477135" cy="3213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58470" y="229870"/>
            <a:ext cx="6327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Session Configuration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98805" y="1274445"/>
            <a:ext cx="1110615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 Sessions tables will be created in SQLite </a:t>
            </a:r>
            <a:r>
              <a:rPr lang="en-US" sz="2000">
                <a:solidFill>
                  <a:srgbClr val="FF0000"/>
                </a:solidFill>
              </a:rPr>
              <a:t>db_sample.sqlite</a:t>
            </a:r>
            <a:r>
              <a:rPr lang="en-US" sz="2000"/>
              <a:t> like below,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Session in browser,</a:t>
            </a: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s 10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58470" y="229870"/>
            <a:ext cx="9096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Use Session in Search Input Table Record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140585"/>
            <a:ext cx="7821930" cy="470979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598805" y="1274445"/>
            <a:ext cx="111061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After previously we are understand what is session and used, now we will apply that </a:t>
            </a:r>
            <a:r>
              <a:rPr lang="en-US" sz="2000" b="1"/>
              <a:t>session </a:t>
            </a:r>
            <a:r>
              <a:rPr lang="en-US" sz="2000"/>
              <a:t>to hold value a </a:t>
            </a:r>
            <a:r>
              <a:rPr lang="en-US" sz="2000" b="1"/>
              <a:t>search field</a:t>
            </a:r>
            <a:r>
              <a:rPr lang="en-US" sz="2000"/>
              <a:t> in</a:t>
            </a:r>
            <a:r>
              <a:rPr lang="en-US" sz="2000" b="1"/>
              <a:t> Table Record</a:t>
            </a:r>
            <a:r>
              <a:rPr lang="en-US" sz="2000"/>
              <a:t> like below,</a:t>
            </a:r>
            <a:endParaRPr 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8280400" y="2380615"/>
            <a:ext cx="381698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benefit using session in search field on Table Record is we can</a:t>
            </a:r>
            <a:r>
              <a:rPr lang="en-US" sz="2000" b="1">
                <a:solidFill>
                  <a:srgbClr val="FF0000"/>
                </a:solidFill>
              </a:rPr>
              <a:t> still have filter applied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even though we are </a:t>
            </a:r>
            <a:r>
              <a:rPr lang="en-US" sz="2000" b="1"/>
              <a:t>moving to other page</a:t>
            </a:r>
            <a:r>
              <a:rPr lang="en-US" sz="2000"/>
              <a:t>.</a:t>
            </a:r>
            <a:endParaRPr 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s 10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58470" y="229870"/>
            <a:ext cx="9096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Use Session in Search Input Table Record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97380" y="5273040"/>
            <a:ext cx="71170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pertemuan_5\3_Table_Record_Search_with_Session\app\templates\_table_records.html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09445" y="2265045"/>
            <a:ext cx="71170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pertemuan_5\3_Table_Record_Search_with_Session\app\templates\_search_widget.html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552700"/>
            <a:ext cx="8543925" cy="258889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380" y="5579745"/>
            <a:ext cx="7091045" cy="123444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598805" y="1201420"/>
            <a:ext cx="111061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do this, we need to create </a:t>
            </a:r>
            <a:r>
              <a:rPr lang="en-US" sz="2000">
                <a:solidFill>
                  <a:srgbClr val="FF0000"/>
                </a:solidFill>
              </a:rPr>
              <a:t>_search_widget.html</a:t>
            </a:r>
            <a:r>
              <a:rPr lang="en-US" sz="2000"/>
              <a:t> to hold </a:t>
            </a:r>
            <a:r>
              <a:rPr lang="en-US" sz="2000" b="1"/>
              <a:t>input </a:t>
            </a:r>
            <a:r>
              <a:rPr lang="en-US" sz="2000"/>
              <a:t>and </a:t>
            </a:r>
            <a:r>
              <a:rPr lang="en-US" sz="2000" b="1"/>
              <a:t>button search </a:t>
            </a:r>
            <a:r>
              <a:rPr lang="en-US" sz="2000"/>
              <a:t>wrapped by </a:t>
            </a:r>
            <a:r>
              <a:rPr lang="en-US" sz="2000" b="1"/>
              <a:t>form</a:t>
            </a:r>
            <a:r>
              <a:rPr lang="en-US" sz="2000"/>
              <a:t>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This form will make a POST request into the </a:t>
            </a:r>
            <a:r>
              <a:rPr lang="en-US" sz="2000">
                <a:solidFill>
                  <a:srgbClr val="FF0000"/>
                </a:solidFill>
              </a:rPr>
              <a:t>/users</a:t>
            </a:r>
            <a:r>
              <a:rPr lang="en-US" sz="2000"/>
              <a:t> route, so we need to handle it later,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interesting part is we can accessng session value inside Jinja2 template using </a:t>
            </a:r>
            <a:r>
              <a:rPr lang="en-US" sz="2000">
                <a:solidFill>
                  <a:srgbClr val="FF0000"/>
                </a:solidFill>
              </a:rPr>
              <a:t>session[key]</a:t>
            </a:r>
            <a:endParaRPr lang="en-US" sz="200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985" y="3230245"/>
            <a:ext cx="3060065" cy="554355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931920" y="3298190"/>
            <a:ext cx="7773035" cy="845820"/>
            <a:chOff x="6192" y="4895"/>
            <a:chExt cx="12241" cy="1332"/>
          </a:xfrm>
        </p:grpSpPr>
        <p:cxnSp>
          <p:nvCxnSpPr>
            <p:cNvPr id="16" name="Elbow Connector 15"/>
            <p:cNvCxnSpPr>
              <a:stCxn id="17" idx="3"/>
              <a:endCxn id="18" idx="2"/>
            </p:cNvCxnSpPr>
            <p:nvPr/>
          </p:nvCxnSpPr>
          <p:spPr>
            <a:xfrm flipV="1">
              <a:off x="6368" y="5546"/>
              <a:ext cx="11977" cy="527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s 16"/>
            <p:cNvSpPr/>
            <p:nvPr/>
          </p:nvSpPr>
          <p:spPr>
            <a:xfrm>
              <a:off x="6192" y="5919"/>
              <a:ext cx="17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8257" y="5238"/>
              <a:ext cx="17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" name="Elbow Connector 18"/>
            <p:cNvCxnSpPr>
              <a:stCxn id="20" idx="3"/>
              <a:endCxn id="21" idx="0"/>
            </p:cNvCxnSpPr>
            <p:nvPr/>
          </p:nvCxnSpPr>
          <p:spPr>
            <a:xfrm flipV="1">
              <a:off x="7340" y="4895"/>
              <a:ext cx="8538" cy="586"/>
            </a:xfrm>
            <a:prstGeom prst="bentConnector4">
              <a:avLst>
                <a:gd name="adj1" fmla="val 81494"/>
                <a:gd name="adj2" fmla="val 163993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s 19"/>
            <p:cNvSpPr/>
            <p:nvPr/>
          </p:nvSpPr>
          <p:spPr>
            <a:xfrm>
              <a:off x="7164" y="5327"/>
              <a:ext cx="17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15790" y="4895"/>
              <a:ext cx="17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s 10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58470" y="229870"/>
            <a:ext cx="9096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Use Session in Search Input Table Record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210" y="1254760"/>
            <a:ext cx="8934450" cy="542607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9091295" y="1201420"/>
            <a:ext cx="311975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000"/>
              <a:t>we add </a:t>
            </a:r>
            <a:r>
              <a:rPr lang="en-US" sz="2000" b="1"/>
              <a:t>POST </a:t>
            </a:r>
            <a:r>
              <a:rPr lang="en-US" sz="2000"/>
              <a:t>method in </a:t>
            </a:r>
            <a:r>
              <a:rPr lang="en-US" sz="2000" b="1"/>
              <a:t>/users</a:t>
            </a:r>
            <a:r>
              <a:rPr lang="en-US" sz="2000"/>
              <a:t> route on</a:t>
            </a:r>
            <a:r>
              <a:rPr lang="en-US" sz="2000">
                <a:solidFill>
                  <a:srgbClr val="FF0000"/>
                </a:solidFill>
              </a:rPr>
              <a:t> views.html</a:t>
            </a:r>
            <a:r>
              <a:rPr lang="en-US" sz="2000"/>
              <a:t> </a:t>
            </a:r>
            <a:endParaRPr lang="en-US" sz="2000"/>
          </a:p>
          <a:p>
            <a:pPr indent="0">
              <a:buNone/>
            </a:pPr>
            <a:endParaRPr lang="en-US" sz="200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chemeClr val="tx1"/>
                </a:solidFill>
              </a:rPr>
              <a:t>Then if request method is </a:t>
            </a:r>
            <a:r>
              <a:rPr lang="en-US" sz="2000" b="1">
                <a:solidFill>
                  <a:schemeClr val="tx1"/>
                </a:solidFill>
              </a:rPr>
              <a:t>POST</a:t>
            </a:r>
            <a:r>
              <a:rPr lang="en-US" sz="2000">
                <a:solidFill>
                  <a:schemeClr val="tx1"/>
                </a:solidFill>
              </a:rPr>
              <a:t>, just assign search value into the session with </a:t>
            </a:r>
            <a:r>
              <a:rPr lang="en-US" sz="2000">
                <a:solidFill>
                  <a:srgbClr val="FF0000"/>
                </a:solidFill>
              </a:rPr>
              <a:t>search_key = “search_user”</a:t>
            </a:r>
            <a:endParaRPr lang="en-US" sz="200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chemeClr val="tx1"/>
                </a:solidFill>
              </a:rPr>
              <a:t>Then we can apply that into </a:t>
            </a:r>
            <a:r>
              <a:rPr lang="en-US" sz="2000">
                <a:solidFill>
                  <a:srgbClr val="FF0000"/>
                </a:solidFill>
              </a:rPr>
              <a:t>.filter() </a:t>
            </a:r>
            <a:r>
              <a:rPr lang="en-US" sz="2000">
                <a:solidFill>
                  <a:schemeClr val="tx1"/>
                </a:solidFill>
              </a:rPr>
              <a:t>in </a:t>
            </a:r>
            <a:r>
              <a:rPr lang="en-US" sz="2000">
                <a:solidFill>
                  <a:srgbClr val="FF0000"/>
                </a:solidFill>
              </a:rPr>
              <a:t>baseQuery</a:t>
            </a:r>
            <a:endParaRPr lang="en-US" sz="2000">
              <a:solidFill>
                <a:schemeClr val="tx1"/>
              </a:solidFill>
            </a:endParaRPr>
          </a:p>
          <a:p>
            <a:pPr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rgbClr val="FF0000"/>
                </a:solidFill>
              </a:rPr>
              <a:t>.filter()</a:t>
            </a:r>
            <a:r>
              <a:rPr lang="en-US" sz="2000">
                <a:solidFill>
                  <a:schemeClr val="tx1"/>
                </a:solidFill>
              </a:rPr>
              <a:t> can accept OR SQL clause by using </a:t>
            </a:r>
            <a:r>
              <a:rPr lang="en-US" sz="2000">
                <a:solidFill>
                  <a:srgbClr val="FF0000"/>
                </a:solidFill>
              </a:rPr>
              <a:t>or_()</a:t>
            </a:r>
            <a:r>
              <a:rPr lang="en-US" sz="2000">
                <a:solidFill>
                  <a:schemeClr val="tx1"/>
                </a:solidFill>
              </a:rPr>
              <a:t> funtion</a:t>
            </a:r>
            <a:endParaRPr lang="en-US" sz="2000">
              <a:solidFill>
                <a:schemeClr val="tx1"/>
              </a:solidFill>
            </a:endParaRPr>
          </a:p>
          <a:p>
            <a:pPr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chemeClr val="tx1"/>
                </a:solidFill>
              </a:rPr>
              <a:t>then just put  </a:t>
            </a:r>
            <a:endParaRPr lang="en-US" sz="200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sz="2000">
                <a:solidFill>
                  <a:srgbClr val="FF0000"/>
                </a:solidFill>
              </a:rPr>
              <a:t>.like(“%value%”) </a:t>
            </a:r>
            <a:r>
              <a:rPr lang="en-US" sz="2000">
                <a:solidFill>
                  <a:schemeClr val="tx1"/>
                </a:solidFill>
              </a:rPr>
              <a:t>statement inside </a:t>
            </a:r>
            <a:r>
              <a:rPr lang="en-US" sz="2000">
                <a:solidFill>
                  <a:srgbClr val="FF0000"/>
                </a:solidFill>
              </a:rPr>
              <a:t>or_() </a:t>
            </a:r>
            <a:r>
              <a:rPr lang="en-US" sz="2000">
                <a:solidFill>
                  <a:schemeClr val="tx1"/>
                </a:solidFill>
              </a:rPr>
              <a:t>funtion.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84575" y="6374130"/>
            <a:ext cx="55060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pertemuan_5\3_Table_Record_Search_with_Session\app\views.py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1130915" cy="4351655"/>
          </a:xfrm>
        </p:spPr>
        <p:txBody>
          <a:bodyPr/>
          <a:p>
            <a:r>
              <a:rPr lang="en-US"/>
              <a:t>Flask - Session</a:t>
            </a:r>
            <a:endParaRPr lang="en-US"/>
          </a:p>
          <a:p>
            <a:r>
              <a:rPr lang="en-US"/>
              <a:t>Flask - Authentication</a:t>
            </a:r>
            <a:endParaRPr lang="en-US"/>
          </a:p>
          <a:p>
            <a:r>
              <a:rPr lang="en-US">
                <a:solidFill>
                  <a:schemeClr val="tx1"/>
                </a:solidFill>
              </a:rPr>
              <a:t>Flask - Authorization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56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Training Outline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s 10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58470" y="229870"/>
            <a:ext cx="9096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Use Session in Search Input Table Record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19785" y="1410970"/>
            <a:ext cx="653415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Then don’t forget to send back the search_key into the template in render part,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And import </a:t>
            </a:r>
            <a:r>
              <a:rPr lang="en-US" sz="2000" b="1">
                <a:solidFill>
                  <a:schemeClr val="tx1"/>
                </a:solidFill>
              </a:rPr>
              <a:t>or_() </a:t>
            </a:r>
            <a:r>
              <a:rPr lang="en-US" sz="2000">
                <a:solidFill>
                  <a:schemeClr val="tx1"/>
                </a:solidFill>
              </a:rPr>
              <a:t>funtion from </a:t>
            </a:r>
            <a:r>
              <a:rPr lang="en-US" sz="2000" b="1">
                <a:solidFill>
                  <a:schemeClr val="tx1"/>
                </a:solidFill>
              </a:rPr>
              <a:t>sqlaclhemy </a:t>
            </a:r>
            <a:r>
              <a:rPr lang="en-US" sz="2000">
                <a:solidFill>
                  <a:schemeClr val="tx1"/>
                </a:solidFill>
              </a:rPr>
              <a:t>module,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0" y="2248535"/>
            <a:ext cx="5752465" cy="224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623560"/>
            <a:ext cx="3223895" cy="6159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484630" y="4490085"/>
            <a:ext cx="55060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pertemuan_5\3_Table_Record_Search_with_Session\app\views.py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465705" y="2937510"/>
            <a:ext cx="72605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Authentication &amp; Authorization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95045" y="4033520"/>
            <a:ext cx="88944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Authentication</a:t>
            </a:r>
            <a:endParaRPr lang="en-US" sz="2400"/>
          </a:p>
          <a:p>
            <a:r>
              <a:rPr lang="en-US" sz="2400"/>
              <a:t>2. Session Based Authentication</a:t>
            </a:r>
            <a:endParaRPr lang="en-US" sz="2400"/>
          </a:p>
          <a:p>
            <a:r>
              <a:rPr lang="en-US" sz="2400"/>
              <a:t>3. Login Page Modification</a:t>
            </a:r>
            <a:endParaRPr lang="en-US" sz="2400"/>
          </a:p>
          <a:p>
            <a:r>
              <a:rPr lang="en-US" sz="2400"/>
              <a:t>4. Role/Identity Based Access 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</a:rPr>
              <a:t> -&gt; Move to the next part</a:t>
            </a:r>
            <a:endParaRPr 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420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Authentication &amp; Authorization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11200" y="1523365"/>
            <a:ext cx="7185660" cy="243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Install Flask Security: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Open </a:t>
            </a:r>
            <a:r>
              <a:rPr lang="en-US" sz="2000" b="1"/>
              <a:t>Anaconda Prompt,</a:t>
            </a:r>
            <a:endParaRPr lang="en-US" sz="2000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activate flask-dev environment,</a:t>
            </a:r>
            <a:endParaRPr lang="en-US" sz="2000"/>
          </a:p>
          <a:p>
            <a:pPr lvl="2" indent="0">
              <a:buFont typeface="Arial" panose="020B0604020202020204" pitchFamily="34" charset="0"/>
              <a:buNone/>
            </a:pPr>
            <a:r>
              <a:rPr lang="en-US" sz="2000">
                <a:highlight>
                  <a:srgbClr val="C0C0C0"/>
                </a:highlight>
              </a:rPr>
              <a:t>  conda activate flask-dev</a:t>
            </a:r>
            <a:r>
              <a:rPr lang="en-US" sz="2000"/>
              <a:t>  </a:t>
            </a:r>
            <a:r>
              <a:rPr lang="en-US" sz="2000">
                <a:highlight>
                  <a:srgbClr val="C0C0C0"/>
                </a:highlight>
              </a:rPr>
              <a:t>    </a:t>
            </a:r>
            <a:endParaRPr lang="en-US" sz="2000">
              <a:highlight>
                <a:srgbClr val="C0C0C0"/>
              </a:highlight>
            </a:endParaRPr>
          </a:p>
          <a:p>
            <a:pPr lvl="2" indent="0">
              <a:buFont typeface="Arial" panose="020B0604020202020204" pitchFamily="34" charset="0"/>
              <a:buNone/>
            </a:pPr>
            <a:endParaRPr lang="en-US" sz="2000">
              <a:highlight>
                <a:srgbClr val="C0C0C0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 Install Flask Secrity via pip,</a:t>
            </a:r>
            <a:endParaRPr lang="en-US" sz="2000"/>
          </a:p>
          <a:p>
            <a:r>
              <a:rPr lang="en-US" sz="2000"/>
              <a:t>	</a:t>
            </a:r>
            <a:r>
              <a:rPr lang="en-US" sz="2000">
                <a:highlight>
                  <a:srgbClr val="C0C0C0"/>
                </a:highlight>
              </a:rPr>
              <a:t>pip install Flask-Security</a:t>
            </a:r>
            <a:endParaRPr lang="en-US" sz="200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34817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97865" y="1459230"/>
            <a:ext cx="622046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Authentication </a:t>
            </a:r>
            <a:r>
              <a:rPr lang="en-US" sz="2400"/>
              <a:t>is the process of </a:t>
            </a:r>
            <a:r>
              <a:rPr lang="en-US" sz="2400" b="1"/>
              <a:t>determining </a:t>
            </a:r>
            <a:r>
              <a:rPr lang="en-US" sz="2400"/>
              <a:t>whether </a:t>
            </a:r>
            <a:r>
              <a:rPr lang="en-US" sz="2400" b="1"/>
              <a:t>someone</a:t>
            </a:r>
            <a:r>
              <a:rPr lang="en-US" sz="2400"/>
              <a:t> or something is, in fact, who or what it says it is. 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Authentication enables organizations to keep their networks secure by </a:t>
            </a:r>
            <a:r>
              <a:rPr lang="en-US" sz="2400" b="1"/>
              <a:t>permitting only authenticated users</a:t>
            </a:r>
            <a:r>
              <a:rPr lang="en-US" sz="2400"/>
              <a:t> or processes to </a:t>
            </a:r>
            <a:r>
              <a:rPr lang="en-US" sz="2400" b="1"/>
              <a:t>gain access to their protected resources</a:t>
            </a:r>
            <a:r>
              <a:rPr lang="en-US" sz="2400"/>
              <a:t>. </a:t>
            </a:r>
            <a:endParaRPr lang="en-US" sz="2400"/>
          </a:p>
          <a:p>
            <a:r>
              <a:rPr lang="en-US" sz="2400"/>
              <a:t>[</a:t>
            </a:r>
            <a:r>
              <a:rPr lang="en-US" sz="2400">
                <a:hlinkClick r:id="rId1" tooltip="" action="ppaction://hlinkfile"/>
              </a:rPr>
              <a:t>Search-Security</a:t>
            </a:r>
            <a:r>
              <a:rPr lang="en-US" sz="2400"/>
              <a:t>]</a:t>
            </a: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6645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Session Based 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6" name="Content Placeholder 5" descr="Cooki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7505" y="2270125"/>
            <a:ext cx="8597900" cy="376174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58470" y="6383020"/>
            <a:ext cx="64719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hlinkClick r:id="rId2" tooltip="" action="ppaction://hlinkfile"/>
              </a:rPr>
              <a:t>https://beaglesecurity.com/blog/article/session-security.html</a:t>
            </a:r>
            <a:endParaRPr lang="en-US" sz="1400">
              <a:hlinkClick r:id="rId2" tooltip="" action="ppaction://hlinkfile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24230" y="1428115"/>
            <a:ext cx="108794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 session identifier (</a:t>
            </a:r>
            <a:r>
              <a:rPr lang="en-US" sz="2000" b="1"/>
              <a:t>session ID</a:t>
            </a:r>
            <a:r>
              <a:rPr lang="en-US" sz="2000"/>
              <a:t>) is created at server-side to uniquely identify </a:t>
            </a:r>
            <a:r>
              <a:rPr lang="en-US" sz="2000" b="1"/>
              <a:t>each user login</a:t>
            </a:r>
            <a:r>
              <a:rPr lang="en-US" sz="2000"/>
              <a:t>. 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While the user is </a:t>
            </a:r>
            <a:r>
              <a:rPr lang="en-US" sz="2000" b="1"/>
              <a:t>logged in</a:t>
            </a:r>
            <a:r>
              <a:rPr lang="en-US" sz="2000"/>
              <a:t>, the cookie will be sent along with each </a:t>
            </a:r>
            <a:r>
              <a:rPr lang="en-US" sz="2000" b="1"/>
              <a:t>subsequent request</a:t>
            </a:r>
            <a:r>
              <a:rPr lang="en-US" sz="2000"/>
              <a:t>. </a:t>
            </a:r>
            <a:endParaRPr 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6645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Session Based 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24230" y="1428115"/>
            <a:ext cx="108794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minimum implementation for </a:t>
            </a:r>
            <a:r>
              <a:rPr lang="en-US" sz="2000" b="1"/>
              <a:t>Flask Security Authentication</a:t>
            </a:r>
            <a:r>
              <a:rPr lang="en-US" sz="2000"/>
              <a:t> is like below,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2014220"/>
            <a:ext cx="2676525" cy="313436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918585" y="2014220"/>
            <a:ext cx="827341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</a:rPr>
              <a:t>views.py</a:t>
            </a:r>
            <a:r>
              <a:rPr lang="en-US" sz="2000"/>
              <a:t> contain route to </a:t>
            </a:r>
            <a:r>
              <a:rPr lang="en-US" sz="2000" b="1"/>
              <a:t>/ </a:t>
            </a:r>
            <a:r>
              <a:rPr lang="en-US" sz="2000"/>
              <a:t>(root) that only accessible when user authenticated.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</a:rPr>
              <a:t>models.py</a:t>
            </a:r>
            <a:r>
              <a:rPr lang="en-US" sz="2000"/>
              <a:t> contain data model for User &amp; Role.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</a:rPr>
              <a:t>index.html</a:t>
            </a:r>
            <a:r>
              <a:rPr lang="en-US" sz="2000"/>
              <a:t> is template rendered in </a:t>
            </a:r>
            <a:r>
              <a:rPr lang="en-US" sz="2000" b="1"/>
              <a:t>/</a:t>
            </a:r>
            <a:r>
              <a:rPr lang="en-US" sz="2000"/>
              <a:t> (root) route.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</a:rPr>
              <a:t>config.py</a:t>
            </a:r>
            <a:r>
              <a:rPr lang="en-US" sz="2000"/>
              <a:t> contain configuration into catabase &amp; Security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</a:rPr>
              <a:t>run.py</a:t>
            </a:r>
            <a:r>
              <a:rPr lang="en-US" sz="2000"/>
              <a:t> part to invoke app to run.</a:t>
            </a:r>
            <a:endParaRPr 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6645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Session Based 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5575" y="1115060"/>
            <a:ext cx="17214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sym typeface="+mn-ea"/>
              </a:rPr>
              <a:t>config.py</a:t>
            </a:r>
            <a:endParaRPr lang="en-US" sz="32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" y="1863090"/>
            <a:ext cx="5624195" cy="31311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224905" y="1698625"/>
            <a:ext cx="568896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SECURITY_PASSWORD_SALT	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Specifies the </a:t>
            </a:r>
            <a:r>
              <a:rPr lang="en-US" b="1"/>
              <a:t>HMAC </a:t>
            </a:r>
            <a:r>
              <a:rPr lang="en-US"/>
              <a:t>salt. 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HMAC (Hash-Based Message Authentication Codes)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is only used if the </a:t>
            </a:r>
            <a:r>
              <a:rPr lang="en-US" b="1"/>
              <a:t>password hash </a:t>
            </a:r>
            <a:r>
              <a:rPr lang="en-US"/>
              <a:t>type is set to something other than plain text.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Defaults to None.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just put anythin into this, or using same value used in</a:t>
            </a:r>
            <a:r>
              <a:rPr lang="en-US" b="1"/>
              <a:t> SECRET_KEY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config is used to be </a:t>
            </a:r>
            <a:r>
              <a:rPr lang="en-US" b="1"/>
              <a:t>combined </a:t>
            </a:r>
            <a:r>
              <a:rPr lang="en-US"/>
              <a:t>with </a:t>
            </a:r>
            <a:r>
              <a:rPr lang="en-US" i="1">
                <a:solidFill>
                  <a:srgbClr val="FF0000"/>
                </a:solidFill>
              </a:rPr>
              <a:t>unique salt generated for each password </a:t>
            </a:r>
            <a:r>
              <a:rPr lang="en-US"/>
              <a:t>that gets created.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Latter on this combination will be used to </a:t>
            </a:r>
            <a:r>
              <a:rPr lang="en-US" b="1" i="1">
                <a:solidFill>
                  <a:srgbClr val="FF0000"/>
                </a:solidFill>
              </a:rPr>
              <a:t>salt </a:t>
            </a:r>
            <a:r>
              <a:rPr lang="en-US" i="1">
                <a:solidFill>
                  <a:srgbClr val="FF0000"/>
                </a:solidFill>
              </a:rPr>
              <a:t>the password when it gets </a:t>
            </a:r>
            <a:r>
              <a:rPr lang="en-US" b="1" i="1">
                <a:solidFill>
                  <a:srgbClr val="FF0000"/>
                </a:solidFill>
              </a:rPr>
              <a:t>hashed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explain this in the next part.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47345" y="5321300"/>
            <a:ext cx="6233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More on </a:t>
            </a:r>
            <a:r>
              <a:rPr lang="en-US" b="1"/>
              <a:t>Flask Security Configuration</a:t>
            </a:r>
            <a:r>
              <a:rPr lang="en-US"/>
              <a:t> :</a:t>
            </a:r>
            <a:endParaRPr lang="en-US">
              <a:hlinkClick r:id="rId2" tooltip="" action="ppaction://hlinkfile"/>
            </a:endParaRPr>
          </a:p>
          <a:p>
            <a:r>
              <a:rPr lang="en-US">
                <a:hlinkClick r:id="rId2" tooltip="" action="ppaction://hlinkfile"/>
              </a:rPr>
              <a:t>https://pythonhosted.org/Flask-Security/configuration.html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1882140"/>
            <a:ext cx="7502525" cy="456247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6645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Session Based 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5575" y="1115060"/>
            <a:ext cx="27432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sym typeface="+mn-ea"/>
              </a:rPr>
              <a:t>app/models.py</a:t>
            </a:r>
            <a:endParaRPr lang="en-US" sz="3200" b="1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658100" y="1882140"/>
            <a:ext cx="4340225" cy="3714115"/>
            <a:chOff x="12060" y="2964"/>
            <a:chExt cx="6835" cy="5849"/>
          </a:xfrm>
        </p:grpSpPr>
        <p:sp>
          <p:nvSpPr>
            <p:cNvPr id="8" name="Text Box 7"/>
            <p:cNvSpPr txBox="1"/>
            <p:nvPr/>
          </p:nvSpPr>
          <p:spPr>
            <a:xfrm>
              <a:off x="12060" y="2964"/>
              <a:ext cx="6796" cy="256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b="1">
                  <a:solidFill>
                    <a:srgbClr val="FF0000"/>
                  </a:solidFill>
                  <a:sym typeface="+mn-ea"/>
                </a:rPr>
                <a:t>models.py</a:t>
              </a:r>
              <a:r>
                <a:rPr lang="en-US" sz="2000">
                  <a:sym typeface="+mn-ea"/>
                </a:rPr>
                <a:t> contain data model for </a:t>
              </a:r>
              <a:r>
                <a:rPr lang="en-US" sz="2000" b="1">
                  <a:sym typeface="+mn-ea"/>
                </a:rPr>
                <a:t>User,</a:t>
              </a:r>
              <a:r>
                <a:rPr lang="en-US" sz="2000">
                  <a:sym typeface="+mn-ea"/>
                </a:rPr>
                <a:t> </a:t>
              </a:r>
              <a:r>
                <a:rPr lang="en-US" sz="2000" b="1">
                  <a:sym typeface="+mn-ea"/>
                </a:rPr>
                <a:t>Role </a:t>
              </a:r>
              <a:r>
                <a:rPr lang="en-US" sz="2000">
                  <a:sym typeface="+mn-ea"/>
                </a:rPr>
                <a:t>and </a:t>
              </a:r>
              <a:r>
                <a:rPr lang="en-US" sz="2000" b="1">
                  <a:sym typeface="+mn-ea"/>
                </a:rPr>
                <a:t>roles_users</a:t>
              </a:r>
              <a:r>
                <a:rPr lang="en-US" sz="2000">
                  <a:sym typeface="+mn-ea"/>
                </a:rPr>
                <a:t>.</a:t>
              </a:r>
              <a:endParaRPr lang="en-US" sz="2000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/>
                <a:t>The common relationship for this data model is using </a:t>
              </a:r>
              <a:r>
                <a:rPr lang="en-US" sz="2000" b="1"/>
                <a:t>many-to-many</a:t>
              </a:r>
              <a:r>
                <a:rPr lang="en-US" sz="2000"/>
                <a:t> relationship.</a:t>
              </a:r>
              <a:endParaRPr lang="en-US" sz="200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2348" y="5599"/>
              <a:ext cx="6509" cy="3214"/>
              <a:chOff x="12612" y="4869"/>
              <a:chExt cx="5234" cy="2146"/>
            </a:xfrm>
          </p:grpSpPr>
          <p:sp>
            <p:nvSpPr>
              <p:cNvPr id="10" name="Folded Corner 9"/>
              <p:cNvSpPr/>
              <p:nvPr/>
            </p:nvSpPr>
            <p:spPr>
              <a:xfrm>
                <a:off x="12612" y="5781"/>
                <a:ext cx="912" cy="912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Folded Corner 10"/>
              <p:cNvSpPr/>
              <p:nvPr/>
            </p:nvSpPr>
            <p:spPr>
              <a:xfrm>
                <a:off x="14872" y="4869"/>
                <a:ext cx="912" cy="912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Folded Corner 11"/>
              <p:cNvSpPr/>
              <p:nvPr/>
            </p:nvSpPr>
            <p:spPr>
              <a:xfrm>
                <a:off x="16934" y="5781"/>
                <a:ext cx="912" cy="912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13524" y="5182"/>
                <a:ext cx="3410" cy="1055"/>
                <a:chOff x="13524" y="5182"/>
                <a:chExt cx="3410" cy="1055"/>
              </a:xfrm>
            </p:grpSpPr>
            <p:cxnSp>
              <p:nvCxnSpPr>
                <p:cNvPr id="13" name="Curved Connector 12"/>
                <p:cNvCxnSpPr>
                  <a:stCxn id="10" idx="3"/>
                  <a:endCxn id="11" idx="1"/>
                </p:cNvCxnSpPr>
                <p:nvPr/>
              </p:nvCxnSpPr>
              <p:spPr>
                <a:xfrm flipV="1">
                  <a:off x="13524" y="5325"/>
                  <a:ext cx="1348" cy="912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urved Connector 13"/>
                <p:cNvCxnSpPr>
                  <a:stCxn id="12" idx="1"/>
                  <a:endCxn id="11" idx="3"/>
                </p:cNvCxnSpPr>
                <p:nvPr/>
              </p:nvCxnSpPr>
              <p:spPr>
                <a:xfrm rot="10800000">
                  <a:off x="15784" y="5325"/>
                  <a:ext cx="1150" cy="912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 15"/>
                <p:cNvSpPr/>
                <p:nvPr/>
              </p:nvSpPr>
              <p:spPr>
                <a:xfrm>
                  <a:off x="14672" y="5182"/>
                  <a:ext cx="200" cy="285"/>
                </a:xfrm>
                <a:custGeom>
                  <a:avLst/>
                  <a:gdLst>
                    <a:gd name="connisteX0" fmla="*/ 254000 w 254000"/>
                    <a:gd name="connsiteY0" fmla="*/ 0 h 457200"/>
                    <a:gd name="connisteX1" fmla="*/ 0 w 254000"/>
                    <a:gd name="connsiteY1" fmla="*/ 254000 h 457200"/>
                    <a:gd name="connisteX2" fmla="*/ 215900 w 254000"/>
                    <a:gd name="connsiteY2" fmla="*/ 457200 h 45720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254000" h="457200">
                      <a:moveTo>
                        <a:pt x="254000" y="0"/>
                      </a:moveTo>
                      <a:lnTo>
                        <a:pt x="0" y="254000"/>
                      </a:lnTo>
                      <a:lnTo>
                        <a:pt x="215900" y="45720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flipH="1">
                  <a:off x="15784" y="5197"/>
                  <a:ext cx="200" cy="285"/>
                </a:xfrm>
                <a:custGeom>
                  <a:avLst/>
                  <a:gdLst>
                    <a:gd name="connisteX0" fmla="*/ 254000 w 254000"/>
                    <a:gd name="connsiteY0" fmla="*/ 0 h 457200"/>
                    <a:gd name="connisteX1" fmla="*/ 0 w 254000"/>
                    <a:gd name="connsiteY1" fmla="*/ 254000 h 457200"/>
                    <a:gd name="connisteX2" fmla="*/ 215900 w 254000"/>
                    <a:gd name="connsiteY2" fmla="*/ 457200 h 45720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254000" h="457200">
                      <a:moveTo>
                        <a:pt x="254000" y="0"/>
                      </a:moveTo>
                      <a:lnTo>
                        <a:pt x="0" y="254000"/>
                      </a:lnTo>
                      <a:lnTo>
                        <a:pt x="215900" y="45720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23" name="Text Box 22"/>
              <p:cNvSpPr txBox="1"/>
              <p:nvPr/>
            </p:nvSpPr>
            <p:spPr>
              <a:xfrm>
                <a:off x="12612" y="6693"/>
                <a:ext cx="815" cy="32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sz="1400">
                    <a:sym typeface="+mn-ea"/>
                  </a:rPr>
                  <a:t>User</a:t>
                </a:r>
                <a:endParaRPr lang="en-US" sz="1400">
                  <a:sym typeface="+mn-ea"/>
                </a:endParaRPr>
              </a:p>
            </p:txBody>
          </p:sp>
          <p:sp>
            <p:nvSpPr>
              <p:cNvPr id="24" name="Text Box 23"/>
              <p:cNvSpPr txBox="1"/>
              <p:nvPr/>
            </p:nvSpPr>
            <p:spPr>
              <a:xfrm>
                <a:off x="16982" y="6693"/>
                <a:ext cx="785" cy="32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sz="1400">
                    <a:sym typeface="+mn-ea"/>
                  </a:rPr>
                  <a:t>Role</a:t>
                </a:r>
                <a:endParaRPr lang="en-US" sz="1400">
                  <a:sym typeface="+mn-ea"/>
                </a:endParaRPr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14538" y="5754"/>
                <a:ext cx="1580" cy="32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400">
                    <a:sym typeface="+mn-ea"/>
                  </a:rPr>
                  <a:t>roles_users</a:t>
                </a:r>
                <a:endParaRPr lang="en-US" sz="1400">
                  <a:sym typeface="+mn-ea"/>
                </a:endParaRPr>
              </a:p>
            </p:txBody>
          </p:sp>
        </p:grpSp>
        <p:sp>
          <p:nvSpPr>
            <p:cNvPr id="27" name="Text Box 26"/>
            <p:cNvSpPr txBox="1"/>
            <p:nvPr/>
          </p:nvSpPr>
          <p:spPr>
            <a:xfrm>
              <a:off x="15159" y="5723"/>
              <a:ext cx="1172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sz="1400">
                  <a:sym typeface="+mn-ea"/>
                </a:rPr>
                <a:t>FK User</a:t>
              </a:r>
              <a:endParaRPr lang="en-US" sz="1400">
                <a:sym typeface="+mn-ea"/>
              </a:endParaRPr>
            </a:p>
            <a:p>
              <a:pPr algn="l"/>
              <a:r>
                <a:rPr lang="en-US" sz="1400">
                  <a:sym typeface="+mn-ea"/>
                </a:rPr>
                <a:t>FK Role</a:t>
              </a:r>
              <a:endParaRPr lang="en-US" sz="1400">
                <a:sym typeface="+mn-ea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2329" y="6924"/>
              <a:ext cx="1172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sz="1400">
                  <a:sym typeface="+mn-ea"/>
                </a:rPr>
                <a:t>Id</a:t>
              </a:r>
              <a:endParaRPr lang="en-US" sz="1400">
                <a:sym typeface="+mn-ea"/>
              </a:endParaRP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17723" y="6965"/>
              <a:ext cx="1172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sz="1400">
                  <a:sym typeface="+mn-ea"/>
                </a:rPr>
                <a:t>Id</a:t>
              </a:r>
              <a:endParaRPr lang="en-US" sz="1400">
                <a:sym typeface="+mn-ea"/>
              </a:endParaRPr>
            </a:p>
          </p:txBody>
        </p:sp>
      </p:grpSp>
      <p:sp>
        <p:nvSpPr>
          <p:cNvPr id="30" name="Text Box 29"/>
          <p:cNvSpPr txBox="1"/>
          <p:nvPr/>
        </p:nvSpPr>
        <p:spPr>
          <a:xfrm>
            <a:off x="1829435" y="1575435"/>
            <a:ext cx="58286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pertemuan_5\4_Simple_Authentication\app\models.py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6645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Session Based 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2067560"/>
            <a:ext cx="4885690" cy="18408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65785" y="1381125"/>
            <a:ext cx="246570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sym typeface="+mn-ea"/>
              </a:rPr>
              <a:t>app/views.py</a:t>
            </a:r>
            <a:endParaRPr lang="en-US" sz="32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712460" y="2067560"/>
            <a:ext cx="619061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Inside </a:t>
            </a:r>
            <a:r>
              <a:rPr lang="en-US" sz="2000">
                <a:solidFill>
                  <a:srgbClr val="FF0000"/>
                </a:solidFill>
              </a:rPr>
              <a:t>views.py</a:t>
            </a:r>
            <a:r>
              <a:rPr lang="en-US" sz="2000"/>
              <a:t> we can use </a:t>
            </a:r>
            <a:r>
              <a:rPr lang="en-US" sz="2000">
                <a:solidFill>
                  <a:srgbClr val="FF0000"/>
                </a:solidFill>
              </a:rPr>
              <a:t>@login_required</a:t>
            </a:r>
            <a:r>
              <a:rPr lang="en-US" sz="2000"/>
              <a:t> decorator together with route.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 when someone try to access that page, he need to </a:t>
            </a:r>
            <a:r>
              <a:rPr lang="en-US" sz="2000" b="1"/>
              <a:t>authenticated </a:t>
            </a:r>
            <a:r>
              <a:rPr lang="en-US" sz="2000"/>
              <a:t>firs (do login).</a:t>
            </a:r>
            <a:endParaRPr 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565785" y="3908425"/>
            <a:ext cx="4885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pertemuan_5\4_Simple_Authentication\app\views.py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6645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Session Based 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5785" y="1381125"/>
            <a:ext cx="28784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sym typeface="+mn-ea"/>
              </a:rPr>
              <a:t>app/__init__.py</a:t>
            </a:r>
            <a:endParaRPr lang="en-US" sz="32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r="28956"/>
          <a:stretch>
            <a:fillRect/>
          </a:stretch>
        </p:blipFill>
        <p:spPr>
          <a:xfrm>
            <a:off x="481965" y="2048510"/>
            <a:ext cx="5991225" cy="38550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861820" y="5903595"/>
            <a:ext cx="46113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pertemuan_5\4_Simple_Authentication\app\__init__.py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556375" y="2067560"/>
            <a:ext cx="565404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Inside this </a:t>
            </a:r>
            <a:r>
              <a:rPr lang="en-US" sz="2000">
                <a:solidFill>
                  <a:srgbClr val="FF0000"/>
                </a:solidFill>
              </a:rPr>
              <a:t>__init__.py</a:t>
            </a:r>
            <a:r>
              <a:rPr lang="en-US" sz="2000"/>
              <a:t> file, we can do a </a:t>
            </a:r>
            <a:r>
              <a:rPr lang="en-US" sz="2000" b="1"/>
              <a:t>setup </a:t>
            </a:r>
            <a:r>
              <a:rPr lang="en-US" sz="2000"/>
              <a:t>for </a:t>
            </a:r>
            <a:r>
              <a:rPr lang="en-US" sz="2000" b="1"/>
              <a:t>Flask-Security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We need to use SQLAlchemyUserDatastore() to help us handle all User related funtion like : 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activate_user()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add_role_to_User()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create_role()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create_user()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deactivate_user()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delete_user()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remove_role_from_user()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etc.</a:t>
            </a:r>
            <a:endParaRPr lang="en-US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/>
              <a:t>More about</a:t>
            </a:r>
            <a:r>
              <a:rPr lang="en-US" sz="2000">
                <a:hlinkClick r:id="rId2" tooltip="" action="ppaction://hlinkfile"/>
              </a:rPr>
              <a:t> SQLAlchemy User DataStore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41825" y="2938145"/>
            <a:ext cx="2832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Session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Cookies &amp; Session</a:t>
            </a:r>
            <a:endParaRPr lang="en-US" sz="2400"/>
          </a:p>
          <a:p>
            <a:r>
              <a:rPr lang="en-US" sz="2400"/>
              <a:t>2. Flask - Create &amp; Use Session</a:t>
            </a:r>
            <a:endParaRPr lang="en-US" sz="2400"/>
          </a:p>
          <a:p>
            <a:r>
              <a:rPr lang="en-US" sz="2400"/>
              <a:t>3. Flask - Session Configuration</a:t>
            </a:r>
            <a:endParaRPr lang="en-US" sz="2400"/>
          </a:p>
          <a:p>
            <a:r>
              <a:rPr lang="en-US" sz="2400"/>
              <a:t>4. Use Session in Search Input Table Record</a:t>
            </a:r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1964690"/>
            <a:ext cx="8783320" cy="348424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6645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Session Based 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5785" y="1381125"/>
            <a:ext cx="12795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sym typeface="+mn-ea"/>
              </a:rPr>
              <a:t>run.py</a:t>
            </a:r>
            <a:endParaRPr lang="en-US" sz="32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65785" y="5619750"/>
            <a:ext cx="113868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 using run.py we can use function </a:t>
            </a:r>
            <a:r>
              <a:rPr lang="en-US" sz="2000">
                <a:solidFill>
                  <a:srgbClr val="FF0000"/>
                </a:solidFill>
              </a:rPr>
              <a:t>create_user()</a:t>
            </a:r>
            <a:r>
              <a:rPr lang="en-US" sz="2000"/>
              <a:t> on </a:t>
            </a:r>
            <a:r>
              <a:rPr lang="en-US" sz="2000">
                <a:solidFill>
                  <a:srgbClr val="FF0000"/>
                </a:solidFill>
              </a:rPr>
              <a:t>user_datastrore</a:t>
            </a:r>
            <a:r>
              <a:rPr lang="en-US" sz="2000"/>
              <a:t> created inside </a:t>
            </a:r>
            <a:r>
              <a:rPr lang="en-US" sz="2000">
                <a:solidFill>
                  <a:srgbClr val="FF0000"/>
                </a:solidFill>
              </a:rPr>
              <a:t>app/__init__.py</a:t>
            </a:r>
            <a:r>
              <a:rPr lang="en-US" sz="2000">
                <a:solidFill>
                  <a:schemeClr val="tx1"/>
                </a:solidFill>
              </a:rPr>
              <a:t>.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Above example will automatically creating user with email </a:t>
            </a:r>
            <a:r>
              <a:rPr lang="en-US" sz="2000">
                <a:solidFill>
                  <a:srgbClr val="FF0000"/>
                </a:solidFill>
              </a:rPr>
              <a:t>john@mail.com</a:t>
            </a:r>
            <a:r>
              <a:rPr lang="en-US" sz="2000">
                <a:solidFill>
                  <a:schemeClr val="tx1"/>
                </a:solidFill>
              </a:rPr>
              <a:t> and password </a:t>
            </a:r>
            <a:r>
              <a:rPr lang="en-US" sz="2000">
                <a:solidFill>
                  <a:srgbClr val="FF0000"/>
                </a:solidFill>
              </a:rPr>
              <a:t>john123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178300" y="1657985"/>
            <a:ext cx="51714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pertemuan_5\4_Simple_Authentication\run.py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6645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Session Based 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5785" y="1255395"/>
            <a:ext cx="122999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olidFill>
                  <a:schemeClr val="tx1"/>
                </a:solidFill>
                <a:sym typeface="+mn-ea"/>
              </a:rPr>
              <a:t>Result</a:t>
            </a:r>
            <a:endParaRPr lang="en-US" sz="32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Picture 7" descr="C:\Users\yunus\Desktop\Untitled.pngUntitl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5785" y="1979295"/>
            <a:ext cx="4462145" cy="37661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5321935" y="1979295"/>
            <a:ext cx="646366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Open </a:t>
            </a:r>
            <a:r>
              <a:rPr lang="en-US" sz="2000">
                <a:solidFill>
                  <a:srgbClr val="FF0000"/>
                </a:solidFill>
              </a:rPr>
              <a:t>http://127.0.0.1:5000/</a:t>
            </a:r>
            <a:r>
              <a:rPr lang="en-US" sz="2000"/>
              <a:t> in the browser,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Since the</a:t>
            </a:r>
            <a:r>
              <a:rPr lang="en-US" sz="2000">
                <a:solidFill>
                  <a:srgbClr val="FF0000"/>
                </a:solidFill>
              </a:rPr>
              <a:t> / (root)</a:t>
            </a:r>
            <a:r>
              <a:rPr lang="en-US" sz="2000">
                <a:solidFill>
                  <a:schemeClr val="tx1"/>
                </a:solidFill>
              </a:rPr>
              <a:t> path is attached with </a:t>
            </a:r>
            <a:r>
              <a:rPr lang="en-US" sz="2000">
                <a:solidFill>
                  <a:srgbClr val="FF0000"/>
                </a:solidFill>
              </a:rPr>
              <a:t>@login_requred</a:t>
            </a:r>
            <a:r>
              <a:rPr lang="en-US" sz="2000">
                <a:solidFill>
                  <a:schemeClr val="tx1"/>
                </a:solidFill>
              </a:rPr>
              <a:t> decorator, 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When we still Un-authenticated, we will redirected to </a:t>
            </a:r>
            <a:r>
              <a:rPr lang="en-US" sz="2000" b="1">
                <a:solidFill>
                  <a:schemeClr val="tx1"/>
                </a:solidFill>
              </a:rPr>
              <a:t>Login Page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en-US" sz="2000">
                <a:solidFill>
                  <a:srgbClr val="FF0000"/>
                </a:solidFill>
              </a:rPr>
              <a:t>http://localhost:5000/login</a:t>
            </a:r>
            <a:r>
              <a:rPr lang="en-US" sz="2000">
                <a:solidFill>
                  <a:schemeClr val="tx1"/>
                </a:solidFill>
              </a:rPr>
              <a:t>)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</a:t>
            </a:r>
            <a:r>
              <a:rPr lang="en-US" sz="2000" b="1">
                <a:solidFill>
                  <a:schemeClr val="tx1"/>
                </a:solidFill>
              </a:rPr>
              <a:t>Login Page</a:t>
            </a:r>
            <a:r>
              <a:rPr lang="en-US" sz="2000">
                <a:solidFill>
                  <a:schemeClr val="tx1"/>
                </a:solidFill>
              </a:rPr>
              <a:t> is </a:t>
            </a:r>
            <a:r>
              <a:rPr lang="en-US" sz="2000" b="1">
                <a:solidFill>
                  <a:schemeClr val="tx1"/>
                </a:solidFill>
              </a:rPr>
              <a:t>default route &amp; template</a:t>
            </a:r>
            <a:r>
              <a:rPr lang="en-US" sz="2000">
                <a:solidFill>
                  <a:schemeClr val="tx1"/>
                </a:solidFill>
              </a:rPr>
              <a:t> from Flask-Security, that can be modified latter.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Try to login, using user email and password created before,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you should authenticated,</a:t>
            </a:r>
            <a:endParaRPr lang="en-US" sz="200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tx1"/>
                </a:solidFill>
              </a:rPr>
              <a:t>     and able to access the web .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2" name="Content Placeholder 11" descr="Untitled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1935" y="4690110"/>
            <a:ext cx="2653665" cy="2063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360" y="2403475"/>
            <a:ext cx="10768330" cy="249745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6645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Session Based Authentication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11835" y="1405890"/>
            <a:ext cx="90385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When we check into User datamodel, we can see the </a:t>
            </a:r>
            <a:r>
              <a:rPr lang="en-US" sz="2000" b="1"/>
              <a:t>password </a:t>
            </a:r>
            <a:r>
              <a:rPr lang="en-US" sz="2000"/>
              <a:t>is </a:t>
            </a:r>
            <a:r>
              <a:rPr lang="en-US" sz="2000" b="1"/>
              <a:t>encrypted</a:t>
            </a:r>
            <a:r>
              <a:rPr lang="en-US" sz="2000"/>
              <a:t>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encryiption is handle by </a:t>
            </a:r>
            <a:r>
              <a:rPr lang="en-US" sz="2000">
                <a:solidFill>
                  <a:srgbClr val="FF0000"/>
                </a:solidFill>
              </a:rPr>
              <a:t>SQLAlchemyUserDataStore </a:t>
            </a:r>
            <a:r>
              <a:rPr lang="en-US" sz="2000">
                <a:solidFill>
                  <a:schemeClr val="tx1"/>
                </a:solidFill>
              </a:rPr>
              <a:t>created in </a:t>
            </a:r>
            <a:r>
              <a:rPr lang="en-US" sz="2000">
                <a:solidFill>
                  <a:srgbClr val="FF0000"/>
                </a:solidFill>
              </a:rPr>
              <a:t>app/__init__.py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55987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Login Page Modification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11835" y="1405890"/>
            <a:ext cx="903859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We can try to pt Login Page example in </a:t>
            </a:r>
            <a:r>
              <a:rPr lang="en-US" sz="2000">
                <a:hlinkClick r:id="rId1" tooltip="" action="ppaction://hlinkfile"/>
              </a:rPr>
              <a:t>https://mdbootstrap.com/docs/standard/extended/login/</a:t>
            </a:r>
            <a:endParaRPr lang="en-US" sz="2000">
              <a:hlinkClick r:id="rId1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Into Our Flask login page,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" y="2529205"/>
            <a:ext cx="7397750" cy="40620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55987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Login Page Modification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11835" y="1405890"/>
            <a:ext cx="1094168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Flask-Security is packaged with a default template for each view it presents to a user. 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Templates are located within a subfolder named security. 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following is a list of view templates : 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F0000"/>
                </a:solidFill>
              </a:rPr>
              <a:t>security/forgot_password.html</a:t>
            </a:r>
            <a:endParaRPr lang="en-US" sz="2000" i="1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F0000"/>
                </a:solidFill>
              </a:rPr>
              <a:t>security/login_user.html</a:t>
            </a:r>
            <a:endParaRPr lang="en-US" sz="2000" i="1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F0000"/>
                </a:solidFill>
              </a:rPr>
              <a:t>security/register_user.html</a:t>
            </a:r>
            <a:endParaRPr lang="en-US" sz="2000" i="1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F0000"/>
                </a:solidFill>
              </a:rPr>
              <a:t>security/reset_password.html</a:t>
            </a:r>
            <a:endParaRPr lang="en-US" sz="2000" i="1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F0000"/>
                </a:solidFill>
              </a:rPr>
              <a:t>security/change_password.html</a:t>
            </a:r>
            <a:endParaRPr lang="en-US" sz="2000" i="1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F0000"/>
                </a:solidFill>
              </a:rPr>
              <a:t>security/send_confirmation.html</a:t>
            </a:r>
            <a:endParaRPr lang="en-US" sz="2000" i="1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F0000"/>
                </a:solidFill>
              </a:rPr>
              <a:t>security/send_login.html</a:t>
            </a:r>
            <a:endParaRPr lang="en-US" sz="2000" i="1">
              <a:solidFill>
                <a:srgbClr val="FF0000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277495" y="6173470"/>
            <a:ext cx="6332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1" tooltip="" action="ppaction://hlinkfile"/>
              </a:rPr>
              <a:t>https://pythonhosted.org/Flask-Security/customizing.html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55987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Login Page Modification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11835" y="1405890"/>
            <a:ext cx="1094168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/>
              <a:t>Overriding </a:t>
            </a:r>
            <a:r>
              <a:rPr lang="en-US" sz="2000"/>
              <a:t>these </a:t>
            </a:r>
            <a:r>
              <a:rPr lang="en-US" sz="2000" b="1"/>
              <a:t>templates </a:t>
            </a:r>
            <a:r>
              <a:rPr lang="en-US" sz="2000"/>
              <a:t>is simple: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Create a folder named </a:t>
            </a:r>
            <a:r>
              <a:rPr lang="en-US" sz="2000" b="1">
                <a:solidFill>
                  <a:srgbClr val="FF0000"/>
                </a:solidFill>
              </a:rPr>
              <a:t>security/ </a:t>
            </a:r>
            <a:r>
              <a:rPr lang="en-US" sz="2000"/>
              <a:t>within your application’s </a:t>
            </a:r>
            <a:r>
              <a:rPr lang="en-US" sz="2000" b="1">
                <a:solidFill>
                  <a:srgbClr val="FF0000"/>
                </a:solidFill>
              </a:rPr>
              <a:t>templates/</a:t>
            </a:r>
            <a:r>
              <a:rPr lang="en-US" sz="2000" b="1"/>
              <a:t> </a:t>
            </a:r>
            <a:r>
              <a:rPr lang="en-US" sz="2000"/>
              <a:t>folder.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For example we try to </a:t>
            </a:r>
            <a:r>
              <a:rPr lang="en-US" sz="2000">
                <a:solidFill>
                  <a:srgbClr val="FF0000"/>
                </a:solidFill>
              </a:rPr>
              <a:t>overtide login_user.html</a:t>
            </a:r>
            <a:r>
              <a:rPr lang="en-US" sz="2000"/>
              <a:t>, create that template,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Then we acess WTForm </a:t>
            </a:r>
            <a:r>
              <a:rPr lang="en-US" sz="2000">
                <a:solidFill>
                  <a:srgbClr val="FF0000"/>
                </a:solidFill>
              </a:rPr>
              <a:t>login_user_form</a:t>
            </a:r>
            <a:r>
              <a:rPr lang="en-US" sz="2000"/>
              <a:t> object inside that template, There are field like :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login_user_form.email </a:t>
            </a:r>
            <a:r>
              <a:rPr lang="en-US" sz="2000"/>
              <a:t>(input text field)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login_user_form.password</a:t>
            </a:r>
            <a:r>
              <a:rPr lang="en-US" sz="2000"/>
              <a:t> </a:t>
            </a:r>
            <a:r>
              <a:rPr lang="en-US" sz="2000">
                <a:sym typeface="+mn-ea"/>
              </a:rPr>
              <a:t>(input text field)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login_user_form.remember</a:t>
            </a:r>
            <a:r>
              <a:rPr lang="en-US" sz="2000"/>
              <a:t> (checkbox field)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login_user_form.submit </a:t>
            </a:r>
            <a:r>
              <a:rPr lang="en-US" sz="2000"/>
              <a:t>(button submit)</a:t>
            </a:r>
            <a:endParaRPr 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277495" y="6173470"/>
            <a:ext cx="6332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1" action="ppaction://hlinkfile"/>
              </a:rPr>
              <a:t>https://pythonhosted.org/Flask-Security/customizing.html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2705" y="2249805"/>
            <a:ext cx="9126855" cy="432054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55987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Login Page Modification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78180" y="1509395"/>
            <a:ext cx="106140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Then Just apply like this,</a:t>
            </a:r>
            <a:endParaRPr 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sym typeface="+mn-ea"/>
              </a:rPr>
              <a:t>form action</a:t>
            </a:r>
            <a:r>
              <a:rPr lang="en-US">
                <a:sym typeface="+mn-ea"/>
              </a:rPr>
              <a:t> should be </a:t>
            </a:r>
            <a:r>
              <a:rPr lang="en-US">
                <a:solidFill>
                  <a:srgbClr val="FF0000"/>
                </a:solidFill>
                <a:sym typeface="+mn-ea"/>
              </a:rPr>
              <a:t>url_for_security(‘login’)</a:t>
            </a:r>
            <a:r>
              <a:rPr lang="en-US">
                <a:sym typeface="+mn-ea"/>
              </a:rPr>
              <a:t> that will handel redirection user when it authenticated.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753995"/>
            <a:ext cx="10515600" cy="36125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55987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Login Page Modification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8180" y="1509395"/>
            <a:ext cx="1061402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buNone/>
            </a:pPr>
            <a:r>
              <a:rPr lang="en-US" sz="3200">
                <a:sym typeface="+mn-ea"/>
              </a:rPr>
              <a:t>Result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Try to </a:t>
            </a:r>
            <a:r>
              <a:rPr lang="en-US" b="1">
                <a:sym typeface="+mn-ea"/>
              </a:rPr>
              <a:t>login</a:t>
            </a:r>
            <a:r>
              <a:rPr lang="en-US">
                <a:sym typeface="+mn-ea"/>
              </a:rPr>
              <a:t>, using user </a:t>
            </a:r>
            <a:r>
              <a:rPr lang="en-US" b="1">
                <a:sym typeface="+mn-ea"/>
              </a:rPr>
              <a:t>email </a:t>
            </a:r>
            <a:r>
              <a:rPr lang="en-US">
                <a:sym typeface="+mn-ea"/>
              </a:rPr>
              <a:t>and </a:t>
            </a:r>
            <a:r>
              <a:rPr lang="en-US" b="1">
                <a:sym typeface="+mn-ea"/>
              </a:rPr>
              <a:t>password </a:t>
            </a:r>
            <a:r>
              <a:rPr lang="en-US">
                <a:sym typeface="+mn-ea"/>
              </a:rPr>
              <a:t>created before,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Then you should authenticated and able to access the web .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9050" y="272542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9420" y="2964815"/>
            <a:ext cx="1680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The End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0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Cookies &amp; Session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5" name="Content Placeholder 1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Stateless applications</a:t>
            </a:r>
            <a:endParaRPr lang="en-US" b="1"/>
          </a:p>
          <a:p>
            <a:pPr lvl="0"/>
            <a:r>
              <a:rPr lang="en-US"/>
              <a:t>Web application servers are generally "</a:t>
            </a:r>
            <a:r>
              <a:rPr lang="en-US" b="1"/>
              <a:t>stateless</a:t>
            </a:r>
            <a:r>
              <a:rPr lang="en-US"/>
              <a:t>"</a:t>
            </a:r>
            <a:endParaRPr lang="en-US"/>
          </a:p>
          <a:p>
            <a:pPr lvl="1"/>
            <a:r>
              <a:rPr lang="en-US"/>
              <a:t>Each HTTP request is </a:t>
            </a:r>
            <a:r>
              <a:rPr lang="en-US" b="1"/>
              <a:t>independent</a:t>
            </a:r>
            <a:r>
              <a:rPr lang="en-US"/>
              <a:t>; </a:t>
            </a:r>
            <a:endParaRPr lang="en-US"/>
          </a:p>
          <a:p>
            <a:pPr lvl="1"/>
            <a:r>
              <a:rPr lang="en-US"/>
              <a:t>Server can't tell if 2 requests came from the same browser or user.</a:t>
            </a:r>
            <a:endParaRPr lang="en-US"/>
          </a:p>
          <a:p>
            <a:pPr lvl="1"/>
            <a:r>
              <a:rPr lang="en-US"/>
              <a:t>Web server applications maintain </a:t>
            </a:r>
            <a:r>
              <a:rPr lang="en-US">
                <a:solidFill>
                  <a:srgbClr val="FF0000"/>
                </a:solidFill>
              </a:rPr>
              <a:t>no information in memory from request to request</a:t>
            </a:r>
            <a:r>
              <a:rPr lang="en-US"/>
              <a:t>.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3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07645" y="6328410"/>
            <a:ext cx="62204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hlinkClick r:id="rId1" tooltip="" action="ppaction://hlinkfile"/>
              </a:rPr>
              <a:t>https://web.stanford.edu/~ouster/cgi-bin/cs142-fall10/lecture.php?topic=cookie</a:t>
            </a:r>
            <a:endParaRPr lang="en-US" sz="1400">
              <a:hlinkClick r:id="rId1" tooltip="" action="ppaction://hlinkfi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0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Cookies &amp; Session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5" name="Content Placeholder 14"/>
          <p:cNvSpPr/>
          <p:nvPr>
            <p:ph idx="1"/>
          </p:nvPr>
        </p:nvSpPr>
        <p:spPr>
          <a:xfrm>
            <a:off x="810260" y="1388110"/>
            <a:ext cx="10908030" cy="479996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b="1"/>
              <a:t>Browser cookies</a:t>
            </a:r>
            <a:endParaRPr lang="en-US" b="1"/>
          </a:p>
          <a:p>
            <a:pPr lvl="0"/>
            <a:r>
              <a:rPr lang="en-US"/>
              <a:t>Cookies is contained by name-value pair,</a:t>
            </a:r>
            <a:endParaRPr lang="en-US"/>
          </a:p>
          <a:p>
            <a:pPr lvl="1"/>
            <a:r>
              <a:rPr lang="en-US" sz="2400"/>
              <a:t>Cookies is stored in a client side (browser),</a:t>
            </a:r>
            <a:endParaRPr lang="en-US"/>
          </a:p>
          <a:p>
            <a:pPr lvl="1"/>
            <a:r>
              <a:rPr lang="en-US"/>
              <a:t>Data </a:t>
            </a:r>
            <a:r>
              <a:rPr lang="en-US" b="1"/>
              <a:t>size limited</a:t>
            </a:r>
            <a:r>
              <a:rPr lang="en-US"/>
              <a:t> by browsers (typically &lt; 4 KB),</a:t>
            </a:r>
            <a:endParaRPr lang="en-US"/>
          </a:p>
          <a:p>
            <a:pPr lvl="1"/>
            <a:r>
              <a:rPr lang="en-US"/>
              <a:t>A server can define </a:t>
            </a:r>
            <a:r>
              <a:rPr lang="en-US" b="1"/>
              <a:t>multiple cookies</a:t>
            </a:r>
            <a:r>
              <a:rPr lang="en-US"/>
              <a:t> with different names,</a:t>
            </a:r>
            <a:endParaRPr lang="en-US"/>
          </a:p>
          <a:p>
            <a:pPr lvl="1"/>
            <a:r>
              <a:rPr lang="en-US"/>
              <a:t>But browsers </a:t>
            </a:r>
            <a:r>
              <a:rPr lang="en-US" b="1"/>
              <a:t>limit the number of cookies</a:t>
            </a:r>
            <a:r>
              <a:rPr lang="en-US"/>
              <a:t> per server (around 50),</a:t>
            </a:r>
            <a:endParaRPr lang="en-US"/>
          </a:p>
          <a:p>
            <a:pPr lvl="1"/>
            <a:r>
              <a:rPr lang="en-US" b="1"/>
              <a:t>Expiration date</a:t>
            </a:r>
            <a:r>
              <a:rPr lang="en-US"/>
              <a:t>: browser can delete old cookies.</a:t>
            </a:r>
            <a:endParaRPr lang="en-US"/>
          </a:p>
          <a:p>
            <a:pPr lvl="0"/>
            <a:r>
              <a:rPr lang="en-US"/>
              <a:t>How Cookies Created ?</a:t>
            </a:r>
            <a:endParaRPr lang="en-US"/>
          </a:p>
          <a:p>
            <a:pPr lvl="1"/>
            <a:r>
              <a:rPr lang="en-US"/>
              <a:t>The</a:t>
            </a:r>
            <a:r>
              <a:rPr lang="en-US" b="1"/>
              <a:t> first time </a:t>
            </a:r>
            <a:r>
              <a:rPr lang="en-US"/>
              <a:t>a browser connects with a particular server, there are </a:t>
            </a:r>
            <a:r>
              <a:rPr lang="en-US" b="1">
                <a:solidFill>
                  <a:srgbClr val="FF0000"/>
                </a:solidFill>
              </a:rPr>
              <a:t>no cookies,</a:t>
            </a:r>
            <a:endParaRPr lang="en-US" sz="2400"/>
          </a:p>
          <a:p>
            <a:pPr lvl="1"/>
            <a:r>
              <a:rPr lang="en-US"/>
              <a:t>When the </a:t>
            </a:r>
            <a:r>
              <a:rPr lang="en-US" b="1"/>
              <a:t>server responds</a:t>
            </a:r>
            <a:r>
              <a:rPr lang="en-US"/>
              <a:t> it includes a</a:t>
            </a:r>
            <a:r>
              <a:rPr lang="en-US" sz="20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 Set-Cookie:</a:t>
            </a:r>
            <a:r>
              <a:rPr lang="en-US"/>
              <a:t> header that defines a cookie.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lvl="0"/>
            <a:r>
              <a:rPr lang="en-US"/>
              <a:t>Cookies have an </a:t>
            </a:r>
            <a:r>
              <a:rPr lang="en-US" b="1"/>
              <a:t>expiry datetime</a:t>
            </a:r>
            <a:r>
              <a:rPr lang="en-US"/>
              <a:t> set, example using HTTP headers:</a:t>
            </a:r>
            <a:endParaRPr lang="en-US"/>
          </a:p>
          <a:p>
            <a:pPr marL="0" lvl="0" indent="0">
              <a:buNone/>
            </a:pPr>
            <a:r>
              <a:rPr lang="en-US" sz="22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Set-Cookie: name1=value1; Expires=Wed, 24 Oct 2021 21:00:00 GMT</a:t>
            </a:r>
            <a:endParaRPr lang="en-US" sz="220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lvl="0"/>
            <a:endParaRPr lang="en-US"/>
          </a:p>
          <a:p>
            <a:pPr lvl="1"/>
            <a:endParaRPr lang="en-US"/>
          </a:p>
          <a:p>
            <a:pPr lvl="3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07645" y="6328410"/>
            <a:ext cx="62204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hlinkClick r:id="rId1" action="ppaction://hlinkfile"/>
              </a:rPr>
              <a:t>https://web.stanford.edu/~ouster/cgi-bin/cs142-fall10/lecture.php?topic=cookie</a:t>
            </a:r>
            <a:endParaRPr lang="en-US" sz="1400"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0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Cookies &amp; Session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07645" y="6328410"/>
            <a:ext cx="62204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hlinkClick r:id="rId1" action="ppaction://hlinkfile"/>
              </a:rPr>
              <a:t>https://web.stanford.edu/~ouster/cgi-bin/cs142-fall10/lecture.php?topic=cookie</a:t>
            </a:r>
            <a:endParaRPr lang="en-US" sz="1400">
              <a:hlinkClick r:id="rId1" action="ppaction://hlinkfile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30555" y="1392555"/>
            <a:ext cx="11226800" cy="23685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sz="2800" b="1">
                <a:sym typeface="+mn-ea"/>
              </a:rPr>
              <a:t>Session</a:t>
            </a:r>
            <a:endParaRPr lang="en-US" sz="2800" b="1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Cookies </a:t>
            </a:r>
            <a:r>
              <a:rPr lang="en-US" sz="2400">
                <a:sym typeface="+mn-ea"/>
              </a:rPr>
              <a:t>are used by the server to implement </a:t>
            </a:r>
            <a:r>
              <a:rPr lang="en-US" sz="2400" b="1">
                <a:sym typeface="+mn-ea"/>
              </a:rPr>
              <a:t>sessions.</a:t>
            </a:r>
            <a:endParaRPr lang="en-US" sz="2400" b="1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If </a:t>
            </a:r>
            <a:r>
              <a:rPr lang="en-US" sz="2400" b="1">
                <a:sym typeface="+mn-ea"/>
              </a:rPr>
              <a:t>Session started </a:t>
            </a:r>
            <a:r>
              <a:rPr lang="en-US" sz="2400">
                <a:sym typeface="+mn-ea"/>
              </a:rPr>
              <a:t>in Server-side, and there is </a:t>
            </a:r>
            <a:r>
              <a:rPr lang="en-US" sz="2400" b="1">
                <a:sym typeface="+mn-ea"/>
              </a:rPr>
              <a:t>web request </a:t>
            </a:r>
            <a:r>
              <a:rPr lang="en-US" sz="2400">
                <a:sym typeface="+mn-ea"/>
              </a:rPr>
              <a:t>into the server,</a:t>
            </a:r>
            <a:endParaRPr lang="en-US" sz="2400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Then the </a:t>
            </a:r>
            <a:r>
              <a:rPr lang="en-US" sz="2400" b="1">
                <a:sym typeface="+mn-ea"/>
              </a:rPr>
              <a:t>cookies </a:t>
            </a:r>
            <a:r>
              <a:rPr lang="en-US" sz="2400">
                <a:sym typeface="+mn-ea"/>
              </a:rPr>
              <a:t>from the server set to keep </a:t>
            </a:r>
            <a:r>
              <a:rPr lang="en-US" sz="2400" i="1">
                <a:solidFill>
                  <a:srgbClr val="FF0000"/>
                </a:solidFill>
                <a:sym typeface="+mn-ea"/>
              </a:rPr>
              <a:t>identifier for that session</a:t>
            </a:r>
            <a:r>
              <a:rPr lang="en-US" sz="2400">
                <a:sym typeface="+mn-ea"/>
              </a:rPr>
              <a:t> (</a:t>
            </a:r>
            <a:r>
              <a:rPr lang="en-US" sz="2400" b="1">
                <a:sym typeface="+mn-ea"/>
              </a:rPr>
              <a:t>session id</a:t>
            </a:r>
            <a:r>
              <a:rPr lang="en-US" sz="2400">
                <a:sym typeface="+mn-ea"/>
              </a:rPr>
              <a:t>).</a:t>
            </a:r>
            <a:endParaRPr lang="en-US" sz="2400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When we do the </a:t>
            </a:r>
            <a:r>
              <a:rPr lang="en-US" sz="2400" b="1">
                <a:sym typeface="+mn-ea"/>
              </a:rPr>
              <a:t>next request</a:t>
            </a:r>
            <a:r>
              <a:rPr lang="en-US" sz="2400">
                <a:sym typeface="+mn-ea"/>
              </a:rPr>
              <a:t> into the server, this </a:t>
            </a:r>
            <a:r>
              <a:rPr lang="en-US" sz="2400" i="1">
                <a:solidFill>
                  <a:srgbClr val="FF0000"/>
                </a:solidFill>
                <a:sym typeface="+mn-ea"/>
              </a:rPr>
              <a:t>session id will be included</a:t>
            </a:r>
            <a:r>
              <a:rPr lang="en-US" sz="2400">
                <a:sym typeface="+mn-ea"/>
              </a:rPr>
              <a:t>,</a:t>
            </a:r>
            <a:endParaRPr lang="en-US" sz="2400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Each user (browser) has a </a:t>
            </a:r>
            <a:r>
              <a:rPr lang="en-US" sz="2400" b="1">
                <a:sym typeface="+mn-ea"/>
              </a:rPr>
              <a:t>different session id</a:t>
            </a:r>
            <a:r>
              <a:rPr lang="en-US" sz="2400">
                <a:sym typeface="+mn-ea"/>
              </a:rPr>
              <a:t> (unique)</a:t>
            </a:r>
            <a:endParaRPr lang="en-US" sz="2400">
              <a:sym typeface="+mn-ea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336675" y="3905885"/>
            <a:ext cx="6381750" cy="1904365"/>
            <a:chOff x="1350" y="6080"/>
            <a:chExt cx="10050" cy="2999"/>
          </a:xfrm>
        </p:grpSpPr>
        <p:sp>
          <p:nvSpPr>
            <p:cNvPr id="24" name="Rectangles 23"/>
            <p:cNvSpPr/>
            <p:nvPr/>
          </p:nvSpPr>
          <p:spPr>
            <a:xfrm>
              <a:off x="1350" y="6660"/>
              <a:ext cx="2490" cy="24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s 3"/>
            <p:cNvSpPr/>
            <p:nvPr/>
          </p:nvSpPr>
          <p:spPr>
            <a:xfrm>
              <a:off x="1350" y="6802"/>
              <a:ext cx="2490" cy="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first request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s 9"/>
            <p:cNvSpPr/>
            <p:nvPr/>
          </p:nvSpPr>
          <p:spPr>
            <a:xfrm>
              <a:off x="5956" y="6148"/>
              <a:ext cx="5444" cy="2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6442" y="7183"/>
              <a:ext cx="4836" cy="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sz="1400">
                  <a:solidFill>
                    <a:srgbClr val="FF0000"/>
                  </a:solidFill>
                  <a:latin typeface="Courier New" panose="02070309020205020404" charset="0"/>
                  <a:cs typeface="Courier New" panose="02070309020205020404" charset="0"/>
                  <a:sym typeface="+mn-ea"/>
                </a:rPr>
                <a:t>Set-Cookie : session_id</a:t>
              </a:r>
              <a:endParaRPr lang="en-US" sz="14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endParaRPr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6442" y="8337"/>
              <a:ext cx="4882" cy="6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>
                  <a:solidFill>
                    <a:schemeClr val="tx1"/>
                  </a:solidFill>
                </a:rPr>
                <a:t>do something with session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3"/>
              <a:endCxn id="11" idx="1"/>
            </p:cNvCxnSpPr>
            <p:nvPr/>
          </p:nvCxnSpPr>
          <p:spPr>
            <a:xfrm>
              <a:off x="3840" y="7044"/>
              <a:ext cx="2602" cy="1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  <a:endCxn id="26" idx="3"/>
            </p:cNvCxnSpPr>
            <p:nvPr/>
          </p:nvCxnSpPr>
          <p:spPr>
            <a:xfrm flipH="1">
              <a:off x="3840" y="7649"/>
              <a:ext cx="2602" cy="1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5" idx="3"/>
              <a:endCxn id="13" idx="1"/>
            </p:cNvCxnSpPr>
            <p:nvPr/>
          </p:nvCxnSpPr>
          <p:spPr>
            <a:xfrm>
              <a:off x="3840" y="8626"/>
              <a:ext cx="2602" cy="1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0199" y="6080"/>
              <a:ext cx="120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ym typeface="+mn-ea"/>
                </a:rPr>
                <a:t>server</a:t>
              </a:r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4131" y="7143"/>
              <a:ext cx="180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i="1">
                  <a:sym typeface="+mn-ea"/>
                </a:rPr>
                <a:t>session_id</a:t>
              </a:r>
              <a:endParaRPr lang="en-US" i="1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130" y="8079"/>
              <a:ext cx="180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i="1">
                  <a:sym typeface="+mn-ea"/>
                </a:rPr>
                <a:t>session_id</a:t>
              </a:r>
              <a:endParaRPr lang="en-US" i="1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350" y="8384"/>
              <a:ext cx="2490" cy="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next request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1350" y="7423"/>
              <a:ext cx="2490" cy="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6442" y="6779"/>
              <a:ext cx="4835" cy="5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>
                  <a:solidFill>
                    <a:schemeClr val="tx1"/>
                  </a:solidFill>
                </a:rPr>
                <a:t>Session.start()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0970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Cookies &amp; Session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07645" y="6328410"/>
            <a:ext cx="62204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hlinkClick r:id="rId1" action="ppaction://hlinkfile"/>
              </a:rPr>
              <a:t>https://web.stanford.edu/~ouster/cgi-bin/cs142-fall10/lecture.php?topic=cookie</a:t>
            </a:r>
            <a:endParaRPr lang="en-US" sz="1400">
              <a:hlinkClick r:id="rId1" action="ppaction://hlinkfile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30555" y="1392555"/>
            <a:ext cx="8345805" cy="45847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sz="2800" b="1">
                <a:sym typeface="+mn-ea"/>
              </a:rPr>
              <a:t>Session</a:t>
            </a:r>
            <a:endParaRPr lang="en-US" sz="2800" b="1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Session purpose is to store </a:t>
            </a:r>
            <a:r>
              <a:rPr lang="en-US" sz="2400" b="1">
                <a:sym typeface="+mn-ea"/>
              </a:rPr>
              <a:t>temporary value</a:t>
            </a:r>
            <a:r>
              <a:rPr lang="en-US" sz="2400">
                <a:sym typeface="+mn-ea"/>
              </a:rPr>
              <a:t> in the</a:t>
            </a:r>
            <a:r>
              <a:rPr lang="en-US" sz="2400" b="1">
                <a:sym typeface="+mn-ea"/>
              </a:rPr>
              <a:t> server side</a:t>
            </a:r>
            <a:r>
              <a:rPr lang="en-US" sz="2400">
                <a:sym typeface="+mn-ea"/>
              </a:rPr>
              <a:t>, </a:t>
            </a: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Session is </a:t>
            </a:r>
            <a:r>
              <a:rPr lang="en-US" sz="2400" b="1">
                <a:sym typeface="+mn-ea"/>
              </a:rPr>
              <a:t>key-value</a:t>
            </a:r>
            <a:r>
              <a:rPr lang="en-US" sz="2400">
                <a:sym typeface="+mn-ea"/>
              </a:rPr>
              <a:t> pair like Cookies, </a:t>
            </a: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Session value</a:t>
            </a:r>
            <a:r>
              <a:rPr lang="en-US" sz="2400">
                <a:sym typeface="+mn-ea"/>
              </a:rPr>
              <a:t> is tie up with the </a:t>
            </a:r>
            <a:r>
              <a:rPr lang="en-US" sz="2400" b="1">
                <a:sym typeface="+mn-ea"/>
              </a:rPr>
              <a:t>session id</a:t>
            </a:r>
            <a:r>
              <a:rPr lang="en-US" sz="2400">
                <a:sym typeface="+mn-ea"/>
              </a:rPr>
              <a:t>, </a:t>
            </a: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Session will be </a:t>
            </a:r>
            <a:r>
              <a:rPr lang="en-US" sz="2400" b="1">
                <a:sym typeface="+mn-ea"/>
              </a:rPr>
              <a:t>expired</a:t>
            </a:r>
            <a:r>
              <a:rPr lang="en-US" sz="2400">
                <a:sym typeface="+mn-ea"/>
              </a:rPr>
              <a:t> on </a:t>
            </a:r>
            <a:r>
              <a:rPr lang="en-US" sz="2400" b="1">
                <a:sym typeface="+mn-ea"/>
              </a:rPr>
              <a:t>Browser Closed</a:t>
            </a:r>
            <a:r>
              <a:rPr lang="en-US" sz="2400">
                <a:sym typeface="+mn-ea"/>
              </a:rPr>
              <a:t> or</a:t>
            </a:r>
            <a:r>
              <a:rPr lang="en-US" sz="2400" b="1">
                <a:sym typeface="+mn-ea"/>
              </a:rPr>
              <a:t> User Logout.</a:t>
            </a:r>
            <a:endParaRPr lang="en-US" sz="2400"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85240" y="3246755"/>
            <a:ext cx="6046470" cy="1717040"/>
            <a:chOff x="2010" y="5135"/>
            <a:chExt cx="9522" cy="2704"/>
          </a:xfrm>
        </p:grpSpPr>
        <p:grpSp>
          <p:nvGrpSpPr>
            <p:cNvPr id="16" name="Group 15"/>
            <p:cNvGrpSpPr/>
            <p:nvPr/>
          </p:nvGrpSpPr>
          <p:grpSpPr>
            <a:xfrm>
              <a:off x="2010" y="5135"/>
              <a:ext cx="9522" cy="2704"/>
              <a:chOff x="2010" y="5135"/>
              <a:chExt cx="9522" cy="2704"/>
            </a:xfrm>
          </p:grpSpPr>
          <p:sp>
            <p:nvSpPr>
              <p:cNvPr id="2" name="Rectangles 1"/>
              <p:cNvSpPr/>
              <p:nvPr/>
            </p:nvSpPr>
            <p:spPr>
              <a:xfrm>
                <a:off x="2010" y="5577"/>
                <a:ext cx="1962" cy="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user_1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s 2"/>
              <p:cNvSpPr/>
              <p:nvPr/>
            </p:nvSpPr>
            <p:spPr>
              <a:xfrm>
                <a:off x="2010" y="6198"/>
                <a:ext cx="1962" cy="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user_2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s 3"/>
              <p:cNvSpPr/>
              <p:nvPr/>
            </p:nvSpPr>
            <p:spPr>
              <a:xfrm>
                <a:off x="2010" y="6819"/>
                <a:ext cx="1962" cy="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user_3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s 4"/>
              <p:cNvSpPr/>
              <p:nvPr/>
            </p:nvSpPr>
            <p:spPr>
              <a:xfrm>
                <a:off x="6088" y="5135"/>
                <a:ext cx="5444" cy="26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Rectangles 7"/>
              <p:cNvSpPr/>
              <p:nvPr/>
            </p:nvSpPr>
            <p:spPr>
              <a:xfrm>
                <a:off x="6574" y="5577"/>
                <a:ext cx="3196" cy="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>
                    <a:solidFill>
                      <a:schemeClr val="tx1"/>
                    </a:solidFill>
                  </a:rPr>
                  <a:t>value_1 = mongkey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s 9"/>
              <p:cNvSpPr/>
              <p:nvPr/>
            </p:nvSpPr>
            <p:spPr>
              <a:xfrm>
                <a:off x="6574" y="6198"/>
                <a:ext cx="3197" cy="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>
                    <a:solidFill>
                      <a:schemeClr val="tx1"/>
                    </a:solidFill>
                  </a:rPr>
                  <a:t>value_2 = horse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s 10"/>
              <p:cNvSpPr/>
              <p:nvPr/>
            </p:nvSpPr>
            <p:spPr>
              <a:xfrm>
                <a:off x="6574" y="6819"/>
                <a:ext cx="3196" cy="4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>
                    <a:solidFill>
                      <a:schemeClr val="tx1"/>
                    </a:solidFill>
                  </a:rPr>
                  <a:t>value_3 = cat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972" y="5819"/>
                <a:ext cx="2602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3" idx="3"/>
                <a:endCxn id="10" idx="1"/>
              </p:cNvCxnSpPr>
              <p:nvPr/>
            </p:nvCxnSpPr>
            <p:spPr>
              <a:xfrm flipV="1">
                <a:off x="3972" y="6429"/>
                <a:ext cx="2602" cy="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4" idx="3"/>
                <a:endCxn id="11" idx="1"/>
              </p:cNvCxnSpPr>
              <p:nvPr/>
            </p:nvCxnSpPr>
            <p:spPr>
              <a:xfrm flipV="1">
                <a:off x="3972" y="7039"/>
                <a:ext cx="2602" cy="2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 Box 14"/>
              <p:cNvSpPr txBox="1"/>
              <p:nvPr/>
            </p:nvSpPr>
            <p:spPr>
              <a:xfrm>
                <a:off x="10331" y="7259"/>
                <a:ext cx="1201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en-US">
                    <a:sym typeface="+mn-ea"/>
                  </a:rPr>
                  <a:t>server</a:t>
                </a:r>
                <a:endParaRPr lang="en-US"/>
              </a:p>
            </p:txBody>
          </p:sp>
        </p:grpSp>
        <p:sp>
          <p:nvSpPr>
            <p:cNvPr id="18" name="Text Box 17"/>
            <p:cNvSpPr txBox="1"/>
            <p:nvPr/>
          </p:nvSpPr>
          <p:spPr>
            <a:xfrm>
              <a:off x="4285" y="5294"/>
              <a:ext cx="180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i="1">
                  <a:sym typeface="+mn-ea"/>
                </a:rPr>
                <a:t>session_id</a:t>
              </a:r>
              <a:endParaRPr lang="en-US" i="1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4309" y="5918"/>
              <a:ext cx="180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i="1">
                  <a:sym typeface="+mn-ea"/>
                </a:rPr>
                <a:t>session_id</a:t>
              </a:r>
              <a:endParaRPr lang="en-US" i="1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4286" y="6525"/>
              <a:ext cx="180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i="1">
                  <a:sym typeface="+mn-ea"/>
                </a:rPr>
                <a:t>session_id</a:t>
              </a:r>
              <a:endParaRPr lang="en-US" i="1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213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Create &amp; Use Session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11200" y="1523365"/>
            <a:ext cx="7185660" cy="243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Install Flask Session :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Open </a:t>
            </a:r>
            <a:r>
              <a:rPr lang="en-US" sz="2000" b="1"/>
              <a:t>Anaconda Prompt,</a:t>
            </a:r>
            <a:endParaRPr lang="en-US" sz="2000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activate flask-dev environment,</a:t>
            </a:r>
            <a:endParaRPr lang="en-US" sz="2000"/>
          </a:p>
          <a:p>
            <a:pPr lvl="2" indent="0">
              <a:buFont typeface="Arial" panose="020B0604020202020204" pitchFamily="34" charset="0"/>
              <a:buNone/>
            </a:pPr>
            <a:r>
              <a:rPr lang="en-US" sz="2000">
                <a:highlight>
                  <a:srgbClr val="C0C0C0"/>
                </a:highlight>
              </a:rPr>
              <a:t>  conda activate flask-dev</a:t>
            </a:r>
            <a:r>
              <a:rPr lang="en-US" sz="2000"/>
              <a:t>  </a:t>
            </a:r>
            <a:r>
              <a:rPr lang="en-US" sz="2000">
                <a:highlight>
                  <a:srgbClr val="C0C0C0"/>
                </a:highlight>
              </a:rPr>
              <a:t>    </a:t>
            </a:r>
            <a:endParaRPr lang="en-US" sz="2000">
              <a:highlight>
                <a:srgbClr val="C0C0C0"/>
              </a:highlight>
            </a:endParaRPr>
          </a:p>
          <a:p>
            <a:pPr lvl="2" indent="0">
              <a:buFont typeface="Arial" panose="020B0604020202020204" pitchFamily="34" charset="0"/>
              <a:buNone/>
            </a:pPr>
            <a:endParaRPr lang="en-US" sz="2000">
              <a:highlight>
                <a:srgbClr val="C0C0C0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 Install Flask Session via pip,</a:t>
            </a:r>
            <a:endParaRPr lang="en-US" sz="2000"/>
          </a:p>
          <a:p>
            <a:r>
              <a:rPr lang="en-US" sz="2000"/>
              <a:t>	</a:t>
            </a:r>
            <a:r>
              <a:rPr lang="en-US" sz="2000">
                <a:highlight>
                  <a:srgbClr val="C0C0C0"/>
                </a:highlight>
              </a:rPr>
              <a:t>pip install Flask-Session</a:t>
            </a:r>
            <a:endParaRPr lang="en-US" sz="200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213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Create &amp; Use Session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735" y="2773680"/>
            <a:ext cx="5783580" cy="2865755"/>
          </a:xfrm>
          <a:prstGeom prst="rect">
            <a:avLst/>
          </a:prstGeom>
        </p:spPr>
      </p:pic>
      <p:pic>
        <p:nvPicPr>
          <p:cNvPr id="5" name="Content Placeholder 4" descr="2Untitled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46925" y="4523740"/>
            <a:ext cx="3220085" cy="111569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Content Placeholder 7" descr="Untitled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47560" y="2773680"/>
            <a:ext cx="3219450" cy="1085850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12" name="Elbow Connector 11"/>
          <p:cNvCxnSpPr>
            <a:stCxn id="11" idx="3"/>
            <a:endCxn id="13" idx="1"/>
          </p:cNvCxnSpPr>
          <p:nvPr/>
        </p:nvCxnSpPr>
        <p:spPr>
          <a:xfrm>
            <a:off x="4014470" y="3233420"/>
            <a:ext cx="3133090" cy="35750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3902710" y="3135630"/>
            <a:ext cx="111760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7147560" y="3493135"/>
            <a:ext cx="111760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5" idx="3"/>
            <a:endCxn id="16" idx="1"/>
          </p:cNvCxnSpPr>
          <p:nvPr/>
        </p:nvCxnSpPr>
        <p:spPr>
          <a:xfrm>
            <a:off x="3245485" y="4718050"/>
            <a:ext cx="3902075" cy="637540"/>
          </a:xfrm>
          <a:prstGeom prst="bentConnector3">
            <a:avLst>
              <a:gd name="adj1" fmla="val 50008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3133725" y="4620260"/>
            <a:ext cx="111760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147560" y="5257800"/>
            <a:ext cx="111760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573655" y="2466975"/>
            <a:ext cx="3883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pertemuan_5\1_Create_n_Use_Session\app.py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73735" y="1363345"/>
            <a:ext cx="1015619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Now we will try to implement simple session to store a data in a serverside with a specific </a:t>
            </a:r>
            <a:r>
              <a:rPr lang="en-US" sz="2000" b="1">
                <a:sym typeface="+mn-ea"/>
              </a:rPr>
              <a:t>key</a:t>
            </a:r>
            <a:r>
              <a:rPr lang="en-US" sz="2000">
                <a:sym typeface="+mn-ea"/>
              </a:rPr>
              <a:t>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On route </a:t>
            </a:r>
            <a:r>
              <a:rPr lang="en-US" sz="2000">
                <a:solidFill>
                  <a:srgbClr val="FF0000"/>
                </a:solidFill>
              </a:rPr>
              <a:t>/set/&lt;key&gt;/&lt;values&gt;</a:t>
            </a:r>
            <a:r>
              <a:rPr lang="en-US" sz="2000"/>
              <a:t> we can supply the key-value pair to be added into Flask session.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 we can retrieve that value using route </a:t>
            </a:r>
            <a:r>
              <a:rPr lang="en-US" sz="2000">
                <a:solidFill>
                  <a:srgbClr val="FF0000"/>
                </a:solidFill>
              </a:rPr>
              <a:t>/get/&lt;key&gt;</a:t>
            </a:r>
            <a:r>
              <a:rPr lang="en-US" sz="2000"/>
              <a:t>.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12146</Words>
  <Application>WPS Presentation</Application>
  <PresentationFormat>Widescreen</PresentationFormat>
  <Paragraphs>490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SimSun</vt:lpstr>
      <vt:lpstr>Wingdings</vt:lpstr>
      <vt:lpstr>TeXGyreAdventor</vt:lpstr>
      <vt:lpstr>Arial</vt:lpstr>
      <vt:lpstr>Wingdings</vt:lpstr>
      <vt:lpstr>Calibri</vt:lpstr>
      <vt:lpstr>Microsoft YaHei</vt:lpstr>
      <vt:lpstr>Arial Unicode MS</vt:lpstr>
      <vt:lpstr>Calibri Light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69</cp:revision>
  <dcterms:created xsi:type="dcterms:W3CDTF">2021-10-18T06:16:00Z</dcterms:created>
  <dcterms:modified xsi:type="dcterms:W3CDTF">2021-10-28T12:42:04Z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BC78AAE82DE546A19B7436FD3BCB65DB</vt:lpwstr>
  </property>
  <property fmtid="{D5CDD505-2E9C-101B-9397-08002B2CF9AE}" pid="3" name="KSOProductBuildVer">
    <vt:lpwstr>1033-11.2.0.10351</vt:lpwstr>
  </property>
</Properties>
</file>