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66" r:id="rId5"/>
    <p:sldId id="357" r:id="rId6"/>
    <p:sldId id="412" r:id="rId7"/>
    <p:sldId id="413" r:id="rId8"/>
    <p:sldId id="414" r:id="rId9"/>
    <p:sldId id="415" r:id="rId10"/>
    <p:sldId id="416" r:id="rId11"/>
    <p:sldId id="417" r:id="rId12"/>
    <p:sldId id="419" r:id="rId13"/>
    <p:sldId id="420" r:id="rId14"/>
    <p:sldId id="421" r:id="rId15"/>
    <p:sldId id="423" r:id="rId16"/>
    <p:sldId id="418" r:id="rId17"/>
    <p:sldId id="424" r:id="rId18"/>
    <p:sldId id="425" r:id="rId19"/>
    <p:sldId id="426" r:id="rId20"/>
    <p:sldId id="427" r:id="rId21"/>
    <p:sldId id="428" r:id="rId22"/>
    <p:sldId id="431" r:id="rId23"/>
    <p:sldId id="430" r:id="rId24"/>
    <p:sldId id="429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09" r:id="rId33"/>
    <p:sldId id="439" r:id="rId34"/>
    <p:sldId id="443" r:id="rId35"/>
    <p:sldId id="440" r:id="rId36"/>
    <p:sldId id="441" r:id="rId37"/>
    <p:sldId id="442" r:id="rId38"/>
    <p:sldId id="444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380990"/>
            <a:ext cx="5937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Chart.Js &amp; SocketIO Part II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#8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1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Update Chart JS data using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473200" y="6274435"/>
            <a:ext cx="4538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pertemuan_8\2_ChartJs_SocketIO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73200" y="2362200"/>
            <a:ext cx="8519795" cy="3578225"/>
            <a:chOff x="2320" y="3720"/>
            <a:chExt cx="13417" cy="5635"/>
          </a:xfrm>
        </p:grpSpPr>
        <p:sp>
          <p:nvSpPr>
            <p:cNvPr id="8" name="Folded Corner 7"/>
            <p:cNvSpPr/>
            <p:nvPr/>
          </p:nvSpPr>
          <p:spPr>
            <a:xfrm>
              <a:off x="2320" y="4481"/>
              <a:ext cx="5429" cy="4875"/>
            </a:xfrm>
            <a:prstGeom prst="foldedCorne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10459" y="4481"/>
              <a:ext cx="5278" cy="487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062" y="5975"/>
              <a:ext cx="4164" cy="580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non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receive start/update event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399" y="4712"/>
              <a:ext cx="3151" cy="5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start Button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1399" y="5974"/>
              <a:ext cx="3166" cy="5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emit start event</a:t>
              </a:r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3071" y="6973"/>
              <a:ext cx="4155" cy="580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emit data</a:t>
              </a:r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1" idx="3"/>
            </p:cNvCxnSpPr>
            <p:nvPr/>
          </p:nvCxnSpPr>
          <p:spPr>
            <a:xfrm flipH="1">
              <a:off x="7226" y="6264"/>
              <a:ext cx="4173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1399" y="6946"/>
              <a:ext cx="3151" cy="5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receive data</a:t>
              </a:r>
              <a:endParaRPr lang="en-US"/>
            </a:p>
          </p:txBody>
        </p:sp>
        <p:cxnSp>
          <p:nvCxnSpPr>
            <p:cNvPr id="18" name="Straight Arrow Connector 17"/>
            <p:cNvCxnSpPr>
              <a:stCxn id="15" idx="3"/>
              <a:endCxn id="17" idx="1"/>
            </p:cNvCxnSpPr>
            <p:nvPr/>
          </p:nvCxnSpPr>
          <p:spPr>
            <a:xfrm flipV="1">
              <a:off x="7226" y="7236"/>
              <a:ext cx="4173" cy="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2"/>
              <a:endCxn id="14" idx="0"/>
            </p:cNvCxnSpPr>
            <p:nvPr/>
          </p:nvCxnSpPr>
          <p:spPr>
            <a:xfrm>
              <a:off x="12975" y="5292"/>
              <a:ext cx="7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15" idx="0"/>
            </p:cNvCxnSpPr>
            <p:nvPr/>
          </p:nvCxnSpPr>
          <p:spPr>
            <a:xfrm>
              <a:off x="5144" y="6555"/>
              <a:ext cx="5" cy="41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1"/>
            <p:nvPr/>
          </p:nvSpPr>
          <p:spPr>
            <a:xfrm>
              <a:off x="11416" y="7918"/>
              <a:ext cx="3151" cy="5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emit update event</a:t>
              </a:r>
              <a:endParaRPr lang="en-US"/>
            </a:p>
          </p:txBody>
        </p:sp>
        <p:cxnSp>
          <p:nvCxnSpPr>
            <p:cNvPr id="22" name="Elbow Connector 21"/>
            <p:cNvCxnSpPr>
              <a:stCxn id="21" idx="1"/>
              <a:endCxn id="11" idx="1"/>
            </p:cNvCxnSpPr>
            <p:nvPr/>
          </p:nvCxnSpPr>
          <p:spPr>
            <a:xfrm rot="10800000">
              <a:off x="3062" y="6265"/>
              <a:ext cx="8354" cy="1943"/>
            </a:xfrm>
            <a:prstGeom prst="bentConnector3">
              <a:avLst>
                <a:gd name="adj1" fmla="val 104489"/>
              </a:avLst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23"/>
            <p:cNvSpPr txBox="1"/>
            <p:nvPr/>
          </p:nvSpPr>
          <p:spPr>
            <a:xfrm>
              <a:off x="3778" y="3720"/>
              <a:ext cx="2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Views (home.py)</a:t>
              </a:r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16" y="3720"/>
              <a:ext cx="36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id-ID" altLang="en-US">
                  <a:sym typeface="+mn-ea"/>
                </a:rPr>
                <a:t>Templates (index.html)</a:t>
              </a:r>
              <a:endParaRPr lang="en-US"/>
            </a:p>
          </p:txBody>
        </p:sp>
        <p:cxnSp>
          <p:nvCxnSpPr>
            <p:cNvPr id="27" name="Straight Arrow Connector 26"/>
            <p:cNvCxnSpPr>
              <a:stCxn id="17" idx="2"/>
              <a:endCxn id="21" idx="0"/>
            </p:cNvCxnSpPr>
            <p:nvPr/>
          </p:nvCxnSpPr>
          <p:spPr>
            <a:xfrm>
              <a:off x="12975" y="7526"/>
              <a:ext cx="17" cy="39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1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Update Chart JS data using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7445" y="1284605"/>
            <a:ext cx="92970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We can update ChartJS data using SocketIO in </a:t>
            </a:r>
            <a:r>
              <a:rPr lang="id-ID" altLang="en-US" sz="2000">
                <a:solidFill>
                  <a:srgbClr val="FF0000"/>
                </a:solidFill>
              </a:rPr>
              <a:t>Javascript 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Inserting new data point</a:t>
            </a:r>
            <a:r>
              <a:rPr lang="id-ID" altLang="en-US" sz="2000"/>
              <a:t> into ChartsJS </a:t>
            </a:r>
            <a:r>
              <a:rPr lang="id-ID" altLang="en-US" sz="2000">
                <a:solidFill>
                  <a:srgbClr val="FF0000"/>
                </a:solidFill>
              </a:rPr>
              <a:t>datasets.data</a:t>
            </a:r>
            <a:r>
              <a:rPr lang="id-ID" altLang="en-US" sz="2000"/>
              <a:t> and labels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call</a:t>
            </a:r>
            <a:r>
              <a:rPr lang="id-ID" altLang="en-US" sz="2000">
                <a:solidFill>
                  <a:srgbClr val="FF0000"/>
                </a:solidFill>
              </a:rPr>
              <a:t> .update()</a:t>
            </a:r>
            <a:r>
              <a:rPr lang="id-ID" altLang="en-US" sz="2000"/>
              <a:t> method into our </a:t>
            </a:r>
            <a:r>
              <a:rPr lang="id-ID" altLang="en-US" sz="2000">
                <a:solidFill>
                  <a:srgbClr val="FF0000"/>
                </a:solidFill>
              </a:rPr>
              <a:t>ChartJs Object</a:t>
            </a:r>
            <a:r>
              <a:rPr lang="id-ID" altLang="en-US" sz="2000"/>
              <a:t>.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make it easy to use, we can put all of that funtionaliti inside a template called with </a:t>
            </a:r>
            <a:r>
              <a:rPr lang="id-ID" altLang="en-US" sz="2000">
                <a:solidFill>
                  <a:srgbClr val="FF0000"/>
                </a:solidFill>
              </a:rPr>
              <a:t>_chart_control.html</a:t>
            </a:r>
            <a:endParaRPr lang="id-ID" altLang="en-US" sz="20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3383915"/>
            <a:ext cx="10062210" cy="28232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59175" y="6207125"/>
            <a:ext cx="76504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pertemuan_8\2_ChartJs_SocketIO\app\templates\widgets\chart\_chart_control.html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1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Update Chart JS data using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1727835"/>
            <a:ext cx="10062210" cy="28232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70200" y="4551045"/>
            <a:ext cx="76504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pertemuan_8\2_ChartJs_SocketIO\app\templates\widgets\chart\_chart_control.html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75285" y="1267460"/>
            <a:ext cx="26562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2400"/>
              <a:t>_chart_control.html</a:t>
            </a:r>
            <a:endParaRPr lang="id-ID" altLang="en-US" sz="240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rcRect l="2404" t="16331" r="2168" b="70284"/>
          <a:stretch>
            <a:fillRect/>
          </a:stretch>
        </p:blipFill>
        <p:spPr>
          <a:xfrm>
            <a:off x="542925" y="6040755"/>
            <a:ext cx="9977755" cy="6616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458470" y="5026025"/>
            <a:ext cx="87172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  <a:sym typeface="+mn-ea"/>
              </a:rPr>
              <a:t>_chart_control.htm</a:t>
            </a:r>
            <a:r>
              <a:rPr lang="id-ID" altLang="en-US" sz="2000">
                <a:sym typeface="+mn-ea"/>
              </a:rPr>
              <a:t>l template will be rendered to be look like bellow.</a:t>
            </a:r>
            <a:endParaRPr lang="id-ID" alt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We can see there is a button </a:t>
            </a:r>
            <a:r>
              <a:rPr lang="id-ID" altLang="en-US" sz="2000" b="1"/>
              <a:t>Start</a:t>
            </a:r>
            <a:r>
              <a:rPr lang="id-ID" altLang="en-US" sz="2000"/>
              <a:t>, </a:t>
            </a:r>
            <a:r>
              <a:rPr lang="id-ID" altLang="en-US" sz="2000" b="1"/>
              <a:t>Stop </a:t>
            </a:r>
            <a:r>
              <a:rPr lang="id-ID" altLang="en-US" sz="2000"/>
              <a:t>and </a:t>
            </a:r>
            <a:r>
              <a:rPr lang="id-ID" altLang="en-US" sz="2000" b="1"/>
              <a:t>Clear </a:t>
            </a:r>
            <a:r>
              <a:rPr lang="id-ID" altLang="en-US" sz="2000"/>
              <a:t>Data.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And also we have</a:t>
            </a:r>
            <a:r>
              <a:rPr lang="id-ID" altLang="en-US" sz="2000" b="1"/>
              <a:t> last received time</a:t>
            </a:r>
            <a:r>
              <a:rPr lang="id-ID" altLang="en-US" sz="2000"/>
              <a:t> and</a:t>
            </a:r>
            <a:r>
              <a:rPr lang="id-ID" altLang="en-US" sz="2000" b="1"/>
              <a:t> icon socketio connected/disconnected</a:t>
            </a:r>
            <a:endParaRPr lang="id-ID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1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Update Chart JS data using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2925" y="1576070"/>
            <a:ext cx="94919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To use that in our </a:t>
            </a:r>
            <a:r>
              <a:rPr lang="id-ID" altLang="en-US" sz="2000">
                <a:solidFill>
                  <a:srgbClr val="FF0000"/>
                </a:solidFill>
              </a:rPr>
              <a:t>index.html</a:t>
            </a:r>
            <a:r>
              <a:rPr lang="id-ID" altLang="en-US" sz="2000"/>
              <a:t> template, jus call the macro </a:t>
            </a:r>
            <a:r>
              <a:rPr lang="id-ID" altLang="en-US" sz="2000">
                <a:solidFill>
                  <a:srgbClr val="FF0000"/>
                </a:solidFill>
              </a:rPr>
              <a:t>render_chart_control() </a:t>
            </a:r>
            <a:r>
              <a:rPr lang="id-ID" altLang="en-US" sz="2000"/>
              <a:t>from </a:t>
            </a:r>
            <a:r>
              <a:rPr lang="id-ID" altLang="en-US" sz="2000">
                <a:solidFill>
                  <a:srgbClr val="FF0000"/>
                </a:solidFill>
              </a:rPr>
              <a:t>_chart_control.html</a:t>
            </a:r>
            <a:r>
              <a:rPr lang="id-ID" altLang="en-US" sz="2000"/>
              <a:t> widgets </a:t>
            </a:r>
            <a:endParaRPr lang="id-ID" altLang="en-US" sz="20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2470150"/>
            <a:ext cx="9101455" cy="23412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907030" y="4811395"/>
            <a:ext cx="6822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pertemuan_8\2_ChartJs_SocketIO\app\templates\index.html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1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Update Chart JS data using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69680" y="1440815"/>
            <a:ext cx="32067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Then we should add </a:t>
            </a:r>
            <a:r>
              <a:rPr lang="id-ID" altLang="en-US" sz="2000" b="1"/>
              <a:t>socketio event handler</a:t>
            </a:r>
            <a:r>
              <a:rPr lang="id-ID" altLang="en-US" sz="2000"/>
              <a:t> in serverside to receive emit message from cllient on </a:t>
            </a:r>
            <a:r>
              <a:rPr lang="id-ID" altLang="en-US" sz="2000" b="1"/>
              <a:t>start </a:t>
            </a:r>
            <a:r>
              <a:rPr lang="id-ID" altLang="en-US" sz="2000"/>
              <a:t>and </a:t>
            </a:r>
            <a:r>
              <a:rPr lang="id-ID" altLang="en-US" sz="2000" b="1"/>
              <a:t>update </a:t>
            </a:r>
            <a:r>
              <a:rPr lang="id-ID" altLang="en-US" sz="2000"/>
              <a:t>data.</a:t>
            </a:r>
            <a:endParaRPr lang="id-ID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alt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altLang="en-US" sz="2000"/>
              <a:t>We just use a </a:t>
            </a:r>
            <a:r>
              <a:rPr lang="id-ID" altLang="en-US" sz="2000" b="1"/>
              <a:t>simple random generator</a:t>
            </a:r>
            <a:r>
              <a:rPr lang="id-ID" altLang="en-US" sz="2000"/>
              <a:t> just to simulating data supertemuan_8\2_ChartJs_SocketIO\app\views\home.py.</a:t>
            </a:r>
            <a:endParaRPr lang="id-ID" alt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2357120" y="6452870"/>
            <a:ext cx="651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pertemuan_8\2_ChartJs_SocketIO\app\views\home.py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575435"/>
            <a:ext cx="8627110" cy="48774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42570" y="1115060"/>
            <a:ext cx="6032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d-ID" altLang="en-US" sz="2400"/>
              <a:t>Socketio Handler in Views (home.py)</a:t>
            </a:r>
            <a:endParaRPr lang="id-ID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41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Update Chart JS data using SocketIO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6170" y="2637155"/>
            <a:ext cx="8593455" cy="40659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24865" y="1495425"/>
            <a:ext cx="68580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Invoking app by run </a:t>
            </a:r>
            <a:r>
              <a:rPr lang="id-ID" altLang="en-US" sz="2000">
                <a:solidFill>
                  <a:srgbClr val="FF0000"/>
                </a:solidFill>
              </a:rPr>
              <a:t>pertemuan_8\2_ChartJs_SocketIO\run.py</a:t>
            </a:r>
            <a:endParaRPr lang="id-ID" alt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Open</a:t>
            </a:r>
            <a:r>
              <a:rPr lang="id-ID" altLang="en-US" sz="2000">
                <a:solidFill>
                  <a:srgbClr val="FF0000"/>
                </a:solidFill>
              </a:rPr>
              <a:t> localhost:5000</a:t>
            </a:r>
            <a:r>
              <a:rPr lang="id-ID" altLang="en-US" sz="2000"/>
              <a:t> in browser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there should be a chart control exist on above our Chart,</a:t>
            </a:r>
            <a:endParaRPr lang="id-ID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Using Two Data Series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38200" y="1235075"/>
            <a:ext cx="944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If we want to add more than one data series in one chart, we can do the following step,</a:t>
            </a:r>
            <a:endParaRPr lang="id-ID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1753235"/>
            <a:ext cx="5321935" cy="46901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60770" y="1753870"/>
            <a:ext cx="5631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Create a </a:t>
            </a:r>
            <a:r>
              <a:rPr lang="id-ID" altLang="en-US" sz="2000" b="1"/>
              <a:t>List of Dictionary</a:t>
            </a:r>
            <a:r>
              <a:rPr lang="id-ID" altLang="en-US" sz="2000"/>
              <a:t> for ChartJs datasets.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Each dictionary item, </a:t>
            </a:r>
            <a:r>
              <a:rPr lang="id-ID" altLang="en-US" sz="2000">
                <a:solidFill>
                  <a:srgbClr val="FF0000"/>
                </a:solidFill>
              </a:rPr>
              <a:t>will be rendered as a different series if we put a different label</a:t>
            </a:r>
            <a:r>
              <a:rPr lang="id-ID" altLang="en-US" sz="2000"/>
              <a:t>.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we can pass the </a:t>
            </a:r>
            <a:r>
              <a:rPr lang="id-ID" altLang="en-US" sz="2000" b="1"/>
              <a:t>data </a:t>
            </a:r>
            <a:r>
              <a:rPr lang="id-ID" altLang="en-US" sz="2000"/>
              <a:t>point  on each series with pairs</a:t>
            </a:r>
            <a:r>
              <a:rPr lang="id-ID" altLang="en-US" sz="2000" b="1"/>
              <a:t> x,y</a:t>
            </a:r>
            <a:r>
              <a:rPr lang="id-ID" altLang="en-US" sz="2000"/>
              <a:t>.</a:t>
            </a:r>
            <a:endParaRPr lang="id-ID" alt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838200" y="6443345"/>
            <a:ext cx="5377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pertemuan_8\3_Two_Data_Series\app\views\home.py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29895" y="2070100"/>
            <a:ext cx="351790" cy="192913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id-ID" altLang="en-US">
                <a:solidFill>
                  <a:srgbClr val="FF0000"/>
                </a:solidFill>
              </a:rPr>
              <a:t>Series 1</a:t>
            </a:r>
            <a:endParaRPr lang="id-ID" altLang="en-US">
              <a:solidFill>
                <a:srgbClr val="FF0000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29895" y="4211320"/>
            <a:ext cx="351790" cy="192913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id-ID" altLang="en-US">
                <a:solidFill>
                  <a:srgbClr val="FF0000"/>
                </a:solidFill>
              </a:rPr>
              <a:t>Series 2</a:t>
            </a:r>
            <a:endParaRPr lang="id-ID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Using Two Data Series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38200" y="1235075"/>
            <a:ext cx="8644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Also for</a:t>
            </a:r>
            <a:r>
              <a:rPr lang="id-ID" altLang="en-US" sz="2000" b="1"/>
              <a:t> socketio event handler </a:t>
            </a:r>
            <a:r>
              <a:rPr lang="id-ID" altLang="en-US" sz="2000"/>
              <a:t>in serverside need to update for taht two series</a:t>
            </a:r>
            <a:endParaRPr lang="id-ID" alt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838200" y="6443345"/>
            <a:ext cx="5377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pertemuan_8\3_Two_Data_Series\app\views\home.py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29895" y="2070100"/>
            <a:ext cx="351790" cy="192913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id-ID" altLang="en-US">
                <a:solidFill>
                  <a:srgbClr val="FF0000"/>
                </a:solidFill>
              </a:rPr>
              <a:t>Series 1</a:t>
            </a:r>
            <a:endParaRPr lang="id-ID" altLang="en-US">
              <a:solidFill>
                <a:srgbClr val="FF0000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29895" y="4211320"/>
            <a:ext cx="351790" cy="192913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id-ID" altLang="en-US">
                <a:solidFill>
                  <a:srgbClr val="FF0000"/>
                </a:solidFill>
              </a:rPr>
              <a:t>Series 2</a:t>
            </a:r>
            <a:endParaRPr lang="id-ID" alt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1993900"/>
            <a:ext cx="9453245" cy="4262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Using Two Data Series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4865" y="1495425"/>
            <a:ext cx="80467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Invoking app by run </a:t>
            </a:r>
            <a:r>
              <a:rPr lang="id-ID" altLang="en-US" sz="2000">
                <a:solidFill>
                  <a:srgbClr val="FF0000"/>
                </a:solidFill>
              </a:rPr>
              <a:t>pertemuan_8\3_Two_Data_Series\run.py</a:t>
            </a:r>
            <a:endParaRPr lang="id-ID" alt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Open</a:t>
            </a:r>
            <a:r>
              <a:rPr lang="id-ID" altLang="en-US" sz="2000">
                <a:solidFill>
                  <a:srgbClr val="FF0000"/>
                </a:solidFill>
              </a:rPr>
              <a:t> localhost:5000</a:t>
            </a:r>
            <a:r>
              <a:rPr lang="id-ID" altLang="en-US" sz="2000"/>
              <a:t> in browser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there should be a two data series rendered and updated by socketio</a:t>
            </a:r>
            <a:endParaRPr lang="id-ID" alt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510155"/>
            <a:ext cx="781050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Unified Chart Control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4865" y="1361440"/>
            <a:ext cx="99218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Previously we see that </a:t>
            </a:r>
            <a:r>
              <a:rPr lang="id-ID" altLang="en-US" sz="2000" b="1"/>
              <a:t>each chart has own chart control to start and stop update data</a:t>
            </a:r>
            <a:endParaRPr lang="id-ID" altLang="en-US" sz="20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But if we have multiple chart element, then we want to update it automatically by SocketIO,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Using chart control per chart is hard to use.</a:t>
            </a:r>
            <a:endParaRPr lang="id-ID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2376170"/>
            <a:ext cx="104013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id-ID" altLang="en-US">
                <a:solidFill>
                  <a:schemeClr val="tx1"/>
                </a:solidFill>
                <a:sym typeface="+mn-ea"/>
              </a:rPr>
              <a:t>ChartJS &amp; SocketIO</a:t>
            </a:r>
            <a:endParaRPr lang="id-ID" altLang="en-US">
              <a:solidFill>
                <a:schemeClr val="tx1"/>
              </a:solidFill>
              <a:sym typeface="+mn-ea"/>
            </a:endParaRPr>
          </a:p>
          <a:p>
            <a:r>
              <a:rPr lang="id-ID" altLang="en-US">
                <a:solidFill>
                  <a:schemeClr val="tx1"/>
                </a:solidFill>
                <a:sym typeface="+mn-ea"/>
              </a:rPr>
              <a:t>HTTP API Integration</a:t>
            </a:r>
            <a:endParaRPr lang="id-ID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Unified Chart Control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4865" y="1361440"/>
            <a:ext cx="107715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So, now we will create a new way to render chart control that can help us to start and stop update data for all chart in our template,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do this, we need use a different chart control widget called </a:t>
            </a:r>
            <a:r>
              <a:rPr lang="id-ID" altLang="en-US" sz="2000">
                <a:solidFill>
                  <a:srgbClr val="FF0000"/>
                </a:solidFill>
              </a:rPr>
              <a:t>_unified_chart_control.html</a:t>
            </a:r>
            <a:r>
              <a:rPr lang="id-ID" altLang="en-US" sz="2000"/>
              <a:t>, 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This </a:t>
            </a:r>
            <a:r>
              <a:rPr lang="id-ID" altLang="en-US" sz="2000">
                <a:sym typeface="+mn-ea"/>
              </a:rPr>
              <a:t>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_unified_chart_control.html </a:t>
            </a:r>
            <a:r>
              <a:rPr lang="id-ID" altLang="en-US" sz="2000"/>
              <a:t>will be rendered like below,</a:t>
            </a:r>
            <a:endParaRPr lang="id-ID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29955"/>
          <a:stretch>
            <a:fillRect/>
          </a:stretch>
        </p:blipFill>
        <p:spPr>
          <a:xfrm>
            <a:off x="1090295" y="2820035"/>
            <a:ext cx="9593580" cy="33566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Rectangles 9"/>
          <p:cNvSpPr/>
          <p:nvPr/>
        </p:nvSpPr>
        <p:spPr>
          <a:xfrm>
            <a:off x="8076565" y="3069590"/>
            <a:ext cx="2844165" cy="5492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Unified Chart Control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4865" y="1361440"/>
            <a:ext cx="10771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Basicly , inside</a:t>
            </a:r>
            <a:r>
              <a:rPr lang="id-ID" altLang="en-US" sz="2000">
                <a:solidFill>
                  <a:srgbClr val="FF0000"/>
                </a:solidFill>
              </a:rPr>
              <a:t> _unified_chart_control.html </a:t>
            </a:r>
            <a:r>
              <a:rPr lang="id-ID" altLang="en-US" sz="2000"/>
              <a:t>there is a marco </a:t>
            </a:r>
            <a:r>
              <a:rPr lang="id-ID" altLang="en-US" sz="2000">
                <a:solidFill>
                  <a:srgbClr val="FF0000"/>
                </a:solidFill>
              </a:rPr>
              <a:t>render_chart_control()</a:t>
            </a:r>
            <a:r>
              <a:rPr lang="id-ID" altLang="en-US" sz="2000"/>
              <a:t> that can do an update data to all chart object in our template.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2233930"/>
            <a:ext cx="10024110" cy="30949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94970" y="5328920"/>
            <a:ext cx="10613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pertemuan_8\4_Unified_Chart_Control\app\templates\widgets\chart\_unified_chart_control.html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Unified Chart Control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4865" y="1361440"/>
            <a:ext cx="107715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use this widget in our template, just put under the breadcrum section,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 important things is, to make _</a:t>
            </a:r>
            <a:r>
              <a:rPr lang="id-ID" altLang="en-US" sz="2000" b="1"/>
              <a:t>unified_chart_control.html</a:t>
            </a:r>
            <a:r>
              <a:rPr lang="id-ID" altLang="en-US" sz="2000"/>
              <a:t> able to update all series in our template  we need to assign </a:t>
            </a:r>
            <a:r>
              <a:rPr lang="id-ID" altLang="en-US" sz="2000" b="1"/>
              <a:t>all chart object </a:t>
            </a:r>
            <a:r>
              <a:rPr lang="id-ID" altLang="en-US" sz="2000"/>
              <a:t>into the macro </a:t>
            </a:r>
            <a:r>
              <a:rPr lang="id-ID" altLang="en-US" sz="2000" b="1">
                <a:solidFill>
                  <a:srgbClr val="FF0000"/>
                </a:solidFill>
              </a:rPr>
              <a:t>render_unified_chart_control()</a:t>
            </a:r>
            <a:r>
              <a:rPr lang="id-ID" altLang="en-US" sz="2000"/>
              <a:t>.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All everything in serverside (Views) is remaining the same.</a:t>
            </a:r>
            <a:endParaRPr lang="id-ID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639695"/>
            <a:ext cx="10559415" cy="11010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54600" y="3740785"/>
            <a:ext cx="6435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pertemuan_8\4_Unified_Chart_Control\app\templates\index.html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639695"/>
            <a:ext cx="10559415" cy="11010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054600" y="3740785"/>
            <a:ext cx="6435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pertemuan_8\4_Unified_Chart_Control\app\templates\index.html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84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Unified Chart Control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495425"/>
            <a:ext cx="74028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Invoking app by run </a:t>
            </a:r>
            <a:r>
              <a:rPr lang="id-ID" altLang="en-US" sz="2000">
                <a:solidFill>
                  <a:srgbClr val="FF0000"/>
                </a:solidFill>
              </a:rPr>
              <a:t>pertemuan_8\4_Unified_Chart_Control\run.py</a:t>
            </a:r>
            <a:endParaRPr lang="id-ID" alt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Open</a:t>
            </a:r>
            <a:r>
              <a:rPr lang="id-ID" altLang="en-US" sz="2000">
                <a:solidFill>
                  <a:srgbClr val="FF0000"/>
                </a:solidFill>
              </a:rPr>
              <a:t> localhost:5000</a:t>
            </a:r>
            <a:r>
              <a:rPr lang="id-ID" altLang="en-US" sz="2000"/>
              <a:t> in browser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there will be an unified chart control rendered</a:t>
            </a:r>
            <a:endParaRPr lang="id-ID" alt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b="29955"/>
          <a:stretch>
            <a:fillRect/>
          </a:stretch>
        </p:blipFill>
        <p:spPr>
          <a:xfrm>
            <a:off x="1090295" y="2820035"/>
            <a:ext cx="9593580" cy="33566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5" name="Rectangles 14"/>
          <p:cNvSpPr/>
          <p:nvPr/>
        </p:nvSpPr>
        <p:spPr>
          <a:xfrm>
            <a:off x="8076565" y="3069590"/>
            <a:ext cx="2844165" cy="5492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8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Integrate with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336280" y="1467485"/>
            <a:ext cx="3855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Previously, we are using a </a:t>
            </a:r>
            <a:r>
              <a:rPr lang="id-ID" altLang="en-US" sz="2000" b="1"/>
              <a:t>dummy data</a:t>
            </a:r>
            <a:r>
              <a:rPr lang="id-ID" altLang="en-US" sz="2000"/>
              <a:t> for our case,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Now we will query into </a:t>
            </a:r>
            <a:r>
              <a:rPr lang="id-ID" altLang="en-US" sz="2000" b="1"/>
              <a:t>Sensor Model </a:t>
            </a:r>
            <a:r>
              <a:rPr lang="id-ID" altLang="en-US" sz="2000"/>
              <a:t>to retrieve a sensor data direcly from database than used it into our chart,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do this, we just create a Query object into </a:t>
            </a:r>
            <a:r>
              <a:rPr lang="id-ID" altLang="en-US" sz="2000" b="1"/>
              <a:t>Sensor model</a:t>
            </a:r>
            <a:r>
              <a:rPr lang="id-ID" altLang="en-US" sz="2000"/>
              <a:t>, dan inserting that result into </a:t>
            </a:r>
            <a:r>
              <a:rPr lang="id-ID" altLang="en-US" sz="2000" b="1"/>
              <a:t>chartjs datasets data,</a:t>
            </a:r>
            <a:endParaRPr lang="id-ID" altLang="en-US" sz="20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1467485"/>
            <a:ext cx="7479665" cy="48691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30250" y="6320790"/>
            <a:ext cx="7479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pertemuan_8\5_Integrate_With_SQLAlchemy\app\views\home.py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8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Integrate with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29615" y="1467485"/>
            <a:ext cx="100164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For the socketio event handler for start and update data in serverside, we are still use a rundom value like below,</a:t>
            </a:r>
            <a:endParaRPr lang="id-ID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3266440" y="6320790"/>
            <a:ext cx="7479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pertemuan_8\5_Integrate_With_SQLAlchemy\app\views\home.py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2535555"/>
            <a:ext cx="10015220" cy="37852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287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Integrate with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495425"/>
            <a:ext cx="80422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Invoking app by run </a:t>
            </a:r>
            <a:r>
              <a:rPr lang="id-ID" altLang="en-US" sz="2000">
                <a:solidFill>
                  <a:srgbClr val="FF0000"/>
                </a:solidFill>
              </a:rPr>
              <a:t>pertemuan_8\5_Integrate_With_SQLAlchemy\run.py</a:t>
            </a:r>
            <a:endParaRPr lang="id-ID" alt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Open</a:t>
            </a:r>
            <a:r>
              <a:rPr lang="id-ID" altLang="en-US" sz="2000">
                <a:solidFill>
                  <a:srgbClr val="FF0000"/>
                </a:solidFill>
              </a:rPr>
              <a:t> localhost:5000</a:t>
            </a:r>
            <a:r>
              <a:rPr lang="id-ID" altLang="en-US" sz="2000"/>
              <a:t> in browser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the first data will retrieved from Sensor Model.</a:t>
            </a:r>
            <a:endParaRPr lang="id-ID" altLang="en-US" sz="20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1030" y="4585970"/>
            <a:ext cx="10153650" cy="21526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594610"/>
            <a:ext cx="8595995" cy="28936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31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Presistent Message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347470"/>
            <a:ext cx="11219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Previously we see that our random data sended by socketio from server into the client is </a:t>
            </a:r>
            <a:r>
              <a:rPr lang="id-ID" altLang="en-US" sz="2000" b="1"/>
              <a:t>not saved presistent in teh database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So if we reload the page, we </a:t>
            </a:r>
            <a:r>
              <a:rPr lang="id-ID" altLang="en-US" sz="2000" b="1"/>
              <a:t>will loss all of that received</a:t>
            </a:r>
            <a:r>
              <a:rPr lang="id-ID" altLang="en-US" sz="2000"/>
              <a:t> data in our chart,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solve this issue, we need to </a:t>
            </a:r>
            <a:r>
              <a:rPr lang="id-ID" altLang="en-US" sz="2000" b="1"/>
              <a:t>save the data each time socketio send that to the client</a:t>
            </a:r>
            <a:r>
              <a:rPr lang="id-ID" altLang="en-US" sz="2000"/>
              <a:t>.</a:t>
            </a:r>
            <a:endParaRPr lang="id-ID" altLang="en-US" sz="2000"/>
          </a:p>
        </p:txBody>
      </p:sp>
      <p:sp>
        <p:nvSpPr>
          <p:cNvPr id="10" name="Folded Corner 9"/>
          <p:cNvSpPr/>
          <p:nvPr/>
        </p:nvSpPr>
        <p:spPr>
          <a:xfrm>
            <a:off x="1548765" y="3423285"/>
            <a:ext cx="3447415" cy="33064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6655435" y="3422650"/>
            <a:ext cx="3351530" cy="3306445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964055" y="3672840"/>
            <a:ext cx="2644140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75000"/>
                  </a:schemeClr>
                </a:solidFill>
              </a14:hiddenFill>
            </a:ext>
          </a:extLst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start/update event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252335" y="3569335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start Button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252335" y="4370705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start event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953260" y="5718810"/>
            <a:ext cx="263842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data</a:t>
            </a:r>
            <a:endParaRPr lang="en-US"/>
          </a:p>
        </p:txBody>
      </p:sp>
      <p:cxnSp>
        <p:nvCxnSpPr>
          <p:cNvPr id="17" name="Elbow Connector 16"/>
          <p:cNvCxnSpPr>
            <a:stCxn id="15" idx="1"/>
            <a:endCxn id="13" idx="3"/>
          </p:cNvCxnSpPr>
          <p:nvPr/>
        </p:nvCxnSpPr>
        <p:spPr>
          <a:xfrm rot="10800000">
            <a:off x="4608195" y="3856990"/>
            <a:ext cx="2644140" cy="69786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252335" y="4987925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data</a:t>
            </a:r>
            <a:endParaRPr lang="en-US"/>
          </a:p>
        </p:txBody>
      </p:sp>
      <p:cxnSp>
        <p:nvCxnSpPr>
          <p:cNvPr id="19" name="Elbow Connector 18"/>
          <p:cNvCxnSpPr>
            <a:stCxn id="16" idx="3"/>
            <a:endCxn id="18" idx="1"/>
          </p:cNvCxnSpPr>
          <p:nvPr/>
        </p:nvCxnSpPr>
        <p:spPr>
          <a:xfrm flipV="1">
            <a:off x="4591685" y="5172075"/>
            <a:ext cx="2660650" cy="730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8253095" y="3937635"/>
            <a:ext cx="4445" cy="43307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26" idx="0"/>
          </p:cNvCxnSpPr>
          <p:nvPr/>
        </p:nvCxnSpPr>
        <p:spPr>
          <a:xfrm>
            <a:off x="3286125" y="4041140"/>
            <a:ext cx="3175" cy="36512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263130" y="5605145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update event</a:t>
            </a:r>
            <a:endParaRPr lang="en-US"/>
          </a:p>
        </p:txBody>
      </p:sp>
      <p:cxnSp>
        <p:nvCxnSpPr>
          <p:cNvPr id="23" name="Elbow Connector 22"/>
          <p:cNvCxnSpPr>
            <a:stCxn id="22" idx="2"/>
            <a:endCxn id="13" idx="1"/>
          </p:cNvCxnSpPr>
          <p:nvPr/>
        </p:nvCxnSpPr>
        <p:spPr>
          <a:xfrm rot="5400000" flipH="1">
            <a:off x="4055745" y="1765300"/>
            <a:ext cx="2116455" cy="6299835"/>
          </a:xfrm>
          <a:prstGeom prst="bentConnector4">
            <a:avLst>
              <a:gd name="adj1" fmla="val -11251"/>
              <a:gd name="adj2" fmla="val 10378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2413000" y="293941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(home.py)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7263130" y="2939415"/>
            <a:ext cx="230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Templates (index.html)</a:t>
            </a:r>
            <a:endParaRPr lang="en-US"/>
          </a:p>
        </p:txBody>
      </p:sp>
      <p:cxnSp>
        <p:nvCxnSpPr>
          <p:cNvPr id="27" name="Straight Arrow Connector 26"/>
          <p:cNvCxnSpPr>
            <a:stCxn id="18" idx="2"/>
            <a:endCxn id="22" idx="0"/>
          </p:cNvCxnSpPr>
          <p:nvPr/>
        </p:nvCxnSpPr>
        <p:spPr>
          <a:xfrm>
            <a:off x="8253095" y="5356225"/>
            <a:ext cx="10795" cy="24892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969770" y="4406265"/>
            <a:ext cx="26384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save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9" name="Straight Arrow Connector 28"/>
          <p:cNvCxnSpPr>
            <a:stCxn id="31" idx="2"/>
            <a:endCxn id="16" idx="0"/>
          </p:cNvCxnSpPr>
          <p:nvPr/>
        </p:nvCxnSpPr>
        <p:spPr>
          <a:xfrm>
            <a:off x="3272790" y="5412740"/>
            <a:ext cx="0" cy="30607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953260" y="5044440"/>
            <a:ext cx="26384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load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2" name="Straight Arrow Connector 31"/>
          <p:cNvCxnSpPr>
            <a:stCxn id="26" idx="2"/>
            <a:endCxn id="31" idx="0"/>
          </p:cNvCxnSpPr>
          <p:nvPr/>
        </p:nvCxnSpPr>
        <p:spPr>
          <a:xfrm flipH="1">
            <a:off x="3272790" y="4774565"/>
            <a:ext cx="16510" cy="26987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31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Presistent Message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13525" y="1252855"/>
            <a:ext cx="54317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help us </a:t>
            </a:r>
            <a:r>
              <a:rPr lang="id-ID" altLang="en-US" sz="2000">
                <a:solidFill>
                  <a:srgbClr val="FF0000"/>
                </a:solidFill>
              </a:rPr>
              <a:t>generating the data</a:t>
            </a:r>
            <a:r>
              <a:rPr lang="id-ID" altLang="en-US" sz="2000"/>
              <a:t> and </a:t>
            </a:r>
            <a:r>
              <a:rPr lang="id-ID" altLang="en-US" sz="2000">
                <a:solidFill>
                  <a:srgbClr val="FF0000"/>
                </a:solidFill>
              </a:rPr>
              <a:t>inserting to database</a:t>
            </a:r>
            <a:r>
              <a:rPr lang="id-ID" altLang="en-US" sz="2000"/>
              <a:t> then </a:t>
            </a:r>
            <a:r>
              <a:rPr lang="id-ID" altLang="en-US" sz="2000">
                <a:solidFill>
                  <a:srgbClr val="FF0000"/>
                </a:solidFill>
              </a:rPr>
              <a:t>distributing to all socketio event handler</a:t>
            </a:r>
            <a:r>
              <a:rPr lang="id-ID" altLang="en-US" sz="2000"/>
              <a:t>, we need to create a new </a:t>
            </a:r>
            <a:r>
              <a:rPr lang="id-ID" altLang="en-US" sz="2000" b="1"/>
              <a:t>class </a:t>
            </a:r>
            <a:r>
              <a:rPr lang="id-ID" altLang="en-US" sz="2000"/>
              <a:t>called with </a:t>
            </a:r>
            <a:r>
              <a:rPr lang="id-ID" altLang="en-US" sz="2000" b="1"/>
              <a:t>SensorDataFactory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we just call the method </a:t>
            </a:r>
            <a:r>
              <a:rPr lang="id-ID" altLang="en-US" sz="2000">
                <a:solidFill>
                  <a:srgbClr val="FF0000"/>
                </a:solidFill>
              </a:rPr>
              <a:t>.insertData()</a:t>
            </a:r>
            <a:r>
              <a:rPr lang="id-ID" altLang="en-US" sz="2000"/>
              <a:t> one time to</a:t>
            </a:r>
            <a:r>
              <a:rPr lang="id-ID" altLang="en-US" sz="2000">
                <a:solidFill>
                  <a:srgbClr val="FF0000"/>
                </a:solidFill>
              </a:rPr>
              <a:t> insert data into database</a:t>
            </a:r>
            <a:r>
              <a:rPr lang="id-ID" altLang="en-US" sz="2000"/>
              <a:t>, 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And we can use </a:t>
            </a:r>
            <a:r>
              <a:rPr lang="id-ID" altLang="en-US" sz="2000">
                <a:solidFill>
                  <a:srgbClr val="FF0000"/>
                </a:solidFill>
              </a:rPr>
              <a:t>.getData() </a:t>
            </a:r>
            <a:r>
              <a:rPr lang="id-ID" altLang="en-US" sz="2000"/>
              <a:t>method in all socketio event handler to </a:t>
            </a:r>
            <a:r>
              <a:rPr lang="id-ID" altLang="en-US" sz="2000">
                <a:solidFill>
                  <a:srgbClr val="FF0000"/>
                </a:solidFill>
              </a:rPr>
              <a:t>retrieve the</a:t>
            </a:r>
            <a:r>
              <a:rPr lang="id-ID" altLang="en-US" sz="2000"/>
              <a:t> </a:t>
            </a:r>
            <a:r>
              <a:rPr lang="id-ID" altLang="en-US" sz="2000">
                <a:solidFill>
                  <a:srgbClr val="FF0000"/>
                </a:solidFill>
              </a:rPr>
              <a:t>latest data availabel</a:t>
            </a:r>
            <a:r>
              <a:rPr lang="id-ID" altLang="en-US" sz="2000"/>
              <a:t>.</a:t>
            </a:r>
            <a:endParaRPr lang="id-ID" altLang="en-US" sz="20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045" y="1252855"/>
            <a:ext cx="6380480" cy="55175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43125" y="6463665"/>
            <a:ext cx="44704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pertemuan_8\6_Presistent_Message\app\views\home.py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31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Presistent Message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13525" y="1252855"/>
            <a:ext cx="543179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use </a:t>
            </a:r>
            <a:r>
              <a:rPr lang="id-ID" altLang="en-US" sz="2000" b="1">
                <a:sym typeface="+mn-ea"/>
              </a:rPr>
              <a:t>SensorDataFactory </a:t>
            </a:r>
            <a:r>
              <a:rPr lang="id-ID" altLang="en-US" sz="2000">
                <a:sym typeface="+mn-ea"/>
              </a:rPr>
              <a:t>class, we need to instantiat the class into object called </a:t>
            </a:r>
            <a:r>
              <a:rPr lang="id-ID" altLang="en-US" sz="2000" b="1">
                <a:sym typeface="+mn-ea"/>
              </a:rPr>
              <a:t>factory</a:t>
            </a:r>
            <a:r>
              <a:rPr lang="id-ID" altLang="en-US" sz="2000">
                <a:sym typeface="+mn-ea"/>
              </a:rPr>
              <a:t>,</a:t>
            </a:r>
            <a:r>
              <a:rPr lang="id-ID" altLang="en-US" sz="2000"/>
              <a:t> 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we can call the method </a:t>
            </a:r>
            <a:endParaRPr lang="id-ID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factory.insertData()</a:t>
            </a:r>
            <a:endParaRPr lang="id-ID" altLang="en-US" sz="2000">
              <a:solidFill>
                <a:srgbClr val="FF000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>
                <a:solidFill>
                  <a:srgbClr val="FF0000"/>
                </a:solidFill>
              </a:rPr>
              <a:t>factory.getData()</a:t>
            </a:r>
            <a:endParaRPr lang="id-ID" altLang="en-US" sz="2000">
              <a:solidFill>
                <a:srgbClr val="FF000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in our </a:t>
            </a:r>
            <a:r>
              <a:rPr lang="id-ID" altLang="en-US" sz="2000" b="1"/>
              <a:t>socketio event handler</a:t>
            </a:r>
            <a:r>
              <a:rPr lang="id-ID" altLang="en-US" sz="2000"/>
              <a:t> for </a:t>
            </a:r>
            <a:r>
              <a:rPr lang="id-ID" altLang="en-US" sz="2000" b="1"/>
              <a:t>linechart</a:t>
            </a:r>
            <a:endParaRPr lang="id-ID" altLang="en-US" sz="2000" b="1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 sz="2000" b="1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in socketio event handler for other chart like the </a:t>
            </a:r>
            <a:r>
              <a:rPr lang="id-ID" altLang="en-US" sz="2000" b="1"/>
              <a:t>temperature gauge</a:t>
            </a:r>
            <a:r>
              <a:rPr lang="id-ID" altLang="en-US" sz="2000"/>
              <a:t>, we just call </a:t>
            </a:r>
            <a:r>
              <a:rPr lang="id-ID" altLang="en-US" sz="2000">
                <a:solidFill>
                  <a:srgbClr val="FF0000"/>
                </a:solidFill>
              </a:rPr>
              <a:t>factory.getData() </a:t>
            </a:r>
            <a:r>
              <a:rPr lang="id-ID" altLang="en-US" sz="2000"/>
              <a:t>method, since the data is already inserted in linechart event handler,</a:t>
            </a:r>
            <a:endParaRPr lang="id-ID" altLang="en-US" sz="200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0" lvl="1" indent="0" algn="l">
              <a:buNone/>
            </a:pPr>
            <a:r>
              <a:rPr lang="id-ID" altLang="en-US" sz="1600"/>
              <a:t>*) if we call </a:t>
            </a:r>
            <a:r>
              <a:rPr lang="id-ID" altLang="en-US" sz="1600">
                <a:solidFill>
                  <a:srgbClr val="FF0000"/>
                </a:solidFill>
                <a:sym typeface="+mn-ea"/>
              </a:rPr>
              <a:t>factory.insertData() </a:t>
            </a:r>
            <a:r>
              <a:rPr lang="id-ID" altLang="en-US" sz="1600"/>
              <a:t>twice, then the data will be inserted twice.</a:t>
            </a:r>
            <a:endParaRPr lang="id-ID" alt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d-ID" alt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1245870" y="6339840"/>
            <a:ext cx="44704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pertemuan_8\6_Presistent_Message\app\views\home.py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3410" y="1252855"/>
            <a:ext cx="3691890" cy="10007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410" y="2391410"/>
            <a:ext cx="5651500" cy="2075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4729480"/>
            <a:ext cx="5102860" cy="1610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78605" y="2938145"/>
            <a:ext cx="36747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ChartJs &amp; SocketIO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id-ID" altLang="en-US" sz="2400">
                <a:solidFill>
                  <a:schemeClr val="tx1"/>
                </a:solidFill>
              </a:rPr>
              <a:t>All ChartJS Chart Sample</a:t>
            </a:r>
            <a:endParaRPr lang="id-ID" altLang="en-US" sz="2400">
              <a:solidFill>
                <a:schemeClr val="tx1"/>
              </a:solidFill>
            </a:endParaRPr>
          </a:p>
          <a:p>
            <a:r>
              <a:rPr lang="en-US" sz="2400"/>
              <a:t>2. </a:t>
            </a:r>
            <a:r>
              <a:rPr lang="id-ID" altLang="en-US" sz="2400"/>
              <a:t>Update Chart JS data using SocketIO</a:t>
            </a:r>
            <a:endParaRPr lang="en-US" sz="2400"/>
          </a:p>
          <a:p>
            <a:r>
              <a:rPr lang="en-US" sz="2400"/>
              <a:t>3. </a:t>
            </a:r>
            <a:r>
              <a:rPr lang="id-ID" altLang="en-US" sz="2400"/>
              <a:t>Using Two Data Series</a:t>
            </a:r>
            <a:endParaRPr lang="id-ID" altLang="en-US" sz="2400"/>
          </a:p>
          <a:p>
            <a:r>
              <a:rPr lang="id-ID" altLang="en-US" sz="2400"/>
              <a:t>4. Unified Chart Control</a:t>
            </a:r>
            <a:endParaRPr lang="id-ID" altLang="en-US" sz="2400"/>
          </a:p>
          <a:p>
            <a:r>
              <a:rPr lang="id-ID" altLang="en-US" sz="2400"/>
              <a:t>5. Integrate with SQL Alchemy</a:t>
            </a:r>
            <a:endParaRPr lang="id-ID" altLang="en-US" sz="2400"/>
          </a:p>
          <a:p>
            <a:r>
              <a:rPr lang="id-ID" altLang="en-US" sz="2400"/>
              <a:t>6. Presistent Message</a:t>
            </a:r>
            <a:endParaRPr lang="id-ID" altLang="en-US" sz="2400"/>
          </a:p>
          <a:p>
            <a:endParaRPr lang="id-ID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31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Presistent Message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495425"/>
            <a:ext cx="75380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Invoking app by run </a:t>
            </a:r>
            <a:r>
              <a:rPr lang="id-ID" altLang="en-US" sz="2000">
                <a:solidFill>
                  <a:srgbClr val="FF0000"/>
                </a:solidFill>
              </a:rPr>
              <a:t>pertemuan_8\6_Presistent_Message\run.py</a:t>
            </a:r>
            <a:endParaRPr lang="id-ID" alt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Open</a:t>
            </a:r>
            <a:r>
              <a:rPr lang="id-ID" altLang="en-US" sz="2000">
                <a:solidFill>
                  <a:srgbClr val="FF0000"/>
                </a:solidFill>
              </a:rPr>
              <a:t> localhost:5000</a:t>
            </a:r>
            <a:r>
              <a:rPr lang="id-ID" altLang="en-US" sz="2000"/>
              <a:t> in browser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try to start and stop socketio data stream, the reload the page, 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 data should be loaded without lossing it.</a:t>
            </a:r>
            <a:endParaRPr lang="id-ID" alt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2817495"/>
            <a:ext cx="7797800" cy="38842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402965" y="2938145"/>
            <a:ext cx="4023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 sz="3600">
                <a:solidFill>
                  <a:schemeClr val="bg1"/>
                </a:solidFill>
                <a:sym typeface="+mn-ea"/>
              </a:rPr>
              <a:t>HTTP API Integration</a:t>
            </a:r>
            <a:endParaRPr lang="id-ID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id-ID" altLang="en-US" sz="2400">
                <a:solidFill>
                  <a:schemeClr val="tx1"/>
                </a:solidFill>
              </a:rPr>
              <a:t>Create HTTP API to receive Sensor Data</a:t>
            </a:r>
            <a:endParaRPr lang="id-ID" altLang="en-US" sz="2400">
              <a:solidFill>
                <a:schemeClr val="tx1"/>
              </a:solidFill>
            </a:endParaRPr>
          </a:p>
          <a:p>
            <a:r>
              <a:rPr lang="id-ID" altLang="en-US" sz="2400"/>
              <a:t>2. POST Data using Postman</a:t>
            </a:r>
            <a:endParaRPr lang="id-ID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8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HTTP API to receive Sensor Data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384935"/>
            <a:ext cx="9248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/>
              <a:t>HTTP API</a:t>
            </a:r>
            <a:r>
              <a:rPr lang="id-ID" altLang="en-US" sz="2000"/>
              <a:t> is used to do </a:t>
            </a:r>
            <a:r>
              <a:rPr lang="id-ID" altLang="en-US" sz="2000" b="1"/>
              <a:t>integration </a:t>
            </a:r>
            <a:r>
              <a:rPr lang="id-ID" altLang="en-US" sz="2000"/>
              <a:t>from the </a:t>
            </a:r>
            <a:r>
              <a:rPr lang="id-ID" altLang="en-US" sz="2000">
                <a:solidFill>
                  <a:srgbClr val="FF0000"/>
                </a:solidFill>
              </a:rPr>
              <a:t>external </a:t>
            </a:r>
            <a:r>
              <a:rPr lang="id-ID" altLang="en-US" sz="2000"/>
              <a:t>into the systems (</a:t>
            </a:r>
            <a:r>
              <a:rPr lang="id-ID" altLang="en-US" sz="2000">
                <a:solidFill>
                  <a:srgbClr val="FF0000"/>
                </a:solidFill>
              </a:rPr>
              <a:t>Flask Webapp</a:t>
            </a:r>
            <a:r>
              <a:rPr lang="id-ID" altLang="en-US" sz="2000"/>
              <a:t>)</a:t>
            </a:r>
            <a:endParaRPr lang="id-ID" altLang="en-US" sz="2000"/>
          </a:p>
        </p:txBody>
      </p:sp>
      <p:pic>
        <p:nvPicPr>
          <p:cNvPr id="34" name="Content Placeholder 33" descr="iot-sensor-icon-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7550" y="3486785"/>
            <a:ext cx="1104265" cy="116586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767070" y="2603500"/>
            <a:ext cx="4591050" cy="3196590"/>
            <a:chOff x="9060" y="3612"/>
            <a:chExt cx="7230" cy="5034"/>
          </a:xfrm>
        </p:grpSpPr>
        <p:sp>
          <p:nvSpPr>
            <p:cNvPr id="36" name="Rectangles 35"/>
            <p:cNvSpPr/>
            <p:nvPr/>
          </p:nvSpPr>
          <p:spPr>
            <a:xfrm>
              <a:off x="9060" y="3612"/>
              <a:ext cx="7230" cy="50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9548" y="5344"/>
              <a:ext cx="1840" cy="11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altLang="en-US">
                  <a:solidFill>
                    <a:schemeClr val="tx1"/>
                  </a:solidFill>
                </a:rPr>
                <a:t>API</a:t>
              </a:r>
              <a:endParaRPr lang="id-ID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9548" y="4033"/>
              <a:ext cx="6143" cy="10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altLang="en-US"/>
                <a:t>Templates</a:t>
              </a:r>
              <a:endParaRPr lang="id-ID" alt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9548" y="6899"/>
              <a:ext cx="6143" cy="10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altLang="en-US">
                  <a:solidFill>
                    <a:schemeClr val="tx1"/>
                  </a:solidFill>
                </a:rPr>
                <a:t>Model</a:t>
              </a:r>
              <a:endParaRPr lang="id-ID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1700" y="5344"/>
              <a:ext cx="1840" cy="11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altLang="en-US">
                  <a:solidFill>
                    <a:schemeClr val="tx1"/>
                  </a:solidFill>
                </a:rPr>
                <a:t>Views</a:t>
              </a:r>
              <a:endParaRPr lang="id-ID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3852" y="5344"/>
              <a:ext cx="1840" cy="115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altLang="en-US">
                  <a:solidFill>
                    <a:schemeClr val="tx1"/>
                  </a:solidFill>
                </a:rPr>
                <a:t>Forms</a:t>
              </a:r>
              <a:endParaRPr lang="id-ID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/>
          <p:cNvCxnSpPr>
            <a:stCxn id="34" idx="3"/>
            <a:endCxn id="37" idx="1"/>
          </p:cNvCxnSpPr>
          <p:nvPr/>
        </p:nvCxnSpPr>
        <p:spPr>
          <a:xfrm>
            <a:off x="3091815" y="4069715"/>
            <a:ext cx="2985135" cy="63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Content Placeholder 33" descr="iot-sensor-icon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610" y="4824730"/>
            <a:ext cx="1104265" cy="1165860"/>
          </a:xfrm>
          <a:prstGeom prst="rect">
            <a:avLst/>
          </a:prstGeom>
        </p:spPr>
      </p:pic>
      <p:pic>
        <p:nvPicPr>
          <p:cNvPr id="52" name="Content Placeholder 33" descr="iot-sensor-icon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2164715"/>
            <a:ext cx="1104265" cy="1165860"/>
          </a:xfrm>
          <a:prstGeom prst="rect">
            <a:avLst/>
          </a:prstGeom>
        </p:spPr>
      </p:pic>
      <p:cxnSp>
        <p:nvCxnSpPr>
          <p:cNvPr id="54" name="Curved Connector 53"/>
          <p:cNvCxnSpPr>
            <a:stCxn id="52" idx="3"/>
            <a:endCxn id="37" idx="1"/>
          </p:cNvCxnSpPr>
          <p:nvPr/>
        </p:nvCxnSpPr>
        <p:spPr>
          <a:xfrm>
            <a:off x="3289300" y="2747645"/>
            <a:ext cx="2787650" cy="1322705"/>
          </a:xfrm>
          <a:prstGeom prst="curvedConnector3">
            <a:avLst>
              <a:gd name="adj1" fmla="val 50000"/>
            </a:avLst>
          </a:prstGeom>
          <a:ln w="28575" cap="flat">
            <a:solidFill>
              <a:srgbClr val="FF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3"/>
            <a:endCxn id="37" idx="1"/>
          </p:cNvCxnSpPr>
          <p:nvPr/>
        </p:nvCxnSpPr>
        <p:spPr>
          <a:xfrm flipV="1">
            <a:off x="3190875" y="4070350"/>
            <a:ext cx="2886075" cy="1337310"/>
          </a:xfrm>
          <a:prstGeom prst="curvedConnector3">
            <a:avLst>
              <a:gd name="adj1" fmla="val 50011"/>
            </a:avLst>
          </a:prstGeom>
          <a:ln w="28575" cap="flat">
            <a:solidFill>
              <a:srgbClr val="FF0000"/>
            </a:solidFill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8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HTTP API to receive Sensor Data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384935"/>
            <a:ext cx="93611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 b="1"/>
              <a:t>HTTP API</a:t>
            </a:r>
            <a:r>
              <a:rPr lang="id-ID" altLang="en-US" sz="2000"/>
              <a:t> is like a </a:t>
            </a:r>
            <a:r>
              <a:rPr lang="id-ID" altLang="en-US" sz="2000" b="1"/>
              <a:t>simple Flask Route</a:t>
            </a:r>
            <a:r>
              <a:rPr lang="id-ID" altLang="en-US" sz="2000"/>
              <a:t> but the returned object is a </a:t>
            </a:r>
            <a:r>
              <a:rPr lang="id-ID" altLang="en-US" sz="2000">
                <a:solidFill>
                  <a:srgbClr val="FF0000"/>
                </a:solidFill>
              </a:rPr>
              <a:t>simple json message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</p:txBody>
      </p:sp>
      <p:sp>
        <p:nvSpPr>
          <p:cNvPr id="10" name="Folded Corner 9"/>
          <p:cNvSpPr/>
          <p:nvPr/>
        </p:nvSpPr>
        <p:spPr>
          <a:xfrm>
            <a:off x="4370705" y="2929890"/>
            <a:ext cx="3447415" cy="33064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8401685" y="2929255"/>
            <a:ext cx="3351530" cy="3306445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80280" y="3877945"/>
            <a:ext cx="2644140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start/update event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998585" y="307594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start Button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998585" y="3877310"/>
            <a:ext cx="2010410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start event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200" y="5225415"/>
            <a:ext cx="263842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data</a:t>
            </a:r>
            <a:endParaRPr lang="en-US"/>
          </a:p>
        </p:txBody>
      </p:sp>
      <p:cxnSp>
        <p:nvCxnSpPr>
          <p:cNvPr id="17" name="Straight Arrow Connector 16"/>
          <p:cNvCxnSpPr>
            <a:stCxn id="15" idx="1"/>
            <a:endCxn id="13" idx="3"/>
          </p:cNvCxnSpPr>
          <p:nvPr/>
        </p:nvCxnSpPr>
        <p:spPr>
          <a:xfrm flipH="1">
            <a:off x="7424420" y="4061460"/>
            <a:ext cx="1574165" cy="6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998585" y="449453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receive data</a:t>
            </a:r>
            <a:endParaRPr lang="en-US"/>
          </a:p>
        </p:txBody>
      </p:sp>
      <p:cxnSp>
        <p:nvCxnSpPr>
          <p:cNvPr id="19" name="Elbow Connector 18"/>
          <p:cNvCxnSpPr>
            <a:stCxn id="16" idx="3"/>
            <a:endCxn id="18" idx="1"/>
          </p:cNvCxnSpPr>
          <p:nvPr/>
        </p:nvCxnSpPr>
        <p:spPr>
          <a:xfrm flipV="1">
            <a:off x="7413625" y="4678680"/>
            <a:ext cx="1584960" cy="730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9999345" y="3444240"/>
            <a:ext cx="4445" cy="43307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31" idx="0"/>
          </p:cNvCxnSpPr>
          <p:nvPr/>
        </p:nvCxnSpPr>
        <p:spPr>
          <a:xfrm>
            <a:off x="6102350" y="4246245"/>
            <a:ext cx="63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9009380" y="5111750"/>
            <a:ext cx="2000885" cy="368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emit update event</a:t>
            </a:r>
            <a:endParaRPr lang="en-US"/>
          </a:p>
        </p:txBody>
      </p:sp>
      <p:cxnSp>
        <p:nvCxnSpPr>
          <p:cNvPr id="23" name="Elbow Connector 22"/>
          <p:cNvCxnSpPr>
            <a:stCxn id="22" idx="2"/>
            <a:endCxn id="13" idx="1"/>
          </p:cNvCxnSpPr>
          <p:nvPr/>
        </p:nvCxnSpPr>
        <p:spPr>
          <a:xfrm rot="5400000" flipH="1">
            <a:off x="6686233" y="2156143"/>
            <a:ext cx="1417955" cy="5229860"/>
          </a:xfrm>
          <a:prstGeom prst="bentConnector4">
            <a:avLst>
              <a:gd name="adj1" fmla="val -40573"/>
              <a:gd name="adj2" fmla="val 104559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234940" y="2446020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(home.py)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009380" y="2446020"/>
            <a:ext cx="230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Templates (index.html)</a:t>
            </a:r>
            <a:endParaRPr lang="en-US"/>
          </a:p>
        </p:txBody>
      </p:sp>
      <p:cxnSp>
        <p:nvCxnSpPr>
          <p:cNvPr id="27" name="Straight Arrow Connector 26"/>
          <p:cNvCxnSpPr>
            <a:stCxn id="18" idx="2"/>
            <a:endCxn id="22" idx="0"/>
          </p:cNvCxnSpPr>
          <p:nvPr/>
        </p:nvCxnSpPr>
        <p:spPr>
          <a:xfrm>
            <a:off x="9999345" y="4862830"/>
            <a:ext cx="10795" cy="24892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2"/>
            <a:endCxn id="16" idx="0"/>
          </p:cNvCxnSpPr>
          <p:nvPr/>
        </p:nvCxnSpPr>
        <p:spPr>
          <a:xfrm flipH="1">
            <a:off x="6094730" y="4919980"/>
            <a:ext cx="8255" cy="3054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ded Corner 1"/>
          <p:cNvSpPr/>
          <p:nvPr/>
        </p:nvSpPr>
        <p:spPr>
          <a:xfrm>
            <a:off x="554990" y="2929890"/>
            <a:ext cx="3447415" cy="330644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88135" y="2446020"/>
            <a:ext cx="1479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Views (api.py)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24865" y="3476625"/>
            <a:ext cx="2863215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[POST] /api/v1/sensor/post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24865" y="4351020"/>
            <a:ext cx="286321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save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783455" y="4551680"/>
            <a:ext cx="26384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olidFill>
                  <a:schemeClr val="bg1"/>
                </a:solidFill>
                <a:sym typeface="+mn-ea"/>
              </a:rPr>
              <a:t>load data</a:t>
            </a:r>
            <a:endParaRPr lang="id-ID" alt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256790" y="3844925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24865" y="5225415"/>
            <a:ext cx="2863215" cy="3683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id-ID" altLang="en-US">
                <a:sym typeface="+mn-ea"/>
              </a:rPr>
              <a:t>response message</a:t>
            </a:r>
            <a:endParaRPr lang="en-US"/>
          </a:p>
        </p:txBody>
      </p:sp>
      <p:cxnSp>
        <p:nvCxnSpPr>
          <p:cNvPr id="32" name="Straight Arrow Connector 31"/>
          <p:cNvCxnSpPr>
            <a:stCxn id="6" idx="2"/>
            <a:endCxn id="28" idx="0"/>
          </p:cNvCxnSpPr>
          <p:nvPr/>
        </p:nvCxnSpPr>
        <p:spPr>
          <a:xfrm>
            <a:off x="2256790" y="4719320"/>
            <a:ext cx="0" cy="50609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824865" y="5712460"/>
            <a:ext cx="1276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id-ID" altLang="en-US">
                <a:sym typeface="+mn-ea"/>
              </a:rPr>
              <a:t>success 200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8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HTTP API to receive Sensor Data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384935"/>
            <a:ext cx="9735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Create a new views fle called </a:t>
            </a:r>
            <a:r>
              <a:rPr lang="id-ID" altLang="en-US" sz="2000">
                <a:solidFill>
                  <a:srgbClr val="FF0000"/>
                </a:solidFill>
              </a:rPr>
              <a:t>api.py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On gthis </a:t>
            </a:r>
            <a:r>
              <a:rPr lang="id-ID" altLang="en-US" sz="2000">
                <a:solidFill>
                  <a:srgbClr val="FF0000"/>
                </a:solidFill>
              </a:rPr>
              <a:t>api.py</a:t>
            </a:r>
            <a:r>
              <a:rPr lang="id-ID" altLang="en-US" sz="2000"/>
              <a:t>, we can create a new route with path </a:t>
            </a:r>
            <a:r>
              <a:rPr lang="id-ID" altLang="en-US" sz="2000">
                <a:solidFill>
                  <a:srgbClr val="FF0000"/>
                </a:solidFill>
              </a:rPr>
              <a:t>/api/v1/sensor/post</a:t>
            </a:r>
            <a:r>
              <a:rPr lang="id-ID" altLang="en-US" sz="2000"/>
              <a:t> using method </a:t>
            </a:r>
            <a:r>
              <a:rPr lang="id-ID" altLang="en-US" sz="2000">
                <a:solidFill>
                  <a:srgbClr val="FF0000"/>
                </a:solidFill>
              </a:rPr>
              <a:t>POST </a:t>
            </a:r>
            <a:r>
              <a:rPr lang="id-ID" altLang="en-US" sz="2000"/>
              <a:t>to receive json message,</a:t>
            </a:r>
            <a:endParaRPr lang="id-ID" alt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458085"/>
            <a:ext cx="7374255" cy="4000500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1421765" y="6458585"/>
            <a:ext cx="6328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pertemuan_8\7_HTTP_API_With_Sensor\app\views\api.py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750175" y="2458085"/>
            <a:ext cx="44418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we can inderting that data into database using </a:t>
            </a:r>
            <a:r>
              <a:rPr lang="id-ID" altLang="en-US" sz="2000">
                <a:solidFill>
                  <a:srgbClr val="FF0000"/>
                </a:solidFill>
              </a:rPr>
              <a:t>factory.insertData()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we just returning a </a:t>
            </a:r>
            <a:r>
              <a:rPr lang="id-ID" altLang="en-US" sz="2000">
                <a:solidFill>
                  <a:srgbClr val="FF0000"/>
                </a:solidFill>
              </a:rPr>
              <a:t>success </a:t>
            </a:r>
            <a:r>
              <a:rPr lang="id-ID" altLang="en-US" sz="2000"/>
              <a:t>message to the API consumer with status code </a:t>
            </a:r>
            <a:r>
              <a:rPr lang="id-ID" altLang="en-US" sz="2000">
                <a:solidFill>
                  <a:srgbClr val="FF0000"/>
                </a:solidFill>
              </a:rPr>
              <a:t>200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8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HTTP API to receive Sensor Data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384935"/>
            <a:ext cx="9735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To make the code more cleaner, we just sparate the </a:t>
            </a:r>
            <a:r>
              <a:rPr lang="id-ID" altLang="en-US" sz="2000">
                <a:solidFill>
                  <a:srgbClr val="FF0000"/>
                </a:solidFill>
              </a:rPr>
              <a:t>SensorDataFactory </a:t>
            </a:r>
            <a:r>
              <a:rPr lang="id-ID" altLang="en-US" sz="2000"/>
              <a:t>class previously located under </a:t>
            </a:r>
            <a:r>
              <a:rPr lang="id-ID" altLang="en-US" sz="2000">
                <a:solidFill>
                  <a:srgbClr val="FF0000"/>
                </a:solidFill>
              </a:rPr>
              <a:t>home.py </a:t>
            </a:r>
            <a:r>
              <a:rPr lang="id-ID" altLang="en-US" sz="2000"/>
              <a:t>into a new view file called with </a:t>
            </a:r>
            <a:r>
              <a:rPr lang="id-ID" altLang="en-US" sz="2000">
                <a:solidFill>
                  <a:srgbClr val="FF0000"/>
                </a:solidFill>
              </a:rPr>
              <a:t>sensor_utils.py</a:t>
            </a:r>
            <a:r>
              <a:rPr lang="id-ID" altLang="en-US" sz="2000"/>
              <a:t>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altLang="en-US" sz="2000"/>
          </a:p>
        </p:txBody>
      </p:sp>
      <p:sp>
        <p:nvSpPr>
          <p:cNvPr id="30" name="Text Box 29"/>
          <p:cNvSpPr txBox="1"/>
          <p:nvPr/>
        </p:nvSpPr>
        <p:spPr>
          <a:xfrm>
            <a:off x="1266825" y="6064250"/>
            <a:ext cx="6835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pertemuan_8\7_HTTP_API_With_Sensor\app\views\sensor_utils.py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2176145"/>
            <a:ext cx="6905625" cy="38881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8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Create HTTP API to receive Sensor Data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865" y="1384935"/>
            <a:ext cx="97351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Then to instantiate a object </a:t>
            </a:r>
            <a:r>
              <a:rPr lang="id-ID" altLang="en-US" sz="2000" b="1">
                <a:solidFill>
                  <a:srgbClr val="FF0000"/>
                </a:solidFill>
              </a:rPr>
              <a:t>factory </a:t>
            </a:r>
            <a:r>
              <a:rPr lang="id-ID" altLang="en-US" sz="2000"/>
              <a:t>from </a:t>
            </a:r>
            <a:r>
              <a:rPr lang="id-ID" altLang="en-US" sz="2000">
                <a:solidFill>
                  <a:srgbClr val="FF0000"/>
                </a:solidFill>
              </a:rPr>
              <a:t>SensorDataFactory </a:t>
            </a:r>
            <a:r>
              <a:rPr lang="id-ID" altLang="en-US" sz="2000"/>
              <a:t>class, we need to put it into </a:t>
            </a:r>
            <a:r>
              <a:rPr lang="id-ID" altLang="en-US" sz="2000">
                <a:solidFill>
                  <a:srgbClr val="FF0000"/>
                </a:solidFill>
              </a:rPr>
              <a:t>views/__init__.py</a:t>
            </a:r>
            <a:r>
              <a:rPr lang="id-ID" altLang="en-US" sz="2000"/>
              <a:t> file,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 The reason is, we need to make a </a:t>
            </a:r>
            <a:r>
              <a:rPr lang="id-ID" altLang="en-US" sz="2000" b="1">
                <a:solidFill>
                  <a:srgbClr val="FF0000"/>
                </a:solidFill>
              </a:rPr>
              <a:t>factory </a:t>
            </a:r>
            <a:r>
              <a:rPr lang="id-ID" altLang="en-US" sz="2000"/>
              <a:t>object accesible in</a:t>
            </a:r>
            <a:r>
              <a:rPr lang="id-ID" altLang="en-US" sz="2000">
                <a:solidFill>
                  <a:srgbClr val="FF0000"/>
                </a:solidFill>
              </a:rPr>
              <a:t> home.py </a:t>
            </a:r>
            <a:r>
              <a:rPr lang="id-ID" altLang="en-US" sz="2000"/>
              <a:t>to be used for get data (</a:t>
            </a:r>
            <a:r>
              <a:rPr lang="id-ID" altLang="en-US" sz="2000">
                <a:solidFill>
                  <a:srgbClr val="FF0000"/>
                </a:solidFill>
              </a:rPr>
              <a:t>factory.getData()</a:t>
            </a:r>
            <a:r>
              <a:rPr lang="id-ID" altLang="en-US" sz="2000"/>
              <a:t>)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And inside </a:t>
            </a:r>
            <a:r>
              <a:rPr lang="id-ID" altLang="en-US" sz="2000">
                <a:solidFill>
                  <a:srgbClr val="FF0000"/>
                </a:solidFill>
              </a:rPr>
              <a:t>api.py</a:t>
            </a:r>
            <a:r>
              <a:rPr lang="id-ID" altLang="en-US" sz="2000"/>
              <a:t> to do insert data (</a:t>
            </a:r>
            <a:r>
              <a:rPr lang="id-ID" altLang="en-US" sz="2000">
                <a:solidFill>
                  <a:srgbClr val="FF0000"/>
                </a:solidFill>
              </a:rPr>
              <a:t>factory.insertData()</a:t>
            </a:r>
            <a:r>
              <a:rPr lang="id-ID" altLang="en-US" sz="2000"/>
              <a:t>) when API </a:t>
            </a:r>
            <a:r>
              <a:rPr lang="id-ID" altLang="en-US" sz="2000">
                <a:solidFill>
                  <a:srgbClr val="FF0000"/>
                </a:solidFill>
                <a:sym typeface="+mn-ea"/>
              </a:rPr>
              <a:t>/api/v1/sensor/post </a:t>
            </a:r>
            <a:r>
              <a:rPr lang="id-ID" altLang="en-US" sz="2000"/>
              <a:t>called</a:t>
            </a:r>
            <a:r>
              <a:rPr lang="id-ID" altLang="en-US" sz="2000"/>
              <a:t> by consumer.</a:t>
            </a:r>
            <a:endParaRPr lang="id-ID" altLang="en-US" sz="2000"/>
          </a:p>
        </p:txBody>
      </p:sp>
      <p:sp>
        <p:nvSpPr>
          <p:cNvPr id="30" name="Text Box 29"/>
          <p:cNvSpPr txBox="1"/>
          <p:nvPr/>
        </p:nvSpPr>
        <p:spPr>
          <a:xfrm>
            <a:off x="901065" y="4925695"/>
            <a:ext cx="6699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pertemuan_8\7_HTTP_API_With_Sensor\app\views\__init__.py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3747770"/>
            <a:ext cx="5488305" cy="11779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14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POST Data using Postman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369060"/>
            <a:ext cx="9791700" cy="530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44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All ChartJS Chart Sample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2804795"/>
            <a:ext cx="4612005" cy="31603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92505" y="1565910"/>
            <a:ext cx="111918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Open : </a:t>
            </a:r>
            <a:r>
              <a:rPr lang="id-ID" altLang="en-US" sz="2000">
                <a:solidFill>
                  <a:srgbClr val="FF0000"/>
                </a:solidFill>
              </a:rPr>
              <a:t>pertemuan_8\1_All_ChartJs_Sample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We have several supported ChartJS Template for speedup Chart creation under </a:t>
            </a:r>
            <a:r>
              <a:rPr lang="id-ID" altLang="en-US" sz="2000">
                <a:solidFill>
                  <a:srgbClr val="FF0000"/>
                </a:solidFill>
              </a:rPr>
              <a:t>templates/widgets/chart</a:t>
            </a:r>
            <a:endParaRPr lang="id-ID" alt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Here are the following template :</a:t>
            </a:r>
            <a:endParaRPr lang="id-ID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44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All ChartJS Chart Sample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757680"/>
            <a:ext cx="6118225" cy="299593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0" name="Text Box 19"/>
          <p:cNvSpPr txBox="1"/>
          <p:nvPr/>
        </p:nvSpPr>
        <p:spPr>
          <a:xfrm>
            <a:off x="375285" y="1267460"/>
            <a:ext cx="29298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altLang="en-US" sz="2400"/>
              <a:t>Time Series Line Chart</a:t>
            </a:r>
            <a:endParaRPr lang="id-ID" altLang="en-US" sz="24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15" y="1757680"/>
            <a:ext cx="5181600" cy="338328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6736715" y="1144270"/>
            <a:ext cx="49364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US" sz="1600"/>
              <a:t>Chart data inside views :  </a:t>
            </a:r>
            <a:endParaRPr lang="id-ID" altLang="en-US" sz="1600"/>
          </a:p>
          <a:p>
            <a:pPr algn="l"/>
            <a:r>
              <a:rPr lang="id-ID" altLang="en-US" sz="1600">
                <a:solidFill>
                  <a:srgbClr val="FF0000"/>
                </a:solidFill>
              </a:rPr>
              <a:t>pertemuan_8\1_All_ChartJs_Sample\app\views\home.py</a:t>
            </a:r>
            <a:endParaRPr lang="id-ID" altLang="en-US" sz="1600">
              <a:solidFill>
                <a:srgbClr val="FF0000"/>
              </a:solidFill>
            </a:endParaRPr>
          </a:p>
        </p:txBody>
      </p:sp>
      <p:pic>
        <p:nvPicPr>
          <p:cNvPr id="26" name="Content Placeholder 2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285" y="5521960"/>
            <a:ext cx="6177915" cy="120713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75285" y="4938395"/>
            <a:ext cx="61772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d-ID" altLang="en-US" sz="1600"/>
              <a:t>Render Chart </a:t>
            </a:r>
            <a:r>
              <a:rPr lang="id-ID" sz="1600"/>
              <a:t>in templates :</a:t>
            </a:r>
            <a:endParaRPr lang="id-ID" sz="1600"/>
          </a:p>
          <a:p>
            <a:r>
              <a:rPr lang="en-US" sz="1600">
                <a:solidFill>
                  <a:srgbClr val="FF0000"/>
                </a:solidFill>
              </a:rPr>
              <a:t>pertemuan_8\1_All_ChartJs_Sample\app\templates\index.html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44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All ChartJS Chart Sample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1391285"/>
            <a:ext cx="6886575" cy="3371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95" y="3296285"/>
            <a:ext cx="687705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44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All ChartJS Chart Sample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1592580"/>
            <a:ext cx="3419475" cy="3362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5" y="1539240"/>
            <a:ext cx="3415665" cy="34156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5" y="1592580"/>
            <a:ext cx="2900045" cy="2748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44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All ChartJS Chart Sample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840" y="1588135"/>
            <a:ext cx="3419475" cy="3371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588135"/>
            <a:ext cx="69151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44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All ChartJS Chart Sample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2505" y="1565910"/>
            <a:ext cx="7094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Invoking app by run </a:t>
            </a:r>
            <a:r>
              <a:rPr lang="id-ID" altLang="en-US" sz="2000">
                <a:solidFill>
                  <a:srgbClr val="FF0000"/>
                </a:solidFill>
              </a:rPr>
              <a:t>pertemuan_8\1_All_ChartJs_Sample\run.py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Open</a:t>
            </a:r>
            <a:r>
              <a:rPr lang="id-ID" altLang="en-US" sz="2000">
                <a:solidFill>
                  <a:srgbClr val="FF0000"/>
                </a:solidFill>
              </a:rPr>
              <a:t> localhost:5000</a:t>
            </a:r>
            <a:r>
              <a:rPr lang="id-ID" altLang="en-US" sz="2000"/>
              <a:t> in browser</a:t>
            </a:r>
            <a:endParaRPr lang="id-ID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altLang="en-US" sz="2000"/>
              <a:t>See the result,</a:t>
            </a:r>
            <a:endParaRPr lang="id-ID" alt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2693670"/>
            <a:ext cx="9915525" cy="4051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8723</Words>
  <Application>WPS Presentation</Application>
  <PresentationFormat>Widescreen</PresentationFormat>
  <Paragraphs>353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113</cp:revision>
  <dcterms:created xsi:type="dcterms:W3CDTF">2021-10-18T06:16:00Z</dcterms:created>
  <dcterms:modified xsi:type="dcterms:W3CDTF">2021-11-26T10:26:41Z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1033-11.2.0.10382</vt:lpwstr>
  </property>
</Properties>
</file>