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6" r:id="rId5"/>
    <p:sldId id="258" r:id="rId6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13" r:id="rId17"/>
    <p:sldId id="328" r:id="rId18"/>
    <p:sldId id="329" r:id="rId19"/>
    <p:sldId id="330" r:id="rId20"/>
    <p:sldId id="331" r:id="rId21"/>
    <p:sldId id="332" r:id="rId22"/>
    <p:sldId id="338" r:id="rId23"/>
    <p:sldId id="339" r:id="rId24"/>
    <p:sldId id="340" r:id="rId25"/>
    <p:sldId id="314" r:id="rId26"/>
    <p:sldId id="334" r:id="rId27"/>
    <p:sldId id="333" r:id="rId28"/>
    <p:sldId id="335" r:id="rId29"/>
    <p:sldId id="336" r:id="rId30"/>
    <p:sldId id="337" r:id="rId31"/>
    <p:sldId id="341" r:id="rId32"/>
    <p:sldId id="342" r:id="rId33"/>
    <p:sldId id="344" r:id="rId34"/>
    <p:sldId id="34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flask.palletsprojects.com/en/2.0.x/quickstart/#:~:text=to%20a%20function.-,Variable%20Rules,-%C2%B6" TargetMode="Externa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en-US/docs/Learn/CSS/Building_blocks/Cascade_and_inheritance" TargetMode="Externa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pi.jquery.com/category/version/3.5/" TargetMode="Externa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flask.palletsprojects.com/en/2.0.x/api/#flask.Request" TargetMode="Externa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inja.palletsprojects.com/en/3.0.x/templates/#:~:text=for%20loop%20filtering.-,Macros,-%C2%B6" TargetMode="Externa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realpython.com/primer-on-python-decorators/#:~:text=By%20definition%2C%20a%20decorator%20is,function%20without%20explicitly%20modifying%20it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flask.palletsprojects.com/en/2.0.x/patterns/viewdecorato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445760"/>
            <a:ext cx="2948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View &amp; Form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#2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60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URL Converter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4560" y="1204595"/>
            <a:ext cx="103130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Inside</a:t>
            </a:r>
            <a:r>
              <a:rPr lang="en-US" sz="2400" b="1"/>
              <a:t> @app.route()</a:t>
            </a:r>
            <a:r>
              <a:rPr lang="en-US" sz="2400"/>
              <a:t>, You can add variable sections to a URL by marking sections with </a:t>
            </a:r>
            <a:r>
              <a:rPr lang="en-US" sz="2400">
                <a:solidFill>
                  <a:srgbClr val="FF0000"/>
                </a:solidFill>
              </a:rPr>
              <a:t>&lt;variable_name&gt;</a:t>
            </a:r>
            <a:r>
              <a:rPr lang="en-US" sz="2400"/>
              <a:t>.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Your function then receives the</a:t>
            </a:r>
            <a:r>
              <a:rPr lang="en-US" sz="2400">
                <a:solidFill>
                  <a:srgbClr val="FF0000"/>
                </a:solidFill>
              </a:rPr>
              <a:t> &lt;variable_name&gt;</a:t>
            </a:r>
            <a:r>
              <a:rPr lang="en-US" sz="2400"/>
              <a:t> as a keyword argument.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Optionally, you can use a converter to specify the type of the argument like </a:t>
            </a:r>
            <a:r>
              <a:rPr lang="en-US" sz="2400">
                <a:solidFill>
                  <a:srgbClr val="FF0000"/>
                </a:solidFill>
              </a:rPr>
              <a:t>&lt;converter:variable_name&gt;</a:t>
            </a:r>
            <a:r>
              <a:rPr lang="en-US" sz="2400"/>
              <a:t>.</a:t>
            </a:r>
            <a:endParaRPr lang="en-US" sz="2400"/>
          </a:p>
        </p:txBody>
      </p:sp>
      <p:grpSp>
        <p:nvGrpSpPr>
          <p:cNvPr id="16" name="Group 15"/>
          <p:cNvGrpSpPr/>
          <p:nvPr/>
        </p:nvGrpSpPr>
        <p:grpSpPr>
          <a:xfrm>
            <a:off x="924560" y="3232150"/>
            <a:ext cx="9786620" cy="2767330"/>
            <a:chOff x="1456" y="5467"/>
            <a:chExt cx="15412" cy="43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rcRect t="40035" r="353"/>
            <a:stretch>
              <a:fillRect/>
            </a:stretch>
          </p:blipFill>
          <p:spPr>
            <a:xfrm>
              <a:off x="1456" y="5467"/>
              <a:ext cx="15412" cy="4358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974" y="5774"/>
              <a:ext cx="449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10857" y="5484"/>
              <a:ext cx="561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olidFill>
                    <a:schemeClr val="bg1"/>
                  </a:solidFill>
                  <a:sym typeface="+mn-ea"/>
                </a:rPr>
                <a:t>http://localhost:5000/users/Jasmine</a:t>
              </a:r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916" y="7179"/>
              <a:ext cx="3490" cy="1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11"/>
            <p:cNvSpPr txBox="1"/>
            <p:nvPr/>
          </p:nvSpPr>
          <p:spPr>
            <a:xfrm>
              <a:off x="10857" y="6895"/>
              <a:ext cx="46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olidFill>
                    <a:schemeClr val="bg1"/>
                  </a:solidFill>
                  <a:sym typeface="+mn-ea"/>
                </a:rPr>
                <a:t>http://localhost:5000/post/23</a:t>
              </a:r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435" y="8600"/>
              <a:ext cx="2971" cy="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0857" y="8312"/>
              <a:ext cx="508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olidFill>
                    <a:schemeClr val="bg1"/>
                  </a:solidFill>
                  <a:sym typeface="+mn-ea"/>
                </a:rPr>
                <a:t>http://localhost:5000/circle/10.5</a:t>
              </a:r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916" y="7182"/>
              <a:ext cx="3490" cy="1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0857" y="6898"/>
              <a:ext cx="46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olidFill>
                    <a:schemeClr val="bg1"/>
                  </a:solidFill>
                  <a:sym typeface="+mn-ea"/>
                </a:rPr>
                <a:t>http://localhost:5000/post/23</a:t>
              </a:r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4900930" y="2774315"/>
            <a:ext cx="5810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pertemuan_2\3_URL_Converter\app.py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60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URL Converter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2014220"/>
            <a:ext cx="5601335" cy="24041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3605" y="1553845"/>
            <a:ext cx="6489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List of available Converter types [</a:t>
            </a:r>
            <a:r>
              <a:rPr lang="en-US" sz="2400">
                <a:hlinkClick r:id="rId2" action="ppaction://hlinkfile"/>
              </a:rPr>
              <a:t>Flask - Doc</a:t>
            </a:r>
            <a:r>
              <a:rPr lang="en-US" sz="2400"/>
              <a:t>] : </a:t>
            </a:r>
            <a:endParaRPr 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903605" y="4418330"/>
            <a:ext cx="96405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If converter is specified (e.g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int</a:t>
            </a:r>
            <a:r>
              <a:rPr lang="en-US" sz="2400">
                <a:sym typeface="+mn-ea"/>
              </a:rPr>
              <a:t>), then the inputted variable use a different format (e.g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string</a:t>
            </a:r>
            <a:r>
              <a:rPr lang="en-US" sz="2400">
                <a:sym typeface="+mn-ea"/>
              </a:rPr>
              <a:t>) , </a:t>
            </a:r>
            <a:endParaRPr lang="en-US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It will give you </a:t>
            </a:r>
            <a:r>
              <a:rPr lang="en-US" sz="2400" b="1">
                <a:sym typeface="+mn-ea"/>
              </a:rPr>
              <a:t>HTTP error</a:t>
            </a:r>
            <a:r>
              <a:rPr lang="en-US" sz="2400">
                <a:sym typeface="+mn-ea"/>
              </a:rPr>
              <a:t>, since Flask can’t find a correct path for that request.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749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URL Structure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2653030"/>
            <a:ext cx="11576050" cy="31115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3605" y="1553845"/>
            <a:ext cx="106762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can build more readable URL using </a:t>
            </a:r>
            <a:r>
              <a:rPr lang="en-US" sz="2400" b="1"/>
              <a:t>@app.route()</a:t>
            </a:r>
            <a:r>
              <a:rPr lang="en-US" sz="2400"/>
              <a:t> in Flask, by defining undestandable path into your funtion.</a:t>
            </a:r>
            <a:endParaRPr lang="en-US" sz="24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23615" y="2842895"/>
            <a:ext cx="2061210" cy="1333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871210" y="2654935"/>
            <a:ext cx="35661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http://localhost:5000/users/Jasmine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49115" y="3893820"/>
            <a:ext cx="1235710" cy="1270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871210" y="3705860"/>
            <a:ext cx="42818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http://localhost:5000/users/Jasmine/setting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1" name="Straight Arrow Connector 10"/>
          <p:cNvCxnSpPr>
            <a:endCxn id="12" idx="1"/>
          </p:cNvCxnSpPr>
          <p:nvPr/>
        </p:nvCxnSpPr>
        <p:spPr>
          <a:xfrm>
            <a:off x="5240655" y="4937760"/>
            <a:ext cx="630555" cy="317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871210" y="4756785"/>
            <a:ext cx="6158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http://localhost:5000/users/Jasmine/setting/jasmine@mail.com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548755" y="2226310"/>
            <a:ext cx="5480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pertemuan_2\4_URL_Structure\app.py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59130" y="1115060"/>
            <a:ext cx="114109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can also define HTTP method inside </a:t>
            </a:r>
            <a:r>
              <a:rPr lang="en-US" sz="2400" b="1"/>
              <a:t>@app.route()</a:t>
            </a:r>
            <a:r>
              <a:rPr lang="en-US" sz="2400"/>
              <a:t>,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Below example we have </a:t>
            </a:r>
            <a:r>
              <a:rPr lang="en-US" sz="2400" b="1"/>
              <a:t>/users</a:t>
            </a:r>
            <a:r>
              <a:rPr lang="en-US" sz="2400"/>
              <a:t> endpoint that accept </a:t>
            </a:r>
            <a:r>
              <a:rPr lang="en-US" sz="2400" b="1"/>
              <a:t>GET </a:t>
            </a:r>
            <a:r>
              <a:rPr lang="en-US" sz="2400"/>
              <a:t>and </a:t>
            </a:r>
            <a:r>
              <a:rPr lang="en-US" sz="2400" b="1"/>
              <a:t>POST </a:t>
            </a:r>
            <a:r>
              <a:rPr lang="en-US" sz="2400"/>
              <a:t>method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also put a simple </a:t>
            </a:r>
            <a:r>
              <a:rPr lang="en-US" sz="2400" b="1"/>
              <a:t>form </a:t>
            </a:r>
            <a:r>
              <a:rPr lang="en-US" sz="2400"/>
              <a:t>with submit button with method </a:t>
            </a:r>
            <a:r>
              <a:rPr lang="en-US" sz="2400" b="1"/>
              <a:t>POST </a:t>
            </a:r>
            <a:r>
              <a:rPr lang="en-US" sz="2400"/>
              <a:t>and action into </a:t>
            </a:r>
            <a:r>
              <a:rPr lang="en-US" sz="2400" b="1"/>
              <a:t>/users</a:t>
            </a:r>
            <a:endParaRPr lang="en-US" sz="2400" b="1"/>
          </a:p>
        </p:txBody>
      </p:sp>
      <p:sp>
        <p:nvSpPr>
          <p:cNvPr id="13" name="Rectangles 12"/>
          <p:cNvSpPr/>
          <p:nvPr/>
        </p:nvSpPr>
        <p:spPr>
          <a:xfrm>
            <a:off x="1454785" y="2050415"/>
            <a:ext cx="9531350" cy="235331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47065" y="4897120"/>
            <a:ext cx="10339705" cy="1816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749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HTTP Method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2050415"/>
            <a:ext cx="6213475" cy="2352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rcRect t="27384" r="-1414" b="20885"/>
          <a:stretch>
            <a:fillRect/>
          </a:stretch>
        </p:blipFill>
        <p:spPr>
          <a:xfrm>
            <a:off x="659130" y="4896485"/>
            <a:ext cx="7673975" cy="18091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855845" y="4899660"/>
            <a:ext cx="587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pertemuan_2\5_HTTP_Method\templates\users.html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855845" y="2050415"/>
            <a:ext cx="587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pertemuan_2\5_HTTP_Method\app.py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501640" y="2901950"/>
            <a:ext cx="5224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/>
                </a:solidFill>
              </a:rPr>
              <a:t>Click submit button in </a:t>
            </a:r>
            <a:r>
              <a:rPr lang="en-US">
                <a:solidFill>
                  <a:schemeClr val="bg1"/>
                </a:solidFill>
                <a:sym typeface="+mn-ea"/>
              </a:rPr>
              <a:t>http://localhost:5000/users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377055" y="3709670"/>
            <a:ext cx="634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/>
                </a:solidFill>
                <a:sym typeface="+mn-ea"/>
              </a:rPr>
              <a:t>Just open URL http://localhost:5000/users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54245" y="3084195"/>
            <a:ext cx="1162050" cy="698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19650" y="3905885"/>
            <a:ext cx="1818640" cy="444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89045" y="2938145"/>
            <a:ext cx="4632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Template (Part 2)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Custom Style (css)</a:t>
            </a:r>
            <a:endParaRPr lang="en-US" sz="2400"/>
          </a:p>
          <a:p>
            <a:r>
              <a:rPr lang="en-US" sz="2400"/>
              <a:t>2. </a:t>
            </a:r>
            <a:r>
              <a:rPr lang="en-US" sz="2400">
                <a:sym typeface="+mn-ea"/>
              </a:rPr>
              <a:t>Add Script (Js)</a:t>
            </a:r>
            <a:endParaRPr lang="en-US" sz="2400"/>
          </a:p>
          <a:p>
            <a:r>
              <a:rPr lang="en-US" sz="2400"/>
              <a:t>3. </a:t>
            </a:r>
            <a:r>
              <a:rPr lang="en-US" sz="2400">
                <a:sym typeface="+mn-ea"/>
              </a:rPr>
              <a:t>Flash Message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44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Custom Style (CSS)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35" y="1270635"/>
            <a:ext cx="3472180" cy="220091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4735830" y="1270635"/>
            <a:ext cx="4918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We can put a custom style into our application by creating </a:t>
            </a:r>
            <a:r>
              <a:rPr lang="en-US" sz="2400" b="1"/>
              <a:t>custom.css</a:t>
            </a:r>
            <a:r>
              <a:rPr lang="en-US" sz="2400"/>
              <a:t> file inside directory </a:t>
            </a:r>
            <a:r>
              <a:rPr lang="en-US" sz="2400" b="1"/>
              <a:t>static/css/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4735830" y="5419090"/>
            <a:ext cx="66662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We also need to put </a:t>
            </a:r>
            <a:r>
              <a:rPr lang="en-US" sz="2400" b="1"/>
              <a:t>white transpared</a:t>
            </a:r>
            <a:r>
              <a:rPr lang="en-US" sz="2400"/>
              <a:t> color if link is </a:t>
            </a:r>
            <a:r>
              <a:rPr lang="en-US" sz="2400" b="1"/>
              <a:t>hovered </a:t>
            </a:r>
            <a:r>
              <a:rPr lang="en-US" sz="2400"/>
              <a:t>or </a:t>
            </a:r>
            <a:r>
              <a:rPr lang="en-US" sz="2400" b="1"/>
              <a:t>menu is active</a:t>
            </a:r>
            <a:r>
              <a:rPr lang="en-US" sz="2400"/>
              <a:t>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How we can do that? </a:t>
            </a:r>
            <a:endParaRPr lang="en-US" sz="24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5" y="5419090"/>
            <a:ext cx="2974340" cy="8877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29335" y="3749675"/>
            <a:ext cx="108680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Let’s try to add some custom style into our app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Previously we see that our </a:t>
            </a:r>
            <a:r>
              <a:rPr lang="en-US" sz="2400" b="1"/>
              <a:t>menu navigation link</a:t>
            </a:r>
            <a:r>
              <a:rPr lang="en-US" sz="2400"/>
              <a:t> have colors that don't match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Because that link use a </a:t>
            </a:r>
            <a:r>
              <a:rPr lang="en-US" sz="2400" b="1"/>
              <a:t>default color (blue)</a:t>
            </a: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 my opinion, it’s better to make a </a:t>
            </a:r>
            <a:r>
              <a:rPr lang="en-US" sz="2400" b="1"/>
              <a:t>link </a:t>
            </a:r>
            <a:r>
              <a:rPr lang="en-US" sz="2400"/>
              <a:t>to be a</a:t>
            </a:r>
            <a:r>
              <a:rPr lang="en-US" sz="2400" b="1"/>
              <a:t> white color</a:t>
            </a:r>
            <a:r>
              <a:rPr lang="en-US" sz="2400"/>
              <a:t>.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44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Custom Style (CSS)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2181225"/>
            <a:ext cx="5396865" cy="28422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2775" y="1772285"/>
            <a:ext cx="5735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pertemuan_2\6_Custom_Style\static\css\custom.css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02945" y="1270635"/>
            <a:ext cx="1131506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Put below style inside </a:t>
            </a:r>
            <a:r>
              <a:rPr lang="en-US" sz="2400" b="1"/>
              <a:t>custom.css</a:t>
            </a:r>
            <a:r>
              <a:rPr lang="en-US" sz="2400"/>
              <a:t> file,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What we have done above is </a:t>
            </a:r>
            <a:r>
              <a:rPr lang="en-US" sz="2000" b="1"/>
              <a:t>inherit </a:t>
            </a:r>
            <a:r>
              <a:rPr lang="en-US" sz="2000"/>
              <a:t>Bootstrap CSS style (</a:t>
            </a:r>
            <a:r>
              <a:rPr lang="en-US" sz="2000" b="1"/>
              <a:t>.nav, .nav-item, .nav-link</a:t>
            </a:r>
            <a:r>
              <a:rPr lang="en-US" sz="2000"/>
              <a:t>) by our preferred style. [</a:t>
            </a:r>
            <a:r>
              <a:rPr lang="en-US" sz="2000">
                <a:hlinkClick r:id="rId2" action="ppaction://hlinkfile"/>
              </a:rPr>
              <a:t>CSS Inheritance</a:t>
            </a:r>
            <a:r>
              <a:rPr lang="en-US" sz="2000"/>
              <a:t>]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way we inherit is by using CSS </a:t>
            </a:r>
            <a:r>
              <a:rPr lang="en-US" sz="2000" b="1"/>
              <a:t>class selector</a:t>
            </a:r>
            <a:r>
              <a:rPr lang="en-US" sz="2000"/>
              <a:t> (</a:t>
            </a:r>
            <a:r>
              <a:rPr lang="en-US" sz="2000" b="1"/>
              <a:t>.</a:t>
            </a:r>
            <a:r>
              <a:rPr lang="en-US" sz="2000"/>
              <a:t>), </a:t>
            </a:r>
            <a:r>
              <a:rPr lang="en-US" sz="2000" b="1"/>
              <a:t>decendant combinator</a:t>
            </a:r>
            <a:r>
              <a:rPr lang="en-US" sz="2000"/>
              <a:t> (“ “). [</a:t>
            </a:r>
            <a:r>
              <a:rPr lang="en-US" sz="2000">
                <a:hlinkClick r:id="rId2" action="ppaction://hlinkfile"/>
              </a:rPr>
              <a:t>CSS selector</a:t>
            </a:r>
            <a:r>
              <a:rPr lang="en-US" sz="2000"/>
              <a:t>]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 above we try to inherit class </a:t>
            </a:r>
            <a:r>
              <a:rPr lang="en-US" sz="2000" b="1"/>
              <a:t>.nav_link</a:t>
            </a:r>
            <a:r>
              <a:rPr lang="en-US" sz="2000"/>
              <a:t> decendent decendent from </a:t>
            </a:r>
            <a:r>
              <a:rPr lang="en-US" sz="2000" b="1"/>
              <a:t>.nav-item</a:t>
            </a:r>
            <a:r>
              <a:rPr lang="en-US" sz="2000"/>
              <a:t> and</a:t>
            </a:r>
            <a:r>
              <a:rPr lang="en-US" sz="2000" b="1"/>
              <a:t> .nav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490" y="2126615"/>
            <a:ext cx="3774440" cy="2896870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>
            <a:off x="3778250" y="2595880"/>
            <a:ext cx="4712335" cy="420370"/>
          </a:xfrm>
          <a:prstGeom prst="bentConnector3">
            <a:avLst>
              <a:gd name="adj1" fmla="val 70394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6354445" y="1744345"/>
            <a:ext cx="5663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pertemuan_2\6_Custom_Style\templates\_layout.html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644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Custom Style (CSS)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0390" y="1226820"/>
            <a:ext cx="11050270" cy="5631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don’t forget we need to put the link into that </a:t>
            </a:r>
            <a:r>
              <a:rPr lang="en-US" sz="2400" b="1">
                <a:sym typeface="+mn-ea"/>
              </a:rPr>
              <a:t>custom.css</a:t>
            </a:r>
            <a:r>
              <a:rPr lang="en-US" sz="2400">
                <a:sym typeface="+mn-ea"/>
              </a:rPr>
              <a:t> from our </a:t>
            </a:r>
            <a:r>
              <a:rPr lang="en-US" sz="2400" b="1">
                <a:sym typeface="+mn-ea"/>
              </a:rPr>
              <a:t>_layput.html</a:t>
            </a: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Result,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Try to </a:t>
            </a:r>
            <a:r>
              <a:rPr lang="en-US" sz="2400" b="1">
                <a:sym typeface="+mn-ea"/>
              </a:rPr>
              <a:t>hover </a:t>
            </a:r>
            <a:r>
              <a:rPr lang="en-US" sz="2400">
                <a:sym typeface="+mn-ea"/>
              </a:rPr>
              <a:t>on that menu link, the color should changed.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But when we click the link,</a:t>
            </a:r>
            <a:r>
              <a:rPr lang="en-US" sz="2400" b="1">
                <a:sym typeface="+mn-ea"/>
              </a:rPr>
              <a:t> active link is not changed</a:t>
            </a:r>
            <a:r>
              <a:rPr lang="en-US" sz="2400">
                <a:sym typeface="+mn-ea"/>
              </a:rPr>
              <a:t>. why ?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069465"/>
            <a:ext cx="7293610" cy="238252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513205" y="3633470"/>
            <a:ext cx="5207635" cy="3765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55" y="5041900"/>
            <a:ext cx="2693670" cy="6985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197735" y="1679575"/>
            <a:ext cx="608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pertemuan_2\6_Custom_Style\templates\_layout.html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794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Add Script (Js)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4200" y="1226820"/>
            <a:ext cx="110236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Previously, we see that </a:t>
            </a:r>
            <a:r>
              <a:rPr lang="en-US" sz="2400" b="1">
                <a:sym typeface="+mn-ea"/>
              </a:rPr>
              <a:t>menu active not changed</a:t>
            </a:r>
            <a:r>
              <a:rPr lang="en-US" sz="2400">
                <a:sym typeface="+mn-ea"/>
              </a:rPr>
              <a:t> when clicked to another menu link.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We can solve this problem by applying </a:t>
            </a:r>
            <a:r>
              <a:rPr lang="en-US" sz="2400" b="1">
                <a:sym typeface="+mn-ea"/>
              </a:rPr>
              <a:t>jQuery script (Js)</a:t>
            </a:r>
            <a:r>
              <a:rPr lang="en-US" sz="2400">
                <a:sym typeface="+mn-ea"/>
              </a:rPr>
              <a:t> to update color active link.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408555"/>
            <a:ext cx="5059045" cy="29286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74980" y="2040255"/>
            <a:ext cx="5284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pertemuan_2\7_Add_Script\templates\_layout.html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758815" y="2408555"/>
            <a:ext cx="59651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active menu specified by add </a:t>
            </a:r>
            <a:r>
              <a:rPr lang="en-US" sz="2400" b="1">
                <a:sym typeface="+mn-ea"/>
              </a:rPr>
              <a:t>active </a:t>
            </a:r>
            <a:r>
              <a:rPr lang="en-US" sz="2400">
                <a:sym typeface="+mn-ea"/>
              </a:rPr>
              <a:t>class</a:t>
            </a:r>
            <a:r>
              <a:rPr lang="en-US" sz="2400" b="1">
                <a:sym typeface="+mn-ea"/>
              </a:rPr>
              <a:t> </a:t>
            </a:r>
            <a:r>
              <a:rPr lang="en-US" sz="2400">
                <a:sym typeface="+mn-ea"/>
              </a:rPr>
              <a:t>inside menu element (</a:t>
            </a:r>
            <a:r>
              <a:rPr lang="en-US" sz="2400" b="1">
                <a:sym typeface="+mn-ea"/>
              </a:rPr>
              <a:t>&lt;li&gt;</a:t>
            </a:r>
            <a:r>
              <a:rPr lang="en-US" sz="2400">
                <a:sym typeface="+mn-ea"/>
              </a:rPr>
              <a:t> tag)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But, when we click other menu link, this class is not automatically moved.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So, we need add a </a:t>
            </a:r>
            <a:r>
              <a:rPr lang="en-US" sz="2400" b="1">
                <a:sym typeface="+mn-ea"/>
              </a:rPr>
              <a:t>small script</a:t>
            </a:r>
            <a:r>
              <a:rPr lang="en-US" sz="2400">
                <a:sym typeface="+mn-ea"/>
              </a:rPr>
              <a:t> to help us </a:t>
            </a:r>
            <a:r>
              <a:rPr lang="en-US" sz="2400" b="1">
                <a:sym typeface="+mn-ea"/>
              </a:rPr>
              <a:t>move active class</a:t>
            </a:r>
            <a:r>
              <a:rPr lang="en-US" sz="2400">
                <a:sym typeface="+mn-ea"/>
              </a:rPr>
              <a:t> from one menu item to other.</a:t>
            </a:r>
            <a:endParaRPr 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794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Add Script (Js)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4200" y="1226820"/>
            <a:ext cx="10904220" cy="4892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Put the following script at the script section in our </a:t>
            </a:r>
            <a:r>
              <a:rPr lang="en-US" sz="2400" b="1">
                <a:sym typeface="+mn-ea"/>
              </a:rPr>
              <a:t>_layout.html</a:t>
            </a:r>
            <a:r>
              <a:rPr lang="en-US" sz="2400">
                <a:sym typeface="+mn-ea"/>
              </a:rPr>
              <a:t>,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Above script is using jQuery to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remove </a:t>
            </a:r>
            <a:r>
              <a:rPr lang="en-US" sz="2400" b="1">
                <a:sym typeface="+mn-ea"/>
              </a:rPr>
              <a:t>active </a:t>
            </a:r>
            <a:r>
              <a:rPr lang="en-US" sz="2400">
                <a:sym typeface="+mn-ea"/>
              </a:rPr>
              <a:t>class inside tag </a:t>
            </a:r>
            <a:r>
              <a:rPr lang="en-US" sz="2400" b="1">
                <a:sym typeface="+mn-ea"/>
              </a:rPr>
              <a:t>&lt;li&gt; </a:t>
            </a:r>
            <a:r>
              <a:rPr lang="en-US" sz="2400">
                <a:sym typeface="+mn-ea"/>
              </a:rPr>
              <a:t>with </a:t>
            </a:r>
            <a:r>
              <a:rPr lang="en-US" sz="2400" b="1">
                <a:sym typeface="+mn-ea"/>
              </a:rPr>
              <a:t>active </a:t>
            </a:r>
            <a:r>
              <a:rPr lang="en-US" sz="2400">
                <a:sym typeface="+mn-ea"/>
              </a:rPr>
              <a:t>class,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</a:t>
            </a:r>
            <a:r>
              <a:rPr lang="en-US" sz="2400" b="1">
                <a:solidFill>
                  <a:srgbClr val="00B050"/>
                </a:solidFill>
                <a:sym typeface="+mn-ea"/>
              </a:rPr>
              <a:t>add </a:t>
            </a:r>
            <a:r>
              <a:rPr lang="en-US" sz="2400" b="1">
                <a:sym typeface="+mn-ea"/>
              </a:rPr>
              <a:t>active </a:t>
            </a:r>
            <a:r>
              <a:rPr lang="en-US" sz="2400">
                <a:sym typeface="+mn-ea"/>
              </a:rPr>
              <a:t>class into closest</a:t>
            </a:r>
            <a:r>
              <a:rPr lang="en-US" sz="2400" b="1">
                <a:sym typeface="+mn-ea"/>
              </a:rPr>
              <a:t> &lt;li&gt;</a:t>
            </a:r>
            <a:r>
              <a:rPr lang="en-US" sz="2400">
                <a:sym typeface="+mn-ea"/>
              </a:rPr>
              <a:t> element with tag</a:t>
            </a:r>
            <a:r>
              <a:rPr lang="en-US" sz="2400" b="1">
                <a:sym typeface="+mn-ea"/>
              </a:rPr>
              <a:t> &lt;a&gt;</a:t>
            </a:r>
            <a:r>
              <a:rPr lang="en-US" sz="2400">
                <a:sym typeface="+mn-ea"/>
              </a:rPr>
              <a:t> use </a:t>
            </a:r>
            <a:r>
              <a:rPr lang="en-US" sz="2400" b="1">
                <a:sym typeface="+mn-ea"/>
              </a:rPr>
              <a:t>location.pathname</a:t>
            </a:r>
            <a:r>
              <a:rPr lang="en-US" sz="2400">
                <a:sym typeface="+mn-ea"/>
              </a:rPr>
              <a:t>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$(...) is a jQuery selector to help us manipulating html element in our template. 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check the result, menu active should be changed when it clicked.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798955"/>
            <a:ext cx="9267190" cy="16160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84200" y="5123180"/>
            <a:ext cx="100437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More about JQuery : </a:t>
            </a:r>
            <a:r>
              <a:rPr lang="en-US" sz="2400">
                <a:hlinkClick r:id="rId2" action="ppaction://hlinkfile"/>
              </a:rPr>
              <a:t>https://api.jquery.com/category/version/3.5/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Flask - View / Routing (part 1) </a:t>
            </a:r>
            <a:endParaRPr lang="en-US"/>
          </a:p>
          <a:p>
            <a:r>
              <a:rPr lang="en-US"/>
              <a:t>Flask - Template (part 2)</a:t>
            </a:r>
            <a:endParaRPr lang="en-US"/>
          </a:p>
          <a:p>
            <a:r>
              <a:rPr lang="en-US"/>
              <a:t>Flask - Form &amp; User Input</a:t>
            </a:r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Flask - SQL Alchemy (ORM) &amp; Database -&gt; move to the next part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Flask - CRUD part 1 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-&gt; move to the next part</a:t>
            </a:r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74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Flash Message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3147060"/>
            <a:ext cx="9191625" cy="36976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4200" y="1226820"/>
            <a:ext cx="111950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Flash message help us give some feedback meesage from server into web browser.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It’s probably give a success message, or inform if something goes wrong.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To enable flash message in our application, put below Jinja2 template for get and show flash message inside </a:t>
            </a:r>
            <a:r>
              <a:rPr lang="en-US" sz="2400" b="1">
                <a:sym typeface="+mn-ea"/>
              </a:rPr>
              <a:t>_layput.html</a:t>
            </a:r>
            <a:endParaRPr lang="en-US" sz="2400" b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00120" y="2818130"/>
            <a:ext cx="6275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pertemuan_2\7_Flash_Message\templates\_layout.html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74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Flash Message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4200" y="1226820"/>
            <a:ext cx="965009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 inside route function, we can call the flash message with syntax,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flash(“message”, “type” )</a:t>
            </a:r>
            <a:endParaRPr lang="en-US" sz="24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type shouldbe : 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success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danger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info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sym typeface="+mn-ea"/>
              </a:rPr>
              <a:t>etc. (follow Bootstrap color class)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2528570"/>
            <a:ext cx="5969635" cy="23698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79575" y="2160270"/>
            <a:ext cx="5330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pertemuan_2\7_Flash_Message\app.py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2528570"/>
            <a:ext cx="4723130" cy="8667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321550" y="3529330"/>
            <a:ext cx="47231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Also we need to put </a:t>
            </a:r>
            <a:r>
              <a:rPr lang="en-US" b="1">
                <a:sym typeface="+mn-ea"/>
              </a:rPr>
              <a:t>app.config</a:t>
            </a:r>
            <a:r>
              <a:rPr lang="en-US">
                <a:sym typeface="+mn-ea"/>
              </a:rPr>
              <a:t> </a:t>
            </a:r>
            <a:r>
              <a:rPr lang="en-US" b="1">
                <a:sym typeface="+mn-ea"/>
              </a:rPr>
              <a:t>SECRET_KEY </a:t>
            </a:r>
            <a:r>
              <a:rPr lang="en-US">
                <a:sym typeface="+mn-ea"/>
              </a:rPr>
              <a:t>to make flash message to work.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It’s because flash message use Session to work.</a:t>
            </a:r>
            <a:endParaRPr lang="en-US"/>
          </a:p>
          <a:p>
            <a:endParaRPr lang="en-US"/>
          </a:p>
          <a:p>
            <a:r>
              <a:rPr lang="en-US"/>
              <a:t>We can learn more aboute session, in the next part.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2874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Flash Message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4200" y="1226820"/>
            <a:ext cx="106997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When you click submit button, it will give you flash message like below,</a:t>
            </a:r>
            <a:endParaRPr lang="en-US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1798955"/>
            <a:ext cx="6667500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789045" y="2938145"/>
            <a:ext cx="4889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Form &amp; User Input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82345" y="4044315"/>
            <a:ext cx="110705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n-US" sz="2400"/>
              <a:t>User Input (Input Text, Number, Checkbox)</a:t>
            </a:r>
            <a:endParaRPr lang="en-US" sz="2400"/>
          </a:p>
          <a:p>
            <a:pPr lvl="0" indent="-457200">
              <a:buFont typeface="+mj-lt"/>
              <a:buAutoNum type="arabicPeriod"/>
            </a:pPr>
            <a:r>
              <a:rPr lang="en-US" sz="2400"/>
              <a:t>WTForm (Form Rendering &amp; Validation)</a:t>
            </a:r>
            <a:endParaRPr lang="en-US" sz="2400"/>
          </a:p>
          <a:p>
            <a:pPr lvl="0" indent="-457200">
              <a:buFont typeface="+mj-lt"/>
              <a:buAutoNum type="arabicPeriod"/>
            </a:pPr>
            <a:r>
              <a:rPr lang="en-US" sz="2400"/>
              <a:t>Form Handling (Submit)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065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User Input (Input Text, Number, Checkbox)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78890"/>
            <a:ext cx="106902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Now, we will put some User Input element like </a:t>
            </a:r>
            <a:r>
              <a:rPr lang="en-US" sz="2400" b="1">
                <a:sym typeface="+mn-ea"/>
              </a:rPr>
              <a:t>Input Text, Number </a:t>
            </a:r>
            <a:r>
              <a:rPr lang="en-US" sz="2400">
                <a:sym typeface="+mn-ea"/>
              </a:rPr>
              <a:t>and </a:t>
            </a:r>
            <a:r>
              <a:rPr lang="en-US" sz="2400" b="1">
                <a:sym typeface="+mn-ea"/>
              </a:rPr>
              <a:t>Checkbox</a:t>
            </a:r>
            <a:r>
              <a:rPr lang="en-US" sz="2400">
                <a:sym typeface="+mn-ea"/>
              </a:rPr>
              <a:t>.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143125"/>
            <a:ext cx="6920865" cy="39230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63955" y="1774825"/>
            <a:ext cx="6215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pertemuan_2\8_User_Input_Part1\templates\users.html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1990725"/>
            <a:ext cx="4619625" cy="3552825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>
            <a:off x="5708650" y="3141980"/>
            <a:ext cx="2022475" cy="293370"/>
          </a:xfrm>
          <a:prstGeom prst="bentConnector3">
            <a:avLst>
              <a:gd name="adj1" fmla="val 50016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797550" y="4005580"/>
            <a:ext cx="1933575" cy="229870"/>
          </a:xfrm>
          <a:prstGeom prst="bentConnector3">
            <a:avLst>
              <a:gd name="adj1" fmla="val 50016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194550" y="4623435"/>
            <a:ext cx="536575" cy="254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384925" y="4946650"/>
            <a:ext cx="1320800" cy="749300"/>
          </a:xfrm>
          <a:prstGeom prst="bentConnector3">
            <a:avLst>
              <a:gd name="adj1" fmla="val 29855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58470" y="6208395"/>
            <a:ext cx="88163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Then, how we can receive all submitted data in server side (Flask) ?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065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User Input (Input Text, Number, Checkbox)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78890"/>
            <a:ext cx="10859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We can receive submitted form by accessing </a:t>
            </a:r>
            <a:r>
              <a:rPr lang="en-US" sz="2400" b="1">
                <a:sym typeface="+mn-ea"/>
              </a:rPr>
              <a:t>request.form()</a:t>
            </a:r>
            <a:r>
              <a:rPr lang="en-US" sz="2400">
                <a:sym typeface="+mn-ea"/>
              </a:rPr>
              <a:t> object inside flask route function.</a:t>
            </a:r>
            <a:endParaRPr lang="en-US" sz="2400">
              <a:sym typeface="+mn-e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2272665"/>
            <a:ext cx="5606415" cy="391795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6693535" y="2272665"/>
            <a:ext cx="476631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>
                <a:sym typeface="+mn-ea"/>
              </a:rPr>
              <a:t>use </a:t>
            </a:r>
            <a:r>
              <a:rPr lang="en-US" sz="2000" b="1">
                <a:sym typeface="+mn-ea"/>
              </a:rPr>
              <a:t>request.form.get(“key”)</a:t>
            </a:r>
            <a:r>
              <a:rPr lang="en-US" sz="2000">
                <a:sym typeface="+mn-ea"/>
              </a:rPr>
              <a:t> is more convinient than using </a:t>
            </a:r>
            <a:r>
              <a:rPr lang="en-US" sz="2000" b="1">
                <a:sym typeface="+mn-ea"/>
              </a:rPr>
              <a:t>request.form[“key”] </a:t>
            </a:r>
            <a:r>
              <a:rPr lang="en-US" sz="2000">
                <a:sym typeface="+mn-ea"/>
              </a:rPr>
              <a:t>,</a:t>
            </a:r>
            <a:endParaRPr lang="en-US" sz="2000">
              <a:sym typeface="+mn-ea"/>
            </a:endParaRPr>
          </a:p>
          <a:p>
            <a:pPr indent="0">
              <a:buNone/>
            </a:pPr>
            <a:r>
              <a:rPr lang="en-US" sz="2000">
                <a:sym typeface="+mn-ea"/>
              </a:rPr>
              <a:t>Because pyhon will evaluate, if that key doesn’t exist in that object, it will not give you error.</a:t>
            </a:r>
            <a:endParaRPr lang="en-US" sz="2000">
              <a:sym typeface="+mn-ea"/>
            </a:endParaRPr>
          </a:p>
          <a:p>
            <a:pPr indent="0">
              <a:buNone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More about </a:t>
            </a:r>
            <a:r>
              <a:rPr lang="en-US" sz="2000">
                <a:sym typeface="+mn-ea"/>
                <a:hlinkClick r:id="rId2" action="ppaction://hlinkfile"/>
              </a:rPr>
              <a:t>Flask Request</a:t>
            </a:r>
            <a:r>
              <a:rPr lang="en-US" sz="2000">
                <a:sym typeface="+mn-ea"/>
              </a:rPr>
              <a:t> 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8065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User Input (Input Text, Number, Checkbox)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470" y="1278890"/>
            <a:ext cx="108591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Result,</a:t>
            </a:r>
            <a:endParaRPr 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1903095"/>
            <a:ext cx="3952240" cy="494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2052955"/>
            <a:ext cx="6946265" cy="145034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6" idx="3"/>
            <a:endCxn id="8" idx="1"/>
          </p:cNvCxnSpPr>
          <p:nvPr/>
        </p:nvCxnSpPr>
        <p:spPr>
          <a:xfrm flipV="1">
            <a:off x="4530725" y="2778125"/>
            <a:ext cx="549275" cy="1595120"/>
          </a:xfrm>
          <a:prstGeom prst="bentConnector3">
            <a:avLst>
              <a:gd name="adj1" fmla="val 50058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54380" y="2052955"/>
            <a:ext cx="4325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http://127.0.0.1:5000/users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80000" y="3599180"/>
            <a:ext cx="4325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1"/>
                </a:solidFill>
              </a:rPr>
              <a:t>view in VSCode console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5165" y="1504950"/>
            <a:ext cx="109131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WTForms </a:t>
            </a:r>
            <a:r>
              <a:rPr lang="en-US" sz="2400"/>
              <a:t>is a flexible forms </a:t>
            </a:r>
            <a:r>
              <a:rPr lang="en-US" sz="2400" b="1"/>
              <a:t>validation </a:t>
            </a:r>
            <a:r>
              <a:rPr lang="en-US" sz="2400"/>
              <a:t>and </a:t>
            </a:r>
            <a:r>
              <a:rPr lang="en-US" sz="2400" b="1"/>
              <a:t>rendering </a:t>
            </a:r>
            <a:r>
              <a:rPr lang="en-US" sz="2400"/>
              <a:t>library for Python web development.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 supports </a:t>
            </a:r>
            <a:r>
              <a:rPr lang="en-US" sz="2400" b="1"/>
              <a:t>data validation</a:t>
            </a:r>
            <a:r>
              <a:rPr lang="en-US" sz="2400"/>
              <a:t>, </a:t>
            </a:r>
            <a:r>
              <a:rPr lang="en-US" sz="2400" b="1"/>
              <a:t>CSRF protection</a:t>
            </a:r>
            <a:r>
              <a:rPr lang="en-US" sz="2400"/>
              <a:t>, </a:t>
            </a:r>
            <a:r>
              <a:rPr lang="en-US" sz="2400" b="1"/>
              <a:t>internationalization (I18N)</a:t>
            </a:r>
            <a:r>
              <a:rPr lang="en-US" sz="2400"/>
              <a:t>, and more.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How to put Flask WTForm inside our app?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For simple case, we just put form definition inside </a:t>
            </a:r>
            <a:r>
              <a:rPr lang="en-US" sz="2400" b="1"/>
              <a:t>forms.py</a:t>
            </a:r>
            <a:endParaRPr lang="en-US" sz="2400" b="1"/>
          </a:p>
        </p:txBody>
      </p:sp>
      <p:grpSp>
        <p:nvGrpSpPr>
          <p:cNvPr id="21" name="Group 20"/>
          <p:cNvGrpSpPr/>
          <p:nvPr/>
        </p:nvGrpSpPr>
        <p:grpSpPr>
          <a:xfrm>
            <a:off x="4780280" y="3839845"/>
            <a:ext cx="6636385" cy="1717040"/>
            <a:chOff x="1644" y="5834"/>
            <a:chExt cx="10451" cy="2704"/>
          </a:xfrm>
        </p:grpSpPr>
        <p:sp>
          <p:nvSpPr>
            <p:cNvPr id="3" name="Folded Corner 2"/>
            <p:cNvSpPr/>
            <p:nvPr/>
          </p:nvSpPr>
          <p:spPr>
            <a:xfrm>
              <a:off x="1835" y="64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6338" y="64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10272" y="64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644" y="5834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form.py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147" y="5834"/>
              <a:ext cx="180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app.py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9869" y="5834"/>
              <a:ext cx="222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>
                  <a:solidFill>
                    <a:srgbClr val="FF0000"/>
                  </a:solidFill>
                </a:rPr>
                <a:t>templates/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10472" y="66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10672" y="6814"/>
              <a:ext cx="1420" cy="1725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stCxn id="3" idx="3"/>
              <a:endCxn id="7" idx="1"/>
            </p:cNvCxnSpPr>
            <p:nvPr/>
          </p:nvCxnSpPr>
          <p:spPr>
            <a:xfrm>
              <a:off x="3255" y="7277"/>
              <a:ext cx="3083" cy="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3"/>
              <a:endCxn id="10" idx="1"/>
            </p:cNvCxnSpPr>
            <p:nvPr/>
          </p:nvCxnSpPr>
          <p:spPr>
            <a:xfrm>
              <a:off x="7758" y="7277"/>
              <a:ext cx="2514" cy="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3832860"/>
            <a:ext cx="2999105" cy="17487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8970" y="1189990"/>
            <a:ext cx="11303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Let’s define a </a:t>
            </a:r>
            <a:r>
              <a:rPr lang="en-US" sz="2000" b="1"/>
              <a:t>User Form</a:t>
            </a:r>
            <a:r>
              <a:rPr lang="en-US" sz="2000"/>
              <a:t> inside</a:t>
            </a:r>
            <a:r>
              <a:rPr lang="en-US" sz="2000" b="1"/>
              <a:t> forms.html</a:t>
            </a:r>
            <a:r>
              <a:rPr lang="en-US" sz="2000"/>
              <a:t>, with filed (name, email, phone, password and accept ToC), t</a:t>
            </a:r>
            <a:r>
              <a:rPr lang="en-US" sz="2000">
                <a:sym typeface="+mn-ea"/>
              </a:rPr>
              <a:t>hen add several validation inside that,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Class UserForm is inherited from WTForm </a:t>
            </a:r>
            <a:r>
              <a:rPr lang="en-US" sz="2000" b="1"/>
              <a:t>Form </a:t>
            </a:r>
            <a:r>
              <a:rPr lang="en-US" sz="2000"/>
              <a:t>Class,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Inside that calss we can put form field like </a:t>
            </a:r>
            <a:r>
              <a:rPr lang="en-US" sz="2000" b="1"/>
              <a:t>StringField </a:t>
            </a:r>
            <a:r>
              <a:rPr lang="en-US" sz="2000"/>
              <a:t>(Input Text), </a:t>
            </a:r>
            <a:r>
              <a:rPr lang="en-US" sz="2000" b="1"/>
              <a:t>PasswordField </a:t>
            </a:r>
            <a:r>
              <a:rPr lang="en-US" sz="2000"/>
              <a:t>(Password Input), </a:t>
            </a:r>
            <a:r>
              <a:rPr lang="en-US" sz="2000" b="1"/>
              <a:t>BooleanField </a:t>
            </a:r>
            <a:r>
              <a:rPr lang="en-US" sz="2000"/>
              <a:t>(Checkbox Input) and </a:t>
            </a:r>
            <a:r>
              <a:rPr lang="en-US" sz="2000" b="1"/>
              <a:t>SubmitField </a:t>
            </a:r>
            <a:r>
              <a:rPr lang="en-US" sz="2000"/>
              <a:t>(button Submit)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With validators obect that can help up do a data validation like data </a:t>
            </a:r>
            <a:r>
              <a:rPr lang="en-US" sz="2000" b="1"/>
              <a:t>input length</a:t>
            </a:r>
            <a:r>
              <a:rPr lang="en-US" sz="2000"/>
              <a:t>, </a:t>
            </a:r>
            <a:r>
              <a:rPr lang="en-US" sz="2000" b="1"/>
              <a:t>required field</a:t>
            </a:r>
            <a:r>
              <a:rPr lang="en-US" sz="2000"/>
              <a:t>, and etc.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85" y="3164840"/>
            <a:ext cx="10521315" cy="38030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41670" y="6392545"/>
            <a:ext cx="5496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pertemuan_2\9_WTForm\forms.py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674495"/>
            <a:ext cx="416052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3596005"/>
            <a:ext cx="8944610" cy="25882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960620" y="5715635"/>
            <a:ext cx="479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pertemuan_2\9_WTForm\app.py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8970" y="1189990"/>
            <a:ext cx="11303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Then import UserForm class inside app.py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that, create </a:t>
            </a:r>
            <a:r>
              <a:rPr lang="en-US" sz="2000" b="1"/>
              <a:t>form </a:t>
            </a:r>
            <a:r>
              <a:rPr lang="en-US" sz="2000"/>
              <a:t>object from </a:t>
            </a:r>
            <a:r>
              <a:rPr lang="en-US" sz="2000" b="1"/>
              <a:t>UserForm </a:t>
            </a:r>
            <a:r>
              <a:rPr lang="en-US" sz="2000"/>
              <a:t>class and give </a:t>
            </a:r>
            <a:r>
              <a:rPr lang="en-US" sz="2000" b="1"/>
              <a:t>request.form </a:t>
            </a:r>
            <a:r>
              <a:rPr lang="en-US" sz="2000"/>
              <a:t>as input 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927475" y="2937510"/>
            <a:ext cx="5656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Flask - View / Routing (Part 1)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Route &amp; Function Decorator</a:t>
            </a:r>
            <a:endParaRPr lang="en-US" sz="2400"/>
          </a:p>
          <a:p>
            <a:r>
              <a:rPr lang="en-US" sz="2400"/>
              <a:t>2. URL Converter</a:t>
            </a:r>
            <a:endParaRPr lang="en-US" sz="2400"/>
          </a:p>
          <a:p>
            <a:r>
              <a:rPr lang="en-US" sz="2400"/>
              <a:t>3. URL Structure</a:t>
            </a:r>
            <a:endParaRPr lang="en-US" sz="2400"/>
          </a:p>
          <a:p>
            <a:r>
              <a:rPr lang="en-US" sz="2400"/>
              <a:t>4. HTTP Methods (GET &amp; POST)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674495"/>
            <a:ext cx="416052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3596005"/>
            <a:ext cx="8944610" cy="25882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960620" y="5715635"/>
            <a:ext cx="479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pertemuan_2\9_WTForm\app.py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8970" y="1189990"/>
            <a:ext cx="11303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Then import UserForm class inside app.py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After that, create </a:t>
            </a:r>
            <a:r>
              <a:rPr lang="en-US" sz="2000" b="1"/>
              <a:t>form </a:t>
            </a:r>
            <a:r>
              <a:rPr lang="en-US" sz="2000"/>
              <a:t>object from </a:t>
            </a:r>
            <a:r>
              <a:rPr lang="en-US" sz="2000" b="1"/>
              <a:t>UserForm </a:t>
            </a:r>
            <a:r>
              <a:rPr lang="en-US" sz="2000"/>
              <a:t>class and give </a:t>
            </a:r>
            <a:r>
              <a:rPr lang="en-US" sz="2000" b="1"/>
              <a:t>request.form </a:t>
            </a:r>
            <a:r>
              <a:rPr lang="en-US" sz="2000"/>
              <a:t>as input </a:t>
            </a: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48970" y="1403985"/>
            <a:ext cx="113620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We will create a new layout to </a:t>
            </a:r>
            <a:r>
              <a:rPr lang="en-US" sz="2000" b="1"/>
              <a:t>render form element</a:t>
            </a:r>
            <a:r>
              <a:rPr lang="en-US" sz="2000"/>
              <a:t> , we call it </a:t>
            </a:r>
            <a:r>
              <a:rPr lang="en-US" sz="2000" b="1"/>
              <a:t>_form_element.html</a:t>
            </a:r>
            <a:endParaRPr lang="en-US" sz="20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2091690"/>
            <a:ext cx="5448300" cy="31000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9605" y="5293360"/>
            <a:ext cx="5721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pertemuan_2\9_WTForm\templates\_form_element.html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70955" y="2091690"/>
            <a:ext cx="550926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This layput will help us render form element like input text, checkbox, password field, and submit button.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we use Jinja2 </a:t>
            </a:r>
            <a:r>
              <a:rPr lang="en-US" sz="2000" b="1"/>
              <a:t>macro </a:t>
            </a:r>
            <a:r>
              <a:rPr lang="en-US" sz="2000"/>
              <a:t>to wrapping an form element to be callable like a function in consumer template (</a:t>
            </a:r>
            <a:r>
              <a:rPr lang="en-US" sz="2000" b="1"/>
              <a:t>users.html</a:t>
            </a:r>
            <a:r>
              <a:rPr lang="en-US" sz="2000"/>
              <a:t>)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we set the name of macro to </a:t>
            </a:r>
            <a:r>
              <a:rPr lang="en-US" sz="2000" b="1"/>
              <a:t>render_field</a:t>
            </a:r>
            <a:r>
              <a:rPr lang="en-US" sz="2000"/>
              <a:t> with input parameter field that will be filled by </a:t>
            </a:r>
            <a:r>
              <a:rPr lang="en-US" sz="2000" b="1"/>
              <a:t>WTForm </a:t>
            </a:r>
            <a:r>
              <a:rPr lang="en-US" sz="2000"/>
              <a:t>object in prev slide.,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More about </a:t>
            </a:r>
            <a:r>
              <a:rPr lang="en-US" sz="2000">
                <a:hlinkClick r:id="rId2" action="ppaction://hlinkfile"/>
              </a:rPr>
              <a:t>Jinja2 Macro</a:t>
            </a: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648970" y="1189990"/>
            <a:ext cx="59448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Then we can render the </a:t>
            </a:r>
            <a:r>
              <a:rPr lang="en-US" sz="2000" b="1"/>
              <a:t>form </a:t>
            </a:r>
            <a:r>
              <a:rPr lang="en-US" sz="2000"/>
              <a:t>using</a:t>
            </a:r>
            <a:r>
              <a:rPr lang="en-US" sz="2000" b="1"/>
              <a:t> render_field()</a:t>
            </a:r>
            <a:r>
              <a:rPr lang="en-US" sz="2000"/>
              <a:t> macro inside </a:t>
            </a:r>
            <a:r>
              <a:rPr lang="en-US" sz="2000" b="1"/>
              <a:t>_form_element.html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If we he alot of form, this mechanism much more cleans and easy to maintain if form specification (style, etc.) changes.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the next part we will learn how to add Bootstrap class inside our rendered field. </a:t>
            </a:r>
            <a:endParaRPr lang="en-US" sz="2000"/>
          </a:p>
        </p:txBody>
      </p:sp>
      <p:pic>
        <p:nvPicPr>
          <p:cNvPr id="6" name="Content Placeholder 5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6850" y="1115060"/>
            <a:ext cx="3754120" cy="570738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782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WTForm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Left Brace 9"/>
          <p:cNvSpPr/>
          <p:nvPr/>
        </p:nvSpPr>
        <p:spPr>
          <a:xfrm flipH="1">
            <a:off x="7155815" y="2400935"/>
            <a:ext cx="194945" cy="2326005"/>
          </a:xfrm>
          <a:prstGeom prst="leftBrace">
            <a:avLst>
              <a:gd name="adj1" fmla="val 116286"/>
              <a:gd name="adj2" fmla="val 513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299210" y="4726940"/>
            <a:ext cx="5390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pertemuan_2\9_WTForm\templates\users.html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1984375"/>
            <a:ext cx="6148705" cy="27425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4410075" y="1495425"/>
            <a:ext cx="6539865" cy="14617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/>
              <a:t>By definition, a </a:t>
            </a:r>
            <a:r>
              <a:rPr lang="en-US" sz="2400" b="1"/>
              <a:t>decorator </a:t>
            </a:r>
            <a:r>
              <a:rPr lang="en-US" sz="2400"/>
              <a:t>is a function that takes </a:t>
            </a:r>
            <a:r>
              <a:rPr lang="en-US" sz="2400" b="1"/>
              <a:t>another function</a:t>
            </a:r>
            <a:r>
              <a:rPr lang="en-US" sz="2400"/>
              <a:t> and </a:t>
            </a:r>
            <a:r>
              <a:rPr lang="en-US" sz="2400" b="1"/>
              <a:t>extends</a:t>
            </a:r>
            <a:r>
              <a:rPr lang="en-US" sz="2400"/>
              <a:t> the behavior of the </a:t>
            </a:r>
            <a:r>
              <a:rPr lang="en-US" sz="2400" b="1"/>
              <a:t>latter function</a:t>
            </a:r>
            <a:r>
              <a:rPr lang="en-US" sz="2400"/>
              <a:t> </a:t>
            </a:r>
            <a:r>
              <a:rPr lang="en-US" sz="2400" b="1"/>
              <a:t>without </a:t>
            </a:r>
            <a:r>
              <a:rPr lang="en-US" sz="2400"/>
              <a:t>explicitly </a:t>
            </a:r>
            <a:r>
              <a:rPr lang="en-US" sz="2400" b="1"/>
              <a:t>modifying</a:t>
            </a:r>
            <a:r>
              <a:rPr lang="en-US" sz="2400"/>
              <a:t> it. [</a:t>
            </a:r>
            <a:r>
              <a:rPr lang="en-US" sz="2400">
                <a:hlinkClick r:id="rId1" action="ppaction://hlinkfile"/>
              </a:rPr>
              <a:t>real-python</a:t>
            </a:r>
            <a:r>
              <a:rPr lang="en-US" sz="2400"/>
              <a:t>]</a:t>
            </a:r>
            <a:endParaRPr lang="en-US" sz="2400"/>
          </a:p>
        </p:txBody>
      </p:sp>
      <p:sp>
        <p:nvSpPr>
          <p:cNvPr id="3" name="Content Placeholder 1"/>
          <p:cNvSpPr/>
          <p:nvPr/>
        </p:nvSpPr>
        <p:spPr>
          <a:xfrm>
            <a:off x="702945" y="2957195"/>
            <a:ext cx="10785475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1495425"/>
            <a:ext cx="3223895" cy="14617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93115" y="3415030"/>
            <a:ext cx="9634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decorators use </a:t>
            </a:r>
            <a:r>
              <a:rPr lang="en-US" sz="2400" b="1"/>
              <a:t>@</a:t>
            </a:r>
            <a:r>
              <a:rPr lang="en-US" sz="2400"/>
              <a:t> symbol called the “</a:t>
            </a:r>
            <a:r>
              <a:rPr lang="en-US" sz="2400" b="1"/>
              <a:t>pie</a:t>
            </a:r>
            <a:r>
              <a:rPr lang="en-US" sz="2400"/>
              <a:t>” syntax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decorators </a:t>
            </a:r>
            <a:r>
              <a:rPr lang="en-US" sz="2400" b="1"/>
              <a:t>wrap </a:t>
            </a:r>
            <a:r>
              <a:rPr lang="en-US" sz="2400"/>
              <a:t>a </a:t>
            </a:r>
            <a:r>
              <a:rPr lang="en-US" sz="2400" b="1"/>
              <a:t>function</a:t>
            </a:r>
            <a:r>
              <a:rPr lang="en-US" sz="2400"/>
              <a:t>, </a:t>
            </a:r>
            <a:r>
              <a:rPr lang="en-US" sz="2400" b="1"/>
              <a:t>modifying </a:t>
            </a:r>
            <a:r>
              <a:rPr lang="en-US" sz="2400"/>
              <a:t>its </a:t>
            </a:r>
            <a:r>
              <a:rPr lang="en-US" sz="2400" b="1"/>
              <a:t>behavior</a:t>
            </a:r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Why we need decorator?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2775" y="126936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Take a look this a simple program to ask your age.</a:t>
            </a:r>
            <a:endParaRPr lang="en-US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1884045"/>
            <a:ext cx="9537700" cy="43319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33730" y="624522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Look’s great, we don’t  have a problem with this.</a:t>
            </a:r>
            <a:endParaRPr lang="en-US" sz="2400" b="1"/>
          </a:p>
        </p:txBody>
      </p:sp>
      <p:sp>
        <p:nvSpPr>
          <p:cNvPr id="12" name="Text Box 11"/>
          <p:cNvSpPr txBox="1"/>
          <p:nvPr/>
        </p:nvSpPr>
        <p:spPr>
          <a:xfrm>
            <a:off x="5953760" y="1884045"/>
            <a:ext cx="4683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1_Function_Decorator\1_hello_func_part1.py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2775" y="126936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Let’s create </a:t>
            </a:r>
            <a:r>
              <a:rPr lang="en-US" sz="2400" b="1"/>
              <a:t>another function</a:t>
            </a:r>
            <a:r>
              <a:rPr lang="en-US" sz="2400"/>
              <a:t> to ask your father age with </a:t>
            </a:r>
            <a:r>
              <a:rPr lang="en-US" sz="2400" b="1"/>
              <a:t>same behaviour</a:t>
            </a:r>
            <a:r>
              <a:rPr lang="en-US" sz="2400"/>
              <a:t>.</a:t>
            </a:r>
            <a:endParaRPr lang="en-US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729740"/>
            <a:ext cx="9170670" cy="50095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157470" y="2304415"/>
            <a:ext cx="4775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400">
                <a:solidFill>
                  <a:schemeClr val="bg1"/>
                </a:solidFill>
              </a:rPr>
              <a:t>We're writing redundant parts here, but we need it and also this doesn't look good.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47395" y="1740535"/>
            <a:ext cx="194945" cy="2326005"/>
          </a:xfrm>
          <a:prstGeom prst="leftBrace">
            <a:avLst>
              <a:gd name="adj1" fmla="val 116286"/>
              <a:gd name="adj2" fmla="val 513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718185" y="4413250"/>
            <a:ext cx="194945" cy="2326005"/>
          </a:xfrm>
          <a:prstGeom prst="leftBrace">
            <a:avLst>
              <a:gd name="adj1" fmla="val 116286"/>
              <a:gd name="adj2" fmla="val 513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535930" y="1729740"/>
            <a:ext cx="4683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1_Function_Decorator\2_hello_func_part2.py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2775" y="126936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Let’s change it into a simple decorator </a:t>
            </a:r>
            <a:endParaRPr lang="en-US" sz="2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6555" r="1067"/>
          <a:stretch>
            <a:fillRect/>
          </a:stretch>
        </p:blipFill>
        <p:spPr>
          <a:xfrm>
            <a:off x="1035050" y="1729740"/>
            <a:ext cx="8609965" cy="50615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27625" y="2289175"/>
            <a:ext cx="42360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400">
                <a:solidFill>
                  <a:schemeClr val="bg1"/>
                </a:solidFill>
              </a:rPr>
              <a:t>This implementation acceptable, but we need call a functin in a different way.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52170" y="6152515"/>
            <a:ext cx="2476500" cy="6902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961890" y="1729740"/>
            <a:ext cx="4683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1_Function_Decorator\3_simple_decorator.py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2775" y="1269365"/>
            <a:ext cx="9634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Call it using decorator style</a:t>
            </a:r>
            <a:endParaRPr lang="en-US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615" y="1729740"/>
            <a:ext cx="8152130" cy="2412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4343400"/>
            <a:ext cx="8173085" cy="170053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078230" y="1815465"/>
            <a:ext cx="153670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078230" y="4601845"/>
            <a:ext cx="153670" cy="2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2" idx="1"/>
            <a:endCxn id="13" idx="1"/>
          </p:cNvCxnSpPr>
          <p:nvPr/>
        </p:nvCxnSpPr>
        <p:spPr>
          <a:xfrm rot="10800000" flipV="1">
            <a:off x="1078230" y="1935480"/>
            <a:ext cx="3175" cy="2786380"/>
          </a:xfrm>
          <a:prstGeom prst="bentConnector3">
            <a:avLst>
              <a:gd name="adj1" fmla="val 760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291955" y="2582545"/>
            <a:ext cx="2761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/>
              <a:t>Your wrapper function (common part)</a:t>
            </a:r>
            <a:endParaRPr lang="en-US" sz="2000" b="1"/>
          </a:p>
        </p:txBody>
      </p:sp>
      <p:sp>
        <p:nvSpPr>
          <p:cNvPr id="16" name="Text Box 15"/>
          <p:cNvSpPr txBox="1"/>
          <p:nvPr/>
        </p:nvSpPr>
        <p:spPr>
          <a:xfrm>
            <a:off x="9449435" y="4839970"/>
            <a:ext cx="27616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/>
              <a:t>Your actual function (wrapped by decorator “</a:t>
            </a:r>
            <a:r>
              <a:rPr lang="en-US" sz="2000" b="1"/>
              <a:t>@hello</a:t>
            </a:r>
            <a:r>
              <a:rPr lang="en-US" sz="2000"/>
              <a:t>”)</a:t>
            </a:r>
            <a:endParaRPr lang="en-US" sz="2000" b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" y="6186805"/>
            <a:ext cx="5314950" cy="53276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687820" y="6245225"/>
            <a:ext cx="27616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000"/>
              <a:t>call a function as usual.</a:t>
            </a:r>
            <a:endParaRPr lang="en-US" sz="2000" b="1"/>
          </a:p>
        </p:txBody>
      </p:sp>
      <p:sp>
        <p:nvSpPr>
          <p:cNvPr id="20" name="Text Box 19"/>
          <p:cNvSpPr txBox="1"/>
          <p:nvPr/>
        </p:nvSpPr>
        <p:spPr>
          <a:xfrm>
            <a:off x="4608830" y="1656715"/>
            <a:ext cx="4683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1_Function_Decorator\4_python_decorator.py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5375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Route &amp; Function Decorator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93115" y="3253740"/>
            <a:ext cx="96348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Flask </a:t>
            </a:r>
            <a:r>
              <a:rPr lang="en-US" sz="2400" b="1"/>
              <a:t>@app.route()</a:t>
            </a:r>
            <a:r>
              <a:rPr lang="en-US" sz="2400"/>
              <a:t> is a function decorator for our function,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It’s wrap our function with ability to handle request from and to web browser.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Beside that, Flask has others decorator.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Login Required Decorator (</a:t>
            </a:r>
            <a:r>
              <a:rPr lang="en-US" sz="2400" b="1"/>
              <a:t>@login_required</a:t>
            </a:r>
            <a:r>
              <a:rPr lang="en-US" sz="2400"/>
              <a:t>)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Caching Decorator (</a:t>
            </a:r>
            <a:r>
              <a:rPr lang="en-US" sz="2400" b="1"/>
              <a:t>@cache</a:t>
            </a:r>
            <a:r>
              <a:rPr lang="en-US" sz="2400"/>
              <a:t>)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Templating Decorator (</a:t>
            </a:r>
            <a:r>
              <a:rPr lang="en-US" sz="2400" b="1"/>
              <a:t>@templating</a:t>
            </a:r>
            <a:r>
              <a:rPr lang="en-US" sz="2400"/>
              <a:t>)</a:t>
            </a:r>
            <a:endParaRPr 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etc.</a:t>
            </a:r>
            <a:endParaRPr lang="en-US" sz="24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/>
              <a:t>View for more detail in </a:t>
            </a:r>
            <a:r>
              <a:rPr lang="en-US" sz="2400">
                <a:hlinkClick r:id="rId1" action="ppaction://hlinkfile"/>
              </a:rPr>
              <a:t>Flask - Decorator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80" y="1286510"/>
            <a:ext cx="4530090" cy="19380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592445" y="1286510"/>
            <a:ext cx="4835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pertemuan_2\2_Flask_Route\app.py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8954</Words>
  <Application>WPS Presentation</Application>
  <PresentationFormat>Widescreen</PresentationFormat>
  <Paragraphs>375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SimSun</vt:lpstr>
      <vt:lpstr>Wingdings</vt:lpstr>
      <vt:lpstr>TeXGyreAdventor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18</cp:revision>
  <dcterms:created xsi:type="dcterms:W3CDTF">2021-10-18T06:16:00Z</dcterms:created>
  <dcterms:modified xsi:type="dcterms:W3CDTF">2021-10-20T11:39:19Z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1033-11.2.0.10323</vt:lpwstr>
  </property>
</Properties>
</file>