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35" r:id="rId5"/>
    <p:sldId id="561" r:id="rId6"/>
    <p:sldId id="562" r:id="rId7"/>
    <p:sldId id="563" r:id="rId8"/>
    <p:sldId id="540" r:id="rId9"/>
    <p:sldId id="567" r:id="rId10"/>
    <p:sldId id="564" r:id="rId11"/>
    <p:sldId id="565" r:id="rId12"/>
    <p:sldId id="566" r:id="rId13"/>
    <p:sldId id="569" r:id="rId14"/>
    <p:sldId id="570" r:id="rId15"/>
    <p:sldId id="571" r:id="rId16"/>
    <p:sldId id="573" r:id="rId17"/>
    <p:sldId id="574" r:id="rId18"/>
    <p:sldId id="575" r:id="rId19"/>
    <p:sldId id="568" r:id="rId20"/>
    <p:sldId id="576" r:id="rId21"/>
    <p:sldId id="577" r:id="rId22"/>
    <p:sldId id="578" r:id="rId23"/>
    <p:sldId id="580" r:id="rId24"/>
    <p:sldId id="582" r:id="rId25"/>
    <p:sldId id="581" r:id="rId26"/>
    <p:sldId id="5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D9D9"/>
    <a:srgbClr val="0000FF"/>
    <a:srgbClr val="00FF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8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4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Pengenalan Scikit-Image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Li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Yen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Sauvola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457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Otsu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1567180"/>
            <a:chOff x="1145" y="3199"/>
            <a:chExt cx="14254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/>
                <a:t>def otsu(gary):</a:t>
              </a:r>
              <a:endParaRPr lang="en-US"/>
            </a:p>
            <a:p>
              <a:pPr lvl="0"/>
              <a:r>
                <a:rPr lang="en-US"/>
                <a:t>    ret, binary= cv2.threshold(gray, 0, 255, cv2.THRESH_BINARY + cv2.THRESH_OTSU )</a:t>
              </a:r>
              <a:endParaRPr lang="en-US"/>
            </a:p>
            <a:p>
              <a:pPr lvl="0"/>
              <a:r>
                <a:rPr lang="en-US"/>
                <a:t>    return ret, binary</a:t>
              </a:r>
              <a:endParaRPr lang="en-US"/>
            </a:p>
            <a:p>
              <a:pPr lvl="0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otsu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552450" y="3837305"/>
            <a:ext cx="8780145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cv2.imread('/path/to/filename')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thresh_Li, binary_Li = li(gray)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thresh_Otsu, binary_Otsu</a:t>
            </a:r>
            <a:r>
              <a:rPr lang="en-US">
                <a:sym typeface="+mn-ea"/>
              </a:rPr>
              <a:t> = otsu(gray)</a:t>
            </a:r>
            <a:endParaRPr lang="en-US">
              <a:sym typeface="+mn-ea"/>
            </a:endParaRPr>
          </a:p>
          <a:p>
            <a:pPr lvl="0"/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show_image_binary(binary_Li, title= 'Thresholding Li (%d)' % thresh_Li)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show_image_binary(binary_Otsu, title= 'Thresholding Otsu (%d)' % thresh_Otsu)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1305" y="3359150"/>
            <a:ext cx="53105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thresholding Li vs Otsu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Thresholding Yen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7065" y="1459230"/>
            <a:ext cx="889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Thresholding Yen</a:t>
            </a:r>
            <a:r>
              <a:rPr lang="en-US"/>
              <a:t> : Return threshold value based on Yen’s method.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3352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2420" y="5730240"/>
            <a:ext cx="10369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Paper :</a:t>
            </a:r>
            <a:endParaRPr lang="en-US" b="1"/>
          </a:p>
          <a:p>
            <a:r>
              <a:rPr lang="en-US"/>
              <a:t>Yen J.C., Chang F.J., and Chang S. (1995) “A New Criterion for Automatic Multilevel Thresholding” IEEE Trans. on Image Processing, 4(3): 370-378. DOI:10.1109/83.366472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2475" y="1951355"/>
            <a:ext cx="100476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skimage.filters.</a:t>
            </a:r>
            <a:r>
              <a:rPr lang="en-US" b="1">
                <a:solidFill>
                  <a:srgbClr val="FF0000"/>
                </a:solidFill>
                <a:sym typeface="+mn-ea"/>
              </a:rPr>
              <a:t>threshold_yen</a:t>
            </a:r>
            <a:r>
              <a:rPr lang="en-US">
                <a:sym typeface="+mn-ea"/>
              </a:rPr>
              <a:t>(</a:t>
            </a:r>
            <a:r>
              <a:rPr lang="en-US" i="1">
                <a:sym typeface="+mn-ea"/>
              </a:rPr>
              <a:t>image, nbins=256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2475" y="2656205"/>
            <a:ext cx="65538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 :</a:t>
            </a:r>
            <a:endParaRPr lang="en-US"/>
          </a:p>
          <a:p>
            <a:pPr lvl="1"/>
            <a:r>
              <a:rPr lang="en-US" b="1"/>
              <a:t>image </a:t>
            </a:r>
            <a:r>
              <a:rPr lang="en-US"/>
              <a:t>: </a:t>
            </a:r>
            <a:r>
              <a:rPr lang="en-US" i="1"/>
              <a:t>ndarray,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input image</a:t>
            </a:r>
            <a:endParaRPr lang="en-US" i="1"/>
          </a:p>
          <a:p>
            <a:pPr lvl="1"/>
            <a:r>
              <a:rPr lang="en-US" b="1"/>
              <a:t>nbins </a:t>
            </a:r>
            <a:r>
              <a:rPr lang="en-US"/>
              <a:t>: </a:t>
            </a:r>
            <a:r>
              <a:rPr lang="en-US" i="1"/>
              <a:t>int</a:t>
            </a:r>
            <a:endParaRPr lang="en-US" b="1"/>
          </a:p>
          <a:p>
            <a:pPr lvl="0"/>
            <a:r>
              <a:rPr lang="en-US"/>
              <a:t>Return :</a:t>
            </a:r>
            <a:endParaRPr lang="en-US"/>
          </a:p>
          <a:p>
            <a:pPr lvl="1"/>
            <a:r>
              <a:rPr lang="en-US" b="1"/>
              <a:t>threshold </a:t>
            </a:r>
            <a:r>
              <a:rPr lang="en-US"/>
              <a:t>: </a:t>
            </a:r>
            <a:r>
              <a:rPr lang="en-US" i="1"/>
              <a:t>float</a:t>
            </a:r>
            <a:endParaRPr lang="en-US" i="1"/>
          </a:p>
        </p:txBody>
      </p:sp>
      <p:sp>
        <p:nvSpPr>
          <p:cNvPr id="10" name="Text Box 9"/>
          <p:cNvSpPr txBox="1"/>
          <p:nvPr/>
        </p:nvSpPr>
        <p:spPr>
          <a:xfrm>
            <a:off x="312420" y="5085080"/>
            <a:ext cx="10370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Code :</a:t>
            </a:r>
            <a:endParaRPr lang="en-US" b="1"/>
          </a:p>
          <a:p>
            <a:r>
              <a:rPr lang="en-US"/>
              <a:t>https://scikit-image.org/docs/stable/api/skimage.filters.html#skimage.filters.threshold_yen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352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6230" y="1678940"/>
            <a:ext cx="6057265" cy="736600"/>
            <a:chOff x="1145" y="3199"/>
            <a:chExt cx="9539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953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8362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230" y="2626360"/>
            <a:ext cx="6056630" cy="736600"/>
            <a:chOff x="603" y="3199"/>
            <a:chExt cx="9538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9538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gray = </a:t>
              </a:r>
              <a:r>
                <a:rPr lang="en-US">
                  <a:sym typeface="+mn-ea"/>
                </a:rPr>
                <a:t>convert_gray(img)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to gray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6230" y="3470910"/>
            <a:ext cx="6055995" cy="736600"/>
            <a:chOff x="1145" y="3199"/>
            <a:chExt cx="9537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953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thresh_Yen = flt.threshold_yen(gray)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230" y="4405630"/>
            <a:ext cx="8305165" cy="736600"/>
            <a:chOff x="1145" y="3199"/>
            <a:chExt cx="13079" cy="1160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binary_Yen = </a:t>
              </a:r>
              <a:r>
                <a:rPr lang="en-US">
                  <a:sym typeface="+mn-ea"/>
                </a:rPr>
                <a:t>cv2.threshold(gray, thresh_Yen,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6865" y="5340350"/>
            <a:ext cx="8304530" cy="736600"/>
            <a:chOff x="603" y="3199"/>
            <a:chExt cx="13078" cy="1160"/>
          </a:xfrm>
        </p:grpSpPr>
        <p:sp>
          <p:nvSpPr>
            <p:cNvPr id="20" name="Text Box 19"/>
            <p:cNvSpPr txBox="1"/>
            <p:nvPr/>
          </p:nvSpPr>
          <p:spPr>
            <a:xfrm>
              <a:off x="603" y="3779"/>
              <a:ext cx="13078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show_image_binary(binary_Li, title= 'Thresholding Li (%d)' % thresh_Li)</a:t>
              </a:r>
              <a:endParaRPr lang="en-US">
                <a:sym typeface="+mn-ea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0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 Keseluruhan Kode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4060825"/>
            <a:chOff x="1145" y="3199"/>
            <a:chExt cx="14254" cy="6395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58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import os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import skimage.filters as flt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thresh_Yen = flt.threshold_yen(gray)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binary_Yen = cv2.threshold(gray, thresh_Yen, 255, cv2.THRESH_BINARY)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show_image_binary(binary_Yen, title= 'Thresholding Li (%d)' % thresh_Yen)</a:t>
              </a:r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keseluruhan kode thresholding Yen</a:t>
              </a: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259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1844675"/>
            <a:chOff x="1145" y="3199"/>
            <a:chExt cx="14254" cy="2905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yen(gray):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	thresh_Yen = flt.threshold_yen(img)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	binary_Yen = cv2.threshold(img, thresh_Yen, 255, cv2.THRESH_BINARY)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	return thresh_Yen, binary_Yen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function thresholding Yen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3916045"/>
            <a:ext cx="9051290" cy="2121535"/>
            <a:chOff x="1145" y="3199"/>
            <a:chExt cx="14254" cy="3341"/>
          </a:xfrm>
        </p:grpSpPr>
        <p:sp>
          <p:nvSpPr>
            <p:cNvPr id="7" name="Text Box 6"/>
            <p:cNvSpPr txBox="1"/>
            <p:nvPr/>
          </p:nvSpPr>
          <p:spPr>
            <a:xfrm>
              <a:off x="1572" y="3779"/>
              <a:ext cx="13827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thresh_Yen, binary_Yen = yen(gray)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show_image_binary(binary_Yen, title= 'Thresholding Yen (%d)' % thresh_Yen)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memanggil function thresholding Yen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704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2450" y="2122805"/>
            <a:ext cx="8780145" cy="36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cv2.imread('/path/to/filename')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thresh_Li, binary_Li = li(gray)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thresh_Yen, binary_Yen = yen(gray)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thresh_Otsu, binary_Otsu</a:t>
            </a:r>
            <a:r>
              <a:rPr lang="en-US">
                <a:sym typeface="+mn-ea"/>
              </a:rPr>
              <a:t> = otsu(gray)</a:t>
            </a:r>
            <a:endParaRPr lang="en-US">
              <a:sym typeface="+mn-ea"/>
            </a:endParaRPr>
          </a:p>
          <a:p>
            <a:pPr lvl="0"/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show_image_binary(binary_Li, title= 'Thresholding Li (%d)' % thresh_Li)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show_image_binary(binary_Yen, title= 'Thresholding Yen (%d)' % thresh_Yen)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show_image_binary(binary_Otsu, title= 'Thresholding Otsu (%d)' % thresh_Otsu)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1305" y="1644650"/>
            <a:ext cx="53105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thresholding Li vs Yen vs Otsu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81305" y="1525905"/>
            <a:ext cx="9051290" cy="1290320"/>
            <a:chOff x="1145" y="3199"/>
            <a:chExt cx="14254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crop(img,  y_min, y_max, x_min, x_max):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crop_img = img[y_min:y_max, x_min:x_max, :]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crop_img</a:t>
              </a:r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crop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3039745"/>
            <a:ext cx="9051290" cy="1290320"/>
            <a:chOff x="1145" y="3199"/>
            <a:chExt cx="14254" cy="2032"/>
          </a:xfrm>
        </p:grpSpPr>
        <p:sp>
          <p:nvSpPr>
            <p:cNvPr id="7" name="Text Box 6"/>
            <p:cNvSpPr txBox="1"/>
            <p:nvPr/>
          </p:nvSpPr>
          <p:spPr>
            <a:xfrm>
              <a:off x="1572" y="3779"/>
              <a:ext cx="13827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resize_img = cv2.resize(img, size) 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return resize_img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reize</a:t>
              </a:r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861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 Multiple Image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81305" y="1525905"/>
            <a:ext cx="9051290" cy="2675255"/>
            <a:chOff x="1145" y="3199"/>
            <a:chExt cx="14254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crop(img,  y_min, y_max, x_min, x_max):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crop_img = img[y_min:y_max, x_min:x_max, :]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crop_img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resize_img = cv2.resize(img, size) 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return resize_img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crop &amp; resize</a:t>
              </a:r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861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 Multiple Image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861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 Multiple Image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6385" y="1425575"/>
            <a:ext cx="11136630" cy="84016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h_crop = 200</a:t>
            </a:r>
            <a:endParaRPr lang="en-US"/>
          </a:p>
          <a:p>
            <a:r>
              <a:rPr lang="en-US"/>
              <a:t>w_crop = 200</a:t>
            </a:r>
            <a:endParaRPr lang="en-US"/>
          </a:p>
          <a:p>
            <a:endParaRPr lang="en-US"/>
          </a:p>
          <a:p>
            <a:r>
              <a:rPr lang="en-US"/>
              <a:t>filenames = os.listdir("folder_1")</a:t>
            </a:r>
            <a:endParaRPr lang="en-US"/>
          </a:p>
          <a:p>
            <a:endParaRPr lang="en-US"/>
          </a:p>
          <a:p>
            <a:r>
              <a:rPr lang="en-US"/>
              <a:t>for name in filenames :</a:t>
            </a:r>
            <a:endParaRPr lang="en-US"/>
          </a:p>
          <a:p>
            <a:r>
              <a:rPr lang="en-US"/>
              <a:t>    print(name)</a:t>
            </a:r>
            <a:endParaRPr lang="en-US"/>
          </a:p>
          <a:p>
            <a:r>
              <a:rPr lang="en-US"/>
              <a:t>    img = cv2.imread("folder_1/" + name)</a:t>
            </a:r>
            <a:endParaRPr lang="en-US"/>
          </a:p>
          <a:p>
            <a:r>
              <a:rPr lang="en-US"/>
              <a:t>    h, w, c = img.shape</a:t>
            </a:r>
            <a:endParaRPr lang="en-US"/>
          </a:p>
          <a:p>
            <a:endParaRPr lang="en-US"/>
          </a:p>
          <a:p>
            <a:r>
              <a:rPr lang="en-US"/>
              <a:t>    y_min = int((h - h_crop)/2)</a:t>
            </a:r>
            <a:endParaRPr lang="en-US"/>
          </a:p>
          <a:p>
            <a:r>
              <a:rPr lang="en-US"/>
              <a:t>    y_max = y_min + h_crop</a:t>
            </a:r>
            <a:endParaRPr lang="en-US"/>
          </a:p>
          <a:p>
            <a:r>
              <a:rPr lang="en-US"/>
              <a:t>    x_min = int((w - w_crop)/2)</a:t>
            </a:r>
            <a:endParaRPr lang="en-US"/>
          </a:p>
          <a:p>
            <a:r>
              <a:rPr lang="en-US"/>
              <a:t>    x_max = x_min + w_crop</a:t>
            </a:r>
            <a:endParaRPr lang="en-US"/>
          </a:p>
          <a:p>
            <a:r>
              <a:rPr lang="en-US"/>
              <a:t>    print(y_min, y_max, x_min, x_max)</a:t>
            </a:r>
            <a:endParaRPr lang="en-US"/>
          </a:p>
          <a:p>
            <a:endParaRPr lang="en-US"/>
          </a:p>
          <a:p>
            <a:r>
              <a:rPr lang="en-US"/>
              <a:t>    crop_img = crop(img, y_min, y_max, x_min, x_max) # crop 20% atas, bawah, kanan, kiri</a:t>
            </a:r>
            <a:endParaRPr lang="en-US"/>
          </a:p>
          <a:p>
            <a:endParaRPr lang="en-US"/>
          </a:p>
          <a:p>
            <a:r>
              <a:rPr lang="en-US"/>
              <a:t>    h, w, c = crop_img.shape</a:t>
            </a:r>
            <a:endParaRPr lang="en-US"/>
          </a:p>
          <a:p>
            <a:r>
              <a:rPr lang="en-US"/>
              <a:t>    resize_img = resize(crop_img, size=(w*2, h*2)) # rescale 2x lebar dan tinggi</a:t>
            </a:r>
            <a:endParaRPr lang="en-US"/>
          </a:p>
          <a:p>
            <a:endParaRPr lang="en-US"/>
          </a:p>
          <a:p>
            <a:r>
              <a:rPr lang="en-US"/>
              <a:t>    gray = convert_gray(resize_img) # convert to grayscale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thresh_Li, binary_Li = li(gray)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thresh_Yen, binary_Yen = yen(gray)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thresh_Otsu, binary_Otsu = otsu(gray)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show_image_binary(binary_Li, title= 'Thresholding Li : %s (%d)' % </a:t>
            </a:r>
            <a:r>
              <a:rPr lang="en-US">
                <a:sym typeface="+mn-ea"/>
              </a:rPr>
              <a:t> (name, </a:t>
            </a:r>
            <a:r>
              <a:rPr lang="en-US">
                <a:sym typeface="+mn-ea"/>
              </a:rPr>
              <a:t>thresh_Li))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show_image_binary(binary_Yen, title= 'Thresholding Yen : %s (%d)' % </a:t>
            </a:r>
            <a:r>
              <a:rPr lang="en-US">
                <a:sym typeface="+mn-ea"/>
              </a:rPr>
              <a:t> (name, </a:t>
            </a:r>
            <a:r>
              <a:rPr lang="en-US">
                <a:sym typeface="+mn-ea"/>
              </a:rPr>
              <a:t>thresh_Yen))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show_image_binary(binary_Otsu, title= 'Thresholding Otsu : %s (%d)' % </a:t>
            </a:r>
            <a:r>
              <a:rPr lang="en-US">
                <a:sym typeface="+mn-ea"/>
              </a:rPr>
              <a:t> (name, </a:t>
            </a:r>
            <a:r>
              <a:rPr lang="en-US">
                <a:sym typeface="+mn-ea"/>
              </a:rPr>
              <a:t>thresh_Otsu))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Pengenalan Scikit-Image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Thresholding </a:t>
              </a:r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Sauvola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7660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Thesholding Sauvola (local thresholding)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7065" y="1459230"/>
            <a:ext cx="889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Applies Sauvola </a:t>
            </a:r>
            <a:r>
              <a:rPr lang="en-US" b="1"/>
              <a:t>local threshold</a:t>
            </a:r>
            <a:r>
              <a:rPr lang="en-US"/>
              <a:t> to an array. Sauvola is a modification of Niblack technique.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12420" y="5730240"/>
            <a:ext cx="10369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Paper :</a:t>
            </a:r>
            <a:endParaRPr lang="en-US" b="1"/>
          </a:p>
          <a:p>
            <a:r>
              <a:rPr lang="en-US"/>
              <a:t>J. Sauvola and M. Pietikainen, “Adaptive document image binarization,” Pattern Recognition 33(2), pp. 225-236, 2000. DOI:10.1016/S0031-3203(99)00055-2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2475" y="1951355"/>
            <a:ext cx="100476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skimage.filters.</a:t>
            </a:r>
            <a:r>
              <a:rPr lang="en-US" b="1">
                <a:solidFill>
                  <a:srgbClr val="FF0000"/>
                </a:solidFill>
                <a:sym typeface="+mn-ea"/>
              </a:rPr>
              <a:t>threshold_sauvola</a:t>
            </a:r>
            <a:r>
              <a:rPr lang="en-US">
                <a:sym typeface="+mn-ea"/>
              </a:rPr>
              <a:t>(</a:t>
            </a:r>
            <a:r>
              <a:rPr lang="en-US" i="1">
                <a:sym typeface="+mn-ea"/>
              </a:rPr>
              <a:t>image, window_size=15, k=0.2, r=None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2475" y="2656205"/>
            <a:ext cx="65538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 :</a:t>
            </a:r>
            <a:endParaRPr lang="en-US"/>
          </a:p>
          <a:p>
            <a:pPr lvl="1"/>
            <a:r>
              <a:rPr lang="en-US" b="1"/>
              <a:t>image </a:t>
            </a:r>
            <a:r>
              <a:rPr lang="en-US"/>
              <a:t>: </a:t>
            </a:r>
            <a:r>
              <a:rPr lang="en-US" i="1"/>
              <a:t>ndarray,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input image</a:t>
            </a:r>
            <a:endParaRPr lang="en-US" i="1"/>
          </a:p>
          <a:p>
            <a:pPr lvl="1"/>
            <a:r>
              <a:rPr lang="en-US"/>
              <a:t>window_size : </a:t>
            </a:r>
            <a:r>
              <a:rPr lang="en-US" i="1"/>
              <a:t>int</a:t>
            </a:r>
            <a:r>
              <a:rPr lang="en-US"/>
              <a:t> </a:t>
            </a:r>
            <a:r>
              <a:rPr lang="en-US" i="1"/>
              <a:t>(single </a:t>
            </a:r>
            <a:r>
              <a:rPr lang="en-US" b="1" i="1"/>
              <a:t>odd integer</a:t>
            </a:r>
            <a:r>
              <a:rPr lang="en-US" i="1"/>
              <a:t>)</a:t>
            </a:r>
            <a:endParaRPr lang="en-US" i="1"/>
          </a:p>
          <a:p>
            <a:pPr lvl="1"/>
            <a:r>
              <a:rPr lang="en-US"/>
              <a:t>k : </a:t>
            </a:r>
            <a:r>
              <a:rPr lang="en-US" i="1"/>
              <a:t>float (positive parameter)</a:t>
            </a:r>
            <a:endParaRPr lang="en-US" i="1"/>
          </a:p>
          <a:p>
            <a:pPr lvl="1"/>
            <a:r>
              <a:rPr lang="en-US"/>
              <a:t>r : </a:t>
            </a:r>
            <a:r>
              <a:rPr lang="en-US" i="1"/>
              <a:t>float (dinamic range std)</a:t>
            </a:r>
            <a:endParaRPr lang="en-US"/>
          </a:p>
          <a:p>
            <a:pPr lvl="0"/>
            <a:r>
              <a:rPr lang="en-US"/>
              <a:t>Return :</a:t>
            </a:r>
            <a:endParaRPr lang="en-US"/>
          </a:p>
          <a:p>
            <a:pPr lvl="1"/>
            <a:r>
              <a:rPr lang="en-US" b="1"/>
              <a:t>threshold </a:t>
            </a:r>
            <a:r>
              <a:rPr lang="en-US"/>
              <a:t>: </a:t>
            </a:r>
            <a:r>
              <a:rPr lang="en-US" i="1"/>
              <a:t>ndarray</a:t>
            </a:r>
            <a:endParaRPr lang="en-US" i="1"/>
          </a:p>
        </p:txBody>
      </p:sp>
      <p:sp>
        <p:nvSpPr>
          <p:cNvPr id="13" name="Text Box 12"/>
          <p:cNvSpPr txBox="1"/>
          <p:nvPr/>
        </p:nvSpPr>
        <p:spPr>
          <a:xfrm>
            <a:off x="312420" y="5085080"/>
            <a:ext cx="10370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Code :</a:t>
            </a:r>
            <a:endParaRPr lang="en-US" b="1"/>
          </a:p>
          <a:p>
            <a:r>
              <a:rPr lang="en-US"/>
              <a:t>https://scikit-image.org/docs/dev/api/skimage.filters.html#skimage.filters.threshold_sauvola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7660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Thesholding Sauvola (local thresholding)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yunus\Desktop\images.jpgimages"/>
          <p:cNvPicPr>
            <a:picLocks noChangeAspect="1"/>
          </p:cNvPicPr>
          <p:nvPr>
            <p:ph idx="1"/>
          </p:nvPr>
        </p:nvPicPr>
        <p:blipFill>
          <a:blip r:embed="rId1"/>
          <a:srcRect t="31308" r="27875"/>
          <a:stretch>
            <a:fillRect/>
          </a:stretch>
        </p:blipFill>
        <p:spPr>
          <a:xfrm rot="16200000">
            <a:off x="920750" y="1690370"/>
            <a:ext cx="4184650" cy="45554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35330" y="1875790"/>
            <a:ext cx="1272540" cy="1257935"/>
          </a:xfrm>
          <a:prstGeom prst="rect">
            <a:avLst/>
          </a:prstGeom>
          <a:noFill/>
          <a:ln w="38100">
            <a:solidFill>
              <a:srgbClr val="00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3" descr="C:\Users\yunus\Desktop\images.jpgimages"/>
          <p:cNvPicPr>
            <a:picLocks noChangeAspect="1"/>
          </p:cNvPicPr>
          <p:nvPr/>
        </p:nvPicPr>
        <p:blipFill>
          <a:blip r:embed="rId1"/>
          <a:srcRect l="50017" t="31308" r="27875" b="49724"/>
          <a:stretch>
            <a:fillRect/>
          </a:stretch>
        </p:blipFill>
        <p:spPr>
          <a:xfrm rot="16200000">
            <a:off x="7446010" y="2921000"/>
            <a:ext cx="1282700" cy="12579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978025" y="1870710"/>
            <a:ext cx="6722745" cy="1048385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4850" y="3129280"/>
            <a:ext cx="6753225" cy="106299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73315" y="4417060"/>
            <a:ext cx="122745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8453755" y="3542665"/>
            <a:ext cx="122745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73315" y="4431665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window_size</a:t>
            </a:r>
            <a:endParaRPr lang="en-US" i="1"/>
          </a:p>
        </p:txBody>
      </p:sp>
      <p:sp>
        <p:nvSpPr>
          <p:cNvPr id="16" name="Text Box 15"/>
          <p:cNvSpPr txBox="1"/>
          <p:nvPr/>
        </p:nvSpPr>
        <p:spPr>
          <a:xfrm rot="16200000">
            <a:off x="8571230" y="3366135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window_size</a:t>
            </a:r>
            <a:endParaRPr lang="en-US" i="1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7845" y="1870710"/>
            <a:ext cx="2540" cy="422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5020" y="6333490"/>
            <a:ext cx="446214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338705" y="6348730"/>
            <a:ext cx="1339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image width</a:t>
            </a:r>
            <a:endParaRPr lang="en-US" i="1"/>
          </a:p>
        </p:txBody>
      </p:sp>
      <p:sp>
        <p:nvSpPr>
          <p:cNvPr id="20" name="Text Box 19"/>
          <p:cNvSpPr txBox="1"/>
          <p:nvPr/>
        </p:nvSpPr>
        <p:spPr>
          <a:xfrm rot="16200000">
            <a:off x="-332105" y="3783965"/>
            <a:ext cx="140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image height</a:t>
            </a:r>
            <a:endParaRPr lang="en-US" i="1"/>
          </a:p>
        </p:txBody>
      </p:sp>
      <p:sp>
        <p:nvSpPr>
          <p:cNvPr id="21" name="Text Box 20"/>
          <p:cNvSpPr txBox="1"/>
          <p:nvPr/>
        </p:nvSpPr>
        <p:spPr>
          <a:xfrm>
            <a:off x="5716270" y="5445125"/>
            <a:ext cx="4741545" cy="368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T = m(x,y) * (1 + k * ((s(x,y) / R) - 1))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589905" y="4799965"/>
            <a:ext cx="5639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</a:t>
            </a:r>
            <a:r>
              <a:rPr lang="en-US"/>
              <a:t> (threshold) is calculated for </a:t>
            </a:r>
            <a:r>
              <a:rPr lang="en-US" b="1"/>
              <a:t>every pixel</a:t>
            </a:r>
            <a:r>
              <a:rPr lang="en-US"/>
              <a:t> in the image using the following formula :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589905" y="5880100"/>
            <a:ext cx="5686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where </a:t>
            </a:r>
            <a:r>
              <a:rPr lang="en-US" b="1"/>
              <a:t>m(x,y) </a:t>
            </a:r>
            <a:r>
              <a:rPr lang="en-US"/>
              <a:t>and </a:t>
            </a:r>
            <a:r>
              <a:rPr lang="en-US" b="1"/>
              <a:t>s(x,y) </a:t>
            </a:r>
            <a:r>
              <a:rPr lang="en-US"/>
              <a:t>are the mean and standard deviation of </a:t>
            </a:r>
            <a:r>
              <a:rPr lang="en-US" b="1"/>
              <a:t>pixel (x,y) </a:t>
            </a:r>
            <a:r>
              <a:rPr lang="en-US"/>
              <a:t>neighborhood defined by a rectangular window size </a:t>
            </a:r>
            <a:r>
              <a:rPr lang="en-US" b="1"/>
              <a:t>w </a:t>
            </a:r>
            <a:r>
              <a:rPr lang="en-US"/>
              <a:t>x </a:t>
            </a:r>
            <a:r>
              <a:rPr lang="en-US" b="1"/>
              <a:t>w.</a:t>
            </a: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36549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813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Sauvola </a:t>
            </a:r>
            <a:r>
              <a:rPr lang="en-US" sz="3600">
                <a:solidFill>
                  <a:schemeClr val="bg1"/>
                </a:solidFill>
                <a:sym typeface="+mn-ea"/>
              </a:rPr>
              <a:t>(local thresholding)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6230" y="1678940"/>
            <a:ext cx="8305165" cy="736600"/>
            <a:chOff x="1145" y="3199"/>
            <a:chExt cx="13079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8362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230" y="2626360"/>
            <a:ext cx="8305165" cy="736600"/>
            <a:chOff x="603" y="3199"/>
            <a:chExt cx="13079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gray = </a:t>
              </a:r>
              <a:r>
                <a:rPr lang="en-US">
                  <a:sym typeface="+mn-ea"/>
                </a:rPr>
                <a:t>convert_gray(img)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to gray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6230" y="3470910"/>
            <a:ext cx="8305165" cy="736600"/>
            <a:chOff x="1145" y="3199"/>
            <a:chExt cx="13079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thresh_Sauvola = flt.threshold_sauvola(image, window_size=25, k=0.2)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230" y="4405630"/>
            <a:ext cx="8761095" cy="736600"/>
            <a:chOff x="1145" y="3199"/>
            <a:chExt cx="13797" cy="1160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379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binary_Sauvola = cv2.threshold(gray, </a:t>
              </a:r>
              <a:r>
                <a:rPr lang="en-US">
                  <a:sym typeface="+mn-ea"/>
                </a:rPr>
                <a:t>thresh_Sauvola</a:t>
              </a:r>
              <a:r>
                <a:rPr lang="en-US">
                  <a:sym typeface="+mn-ea"/>
                </a:rPr>
                <a:t>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6865" y="5340350"/>
            <a:ext cx="8761095" cy="736600"/>
            <a:chOff x="603" y="3199"/>
            <a:chExt cx="13797" cy="1160"/>
          </a:xfrm>
        </p:grpSpPr>
        <p:sp>
          <p:nvSpPr>
            <p:cNvPr id="20" name="Text Box 19"/>
            <p:cNvSpPr txBox="1"/>
            <p:nvPr/>
          </p:nvSpPr>
          <p:spPr>
            <a:xfrm>
              <a:off x="603" y="3779"/>
              <a:ext cx="1379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show_image_binary(</a:t>
              </a:r>
              <a:r>
                <a:rPr lang="en-US">
                  <a:sym typeface="+mn-ea"/>
                </a:rPr>
                <a:t>binary_Sauvola</a:t>
              </a:r>
              <a:r>
                <a:rPr lang="en-US">
                  <a:sym typeface="+mn-ea"/>
                </a:rPr>
                <a:t>, title= 'Thresholding </a:t>
              </a:r>
              <a:r>
                <a:rPr lang="en-US">
                  <a:sym typeface="+mn-ea"/>
                </a:rPr>
                <a:t>Sauvola</a:t>
              </a:r>
              <a:r>
                <a:rPr lang="en-US">
                  <a:sym typeface="+mn-ea"/>
                </a:rPr>
                <a:t>')</a:t>
              </a:r>
              <a:endParaRPr lang="en-US">
                <a:sym typeface="+mn-ea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525780" y="2233930"/>
            <a:ext cx="8761095" cy="2121535"/>
            <a:chOff x="1145" y="3199"/>
            <a:chExt cx="13797" cy="3341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3797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thresh_sauvola = np.int0(thresh_sauvola)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thresh_sauvola_unique = </a:t>
              </a:r>
              <a:r>
                <a:rPr lang="en-US">
                  <a:sym typeface="+mn-ea"/>
                </a:rPr>
                <a:t>np.unique(thresh_sauvola)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thresh_sauvola_unique)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plt.imshow(thresh_sauvola, cmap="gray")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show Sauvola threshold value</a:t>
              </a:r>
              <a:endParaRPr lang="en-US"/>
            </a:p>
          </p:txBody>
        </p:sp>
      </p:grpSp>
      <p:sp>
        <p:nvSpPr>
          <p:cNvPr id="4" name="Rectangles 3"/>
          <p:cNvSpPr/>
          <p:nvPr/>
        </p:nvSpPr>
        <p:spPr>
          <a:xfrm>
            <a:off x="0" y="268605"/>
            <a:ext cx="908748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7813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Sauvola </a:t>
            </a:r>
            <a:r>
              <a:rPr lang="en-US" sz="3600">
                <a:solidFill>
                  <a:schemeClr val="bg1"/>
                </a:solidFill>
                <a:sym typeface="+mn-ea"/>
              </a:rPr>
              <a:t>(local thresholding)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https://scikit-image.org/docs/dev/auto_examples/segmentation/plot_thresholding.html</a:t>
            </a:r>
            <a:endParaRPr lang="en-US"/>
          </a:p>
          <a:p>
            <a:r>
              <a:rPr lang="en-US"/>
              <a:t>https://scikit-image.org/docs/stable/auto_examples/segmentation/plot_niblack_sauvola.html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33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Scikit-Image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925955"/>
            <a:ext cx="6887210" cy="401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7600950" y="5296535"/>
            <a:ext cx="46012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https://en.wikipedia.org/wiki/Scikit-image</a:t>
            </a:r>
            <a:endParaRPr lang="en-US"/>
          </a:p>
          <a:p>
            <a:r>
              <a:rPr lang="en-US"/>
              <a:t>https://scikit-image.org/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600950" y="1925955"/>
            <a:ext cx="43599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scikit-image </a:t>
            </a:r>
            <a:r>
              <a:rPr lang="en-US"/>
              <a:t>(formerly scikits.image) is an open-source image processing library for the Python programming language.[2] </a:t>
            </a:r>
            <a:endParaRPr lang="en-US"/>
          </a:p>
          <a:p>
            <a:endParaRPr lang="en-US"/>
          </a:p>
          <a:p>
            <a:r>
              <a:rPr lang="en-US"/>
              <a:t>It includes algorithms for </a:t>
            </a:r>
            <a:r>
              <a:rPr lang="en-US" b="1"/>
              <a:t>segmentation</a:t>
            </a:r>
            <a:r>
              <a:rPr lang="en-US"/>
              <a:t>, </a:t>
            </a:r>
            <a:r>
              <a:rPr lang="en-US" b="1"/>
              <a:t>geometric transformations</a:t>
            </a:r>
            <a:r>
              <a:rPr lang="en-US"/>
              <a:t>, </a:t>
            </a:r>
            <a:r>
              <a:rPr lang="en-US" b="1"/>
              <a:t>color space manipulation</a:t>
            </a:r>
            <a:r>
              <a:rPr lang="en-US"/>
              <a:t>, </a:t>
            </a:r>
            <a:r>
              <a:rPr lang="en-US" b="1"/>
              <a:t>analysis</a:t>
            </a:r>
            <a:r>
              <a:rPr lang="en-US"/>
              <a:t>, </a:t>
            </a:r>
            <a:r>
              <a:rPr lang="en-US" b="1"/>
              <a:t>filtering</a:t>
            </a:r>
            <a:r>
              <a:rPr lang="en-US"/>
              <a:t>, </a:t>
            </a:r>
            <a:r>
              <a:rPr lang="en-US" b="1"/>
              <a:t>morphology</a:t>
            </a:r>
            <a:r>
              <a:rPr lang="en-US"/>
              <a:t>, </a:t>
            </a:r>
            <a:r>
              <a:rPr lang="en-US" b="1"/>
              <a:t>feature detection</a:t>
            </a:r>
            <a:r>
              <a:rPr lang="en-US"/>
              <a:t>, and more.[3]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Thresholding Li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7065" y="1459230"/>
            <a:ext cx="889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Thresholding Li</a:t>
            </a:r>
            <a:r>
              <a:rPr lang="en-US"/>
              <a:t> : Compute threshold value by Li’s</a:t>
            </a:r>
            <a:r>
              <a:rPr lang="en-US" b="1"/>
              <a:t> iterative Minimum Cross Entropy </a:t>
            </a:r>
            <a:r>
              <a:rPr lang="en-US"/>
              <a:t>method.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299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6220" y="5749290"/>
            <a:ext cx="9119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Paper :</a:t>
            </a:r>
            <a:endParaRPr lang="en-US" b="1"/>
          </a:p>
          <a:p>
            <a:r>
              <a:rPr lang="en-US"/>
              <a:t>Li C.H. and Lee C.K. (1993) “Minimum Cross Entropy Thresholding” Pattern Recognition, 26(4): 617-625 DOI:10.1016/0031-3203(93)90115-D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2475" y="1951355"/>
            <a:ext cx="100476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skimage.filters.</a:t>
            </a:r>
            <a:r>
              <a:rPr lang="en-US" b="1">
                <a:solidFill>
                  <a:srgbClr val="FF0000"/>
                </a:solidFill>
                <a:sym typeface="+mn-ea"/>
              </a:rPr>
              <a:t>threshold_li</a:t>
            </a:r>
            <a:r>
              <a:rPr lang="en-US">
                <a:sym typeface="+mn-ea"/>
              </a:rPr>
              <a:t>(</a:t>
            </a:r>
            <a:r>
              <a:rPr lang="en-US" i="1">
                <a:sym typeface="+mn-ea"/>
              </a:rPr>
              <a:t>image, *, tolerance=None, initial_guess=None, iter_callback=None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2475" y="2656205"/>
            <a:ext cx="65538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 :</a:t>
            </a:r>
            <a:endParaRPr lang="en-US"/>
          </a:p>
          <a:p>
            <a:pPr lvl="1"/>
            <a:r>
              <a:rPr lang="en-US" b="1"/>
              <a:t>image </a:t>
            </a:r>
            <a:r>
              <a:rPr lang="en-US"/>
              <a:t>: </a:t>
            </a:r>
            <a:r>
              <a:rPr lang="en-US" i="1"/>
              <a:t>ndarray,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input image</a:t>
            </a:r>
            <a:endParaRPr lang="en-US" i="1"/>
          </a:p>
          <a:p>
            <a:pPr lvl="1"/>
            <a:r>
              <a:rPr lang="en-US" b="1"/>
              <a:t>tolerance </a:t>
            </a:r>
            <a:r>
              <a:rPr lang="en-US"/>
              <a:t>:</a:t>
            </a:r>
            <a:r>
              <a:rPr lang="en-US" i="1"/>
              <a:t> float, </a:t>
            </a:r>
            <a:r>
              <a:rPr lang="en-US" i="1">
                <a:solidFill>
                  <a:srgbClr val="FF0000"/>
                </a:solidFill>
              </a:rPr>
              <a:t>optional</a:t>
            </a:r>
            <a:endParaRPr lang="en-US" i="1"/>
          </a:p>
          <a:p>
            <a:pPr lvl="1"/>
            <a:r>
              <a:rPr lang="en-US" b="1"/>
              <a:t>initial_guess</a:t>
            </a:r>
            <a:r>
              <a:rPr lang="en-US"/>
              <a:t> :</a:t>
            </a:r>
            <a:r>
              <a:rPr lang="en-US" i="1"/>
              <a:t> float or Callable[[array[float]], float], </a:t>
            </a:r>
            <a:r>
              <a:rPr lang="en-US" i="1">
                <a:solidFill>
                  <a:srgbClr val="FF0000"/>
                </a:solidFill>
              </a:rPr>
              <a:t>optional</a:t>
            </a:r>
            <a:endParaRPr lang="en-US" i="1"/>
          </a:p>
          <a:p>
            <a:pPr lvl="1"/>
            <a:r>
              <a:rPr lang="en-US" b="1"/>
              <a:t>iter_callback</a:t>
            </a:r>
            <a:r>
              <a:rPr lang="en-US"/>
              <a:t> : </a:t>
            </a:r>
            <a:r>
              <a:rPr lang="en-US" i="1"/>
              <a:t>Callable[[float], Any], optional</a:t>
            </a:r>
            <a:endParaRPr lang="en-US" i="1"/>
          </a:p>
          <a:p>
            <a:pPr lvl="1"/>
            <a:endParaRPr lang="en-US" i="1"/>
          </a:p>
          <a:p>
            <a:pPr lvl="0"/>
            <a:r>
              <a:rPr lang="en-US"/>
              <a:t>Return :</a:t>
            </a:r>
            <a:endParaRPr lang="en-US"/>
          </a:p>
          <a:p>
            <a:pPr lvl="1"/>
            <a:r>
              <a:rPr lang="en-US" b="1"/>
              <a:t>threshold </a:t>
            </a:r>
            <a:r>
              <a:rPr lang="en-US"/>
              <a:t>: </a:t>
            </a:r>
            <a:r>
              <a:rPr lang="en-US" i="1"/>
              <a:t>float</a:t>
            </a:r>
            <a:endParaRPr lang="en-US" i="1"/>
          </a:p>
        </p:txBody>
      </p:sp>
      <p:sp>
        <p:nvSpPr>
          <p:cNvPr id="10" name="Text Box 9"/>
          <p:cNvSpPr txBox="1"/>
          <p:nvPr/>
        </p:nvSpPr>
        <p:spPr>
          <a:xfrm>
            <a:off x="236220" y="5104130"/>
            <a:ext cx="10370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Code :</a:t>
            </a:r>
            <a:endParaRPr lang="en-US" b="1"/>
          </a:p>
          <a:p>
            <a:r>
              <a:rPr lang="en-US"/>
              <a:t>https://scikit-image.org/docs/stable/api/skimage.filters.html#skimage.filters.threshold_li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99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6055995" cy="1567180"/>
            <a:chOff x="1145" y="3199"/>
            <a:chExt cx="9537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9537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  <a:p>
              <a:r>
                <a:rPr lang="en-US"/>
                <a:t>import skimage.filters as flt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Matplotlib, Scikit Image)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305" y="3279140"/>
            <a:ext cx="6057265" cy="736600"/>
            <a:chOff x="1145" y="3199"/>
            <a:chExt cx="9539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953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8362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4226560"/>
            <a:ext cx="6056630" cy="1844675"/>
            <a:chOff x="603" y="3199"/>
            <a:chExt cx="9538" cy="2905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9538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convert_gray(img):</a:t>
              </a:r>
              <a:endParaRPr lang="en-US"/>
            </a:p>
            <a:p>
              <a:pPr lvl="0"/>
              <a:r>
                <a:rPr lang="en-US">
                  <a:sym typeface="+mn-ea"/>
                </a:rPr>
                <a:t>    gray_img = cv2.cvtColor(img, cv2.COLOR_BGR2GRAY)</a:t>
              </a:r>
              <a:endParaRPr lang="en-US"/>
            </a:p>
            <a:p>
              <a:pPr lvl="0"/>
              <a:r>
                <a:rPr lang="en-US">
                  <a:sym typeface="+mn-ea"/>
                </a:rPr>
                <a:t>    return gray_img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gray = </a:t>
              </a:r>
              <a:r>
                <a:rPr lang="en-US">
                  <a:sym typeface="+mn-ea"/>
                </a:rPr>
                <a:t>convert_gray(img)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to gray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335915" y="3244850"/>
            <a:ext cx="6056630" cy="3229610"/>
            <a:chOff x="603" y="3199"/>
            <a:chExt cx="9538" cy="5086"/>
          </a:xfrm>
        </p:grpSpPr>
        <p:sp>
          <p:nvSpPr>
            <p:cNvPr id="4" name="Text Box 3"/>
            <p:cNvSpPr txBox="1"/>
            <p:nvPr/>
          </p:nvSpPr>
          <p:spPr>
            <a:xfrm>
              <a:off x="603" y="3779"/>
              <a:ext cx="9538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show_image_binary(binary, title= 'my image', size=(10, 7)):</a:t>
              </a:r>
              <a:endParaRPr lang="en-US">
                <a:sym typeface="+mn-ea"/>
              </a:endParaRPr>
            </a:p>
            <a:p>
              <a:pPr lvl="0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plt.imshow(binary, cmap='gray')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plt.show()</a:t>
              </a:r>
              <a:endParaRPr lang="en-US"/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show_image_binary(binary_Li, 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		title= 'Thresholding Li (%d)' % thresh_Li)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915" y="1451610"/>
            <a:ext cx="5310505" cy="736600"/>
            <a:chOff x="1145" y="3199"/>
            <a:chExt cx="8363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2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thresh_Li = flt.threshold_li(gray)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Li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915" y="2353945"/>
            <a:ext cx="7305675" cy="736600"/>
            <a:chOff x="1145" y="3199"/>
            <a:chExt cx="11505" cy="1160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1505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binary_Li = </a:t>
              </a:r>
              <a:r>
                <a:rPr lang="en-US">
                  <a:sym typeface="+mn-ea"/>
                </a:rPr>
                <a:t>cv2.threshold(gray, thresh_Li,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Li</a:t>
              </a:r>
              <a:endParaRPr lang="en-US"/>
            </a:p>
          </p:txBody>
        </p:sp>
      </p:grp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2450" y="455295"/>
            <a:ext cx="299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442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Keseluruhan Kode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4337685"/>
            <a:chOff x="1145" y="3199"/>
            <a:chExt cx="14254" cy="6831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  <a:p>
              <a:r>
                <a:rPr lang="en-US"/>
                <a:t>import skimage.filters as flt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thresh_Li = flt.threshold_li(gray)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binary_Li = cv2.threshold(gray, thresh_Li, 255, cv2.THRESH_BINARY)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show_image_binary(binary_Li, title= 'Thresholding Li (%d)' % thresh_Li)</a:t>
              </a:r>
              <a:endParaRPr lang="en-US">
                <a:sym typeface="+mn-ea"/>
              </a:endParaRPr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keseluruhan kode thresholding Li</a:t>
              </a: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899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1844675"/>
            <a:chOff x="1145" y="3199"/>
            <a:chExt cx="14254" cy="2905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</a:t>
              </a:r>
              <a:r>
                <a:rPr lang="en-US" b="1">
                  <a:sym typeface="+mn-ea"/>
                </a:rPr>
                <a:t>li</a:t>
              </a:r>
              <a:r>
                <a:rPr lang="en-US">
                  <a:sym typeface="+mn-ea"/>
                </a:rPr>
                <a:t>(gray):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thresh_Li = flt.threshold_li(img)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binary_Li = cv2.threshold(img, thresh_Li, 255, cv2.THRESH_BINARY)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return </a:t>
              </a:r>
              <a:r>
                <a:rPr lang="en-US">
                  <a:sym typeface="+mn-ea"/>
                </a:rPr>
                <a:t>thresh_Li, binary_Li</a:t>
              </a:r>
              <a:endParaRPr lang="en-US">
                <a:sym typeface="+mn-ea"/>
              </a:endParaRPr>
            </a:p>
            <a:p>
              <a:pPr lvl="0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function thresholding Li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3916045"/>
            <a:ext cx="9051290" cy="2121535"/>
            <a:chOff x="1145" y="3199"/>
            <a:chExt cx="14254" cy="3341"/>
          </a:xfrm>
        </p:grpSpPr>
        <p:sp>
          <p:nvSpPr>
            <p:cNvPr id="7" name="Text Box 6"/>
            <p:cNvSpPr txBox="1"/>
            <p:nvPr/>
          </p:nvSpPr>
          <p:spPr>
            <a:xfrm>
              <a:off x="1572" y="3779"/>
              <a:ext cx="13827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thresh_Li, binary_Li = li(gray)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show_image_binary(binary_Li, title= 'Thresholding Li (%d)' % thresh_Li)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memanggil function thresholding Li</a:t>
              </a: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8562</Words>
  <Application>WPS Presentation</Application>
  <PresentationFormat>Widescreen</PresentationFormat>
  <Paragraphs>383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google1592694728</cp:lastModifiedBy>
  <cp:revision>265</cp:revision>
  <dcterms:created xsi:type="dcterms:W3CDTF">2020-11-02T10:31:00Z</dcterms:created>
  <dcterms:modified xsi:type="dcterms:W3CDTF">2020-12-02T11:24:08Z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