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7" r:id="rId4"/>
    <p:sldId id="326" r:id="rId5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95" r:id="rId21"/>
    <p:sldId id="396" r:id="rId22"/>
    <p:sldId id="397" r:id="rId23"/>
    <p:sldId id="398" r:id="rId24"/>
    <p:sldId id="399" r:id="rId25"/>
    <p:sldId id="372" r:id="rId26"/>
    <p:sldId id="373" r:id="rId27"/>
    <p:sldId id="374" r:id="rId28"/>
    <p:sldId id="375" r:id="rId29"/>
    <p:sldId id="376" r:id="rId30"/>
    <p:sldId id="381" r:id="rId31"/>
    <p:sldId id="377" r:id="rId32"/>
    <p:sldId id="378" r:id="rId33"/>
    <p:sldId id="380" r:id="rId34"/>
    <p:sldId id="382" r:id="rId35"/>
    <p:sldId id="387" r:id="rId36"/>
    <p:sldId id="388" r:id="rId37"/>
    <p:sldId id="389" r:id="rId38"/>
    <p:sldId id="393" r:id="rId39"/>
    <p:sldId id="384" r:id="rId40"/>
    <p:sldId id="383" r:id="rId41"/>
    <p:sldId id="385" r:id="rId42"/>
    <p:sldId id="386" r:id="rId43"/>
    <p:sldId id="390" r:id="rId44"/>
    <p:sldId id="391" r:id="rId45"/>
    <p:sldId id="28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3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List &amp; Tuple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629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Slicing List (cont...)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Aturan penempatan index slicing untuk </a:t>
            </a:r>
            <a:r>
              <a:rPr lang="en-US" b="1"/>
              <a:t>start_index</a:t>
            </a:r>
            <a:r>
              <a:rPr lang="en-US"/>
              <a:t> dan </a:t>
            </a:r>
            <a:r>
              <a:rPr lang="en-US" b="1"/>
              <a:t>stop_index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0675" y="35382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myList[4:1]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215" y="2754630"/>
            <a:ext cx="9360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index untuk </a:t>
            </a:r>
            <a:r>
              <a:rPr lang="en-US" b="1"/>
              <a:t>start_index</a:t>
            </a:r>
            <a:r>
              <a:rPr lang="en-US"/>
              <a:t> &lt; </a:t>
            </a:r>
            <a:r>
              <a:rPr lang="en-US" b="1"/>
              <a:t>stop_index </a:t>
            </a:r>
            <a:r>
              <a:rPr lang="en-US"/>
              <a:t>untuk</a:t>
            </a:r>
            <a:r>
              <a:rPr lang="en-US" b="1"/>
              <a:t> index </a:t>
            </a:r>
            <a:r>
              <a:rPr lang="en-US" b="1">
                <a:sym typeface="+mn-ea"/>
              </a:rPr>
              <a:t>positive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start_index &gt;= stop_index</a:t>
            </a:r>
            <a:r>
              <a:rPr lang="en-US"/>
              <a:t> , maka result list hasil slicingnya </a:t>
            </a:r>
            <a:r>
              <a:rPr lang="en-US" b="1"/>
              <a:t>[]</a:t>
            </a:r>
            <a:r>
              <a:rPr lang="en-US"/>
              <a:t> (kosong)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91945" y="411924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myList[3:3]</a:t>
            </a:r>
            <a:endParaRPr 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91310" y="563308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myList[-1:-4]</a:t>
            </a: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12850" y="4849495"/>
            <a:ext cx="9360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index untuk </a:t>
            </a:r>
            <a:r>
              <a:rPr lang="en-US" b="1"/>
              <a:t>start_index</a:t>
            </a:r>
            <a:r>
              <a:rPr lang="en-US"/>
              <a:t> &gt; </a:t>
            </a:r>
            <a:r>
              <a:rPr lang="en-US" b="1"/>
              <a:t>stop_index </a:t>
            </a:r>
            <a:r>
              <a:rPr lang="en-US"/>
              <a:t>untuk </a:t>
            </a:r>
            <a:r>
              <a:rPr lang="en-US" b="1"/>
              <a:t>index negative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start_index &lt;= stop_index</a:t>
            </a:r>
            <a:r>
              <a:rPr lang="en-US"/>
              <a:t> , maka result list hasil slicingnya </a:t>
            </a:r>
            <a:r>
              <a:rPr lang="en-US" b="1"/>
              <a:t>[]</a:t>
            </a:r>
            <a:r>
              <a:rPr lang="en-US"/>
              <a:t> (kosong)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592580" y="621411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myList[-2:-2]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7851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dalam List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Akses elemen </a:t>
            </a:r>
            <a:r>
              <a:rPr lang="en-US" b="1"/>
              <a:t>List dalam List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0675" y="422084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myList[4]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0310" y="385254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Akses seluruh element list child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214755" y="2629535"/>
            <a:ext cx="7713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Selanjutnya List utama (</a:t>
            </a:r>
            <a:r>
              <a:rPr lang="en-US" b="1"/>
              <a:t>myList</a:t>
            </a:r>
            <a:r>
              <a:rPr lang="en-US"/>
              <a:t>) kita sebut : </a:t>
            </a:r>
            <a:r>
              <a:rPr lang="en-US" b="1"/>
              <a:t>Parent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Dan list [1, 2, 3] di index 4 List Parent sebagai : </a:t>
            </a:r>
            <a:r>
              <a:rPr lang="en-US" b="1"/>
              <a:t>Child</a:t>
            </a:r>
            <a:endParaRPr 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1590675" y="528066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myList[4][0]</a:t>
            </a:r>
            <a:endParaRPr lang="en-US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10310" y="4912360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Akses 1 element list child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331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dalam List (cont...)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Slicing element List Child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myList[4][0:2]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Akses element list child dari index ke 0 sampai sebelum index 2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983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bersifat Mutable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list bersifat </a:t>
            </a:r>
            <a:r>
              <a:rPr lang="en-US" b="1"/>
              <a:t>mutable</a:t>
            </a:r>
            <a:r>
              <a:rPr lang="en-US"/>
              <a:t>, sehingga kita bisa </a:t>
            </a:r>
            <a:r>
              <a:rPr lang="en-US" b="1"/>
              <a:t>reassign </a:t>
            </a:r>
            <a:r>
              <a:rPr lang="en-US"/>
              <a:t>dan </a:t>
            </a:r>
            <a:r>
              <a:rPr lang="en-US" b="1"/>
              <a:t>delete </a:t>
            </a:r>
            <a:r>
              <a:rPr lang="en-US"/>
              <a:t>elemen list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myList[0] = 21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Reassing 21 pada list di index ke 0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93215" y="437388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myList[3] = "Belajar Python"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2850" y="4005580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Reassing </a:t>
            </a:r>
            <a:r>
              <a:rPr lang="en-US">
                <a:sym typeface="+mn-ea"/>
              </a:rPr>
              <a:t>"Belajar Python"</a:t>
            </a:r>
            <a:r>
              <a:rPr lang="en-US"/>
              <a:t> pada list di index ke 3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422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Bersifat Mutable (cont..)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Reassign multiple item (list) dengan menggunakan slice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dimensi slice dengan list yang diinputkan sama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3215" y="225044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myList[0:2] = [33, 'world'] 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Reassing list element dari index 0 sampai sebelum index ke 2 menjadi [</a:t>
            </a:r>
            <a:r>
              <a:rPr lang="en-US">
                <a:sym typeface="+mn-ea"/>
              </a:rPr>
              <a:t>33, 'world'</a:t>
            </a:r>
            <a:r>
              <a:rPr lang="en-US"/>
              <a:t>]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93215" y="437388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myList[0:2] = [False, 'hello']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2850" y="4005580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Reassing list element dari index 0 sampai sebelum index ke 2 menjadi [</a:t>
            </a:r>
            <a:r>
              <a:rPr lang="en-US">
                <a:sym typeface="+mn-ea"/>
              </a:rPr>
              <a:t>False, 'hello'</a:t>
            </a:r>
            <a:r>
              <a:rPr lang="en-US">
                <a:sym typeface="+mn-ea"/>
              </a:rPr>
              <a:t>]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5384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Bersifat Mutable (cont...)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Reassign multiple item (list) dengan menggunakan slice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dimensi slice dengan list yang diinputkan sama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3215" y="225044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myList[0:2] = [33, 'world'] 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Reassing list element dari index 0 sampai sebelum index ke 2 menjadi [</a:t>
            </a:r>
            <a:r>
              <a:rPr lang="en-US">
                <a:sym typeface="+mn-ea"/>
              </a:rPr>
              <a:t>33, 'world'</a:t>
            </a:r>
            <a:r>
              <a:rPr lang="en-US"/>
              <a:t>]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93215" y="437388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myList[0:2] = [False, 'hello']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2850" y="4005580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Reassing list element dari index 0 sampai sebelum index ke 2 menjadi [</a:t>
            </a:r>
            <a:r>
              <a:rPr lang="en-US">
                <a:sym typeface="+mn-ea"/>
              </a:rPr>
              <a:t>False, 'hello'</a:t>
            </a:r>
            <a:r>
              <a:rPr lang="en-US">
                <a:sym typeface="+mn-ea"/>
              </a:rPr>
              <a:t>]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090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Delete Item Pada List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delete item pada list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item dengan index diatasnya akan mengisi index yang dihapus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3215" y="225044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del myList[0]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Delete element list pada index ke 0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212850" y="3746500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value 10 di remove, item 'hello' menempati index 0, sebelumnya index 1, diikuti item lainya</a:t>
            </a: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93215" y="498348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del myList[1]</a:t>
            </a:r>
            <a:endParaRPr lang="en-US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12850" y="4615180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Delete element list pada index ke 1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212850" y="544258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value 14.5 di remove, item False menempati index 1, sebelumnya index 2, diikuti item lainya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5206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Delete Item Pada List (cont..)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Delete menggunakan slicing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1310" y="21031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del myList[0:2]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Delete element list pada index ke 0 sampai sebelum index 2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7907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Joint List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buat dua buah list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1310" y="2103120"/>
            <a:ext cx="6956425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list1 = ["a", "b", "c"]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list2 = [1, 2, 3]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list3 = list1 + list2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print(list3)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join menggunakan operator (</a:t>
            </a:r>
            <a:r>
              <a:rPr lang="en-US" b="1"/>
              <a:t>+</a:t>
            </a:r>
            <a:r>
              <a:rPr lang="en-US"/>
              <a:t>)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221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Joint List (cont..)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buat dua buah list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1310" y="2103120"/>
            <a:ext cx="6956425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list1 = ["a", "b", "c"]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list2 = [1, 2, 3]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list1.extend(list2)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print(list1)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join menggunakan built-in funtion list </a:t>
            </a:r>
            <a:r>
              <a:rPr lang="en-US" b="1"/>
              <a:t>.extend() 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List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6738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Sort List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buatlah list seperti berikut,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1310" y="21031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["orange", "mango", "kiwi", "pineapple", "banana"]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myList.sort()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print(myList )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sort ascending </a:t>
            </a:r>
            <a:r>
              <a:rPr lang="en-US"/>
              <a:t>list menggunakan built-in funtion list </a:t>
            </a:r>
            <a:r>
              <a:rPr lang="en-US" b="1"/>
              <a:t>.sort() </a:t>
            </a:r>
            <a:endParaRPr 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220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Sort List (cont...)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buatlah list seperti berikut, (numerical list)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1310" y="21031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[100, 50, 65, 82, 23]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myList.sort()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print(myList )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sort ascending</a:t>
            </a:r>
            <a:r>
              <a:rPr lang="en-US"/>
              <a:t> list menggunakan built-in funtion list </a:t>
            </a:r>
            <a:r>
              <a:rPr lang="en-US" b="1"/>
              <a:t>.sort() </a:t>
            </a:r>
            <a:endParaRPr 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220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Sort List (cont...)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buatlah list seperti berikut, (numerical list)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1310" y="21031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</a:t>
            </a:r>
            <a:r>
              <a:rPr lang="en-US">
                <a:sym typeface="+mn-ea"/>
              </a:rPr>
              <a:t>["orange", "mango", "kiwi", "pineapple", "banana"]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myList.sort(reverse = True)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print(myList )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sort descending </a:t>
            </a:r>
            <a:r>
              <a:rPr lang="en-US"/>
              <a:t>list menggunakan built-in funtion list </a:t>
            </a:r>
            <a:r>
              <a:rPr lang="en-US" b="1"/>
              <a:t>.sort(reverse = True) </a:t>
            </a: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971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Built-in Function List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92436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Builtin Function Pada List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append(), clear</a:t>
            </a:r>
            <a:r>
              <a:rPr lang="en-US">
                <a:sym typeface="+mn-ea"/>
              </a:rPr>
              <a:t>()</a:t>
            </a:r>
            <a:r>
              <a:rPr lang="en-US"/>
              <a:t>, copy</a:t>
            </a:r>
            <a:r>
              <a:rPr lang="en-US">
                <a:sym typeface="+mn-ea"/>
              </a:rPr>
              <a:t>()</a:t>
            </a:r>
            <a:r>
              <a:rPr lang="en-US"/>
              <a:t>, count</a:t>
            </a:r>
            <a:r>
              <a:rPr lang="en-US">
                <a:sym typeface="+mn-ea"/>
              </a:rPr>
              <a:t>()</a:t>
            </a:r>
            <a:r>
              <a:rPr lang="en-US"/>
              <a:t>, extend</a:t>
            </a:r>
            <a:r>
              <a:rPr lang="en-US">
                <a:sym typeface="+mn-ea"/>
              </a:rPr>
              <a:t>()</a:t>
            </a:r>
            <a:r>
              <a:rPr lang="en-US"/>
              <a:t>, index</a:t>
            </a:r>
            <a:r>
              <a:rPr lang="en-US">
                <a:sym typeface="+mn-ea"/>
              </a:rPr>
              <a:t>()</a:t>
            </a:r>
            <a:r>
              <a:rPr lang="en-US"/>
              <a:t>, insert</a:t>
            </a:r>
            <a:r>
              <a:rPr lang="en-US">
                <a:sym typeface="+mn-ea"/>
              </a:rPr>
              <a:t>()</a:t>
            </a:r>
            <a:r>
              <a:rPr lang="en-US"/>
              <a:t>, pop</a:t>
            </a:r>
            <a:r>
              <a:rPr lang="en-US">
                <a:sym typeface="+mn-ea"/>
              </a:rPr>
              <a:t>()</a:t>
            </a:r>
            <a:r>
              <a:rPr lang="en-US"/>
              <a:t>, remove</a:t>
            </a:r>
            <a:r>
              <a:rPr lang="en-US">
                <a:sym typeface="+mn-ea"/>
              </a:rPr>
              <a:t>()</a:t>
            </a:r>
            <a:r>
              <a:rPr lang="en-US"/>
              <a:t>, reverse</a:t>
            </a:r>
            <a:r>
              <a:rPr lang="en-US">
                <a:sym typeface="+mn-ea"/>
              </a:rPr>
              <a:t>()</a:t>
            </a:r>
            <a:r>
              <a:rPr lang="en-US"/>
              <a:t>, sort</a:t>
            </a:r>
            <a:r>
              <a:rPr lang="en-US">
                <a:sym typeface="+mn-ea"/>
              </a:rPr>
              <a:t>()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553210" y="232791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[False, [1, 3, 4], (1, 2, 4), 2, 3]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3622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Append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108075" y="1418590"/>
            <a:ext cx="9243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append </a:t>
            </a:r>
            <a:r>
              <a:rPr lang="en-US"/>
              <a:t>: menambahkan item kedalam list,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posisi item yang ditambahkan pada list menempati index paling akhir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01140" y="249936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myList.append(3)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01140" y="341757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myList.append('hello')</a:t>
            </a:r>
            <a:endParaRPr 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01140" y="443928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myList.append(['test', 'append'])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08075" y="3049270"/>
            <a:ext cx="29248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Append string kedalam list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60780" y="4070985"/>
            <a:ext cx="26701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Append list kedalam list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0237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Count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9243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count </a:t>
            </a:r>
            <a:r>
              <a:rPr lang="en-US"/>
              <a:t>:</a:t>
            </a:r>
            <a:r>
              <a:rPr lang="en-US" b="1"/>
              <a:t> </a:t>
            </a:r>
            <a:r>
              <a:rPr lang="en-US"/>
              <a:t>menghitung banyaknya item pada list dengan nilai yang diberikan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53210" y="197358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myList.count('hello')</a:t>
            </a:r>
            <a:endParaRPr lang="en-US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553210" y="313817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myList.append('hello')</a:t>
            </a:r>
            <a:endParaRPr lang="en-US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553210" y="436689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myList.count('hello')</a:t>
            </a:r>
            <a:endParaRPr lang="en-US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212850" y="2769870"/>
            <a:ext cx="9243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append kembali string 'hello' kedalam list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212850" y="3921125"/>
            <a:ext cx="9243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lakukan counting kembali untuk sting 'hello'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9837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Insert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9243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insert </a:t>
            </a:r>
            <a:r>
              <a:rPr lang="en-US"/>
              <a:t>: menambahkan item kedalam list pada index tertentu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53210" y="197358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myList.insert(1, 3.14)</a:t>
            </a:r>
            <a:endParaRPr lang="en-US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212850" y="2341880"/>
            <a:ext cx="92436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insert 3.14 pda list  di index ke 1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List yang menempati posisi yang diinsert akan terdorong ke-kanan,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index </a:t>
            </a:r>
            <a:r>
              <a:rPr lang="en-US"/>
              <a:t>pada </a:t>
            </a:r>
            <a:r>
              <a:rPr lang="en-US" b="1"/>
              <a:t>insert </a:t>
            </a:r>
            <a:r>
              <a:rPr lang="en-US"/>
              <a:t>&gt; banyaknya </a:t>
            </a:r>
            <a:r>
              <a:rPr lang="en-US" b="1"/>
              <a:t>index </a:t>
            </a:r>
            <a:r>
              <a:rPr lang="en-US"/>
              <a:t>pada </a:t>
            </a:r>
            <a:r>
              <a:rPr lang="en-US" b="1"/>
              <a:t>list</a:t>
            </a:r>
            <a:r>
              <a:rPr lang="en-US"/>
              <a:t>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maka item yang ditambahkan akan disimpan di </a:t>
            </a:r>
            <a:r>
              <a:rPr lang="en-US" b="1"/>
              <a:t>akhir list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553210" y="386397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myList.insert(100, 'test out of range')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923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Index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9243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index </a:t>
            </a:r>
            <a:r>
              <a:rPr lang="en-US"/>
              <a:t>: mencari posisi item pada list,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lebih dari satu item ditemukan pada list, maka yang dikembalikan adalah yang pertama ditemukan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66545" y="252730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myList.index(False)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66545" y="347535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myList.index(3.14)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7590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Length of List 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9243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len() </a:t>
            </a:r>
            <a:r>
              <a:rPr lang="en-US"/>
              <a:t>: mencari banyaknya item pada list,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66545" y="210375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len(myList)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Tuple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4301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List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Struktur dasar list,</a:t>
              </a:r>
              <a:endParaRPr lang="en-US"/>
            </a:p>
            <a:p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[item1, item2, item3, item4, ...]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9325" y="2778760"/>
            <a:ext cx="9865995" cy="820420"/>
            <a:chOff x="1516" y="2783"/>
            <a:chExt cx="15537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menyimpan list dalam sebuah variable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myList = [0, 10, 41.5, "hello world", False]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8690" y="4155440"/>
            <a:ext cx="9865995" cy="820420"/>
            <a:chOff x="1516" y="2783"/>
            <a:chExt cx="15537" cy="1292"/>
          </a:xfrm>
        </p:grpSpPr>
        <p:sp>
          <p:nvSpPr>
            <p:cNvPr id="10" name="Text Box 9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cek data type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print(type(myList))</a:t>
              </a:r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4301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List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Struktur dasar tuple,</a:t>
              </a:r>
              <a:endParaRPr lang="en-US"/>
            </a:p>
            <a:p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(item1, item2, item3, ...)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9325" y="2778760"/>
            <a:ext cx="9865995" cy="820420"/>
            <a:chOff x="1516" y="2783"/>
            <a:chExt cx="15537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menyimpan tuple dalam sebuah variable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myTuple = (10, 'hello', 14.5, False, [1, 3, 4], (1, 2, 4))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8690" y="4155440"/>
            <a:ext cx="9865995" cy="820420"/>
            <a:chOff x="1516" y="2783"/>
            <a:chExt cx="15537" cy="1292"/>
          </a:xfrm>
        </p:grpSpPr>
        <p:sp>
          <p:nvSpPr>
            <p:cNvPr id="10" name="Text Box 9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cek data type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print(type(</a:t>
              </a:r>
              <a:r>
                <a:rPr lang="en-US">
                  <a:sym typeface="+mn-ea"/>
                </a:rPr>
                <a:t>myTuple</a:t>
              </a:r>
              <a:r>
                <a:rPr lang="en-US"/>
                <a:t>))</a:t>
              </a:r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8130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Tuple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Struktur dasar tuple,</a:t>
              </a:r>
              <a:endParaRPr lang="en-US"/>
            </a:p>
            <a:p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(item1, item2, item3, ...)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9325" y="2778760"/>
            <a:ext cx="9865995" cy="820420"/>
            <a:chOff x="1516" y="2783"/>
            <a:chExt cx="15537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menyimpan tuple dalam sebuah variable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myTuple = (10, 'hello', 14.5, False, [1, 3, 4], (1, 2, 4))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8690" y="4155440"/>
            <a:ext cx="9865995" cy="820420"/>
            <a:chOff x="1516" y="2783"/>
            <a:chExt cx="15537" cy="1292"/>
          </a:xfrm>
        </p:grpSpPr>
        <p:sp>
          <p:nvSpPr>
            <p:cNvPr id="10" name="Text Box 9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cek data type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print(type(</a:t>
              </a:r>
              <a:r>
                <a:rPr lang="en-US">
                  <a:sym typeface="+mn-ea"/>
                </a:rPr>
                <a:t>myTuple</a:t>
              </a:r>
              <a:r>
                <a:rPr lang="en-US"/>
                <a:t>))</a:t>
              </a:r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1056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Sifat Tuple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/>
                <a:t>heterogen </a:t>
              </a:r>
              <a:r>
                <a:rPr lang="en-US"/>
                <a:t>tapi </a:t>
              </a:r>
              <a:r>
                <a:rPr lang="en-US" b="1"/>
                <a:t>immutable </a:t>
              </a:r>
              <a:r>
                <a:rPr lang="en-US"/>
                <a:t>item (</a:t>
              </a:r>
              <a:r>
                <a:rPr lang="en-US" b="1"/>
                <a:t>item tidak dapat di reassign atau di delete</a:t>
              </a:r>
              <a:r>
                <a:rPr lang="en-US"/>
                <a:t>)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10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myTuple = (10, 'hello', 14.5, False, [1, 3, 4], (1, 2, 4))</a:t>
              </a:r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95" y="2830195"/>
            <a:ext cx="7711440" cy="33362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4657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Tuple Slicing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buat tuple seperti berikut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10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myTuple = (10, 'hello', 14.5, False, [1, 3, 4], (1, 2, 4))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8690" y="2790825"/>
            <a:ext cx="9865995" cy="822325"/>
            <a:chOff x="1516" y="2783"/>
            <a:chExt cx="15537" cy="1295"/>
          </a:xfrm>
        </p:grpSpPr>
        <p:sp>
          <p:nvSpPr>
            <p:cNvPr id="9" name="Text Box 8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akses 1 elemen pada tuple (mirip dengan cara mengakses eleme pada list)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130" y="3498"/>
              <a:ext cx="110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print(myTuple[0])</a:t>
              </a:r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48690" y="4175125"/>
            <a:ext cx="9865995" cy="822325"/>
            <a:chOff x="1516" y="2783"/>
            <a:chExt cx="15537" cy="1295"/>
          </a:xfrm>
        </p:grpSpPr>
        <p:sp>
          <p:nvSpPr>
            <p:cNvPr id="12" name="Text Box 11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akses banyak elemen pada tuple menggunakan slice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0" y="3498"/>
              <a:ext cx="110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print(myTuple[0 : 3])</a:t>
              </a:r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961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Tuple Slicing index negatif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buat tuple seperti berikut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10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myTuple = (10, 'hello', 14.5, False, [1, 3, 4], (1, 2, 4))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8690" y="2790825"/>
            <a:ext cx="9865995" cy="822325"/>
            <a:chOff x="1516" y="2783"/>
            <a:chExt cx="15537" cy="1295"/>
          </a:xfrm>
        </p:grpSpPr>
        <p:sp>
          <p:nvSpPr>
            <p:cNvPr id="9" name="Text Box 8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akses 1 elemen pada tuple menggunakan index negatif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130" y="3498"/>
              <a:ext cx="110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print(myTuple[-1])</a:t>
              </a:r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48690" y="4188460"/>
            <a:ext cx="9865995" cy="822325"/>
            <a:chOff x="1516" y="2783"/>
            <a:chExt cx="15537" cy="1295"/>
          </a:xfrm>
        </p:grpSpPr>
        <p:sp>
          <p:nvSpPr>
            <p:cNvPr id="12" name="Text Box 11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akses banyak elemen pada tuple menggunakan slice </a:t>
              </a:r>
              <a:r>
                <a:rPr lang="en-US">
                  <a:sym typeface="+mn-ea"/>
                </a:rPr>
                <a:t>menggunakan index negatif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0" y="3498"/>
              <a:ext cx="110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print(myTuple[-4 : -1])</a:t>
              </a: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9524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Aturan index pada Tuple Slicing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Aturan penempatan index slicing untuk </a:t>
            </a:r>
            <a:r>
              <a:rPr lang="en-US" b="1"/>
              <a:t>start_index</a:t>
            </a:r>
            <a:r>
              <a:rPr lang="en-US"/>
              <a:t> dan </a:t>
            </a:r>
            <a:r>
              <a:rPr lang="en-US" b="1"/>
              <a:t>stop_index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 = (10, 'hello', 14.5, False, [1, 3, 4], (1, 2, 4))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0675" y="35382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</a:t>
            </a:r>
            <a:r>
              <a:rPr lang="en-US">
                <a:sym typeface="+mn-ea"/>
              </a:rPr>
              <a:t>[4:1]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215" y="2754630"/>
            <a:ext cx="9360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index untuk </a:t>
            </a:r>
            <a:r>
              <a:rPr lang="en-US" b="1"/>
              <a:t>start_index</a:t>
            </a:r>
            <a:r>
              <a:rPr lang="en-US"/>
              <a:t> &lt; </a:t>
            </a:r>
            <a:r>
              <a:rPr lang="en-US" b="1"/>
              <a:t>stop_index </a:t>
            </a:r>
            <a:r>
              <a:rPr lang="en-US"/>
              <a:t>untuk</a:t>
            </a:r>
            <a:r>
              <a:rPr lang="en-US" b="1"/>
              <a:t> index </a:t>
            </a:r>
            <a:r>
              <a:rPr lang="en-US" b="1">
                <a:sym typeface="+mn-ea"/>
              </a:rPr>
              <a:t>positive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start_index &gt;= stop_index</a:t>
            </a:r>
            <a:r>
              <a:rPr lang="en-US"/>
              <a:t> , maka result tuple hasil slicingnya </a:t>
            </a:r>
            <a:r>
              <a:rPr lang="en-US" b="1"/>
              <a:t>[]</a:t>
            </a:r>
            <a:r>
              <a:rPr lang="en-US"/>
              <a:t> (kosong)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91945" y="411924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</a:t>
            </a:r>
            <a:r>
              <a:rPr lang="en-US">
                <a:sym typeface="+mn-ea"/>
              </a:rPr>
              <a:t>[3:3]</a:t>
            </a:r>
            <a:endParaRPr 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91310" y="563308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</a:t>
            </a:r>
            <a:r>
              <a:rPr lang="en-US">
                <a:sym typeface="+mn-ea"/>
              </a:rPr>
              <a:t>[-1:-4]</a:t>
            </a: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12850" y="4849495"/>
            <a:ext cx="9360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index untuk </a:t>
            </a:r>
            <a:r>
              <a:rPr lang="en-US" b="1"/>
              <a:t>start_index</a:t>
            </a:r>
            <a:r>
              <a:rPr lang="en-US"/>
              <a:t> &gt; </a:t>
            </a:r>
            <a:r>
              <a:rPr lang="en-US" b="1"/>
              <a:t>stop_index </a:t>
            </a:r>
            <a:r>
              <a:rPr lang="en-US"/>
              <a:t>untuk </a:t>
            </a:r>
            <a:r>
              <a:rPr lang="en-US" b="1"/>
              <a:t>index negative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start_index &lt;= stop_index</a:t>
            </a:r>
            <a:r>
              <a:rPr lang="en-US"/>
              <a:t> , maka result tuple hasil slicingnya </a:t>
            </a:r>
            <a:r>
              <a:rPr lang="en-US" b="1"/>
              <a:t>[]</a:t>
            </a:r>
            <a:r>
              <a:rPr lang="en-US"/>
              <a:t> (kosong)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592580" y="621411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</a:t>
            </a:r>
            <a:r>
              <a:rPr lang="en-US">
                <a:sym typeface="+mn-ea"/>
              </a:rPr>
              <a:t>[-2:-2]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5509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Tuple dalam Tuple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buat tuple sebagai berikut,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 = (10, 'hello', 14.5, False, [1, 3, 4], (1, 2, 4))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1580" y="309372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akses tuple (1, 2, 3) pada tuple </a:t>
            </a:r>
            <a:r>
              <a:rPr lang="en-US" b="1"/>
              <a:t>myTuple</a:t>
            </a:r>
            <a:endParaRPr 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1591945" y="34620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myTuple[5]</a:t>
            </a:r>
            <a:endParaRPr lang="en-US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13485" y="3946525"/>
            <a:ext cx="947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tuple (1, 2, 3) selanjutnya dapat disebut tuple child, sedangkan </a:t>
            </a:r>
            <a:r>
              <a:rPr lang="en-US" b="1"/>
              <a:t>myTuple </a:t>
            </a:r>
            <a:r>
              <a:rPr lang="en-US"/>
              <a:t>sebagai tuple parent</a:t>
            </a:r>
            <a:endParaRPr lang="en-US" b="1"/>
          </a:p>
        </p:txBody>
      </p:sp>
      <p:sp>
        <p:nvSpPr>
          <p:cNvPr id="13" name="Text Box 12"/>
          <p:cNvSpPr txBox="1"/>
          <p:nvPr/>
        </p:nvSpPr>
        <p:spPr>
          <a:xfrm>
            <a:off x="1211580" y="4750435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akses elemen index ke 0 pada tuple child (1, 2, 3)</a:t>
            </a:r>
            <a:endParaRPr lang="en-US" b="1"/>
          </a:p>
        </p:txBody>
      </p:sp>
      <p:sp>
        <p:nvSpPr>
          <p:cNvPr id="15" name="Text Box 14"/>
          <p:cNvSpPr txBox="1"/>
          <p:nvPr/>
        </p:nvSpPr>
        <p:spPr>
          <a:xfrm>
            <a:off x="1591945" y="511873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myTuple[5][0]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1056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Sifat Tuple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Dapat di </a:t>
              </a:r>
              <a:r>
                <a:rPr lang="en-US" b="1"/>
                <a:t>reassign skeseluruhanya</a:t>
              </a:r>
              <a:endParaRPr lang="en-US" b="1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0682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myTuple = (10, 'hello', 14.5, False, [1, 3, 4], (1, 2, 4))</a:t>
              </a:r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1338580" y="2730500"/>
            <a:ext cx="678307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 = ('belajar', 'python', 'di', 'Raspberry Pi')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698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Tuple Packing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1376045"/>
            <a:chOff x="1516" y="2783"/>
            <a:chExt cx="15537" cy="2167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/>
                <a:t>tuple packing</a:t>
              </a:r>
              <a:r>
                <a:rPr lang="en-US"/>
                <a:t> adalah metode menyimpan beberapa variable kedalam sebuah tuple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627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myTuple = 4, 10, 8</a:t>
              </a:r>
              <a:endParaRPr lang="en-US"/>
            </a:p>
            <a:p>
              <a:endParaRPr lang="en-US"/>
            </a:p>
            <a:p>
              <a:r>
                <a:rPr lang="en-US"/>
                <a:t>print(myTuple)</a:t>
              </a:r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1338580" y="3352165"/>
            <a:ext cx="3983355" cy="2584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a = 'hello'</a:t>
            </a:r>
            <a:endParaRPr lang="en-US"/>
          </a:p>
          <a:p>
            <a:endParaRPr lang="en-US"/>
          </a:p>
          <a:p>
            <a:r>
              <a:rPr lang="en-US"/>
              <a:t>b = 'world'</a:t>
            </a:r>
            <a:endParaRPr lang="en-US"/>
          </a:p>
          <a:p>
            <a:endParaRPr lang="en-US"/>
          </a:p>
          <a:p>
            <a:r>
              <a:rPr lang="en-US"/>
              <a:t>c = 'python'</a:t>
            </a:r>
            <a:endParaRPr lang="en-US"/>
          </a:p>
          <a:p>
            <a:endParaRPr lang="en-US"/>
          </a:p>
          <a:p>
            <a:r>
              <a:rPr lang="en-US"/>
              <a:t>myTuple = a, b, c</a:t>
            </a:r>
            <a:endParaRPr lang="en-US"/>
          </a:p>
          <a:p>
            <a:endParaRPr lang="en-US"/>
          </a:p>
          <a:p>
            <a:r>
              <a:rPr lang="en-US"/>
              <a:t>print(myTuple)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246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Tuple Unpacking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8690" y="1527175"/>
            <a:ext cx="986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tuple unpacking</a:t>
            </a:r>
            <a:r>
              <a:rPr lang="en-US"/>
              <a:t> adalah metode memecah sebuah tuple kedalam beberapa variable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52550" y="2016760"/>
            <a:ext cx="3983355" cy="20300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a = 'hello'</a:t>
            </a:r>
            <a:endParaRPr lang="en-US"/>
          </a:p>
          <a:p>
            <a:endParaRPr lang="en-US"/>
          </a:p>
          <a:p>
            <a:r>
              <a:rPr lang="en-US"/>
              <a:t>b = 'world'</a:t>
            </a:r>
            <a:endParaRPr lang="en-US"/>
          </a:p>
          <a:p>
            <a:endParaRPr lang="en-US"/>
          </a:p>
          <a:p>
            <a:r>
              <a:rPr lang="en-US"/>
              <a:t>c = 'python'</a:t>
            </a:r>
            <a:endParaRPr lang="en-US"/>
          </a:p>
          <a:p>
            <a:endParaRPr lang="en-US"/>
          </a:p>
          <a:p>
            <a:r>
              <a:rPr lang="en-US"/>
              <a:t>myTuple = a, b, c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352550" y="4906010"/>
            <a:ext cx="3983355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x, y, z = myTuple</a:t>
            </a:r>
            <a:endParaRPr lang="en-US"/>
          </a:p>
          <a:p>
            <a:endParaRPr lang="en-US"/>
          </a:p>
          <a:p>
            <a:r>
              <a:rPr lang="en-US"/>
              <a:t>print(x)</a:t>
            </a:r>
            <a:endParaRPr lang="en-US"/>
          </a:p>
          <a:p>
            <a:r>
              <a:rPr lang="en-US"/>
              <a:t>print(y)</a:t>
            </a:r>
            <a:endParaRPr lang="en-US"/>
          </a:p>
          <a:p>
            <a:r>
              <a:rPr lang="en-US"/>
              <a:t>print(z)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030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Pembuatan List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Heterogen</a:t>
              </a:r>
              <a:endParaRPr lang="en-US"/>
            </a:p>
            <a:p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myList = [0, 10, 41.5, "hello world", False]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9325" y="2778760"/>
            <a:ext cx="9865995" cy="820420"/>
            <a:chOff x="1516" y="2783"/>
            <a:chExt cx="15537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Print seluruh element list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print(myList)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8690" y="4155440"/>
            <a:ext cx="9865995" cy="820420"/>
            <a:chOff x="1516" y="2783"/>
            <a:chExt cx="15537" cy="1292"/>
          </a:xfrm>
        </p:grpSpPr>
        <p:sp>
          <p:nvSpPr>
            <p:cNvPr id="10" name="Text Box 9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Akses 1 element pada list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myList[4]</a:t>
              </a:r>
              <a:endParaRPr 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1049655" y="5085715"/>
            <a:ext cx="9865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4 merupkan index pada list myList.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Index dimulai dari 0 dari sisi </a:t>
            </a:r>
            <a:r>
              <a:rPr lang="en-US" b="1"/>
              <a:t>kiri</a:t>
            </a:r>
            <a:endParaRPr lang="en-US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7746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Built-in function tuple | Count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8690" y="1527175"/>
            <a:ext cx="986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count </a:t>
            </a:r>
            <a:r>
              <a:rPr lang="en-US">
                <a:sym typeface="+mn-ea"/>
              </a:rPr>
              <a:t>:</a:t>
            </a:r>
            <a:r>
              <a:rPr lang="en-US" b="1">
                <a:sym typeface="+mn-ea"/>
              </a:rPr>
              <a:t> </a:t>
            </a:r>
            <a:r>
              <a:rPr lang="en-US">
                <a:sym typeface="+mn-ea"/>
              </a:rPr>
              <a:t>menghitung banyaknya item pada tuple dengan nilai yang diberikan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52550" y="2016760"/>
            <a:ext cx="6990715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 = (10, 'hello', 14.5, False, [1, 3, 4], (1, 2, 4))</a:t>
            </a:r>
            <a:endParaRPr lang="en-US"/>
          </a:p>
          <a:p>
            <a:endParaRPr lang="en-US"/>
          </a:p>
          <a:p>
            <a:r>
              <a:rPr lang="en-US"/>
              <a:t>myTuple.count(False)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6743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Built-in function tuple | Index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8690" y="1527175"/>
            <a:ext cx="9865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index </a:t>
            </a:r>
            <a:r>
              <a:rPr lang="en-US">
                <a:sym typeface="+mn-ea"/>
              </a:rPr>
              <a:t>: mencari posisi item pada tuple,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jika lebih dari satu item ditemukan pada tuple, maka yang dikembalikan adalah yang pertama ditemukan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13815" y="2449195"/>
            <a:ext cx="6990715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 = (10, 'hello', 14.5, False, [1, 3, 4], (1, 2, 4))</a:t>
            </a:r>
            <a:endParaRPr lang="en-US"/>
          </a:p>
          <a:p>
            <a:endParaRPr lang="en-US"/>
          </a:p>
          <a:p>
            <a:r>
              <a:rPr lang="en-US"/>
              <a:t>myTuple.index(10)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038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Length of Tuple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8690" y="1527175"/>
            <a:ext cx="986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len() </a:t>
            </a:r>
            <a:r>
              <a:rPr lang="en-US">
                <a:sym typeface="+mn-ea"/>
              </a:rPr>
              <a:t>: mencari banyaknya item pada tuple,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00480" y="1895475"/>
            <a:ext cx="6990715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 = (10, 'hello', 14.5, False, [1, 3, 4], (1, 2, 4))</a:t>
            </a:r>
            <a:endParaRPr lang="en-US"/>
          </a:p>
          <a:p>
            <a:endParaRPr lang="en-US"/>
          </a:p>
          <a:p>
            <a:r>
              <a:rPr lang="en-US"/>
              <a:t>len(myTuple)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https://www.w3schools.com/python/python_lists.asp</a:t>
            </a:r>
            <a:endParaRPr lang="en-US"/>
          </a:p>
          <a:p>
            <a:r>
              <a:rPr lang="en-US"/>
              <a:t>https://www.w3schools.com/python/python_tuples.asp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455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Akses Elemen List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09955" y="1718310"/>
            <a:ext cx="9865995" cy="820420"/>
            <a:chOff x="1516" y="2783"/>
            <a:chExt cx="15537" cy="1292"/>
          </a:xfrm>
        </p:grpSpPr>
        <p:sp>
          <p:nvSpPr>
            <p:cNvPr id="10" name="Text Box 9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Akses 1 element pada list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myList[-2]</a:t>
              </a:r>
              <a:endParaRPr 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1010920" y="2648585"/>
            <a:ext cx="9865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-2 merupkan index pada list myList.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Index dimulai dari -1 dari sisi </a:t>
            </a:r>
            <a:r>
              <a:rPr lang="en-US" b="1"/>
              <a:t>kanan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299845" y="450532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[0, 10, 41.5, "hello world", False]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948815" y="4973320"/>
            <a:ext cx="333502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 0,   1,       2,                      3,          4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948815" y="5463540"/>
            <a:ext cx="333502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-5,  -4,      -3,                     -2,         -1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162685" y="3760470"/>
            <a:ext cx="7713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Akses element pada list bisa menggunakan </a:t>
            </a:r>
            <a:r>
              <a:rPr lang="en-US" b="1"/>
              <a:t>index positif (dari sisi kiri)</a:t>
            </a:r>
            <a:r>
              <a:rPr lang="en-US"/>
              <a:t> atau </a:t>
            </a:r>
            <a:r>
              <a:rPr lang="en-US" b="1">
                <a:sym typeface="+mn-ea"/>
              </a:rPr>
              <a:t>index negative</a:t>
            </a:r>
            <a:r>
              <a:rPr lang="en-US" b="1"/>
              <a:t> (dari sisi kanan)</a:t>
            </a:r>
            <a:endParaRPr lang="en-US" b="1"/>
          </a:p>
        </p:txBody>
      </p:sp>
      <p:sp>
        <p:nvSpPr>
          <p:cNvPr id="18" name="Text Box 17"/>
          <p:cNvSpPr txBox="1"/>
          <p:nvPr/>
        </p:nvSpPr>
        <p:spPr>
          <a:xfrm>
            <a:off x="5394325" y="4973320"/>
            <a:ext cx="14033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index positif 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395595" y="5463540"/>
            <a:ext cx="15589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index negative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8856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Akses Elemen List (cont..)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097915" y="1401445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Akses elemen diluar maximum index yang dimiliki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865" y="1769745"/>
            <a:ext cx="7483475" cy="1829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3508375"/>
            <a:ext cx="7510145" cy="1788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4"/>
          <p:cNvSpPr txBox="1"/>
          <p:nvPr/>
        </p:nvSpPr>
        <p:spPr>
          <a:xfrm>
            <a:off x="5116195" y="1645920"/>
            <a:ext cx="302196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186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Slicing List 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slicing pada list dengan menggunakan myList[start_index : stop_index]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1310" y="312293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myList[3:5]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215" y="275463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ambil element list dari mulai index 3 sampai sebelum index 5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591310" y="414464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 :4]</a:t>
            </a:r>
            <a:endParaRPr lang="en-US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12215" y="3776345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ambil element list dari mulai index 0 sampai sebelum index 4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212215" y="459105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start index kosong</a:t>
            </a:r>
            <a:r>
              <a:rPr lang="en-US"/>
              <a:t>, maka start index tersebut </a:t>
            </a:r>
            <a:r>
              <a:rPr lang="en-US" b="1"/>
              <a:t>dianggap 0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1591310" y="550291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myList[2: ]</a:t>
            </a:r>
            <a:endParaRPr lang="en-US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212215" y="513461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ambil element list dari mulai index 2 sampai sebelum index 5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212215" y="5949315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stop index kosong</a:t>
            </a:r>
            <a:r>
              <a:rPr lang="en-US"/>
              <a:t>, maka stop index tersebut </a:t>
            </a:r>
            <a:r>
              <a:rPr lang="en-US" b="1"/>
              <a:t>maximum index + 1</a:t>
            </a:r>
            <a:endParaRPr 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616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Slicing List  (cont..)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slicing pada list menggunakan </a:t>
            </a:r>
            <a:r>
              <a:rPr lang="en-US" b="1"/>
              <a:t>index negative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1310" y="312293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myList[-3:-1]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215" y="275463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ambil element list dari mulai index -3 sampai sebelum index -1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591310" y="414464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 :-1]</a:t>
            </a:r>
            <a:endParaRPr lang="en-US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12215" y="3776345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ambil element list dari mulai index 0 sampai sebelum index -1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212215" y="459105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start index kosong</a:t>
            </a:r>
            <a:r>
              <a:rPr lang="en-US"/>
              <a:t>, maka start index tersebut </a:t>
            </a:r>
            <a:r>
              <a:rPr lang="en-US" b="1"/>
              <a:t>dianggap 0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1591310" y="550291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myList[-4: ]</a:t>
            </a:r>
            <a:endParaRPr lang="en-US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212215" y="513461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ambil element list dari mulai index -4 sampai index -1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212215" y="5949315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stop index kosong</a:t>
            </a:r>
            <a:r>
              <a:rPr lang="en-US"/>
              <a:t>, maka stop index tersebut </a:t>
            </a:r>
            <a:r>
              <a:rPr lang="en-US" b="1"/>
              <a:t>maximum index + 1</a:t>
            </a:r>
            <a:endParaRPr 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732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Slicing List  (cont...)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slicing pada list menggunakan </a:t>
            </a:r>
            <a:r>
              <a:rPr lang="en-US" b="1"/>
              <a:t>index positive </a:t>
            </a:r>
            <a:r>
              <a:rPr lang="en-US"/>
              <a:t>&amp; </a:t>
            </a:r>
            <a:r>
              <a:rPr lang="en-US" b="1"/>
              <a:t>index negative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1310" y="312293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myList[1:-1]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215" y="275463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ambil element list dari mulai index 1 sampai sebelum index -1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9800</Words>
  <Application>WPS Presentation</Application>
  <PresentationFormat>Widescreen</PresentationFormat>
  <Paragraphs>548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135</cp:revision>
  <dcterms:created xsi:type="dcterms:W3CDTF">2020-11-02T10:31:00Z</dcterms:created>
  <dcterms:modified xsi:type="dcterms:W3CDTF">2020-11-13T08:23:43Z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