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7" r:id="rId4"/>
    <p:sldId id="326" r:id="rId5"/>
    <p:sldId id="327" r:id="rId7"/>
    <p:sldId id="257" r:id="rId8"/>
    <p:sldId id="297" r:id="rId9"/>
    <p:sldId id="298" r:id="rId10"/>
    <p:sldId id="299" r:id="rId11"/>
    <p:sldId id="300" r:id="rId12"/>
    <p:sldId id="301" r:id="rId13"/>
    <p:sldId id="305" r:id="rId14"/>
    <p:sldId id="302" r:id="rId15"/>
    <p:sldId id="304" r:id="rId16"/>
    <p:sldId id="303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7" r:id="rId27"/>
    <p:sldId id="319" r:id="rId28"/>
    <p:sldId id="320" r:id="rId29"/>
    <p:sldId id="321" r:id="rId30"/>
    <p:sldId id="315" r:id="rId31"/>
    <p:sldId id="316" r:id="rId32"/>
    <p:sldId id="322" r:id="rId33"/>
    <p:sldId id="323" r:id="rId34"/>
    <p:sldId id="324" r:id="rId35"/>
    <p:sldId id="325" r:id="rId36"/>
    <p:sldId id="28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2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- Input &amp; Output 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- Variable &amp; Data Type 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- Operators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170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Input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62660" y="1403985"/>
            <a:ext cx="9865995" cy="1426210"/>
            <a:chOff x="1516" y="2783"/>
            <a:chExt cx="15537" cy="2246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/>
                <a:t>print </a:t>
              </a:r>
              <a:r>
                <a:rPr lang="en-US"/>
                <a:t>variable dengan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string</a:t>
              </a:r>
              <a:r>
                <a:rPr lang="en-US"/>
                <a:t>,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09" y="3577"/>
              <a:ext cx="11081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my_var = input(“Berapa Umur Anda :”)</a:t>
              </a:r>
              <a:endParaRPr lang="en-US"/>
            </a:p>
            <a:p>
              <a:endParaRPr lang="en-US"/>
            </a:p>
            <a:p>
              <a:r>
                <a:rPr lang="en-US">
                  <a:sym typeface="+mn-ea"/>
                </a:rPr>
                <a:t>print(“Umur Saya adalah ”, </a:t>
              </a:r>
              <a:r>
                <a:rPr lang="en-US">
                  <a:sym typeface="+mn-ea"/>
                </a:rPr>
                <a:t>my_var</a:t>
              </a:r>
              <a:r>
                <a:rPr lang="en-US">
                  <a:sym typeface="+mn-ea"/>
                </a:rPr>
                <a:t>)</a:t>
              </a: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62660" y="3185795"/>
            <a:ext cx="9865995" cy="1426210"/>
            <a:chOff x="1516" y="2783"/>
            <a:chExt cx="15537" cy="2246"/>
          </a:xfrm>
        </p:grpSpPr>
        <p:sp>
          <p:nvSpPr>
            <p:cNvPr id="12" name="Text Box 11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/>
                <a:t>print </a:t>
              </a:r>
              <a:r>
                <a:rPr lang="en-US"/>
                <a:t>variable dengan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string </a:t>
              </a:r>
              <a:r>
                <a:rPr lang="en-US"/>
                <a:t>dengan menggunaan </a:t>
              </a:r>
              <a:r>
                <a:rPr lang="en-US" b="1"/>
                <a:t>print formating</a:t>
              </a:r>
              <a:r>
                <a:rPr lang="en-US"/>
                <a:t>,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09" y="3577"/>
              <a:ext cx="11081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my_var = input(“Berapa Umur Anda :”)</a:t>
              </a:r>
              <a:endParaRPr lang="en-US"/>
            </a:p>
            <a:p>
              <a:endParaRPr lang="en-US"/>
            </a:p>
            <a:p>
              <a:r>
                <a:rPr lang="en-US">
                  <a:sym typeface="+mn-ea"/>
                </a:rPr>
                <a:t>print(“Umur Saya adalah %s tahun” % </a:t>
              </a:r>
              <a:r>
                <a:rPr lang="en-US">
                  <a:sym typeface="+mn-ea"/>
                </a:rPr>
                <a:t>my_var</a:t>
              </a:r>
              <a:r>
                <a:rPr lang="en-US">
                  <a:sym typeface="+mn-ea"/>
                </a:rPr>
                <a:t>)</a:t>
              </a:r>
              <a:endParaRPr lang="en-US"/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1353185" y="6079490"/>
            <a:ext cx="6224270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sz="2800" b="1"/>
              <a:t>!</a:t>
            </a:r>
            <a:r>
              <a:rPr lang="en-US"/>
              <a:t> output dari fungsi </a:t>
            </a:r>
            <a:r>
              <a:rPr lang="en-US" b="1"/>
              <a:t>input()</a:t>
            </a:r>
            <a:r>
              <a:rPr lang="en-US"/>
              <a:t> delalu berbentuk </a:t>
            </a:r>
            <a:r>
              <a:rPr lang="en-US" b="1"/>
              <a:t>objek </a:t>
            </a:r>
            <a:r>
              <a:rPr lang="en-US"/>
              <a:t>berupa </a:t>
            </a:r>
            <a:r>
              <a:rPr lang="en-US" b="1"/>
              <a:t>string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170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Input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47750" y="1516380"/>
            <a:ext cx="9865995" cy="1660525"/>
            <a:chOff x="1516" y="2783"/>
            <a:chExt cx="15537" cy="2615"/>
          </a:xfrm>
        </p:grpSpPr>
        <p:sp>
          <p:nvSpPr>
            <p:cNvPr id="12" name="Text Box 11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Menggunkan banyak fungsi </a:t>
              </a:r>
              <a:r>
                <a:rPr lang="en-US" b="1"/>
                <a:t>input() </a:t>
              </a:r>
              <a:r>
                <a:rPr lang="en-US"/>
                <a:t>,</a:t>
              </a:r>
              <a:endParaRPr lang="en-US" b="1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1" y="3510"/>
              <a:ext cx="11081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umur_ku = input(“Berapa Umur Anda :”)</a:t>
              </a:r>
              <a:endParaRPr lang="en-US"/>
            </a:p>
            <a:p>
              <a:r>
                <a:rPr lang="en-US"/>
                <a:t>umur_ayah = input(“Berapa Umur Ayah Anda:”) </a:t>
              </a:r>
              <a:endParaRPr lang="en-US"/>
            </a:p>
            <a:p>
              <a:endParaRPr lang="en-US"/>
            </a:p>
            <a:p>
              <a:r>
                <a:rPr lang="en-US"/>
                <a:t>print(</a:t>
              </a:r>
              <a:r>
                <a:rPr lang="en-US">
                  <a:sym typeface="+mn-ea"/>
                </a:rPr>
                <a:t>umur_ku</a:t>
              </a:r>
              <a:r>
                <a:rPr lang="en-US">
                  <a:sym typeface="+mn-ea"/>
                </a:rPr>
                <a:t>, </a:t>
              </a:r>
              <a:r>
                <a:rPr lang="en-US">
                  <a:sym typeface="+mn-ea"/>
                </a:rPr>
                <a:t>umur_ayah</a:t>
              </a:r>
              <a:r>
                <a:rPr lang="en-US"/>
                <a:t>)</a:t>
              </a:r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47750" y="3764280"/>
            <a:ext cx="9866630" cy="1660525"/>
            <a:chOff x="1516" y="2783"/>
            <a:chExt cx="15538" cy="2615"/>
          </a:xfrm>
        </p:grpSpPr>
        <p:sp>
          <p:nvSpPr>
            <p:cNvPr id="15" name="Text Box 14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Menggunkan banyak fungsi </a:t>
              </a:r>
              <a:r>
                <a:rPr lang="en-US" b="1"/>
                <a:t>input() </a:t>
              </a:r>
              <a:r>
                <a:rPr lang="en-US"/>
                <a:t>dengan </a:t>
              </a:r>
              <a:r>
                <a:rPr lang="en-US" b="1"/>
                <a:t>print formating </a:t>
              </a:r>
              <a:r>
                <a:rPr lang="en-US"/>
                <a:t>,</a:t>
              </a:r>
              <a:endParaRPr lang="en-US" b="1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2131" y="3510"/>
              <a:ext cx="14923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umur_ku = input(“Berapa Umur Anda :”)</a:t>
              </a:r>
              <a:endParaRPr lang="en-US"/>
            </a:p>
            <a:p>
              <a:r>
                <a:rPr lang="en-US"/>
                <a:t>umur_ayah = input(“Berapa Umur Ayah Anda:”) </a:t>
              </a:r>
              <a:endParaRPr lang="en-US"/>
            </a:p>
            <a:p>
              <a:endParaRPr lang="en-US"/>
            </a:p>
            <a:p>
              <a:r>
                <a:rPr lang="en-US"/>
                <a:t>print(“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Umur ku %d tahun, sedangkan Ayah %s tahun</a:t>
              </a:r>
              <a:r>
                <a:rPr lang="en-US"/>
                <a:t>” </a:t>
              </a:r>
              <a:r>
                <a:rPr lang="en-US">
                  <a:solidFill>
                    <a:schemeClr val="accent6">
                      <a:lumMod val="50000"/>
                    </a:schemeClr>
                  </a:solidFill>
                </a:rPr>
                <a:t>%</a:t>
              </a:r>
              <a:r>
                <a:rPr lang="en-US"/>
                <a:t> (</a:t>
              </a:r>
              <a:r>
                <a:rPr lang="en-US">
                  <a:sym typeface="+mn-ea"/>
                </a:rPr>
                <a:t>umur_ku</a:t>
              </a:r>
              <a:r>
                <a:rPr lang="en-US">
                  <a:sym typeface="+mn-ea"/>
                </a:rPr>
                <a:t>, </a:t>
              </a:r>
              <a:r>
                <a:rPr lang="en-US">
                  <a:sym typeface="+mn-ea"/>
                </a:rPr>
                <a:t>umur_ayah</a:t>
              </a:r>
              <a:r>
                <a:rPr lang="en-US"/>
                <a:t>))</a:t>
              </a:r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Python Variable &amp; Data type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934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Aturan Penulisan Variabel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6275" y="1555750"/>
            <a:ext cx="108394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Nama variabel </a:t>
            </a:r>
            <a:r>
              <a:rPr lang="en-US" b="1"/>
              <a:t>boleh diawali </a:t>
            </a:r>
            <a:r>
              <a:rPr lang="en-US"/>
              <a:t>menggunakan </a:t>
            </a:r>
            <a:r>
              <a:rPr lang="en-US" b="1"/>
              <a:t>huruf </a:t>
            </a:r>
            <a:r>
              <a:rPr lang="en-US"/>
              <a:t>atau </a:t>
            </a:r>
            <a:r>
              <a:rPr lang="en-US" b="1"/>
              <a:t>garis bawah</a:t>
            </a:r>
            <a:r>
              <a:rPr lang="en-US"/>
              <a:t> (_),</a:t>
            </a:r>
            <a:endParaRPr lang="en-US"/>
          </a:p>
          <a:p>
            <a:pPr marL="285750" indent="-285750"/>
            <a:endParaRPr lang="en-US"/>
          </a:p>
          <a:p>
            <a:pPr marL="285750" indent="-285750"/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Karakter </a:t>
            </a:r>
            <a:r>
              <a:rPr lang="en-US" b="1"/>
              <a:t>selanjutnya </a:t>
            </a:r>
            <a:r>
              <a:rPr lang="en-US"/>
              <a:t>dapat berupa </a:t>
            </a:r>
            <a:r>
              <a:rPr lang="en-US" b="1"/>
              <a:t>huruf</a:t>
            </a:r>
            <a:r>
              <a:rPr lang="en-US"/>
              <a:t>, </a:t>
            </a:r>
            <a:r>
              <a:rPr lang="en-US" b="1"/>
              <a:t>garis bawah</a:t>
            </a:r>
            <a:r>
              <a:rPr lang="en-US"/>
              <a:t> (_) atau </a:t>
            </a:r>
            <a:r>
              <a:rPr lang="en-US" b="1"/>
              <a:t>angka</a:t>
            </a:r>
            <a:r>
              <a:rPr lang="en-US"/>
              <a:t>,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Karakter pada nama variabel bersifat </a:t>
            </a:r>
            <a:r>
              <a:rPr lang="en-US" b="1"/>
              <a:t>sensitif</a:t>
            </a:r>
            <a:r>
              <a:rPr lang="en-US"/>
              <a:t> (</a:t>
            </a:r>
            <a:r>
              <a:rPr lang="en-US" b="1"/>
              <a:t>case-sensitif</a:t>
            </a:r>
            <a:r>
              <a:rPr lang="en-US"/>
              <a:t>). Artinya huruf </a:t>
            </a:r>
            <a:r>
              <a:rPr lang="en-US" b="1"/>
              <a:t>besar </a:t>
            </a:r>
            <a:r>
              <a:rPr lang="en-US"/>
              <a:t>dan </a:t>
            </a:r>
            <a:r>
              <a:rPr lang="en-US" b="1"/>
              <a:t>kecil dibedakan</a:t>
            </a:r>
            <a:r>
              <a:rPr lang="en-US"/>
              <a:t>. Misalnya, </a:t>
            </a:r>
            <a:r>
              <a:rPr lang="en-US" b="1"/>
              <a:t>variabel_Ku</a:t>
            </a:r>
            <a:r>
              <a:rPr lang="en-US"/>
              <a:t> dan </a:t>
            </a:r>
            <a:r>
              <a:rPr lang="en-US" b="1"/>
              <a:t>variabel_ku</a:t>
            </a:r>
            <a:r>
              <a:rPr lang="en-US"/>
              <a:t>, keduanya adalah</a:t>
            </a:r>
            <a:r>
              <a:rPr lang="en-US" b="1"/>
              <a:t> variabel yang berbeda</a:t>
            </a:r>
            <a:r>
              <a:rPr lang="en-US"/>
              <a:t>.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Nama variabel </a:t>
            </a:r>
            <a:r>
              <a:rPr lang="en-US" b="1"/>
              <a:t>tidak boleh </a:t>
            </a:r>
            <a:r>
              <a:rPr lang="en-US"/>
              <a:t>menggunakan </a:t>
            </a:r>
            <a:r>
              <a:rPr lang="en-US" b="1"/>
              <a:t>kata kunci </a:t>
            </a:r>
            <a:r>
              <a:rPr lang="en-US"/>
              <a:t>yang sudah ada dalam python seperti </a:t>
            </a:r>
            <a:r>
              <a:rPr lang="en-US" b="1"/>
              <a:t>if, while, for</a:t>
            </a:r>
            <a:r>
              <a:rPr lang="en-US"/>
              <a:t>, dsb.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29335" y="1943100"/>
            <a:ext cx="379349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nama, _nama, namaKu, nama_variabel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029335" y="2996565"/>
            <a:ext cx="188722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__nama, n2, nilai1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934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Aturan Penulisan Variabel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21105" y="2156460"/>
            <a:ext cx="102311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True	def	if	raise</a:t>
            </a:r>
            <a:endParaRPr lang="en-US" i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False	del	import	return</a:t>
            </a:r>
            <a:endParaRPr lang="en-US" i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None	elif	in	try</a:t>
            </a:r>
            <a:endParaRPr lang="en-US" i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and	else	is	while</a:t>
            </a:r>
            <a:endParaRPr lang="en-US" i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as	except	lambda	with</a:t>
            </a:r>
            <a:endParaRPr lang="en-US" i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assert	finally	nonlocal	yield</a:t>
            </a:r>
            <a:endParaRPr lang="en-US" i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break	for	not	</a:t>
            </a:r>
            <a:endParaRPr lang="en-US" i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class	from	or	</a:t>
            </a:r>
            <a:endParaRPr lang="en-US" i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continue	global	pass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	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43280" y="1788160"/>
            <a:ext cx="37731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Kata kunci </a:t>
            </a:r>
            <a:r>
              <a:rPr lang="en-US">
                <a:sym typeface="+mn-ea"/>
              </a:rPr>
              <a:t>yang ada dalam python :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030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Variable &amp; Data type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8675" y="1477010"/>
            <a:ext cx="3741420" cy="736600"/>
            <a:chOff x="1328" y="2816"/>
            <a:chExt cx="5892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328" y="2816"/>
              <a:ext cx="589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Mengisi nilai pada sebuah </a:t>
              </a:r>
              <a:r>
                <a:rPr lang="en-US" b="1">
                  <a:sym typeface="+mn-ea"/>
                </a:rPr>
                <a:t>variable</a:t>
              </a:r>
              <a:r>
                <a:rPr lang="en-US">
                  <a:sym typeface="+mn-ea"/>
                </a:rPr>
                <a:t>,</a:t>
              </a:r>
              <a:endParaRPr lang="en-US"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910" y="3396"/>
              <a:ext cx="374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r>
                <a:rPr lang="en-US">
                  <a:sym typeface="+mn-ea"/>
                </a:rPr>
                <a:t>my_var = “Hello World”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9310" y="2340610"/>
            <a:ext cx="3844290" cy="736600"/>
            <a:chOff x="1328" y="2816"/>
            <a:chExt cx="6054" cy="1160"/>
          </a:xfrm>
        </p:grpSpPr>
        <p:sp>
          <p:nvSpPr>
            <p:cNvPr id="6" name="Text Box 5"/>
            <p:cNvSpPr txBox="1"/>
            <p:nvPr/>
          </p:nvSpPr>
          <p:spPr>
            <a:xfrm>
              <a:off x="1328" y="2816"/>
              <a:ext cx="605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Cek data type pada variable </a:t>
              </a:r>
              <a:r>
                <a:rPr lang="en-US" b="1">
                  <a:sym typeface="+mn-ea"/>
                </a:rPr>
                <a:t>my_var</a:t>
              </a:r>
              <a:r>
                <a:rPr lang="en-US">
                  <a:sym typeface="+mn-ea"/>
                </a:rPr>
                <a:t>,</a:t>
              </a:r>
              <a:endParaRPr lang="en-US">
                <a:sym typeface="+mn-ea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910" y="3396"/>
              <a:ext cx="2236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r>
                <a:rPr lang="en-US">
                  <a:sym typeface="+mn-ea"/>
                </a:rPr>
                <a:t>type(my_var)</a:t>
              </a:r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9310" y="3471545"/>
            <a:ext cx="5658485" cy="1290320"/>
            <a:chOff x="1328" y="2816"/>
            <a:chExt cx="8911" cy="2032"/>
          </a:xfrm>
        </p:grpSpPr>
        <p:sp>
          <p:nvSpPr>
            <p:cNvPr id="11" name="Text Box 10"/>
            <p:cNvSpPr txBox="1"/>
            <p:nvPr/>
          </p:nvSpPr>
          <p:spPr>
            <a:xfrm>
              <a:off x="1328" y="2816"/>
              <a:ext cx="891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Isi kembali variable </a:t>
              </a:r>
              <a:r>
                <a:rPr lang="en-US" b="1">
                  <a:sym typeface="+mn-ea"/>
                </a:rPr>
                <a:t>my_var</a:t>
              </a:r>
              <a:r>
                <a:rPr lang="en-US">
                  <a:sym typeface="+mn-ea"/>
                </a:rPr>
                <a:t> dengan nilai berupa </a:t>
              </a:r>
              <a:r>
                <a:rPr lang="en-US" b="1">
                  <a:sym typeface="+mn-ea"/>
                </a:rPr>
                <a:t>integer</a:t>
              </a:r>
              <a:r>
                <a:rPr lang="en-US">
                  <a:sym typeface="+mn-ea"/>
                </a:rPr>
                <a:t>,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910" y="3396"/>
              <a:ext cx="2236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r>
                <a:rPr lang="en-US">
                  <a:sym typeface="+mn-ea"/>
                </a:rPr>
                <a:t>my_var = 10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type(my_var)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28675" y="5125085"/>
            <a:ext cx="5430520" cy="1290320"/>
            <a:chOff x="1328" y="2816"/>
            <a:chExt cx="8552" cy="2032"/>
          </a:xfrm>
        </p:grpSpPr>
        <p:sp>
          <p:nvSpPr>
            <p:cNvPr id="15" name="Text Box 14"/>
            <p:cNvSpPr txBox="1"/>
            <p:nvPr/>
          </p:nvSpPr>
          <p:spPr>
            <a:xfrm>
              <a:off x="1328" y="2816"/>
              <a:ext cx="855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Isi kembali variable </a:t>
              </a:r>
              <a:r>
                <a:rPr lang="en-US" b="1">
                  <a:sym typeface="+mn-ea"/>
                </a:rPr>
                <a:t>my_var</a:t>
              </a:r>
              <a:r>
                <a:rPr lang="en-US">
                  <a:sym typeface="+mn-ea"/>
                </a:rPr>
                <a:t> dengan nilai berupa </a:t>
              </a:r>
              <a:r>
                <a:rPr lang="en-US" b="1">
                  <a:sym typeface="+mn-ea"/>
                </a:rPr>
                <a:t>float</a:t>
              </a:r>
              <a:r>
                <a:rPr lang="en-US">
                  <a:sym typeface="+mn-ea"/>
                </a:rPr>
                <a:t>,</a:t>
              </a:r>
              <a:endParaRPr lang="en-US">
                <a:sym typeface="+mn-ea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910" y="3396"/>
              <a:ext cx="234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r>
                <a:rPr lang="en-US">
                  <a:sym typeface="+mn-ea"/>
                </a:rPr>
                <a:t>my_var = 3.14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type(my_var)</a:t>
              </a:r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5492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Variable &amp; Data type (cont...)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8675" y="1632585"/>
            <a:ext cx="5764530" cy="1290320"/>
            <a:chOff x="1328" y="2816"/>
            <a:chExt cx="9078" cy="2032"/>
          </a:xfrm>
        </p:grpSpPr>
        <p:sp>
          <p:nvSpPr>
            <p:cNvPr id="15" name="Text Box 14"/>
            <p:cNvSpPr txBox="1"/>
            <p:nvPr/>
          </p:nvSpPr>
          <p:spPr>
            <a:xfrm>
              <a:off x="1328" y="2816"/>
              <a:ext cx="907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Isi kembali variable </a:t>
              </a:r>
              <a:r>
                <a:rPr lang="en-US" b="1">
                  <a:sym typeface="+mn-ea"/>
                </a:rPr>
                <a:t>my_var</a:t>
              </a:r>
              <a:r>
                <a:rPr lang="en-US">
                  <a:sym typeface="+mn-ea"/>
                </a:rPr>
                <a:t> dengan nilai berupa </a:t>
              </a:r>
              <a:r>
                <a:rPr lang="en-US" b="1">
                  <a:sym typeface="+mn-ea"/>
                </a:rPr>
                <a:t>boolean</a:t>
              </a:r>
              <a:r>
                <a:rPr lang="en-US">
                  <a:sym typeface="+mn-ea"/>
                </a:rPr>
                <a:t>,</a:t>
              </a:r>
              <a:endParaRPr lang="en-US">
                <a:sym typeface="+mn-ea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910" y="3396"/>
              <a:ext cx="2368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r>
                <a:rPr lang="en-US">
                  <a:sym typeface="+mn-ea"/>
                </a:rPr>
                <a:t>my_var = </a:t>
              </a:r>
              <a:r>
                <a:rPr lang="en-US" b="1">
                  <a:sym typeface="+mn-ea"/>
                </a:rPr>
                <a:t>True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type(my_var)</a:t>
              </a:r>
              <a:endParaRPr lang="en-US"/>
            </a:p>
          </p:txBody>
        </p:sp>
      </p:grpSp>
      <p:sp>
        <p:nvSpPr>
          <p:cNvPr id="10" name="Text Box 9"/>
          <p:cNvSpPr txBox="1"/>
          <p:nvPr/>
        </p:nvSpPr>
        <p:spPr>
          <a:xfrm>
            <a:off x="7216140" y="1785620"/>
            <a:ext cx="484505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1600" b="1"/>
              <a:t>boolean </a:t>
            </a:r>
            <a:r>
              <a:rPr lang="en-US" sz="1600"/>
              <a:t>merupakan data type pada python yang hanya memiliki dua kondisi </a:t>
            </a:r>
            <a:r>
              <a:rPr lang="en-US" sz="1600" b="1"/>
              <a:t>True </a:t>
            </a:r>
            <a:r>
              <a:rPr lang="en-US" sz="1600"/>
              <a:t>atau </a:t>
            </a:r>
            <a:r>
              <a:rPr lang="en-US" sz="1600" b="1"/>
              <a:t>False</a:t>
            </a:r>
            <a:endParaRPr lang="en-US" sz="1600" b="1"/>
          </a:p>
        </p:txBody>
      </p:sp>
      <p:sp>
        <p:nvSpPr>
          <p:cNvPr id="17" name="Text Box 16"/>
          <p:cNvSpPr txBox="1"/>
          <p:nvPr/>
        </p:nvSpPr>
        <p:spPr>
          <a:xfrm>
            <a:off x="987425" y="5984875"/>
            <a:ext cx="10217785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Bisa dilihat sebelumnya jika sifat </a:t>
            </a:r>
            <a:r>
              <a:rPr lang="en-US" sz="1600" b="1"/>
              <a:t>variabel </a:t>
            </a:r>
            <a:r>
              <a:rPr lang="en-US" sz="1600"/>
              <a:t>pada Python itu dapat berubah </a:t>
            </a:r>
            <a:r>
              <a:rPr lang="en-US" sz="1600" b="1"/>
              <a:t>data type-</a:t>
            </a:r>
            <a:r>
              <a:rPr lang="en-US" sz="1600"/>
              <a:t>nya.</a:t>
            </a:r>
            <a:endParaRPr 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515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Type conversion / Casting Variabel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20470" y="2866390"/>
            <a:ext cx="66833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int() </a:t>
            </a:r>
            <a:r>
              <a:rPr lang="en-US"/>
              <a:t>untuk mengubah menjadi </a:t>
            </a:r>
            <a:r>
              <a:rPr lang="en-US" b="1"/>
              <a:t>integer</a:t>
            </a:r>
            <a:r>
              <a:rPr lang="en-US"/>
              <a:t>;</a:t>
            </a:r>
            <a:endParaRPr lang="en-US"/>
          </a:p>
          <a:p>
            <a:r>
              <a:rPr lang="en-US" b="1"/>
              <a:t>long() </a:t>
            </a:r>
            <a:r>
              <a:rPr lang="en-US"/>
              <a:t>untuk mengubah menjadi </a:t>
            </a:r>
            <a:r>
              <a:rPr lang="en-US" b="1"/>
              <a:t>integer panjang</a:t>
            </a:r>
            <a:r>
              <a:rPr lang="en-US"/>
              <a:t>;</a:t>
            </a:r>
            <a:endParaRPr lang="en-US"/>
          </a:p>
          <a:p>
            <a:r>
              <a:rPr lang="en-US" b="1"/>
              <a:t>float()</a:t>
            </a:r>
            <a:r>
              <a:rPr lang="en-US"/>
              <a:t> untuk mengubah menjadi </a:t>
            </a:r>
            <a:r>
              <a:rPr lang="en-US" b="1"/>
              <a:t>float</a:t>
            </a:r>
            <a:r>
              <a:rPr lang="en-US"/>
              <a:t>;</a:t>
            </a:r>
            <a:endParaRPr lang="en-US"/>
          </a:p>
          <a:p>
            <a:r>
              <a:rPr lang="en-US" b="1"/>
              <a:t>bool() </a:t>
            </a:r>
            <a:r>
              <a:rPr lang="en-US"/>
              <a:t>untuk mengubah menjadi </a:t>
            </a:r>
            <a:r>
              <a:rPr lang="en-US" b="1"/>
              <a:t>boolean</a:t>
            </a:r>
            <a:r>
              <a:rPr lang="en-US"/>
              <a:t>;</a:t>
            </a:r>
            <a:endParaRPr lang="en-US"/>
          </a:p>
          <a:p>
            <a:r>
              <a:rPr lang="en-US" b="1"/>
              <a:t>chr()</a:t>
            </a:r>
            <a:r>
              <a:rPr lang="en-US"/>
              <a:t> untuk mengubah menjadi </a:t>
            </a:r>
            <a:r>
              <a:rPr lang="en-US" b="1"/>
              <a:t>karakter</a:t>
            </a:r>
            <a:r>
              <a:rPr lang="en-US"/>
              <a:t>;</a:t>
            </a:r>
            <a:endParaRPr lang="en-US"/>
          </a:p>
          <a:p>
            <a:r>
              <a:rPr lang="en-US" b="1"/>
              <a:t>str() </a:t>
            </a:r>
            <a:r>
              <a:rPr lang="en-US"/>
              <a:t>untuk mengubah menjadi </a:t>
            </a:r>
            <a:r>
              <a:rPr lang="en-US" b="1"/>
              <a:t>string</a:t>
            </a:r>
            <a:r>
              <a:rPr lang="en-US"/>
              <a:t>.</a:t>
            </a:r>
            <a:endParaRPr lang="en-US"/>
          </a:p>
          <a:p>
            <a:r>
              <a:rPr lang="en-US" b="1"/>
              <a:t>bin()</a:t>
            </a:r>
            <a:r>
              <a:rPr lang="en-US"/>
              <a:t> untuk mengubah menjadi bilangan </a:t>
            </a:r>
            <a:r>
              <a:rPr lang="en-US" b="1"/>
              <a:t>Biner</a:t>
            </a:r>
            <a:r>
              <a:rPr lang="en-US"/>
              <a:t>.</a:t>
            </a:r>
            <a:endParaRPr lang="en-US"/>
          </a:p>
          <a:p>
            <a:r>
              <a:rPr lang="en-US" b="1"/>
              <a:t>hex()</a:t>
            </a:r>
            <a:r>
              <a:rPr lang="en-US"/>
              <a:t> untuk mengubah menjadi bilangan </a:t>
            </a:r>
            <a:r>
              <a:rPr lang="en-US" b="1"/>
              <a:t>Heksadesimal</a:t>
            </a:r>
            <a:r>
              <a:rPr lang="en-US"/>
              <a:t>.</a:t>
            </a:r>
            <a:endParaRPr lang="en-US"/>
          </a:p>
          <a:p>
            <a:r>
              <a:rPr lang="en-US" b="1"/>
              <a:t>oct()</a:t>
            </a:r>
            <a:r>
              <a:rPr lang="en-US"/>
              <a:t> untuk mengubah menjadi bilangan </a:t>
            </a:r>
            <a:r>
              <a:rPr lang="en-US" b="1"/>
              <a:t>okta</a:t>
            </a:r>
            <a:r>
              <a:rPr lang="en-US"/>
              <a:t>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27735" y="2037715"/>
            <a:ext cx="97732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Berikut adalah fungsi-fungsi pada python yang dapat digunakan untuk mengubah suatu tipe data variable kedalam tipe data lain.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515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Type conversion / Casting Variabel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01675" y="1448435"/>
            <a:ext cx="5163820" cy="2398395"/>
            <a:chOff x="1328" y="2816"/>
            <a:chExt cx="8132" cy="3777"/>
          </a:xfrm>
        </p:grpSpPr>
        <p:sp>
          <p:nvSpPr>
            <p:cNvPr id="15" name="Text Box 14"/>
            <p:cNvSpPr txBox="1"/>
            <p:nvPr/>
          </p:nvSpPr>
          <p:spPr>
            <a:xfrm>
              <a:off x="1328" y="2816"/>
              <a:ext cx="813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</a:t>
              </a:r>
              <a:r>
                <a:rPr lang="en-US" b="1">
                  <a:sym typeface="+mn-ea"/>
                </a:rPr>
                <a:t>string </a:t>
              </a:r>
              <a:r>
                <a:rPr lang="en-US">
                  <a:sym typeface="+mn-ea"/>
                </a:rPr>
                <a:t>ke </a:t>
              </a:r>
              <a:r>
                <a:rPr lang="en-US" b="1">
                  <a:sym typeface="+mn-ea"/>
                </a:rPr>
                <a:t>integer </a:t>
              </a:r>
              <a:r>
                <a:rPr lang="en-US">
                  <a:sym typeface="+mn-ea"/>
                </a:rPr>
                <a:t>menggunakan fungsi </a:t>
              </a:r>
              <a:r>
                <a:rPr lang="en-US" b="1">
                  <a:sym typeface="+mn-ea"/>
                </a:rPr>
                <a:t>int()</a:t>
              </a:r>
              <a:endParaRPr lang="en-US" b="1">
                <a:sym typeface="+mn-ea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910" y="3396"/>
              <a:ext cx="6286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ym typeface="+mn-ea"/>
                </a:rPr>
                <a:t>my_var = “120”</a:t>
              </a:r>
              <a:endParaRPr lang="en-US">
                <a:sym typeface="+mn-ea"/>
              </a:endParaRPr>
            </a:p>
            <a:p>
              <a:pPr algn="l"/>
              <a:endParaRPr lang="en-US">
                <a:sym typeface="+mn-ea"/>
              </a:endParaRPr>
            </a:p>
            <a:p>
              <a:pPr algn="l"/>
              <a:r>
                <a:rPr lang="en-US">
                  <a:sym typeface="+mn-ea"/>
                </a:rPr>
                <a:t>print(“data type sebelum”, type(my_var))</a:t>
              </a:r>
              <a:endParaRPr lang="en-US">
                <a:sym typeface="+mn-ea"/>
              </a:endParaRPr>
            </a:p>
            <a:p>
              <a:pPr algn="l"/>
              <a:endParaRPr lang="en-US"/>
            </a:p>
            <a:p>
              <a:pPr algn="l"/>
              <a:r>
                <a:rPr lang="en-US"/>
                <a:t>my_var = int(my_var)</a:t>
              </a:r>
              <a:endParaRPr lang="en-US"/>
            </a:p>
            <a:p>
              <a:pPr algn="l"/>
              <a:endParaRPr lang="en-US"/>
            </a:p>
            <a:p>
              <a:pPr algn="l"/>
              <a:r>
                <a:rPr lang="en-US">
                  <a:sym typeface="+mn-ea"/>
                </a:rPr>
                <a:t>print(“data type sesudah”, type(my_var))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1675" y="4163695"/>
            <a:ext cx="7360285" cy="2398395"/>
            <a:chOff x="1328" y="2816"/>
            <a:chExt cx="11591" cy="3777"/>
          </a:xfrm>
        </p:grpSpPr>
        <p:sp>
          <p:nvSpPr>
            <p:cNvPr id="14" name="Text Box 13"/>
            <p:cNvSpPr txBox="1"/>
            <p:nvPr/>
          </p:nvSpPr>
          <p:spPr>
            <a:xfrm>
              <a:off x="1328" y="2816"/>
              <a:ext cx="1159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</a:t>
              </a:r>
              <a:r>
                <a:rPr lang="en-US" b="1">
                  <a:sym typeface="+mn-ea"/>
                </a:rPr>
                <a:t>string </a:t>
              </a:r>
              <a:r>
                <a:rPr lang="en-US">
                  <a:sym typeface="+mn-ea"/>
                </a:rPr>
                <a:t>ke </a:t>
              </a:r>
              <a:r>
                <a:rPr lang="en-US" b="1">
                  <a:sym typeface="+mn-ea"/>
                </a:rPr>
                <a:t>integer </a:t>
              </a:r>
              <a:r>
                <a:rPr lang="en-US">
                  <a:sym typeface="+mn-ea"/>
                </a:rPr>
                <a:t>menggunakan fungsi </a:t>
              </a:r>
              <a:r>
                <a:rPr lang="en-US" b="1">
                  <a:sym typeface="+mn-ea"/>
                </a:rPr>
                <a:t>int()</a:t>
              </a:r>
              <a:r>
                <a:rPr lang="en-US">
                  <a:sym typeface="+mn-ea"/>
                </a:rPr>
                <a:t> dari hasil fungsi </a:t>
              </a:r>
              <a:r>
                <a:rPr lang="en-US" b="1">
                  <a:sym typeface="+mn-ea"/>
                </a:rPr>
                <a:t>input()</a:t>
              </a:r>
              <a:endParaRPr lang="en-US" b="1">
                <a:sym typeface="+mn-ea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910" y="3396"/>
              <a:ext cx="6286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ym typeface="+mn-ea"/>
                </a:rPr>
                <a:t>my_var = input(“Umur Saya adalah :”)</a:t>
              </a:r>
              <a:endParaRPr lang="en-US">
                <a:sym typeface="+mn-ea"/>
              </a:endParaRPr>
            </a:p>
            <a:p>
              <a:pPr algn="l"/>
              <a:endParaRPr lang="en-US">
                <a:sym typeface="+mn-ea"/>
              </a:endParaRPr>
            </a:p>
            <a:p>
              <a:pPr algn="l"/>
              <a:r>
                <a:rPr lang="en-US">
                  <a:sym typeface="+mn-ea"/>
                </a:rPr>
                <a:t>print(“data type sebelum”, type(my_var))</a:t>
              </a:r>
              <a:endParaRPr lang="en-US">
                <a:sym typeface="+mn-ea"/>
              </a:endParaRPr>
            </a:p>
            <a:p>
              <a:pPr algn="l"/>
              <a:endParaRPr lang="en-US"/>
            </a:p>
            <a:p>
              <a:pPr algn="l"/>
              <a:r>
                <a:rPr lang="en-US"/>
                <a:t>my_var = int(my_var)</a:t>
              </a:r>
              <a:endParaRPr lang="en-US"/>
            </a:p>
            <a:p>
              <a:pPr algn="l"/>
              <a:endParaRPr lang="en-US"/>
            </a:p>
            <a:p>
              <a:pPr algn="l"/>
              <a:r>
                <a:rPr lang="en-US">
                  <a:sym typeface="+mn-ea"/>
                </a:rPr>
                <a:t>print(“data type sesudah”, type(my_var))</a:t>
              </a:r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515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Type conversion / Casting Variabel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01675" y="1448435"/>
            <a:ext cx="5971540" cy="1290320"/>
            <a:chOff x="1328" y="2816"/>
            <a:chExt cx="9404" cy="2032"/>
          </a:xfrm>
        </p:grpSpPr>
        <p:sp>
          <p:nvSpPr>
            <p:cNvPr id="15" name="Text Box 14"/>
            <p:cNvSpPr txBox="1"/>
            <p:nvPr/>
          </p:nvSpPr>
          <p:spPr>
            <a:xfrm>
              <a:off x="1328" y="2816"/>
              <a:ext cx="940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Concat </a:t>
              </a:r>
              <a:r>
                <a:rPr lang="en-US" b="1">
                  <a:sym typeface="+mn-ea"/>
                </a:rPr>
                <a:t>string </a:t>
              </a:r>
              <a:r>
                <a:rPr lang="en-US">
                  <a:sym typeface="+mn-ea"/>
                </a:rPr>
                <a:t>dan </a:t>
              </a:r>
              <a:r>
                <a:rPr lang="en-US" b="1">
                  <a:sym typeface="+mn-ea"/>
                </a:rPr>
                <a:t>integer </a:t>
              </a:r>
              <a:r>
                <a:rPr lang="en-US">
                  <a:sym typeface="+mn-ea"/>
                </a:rPr>
                <a:t>dengan menggunakan fungsi </a:t>
              </a:r>
              <a:r>
                <a:rPr lang="en-US" b="1">
                  <a:sym typeface="+mn-ea"/>
                </a:rPr>
                <a:t>str</a:t>
              </a:r>
              <a:r>
                <a:rPr lang="en-US" b="1">
                  <a:sym typeface="+mn-ea"/>
                </a:rPr>
                <a:t>()</a:t>
              </a:r>
              <a:endParaRPr lang="en-US" b="1">
                <a:sym typeface="+mn-ea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910" y="3396"/>
              <a:ext cx="6462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ym typeface="+mn-ea"/>
                </a:rPr>
                <a:t>umur_ku = 20</a:t>
              </a:r>
              <a:endParaRPr lang="en-US">
                <a:sym typeface="+mn-ea"/>
              </a:endParaRPr>
            </a:p>
            <a:p>
              <a:pPr algn="l"/>
              <a:endParaRPr lang="en-US">
                <a:sym typeface="+mn-ea"/>
              </a:endParaRPr>
            </a:p>
            <a:p>
              <a:pPr algn="l"/>
              <a:r>
                <a:rPr lang="en-US">
                  <a:sym typeface="+mn-ea"/>
                </a:rPr>
                <a:t>print(“Umur saya adalah ” + str(umur_ku))</a:t>
              </a:r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01675" y="3272790"/>
            <a:ext cx="7593965" cy="1844675"/>
            <a:chOff x="1328" y="2816"/>
            <a:chExt cx="11959" cy="2905"/>
          </a:xfrm>
        </p:grpSpPr>
        <p:sp>
          <p:nvSpPr>
            <p:cNvPr id="5" name="Text Box 4"/>
            <p:cNvSpPr txBox="1"/>
            <p:nvPr/>
          </p:nvSpPr>
          <p:spPr>
            <a:xfrm>
              <a:off x="1328" y="2816"/>
              <a:ext cx="1195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</a:t>
              </a:r>
              <a:r>
                <a:rPr lang="en-US" b="1">
                  <a:sym typeface="+mn-ea"/>
                </a:rPr>
                <a:t>string </a:t>
              </a:r>
              <a:r>
                <a:rPr lang="en-US">
                  <a:sym typeface="+mn-ea"/>
                </a:rPr>
                <a:t>ke </a:t>
              </a:r>
              <a:r>
                <a:rPr lang="en-US" b="1">
                  <a:sym typeface="+mn-ea"/>
                </a:rPr>
                <a:t>integer </a:t>
              </a:r>
              <a:r>
                <a:rPr lang="en-US">
                  <a:sym typeface="+mn-ea"/>
                </a:rPr>
                <a:t>menggunakan fungsi </a:t>
              </a:r>
              <a:r>
                <a:rPr lang="en-US" b="1">
                  <a:sym typeface="+mn-ea"/>
                </a:rPr>
                <a:t>int()</a:t>
              </a:r>
              <a:r>
                <a:rPr lang="en-US">
                  <a:sym typeface="+mn-ea"/>
                </a:rPr>
                <a:t> dari banyak fungsi </a:t>
              </a:r>
              <a:r>
                <a:rPr lang="en-US" b="1">
                  <a:sym typeface="+mn-ea"/>
                </a:rPr>
                <a:t>input()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1910" y="3396"/>
              <a:ext cx="3705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ym typeface="+mn-ea"/>
                </a:rPr>
                <a:t>A = input(“A :”)</a:t>
              </a:r>
              <a:endParaRPr lang="en-US">
                <a:sym typeface="+mn-ea"/>
              </a:endParaRPr>
            </a:p>
            <a:p>
              <a:pPr algn="l"/>
              <a:r>
                <a:rPr lang="en-US">
                  <a:sym typeface="+mn-ea"/>
                </a:rPr>
                <a:t>B = input(“B :”)</a:t>
              </a:r>
              <a:endParaRPr lang="en-US">
                <a:sym typeface="+mn-ea"/>
              </a:endParaRPr>
            </a:p>
            <a:p>
              <a:pPr algn="l"/>
              <a:endParaRPr lang="en-US">
                <a:sym typeface="+mn-ea"/>
              </a:endParaRPr>
            </a:p>
            <a:p>
              <a:pPr algn="l"/>
              <a:r>
                <a:rPr lang="en-US"/>
                <a:t>C = int(A) + int(B)</a:t>
              </a:r>
              <a:endParaRPr lang="en-US"/>
            </a:p>
            <a:p>
              <a:pPr algn="l"/>
              <a:r>
                <a:rPr lang="en-US"/>
                <a:t>print(“A + B =  %d” % C)</a:t>
              </a: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Python Input &amp; Output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515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Type conversion / Casting Variabel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8190" y="1504950"/>
            <a:ext cx="8521700" cy="2703195"/>
            <a:chOff x="1328" y="2816"/>
            <a:chExt cx="13420" cy="4257"/>
          </a:xfrm>
        </p:grpSpPr>
        <p:sp>
          <p:nvSpPr>
            <p:cNvPr id="5" name="Text Box 4"/>
            <p:cNvSpPr txBox="1"/>
            <p:nvPr/>
          </p:nvSpPr>
          <p:spPr>
            <a:xfrm>
              <a:off x="1328" y="2816"/>
              <a:ext cx="1342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(varian 2) convert </a:t>
              </a:r>
              <a:r>
                <a:rPr lang="en-US" b="1">
                  <a:sym typeface="+mn-ea"/>
                </a:rPr>
                <a:t>string </a:t>
              </a:r>
              <a:r>
                <a:rPr lang="en-US">
                  <a:sym typeface="+mn-ea"/>
                </a:rPr>
                <a:t>ke </a:t>
              </a:r>
              <a:r>
                <a:rPr lang="en-US" b="1">
                  <a:sym typeface="+mn-ea"/>
                </a:rPr>
                <a:t>integer </a:t>
              </a:r>
              <a:r>
                <a:rPr lang="en-US">
                  <a:sym typeface="+mn-ea"/>
                </a:rPr>
                <a:t>menggunakan fungsi </a:t>
              </a:r>
              <a:r>
                <a:rPr lang="en-US" b="1">
                  <a:sym typeface="+mn-ea"/>
                </a:rPr>
                <a:t>int()</a:t>
              </a:r>
              <a:r>
                <a:rPr lang="en-US">
                  <a:sym typeface="+mn-ea"/>
                </a:rPr>
                <a:t> dari banyak fungsi </a:t>
              </a:r>
              <a:r>
                <a:rPr lang="en-US" b="1">
                  <a:sym typeface="+mn-ea"/>
                </a:rPr>
                <a:t>input()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1910" y="3440"/>
              <a:ext cx="3705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ym typeface="+mn-ea"/>
                </a:rPr>
                <a:t>A = input(“A :”)</a:t>
              </a:r>
              <a:endParaRPr lang="en-US">
                <a:sym typeface="+mn-ea"/>
              </a:endParaRPr>
            </a:p>
            <a:p>
              <a:pPr algn="l"/>
              <a:r>
                <a:rPr lang="en-US">
                  <a:sym typeface="+mn-ea"/>
                </a:rPr>
                <a:t>B = input(“B :”)</a:t>
              </a:r>
              <a:endParaRPr lang="en-US">
                <a:sym typeface="+mn-ea"/>
              </a:endParaRPr>
            </a:p>
            <a:p>
              <a:pPr algn="l"/>
              <a:endParaRPr lang="en-US">
                <a:sym typeface="+mn-ea"/>
              </a:endParaRPr>
            </a:p>
            <a:p>
              <a:pPr algn="l"/>
              <a:r>
                <a:rPr lang="en-US">
                  <a:sym typeface="+mn-ea"/>
                </a:rPr>
                <a:t>A = int(A)</a:t>
              </a:r>
              <a:endParaRPr lang="en-US">
                <a:sym typeface="+mn-ea"/>
              </a:endParaRPr>
            </a:p>
            <a:p>
              <a:pPr algn="l"/>
              <a:r>
                <a:rPr lang="en-US">
                  <a:sym typeface="+mn-ea"/>
                </a:rPr>
                <a:t>B = int(B)</a:t>
              </a:r>
              <a:endParaRPr lang="en-US">
                <a:sym typeface="+mn-ea"/>
              </a:endParaRPr>
            </a:p>
            <a:p>
              <a:pPr algn="l"/>
              <a:endParaRPr lang="en-US">
                <a:sym typeface="+mn-ea"/>
              </a:endParaRPr>
            </a:p>
            <a:p>
              <a:pPr algn="l"/>
              <a:r>
                <a:rPr lang="en-US"/>
                <a:t>C = A + B</a:t>
              </a:r>
              <a:endParaRPr lang="en-US"/>
            </a:p>
            <a:p>
              <a:pPr algn="l"/>
              <a:r>
                <a:rPr lang="en-US"/>
                <a:t>print(“A + B =  %d” % C)</a:t>
              </a: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8190" y="4502150"/>
            <a:ext cx="8521700" cy="1872615"/>
            <a:chOff x="1328" y="2816"/>
            <a:chExt cx="13420" cy="2949"/>
          </a:xfrm>
        </p:grpSpPr>
        <p:sp>
          <p:nvSpPr>
            <p:cNvPr id="8" name="Text Box 7"/>
            <p:cNvSpPr txBox="1"/>
            <p:nvPr/>
          </p:nvSpPr>
          <p:spPr>
            <a:xfrm>
              <a:off x="1328" y="2816"/>
              <a:ext cx="1342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(varian 3) convert </a:t>
              </a:r>
              <a:r>
                <a:rPr lang="en-US" b="1">
                  <a:sym typeface="+mn-ea"/>
                </a:rPr>
                <a:t>string </a:t>
              </a:r>
              <a:r>
                <a:rPr lang="en-US">
                  <a:sym typeface="+mn-ea"/>
                </a:rPr>
                <a:t>ke </a:t>
              </a:r>
              <a:r>
                <a:rPr lang="en-US" b="1">
                  <a:sym typeface="+mn-ea"/>
                </a:rPr>
                <a:t>integer </a:t>
              </a:r>
              <a:r>
                <a:rPr lang="en-US">
                  <a:sym typeface="+mn-ea"/>
                </a:rPr>
                <a:t>menggunakan fungsi </a:t>
              </a:r>
              <a:r>
                <a:rPr lang="en-US" b="1">
                  <a:sym typeface="+mn-ea"/>
                </a:rPr>
                <a:t>int()</a:t>
              </a:r>
              <a:r>
                <a:rPr lang="en-US">
                  <a:sym typeface="+mn-ea"/>
                </a:rPr>
                <a:t> dari banyak fungsi </a:t>
              </a:r>
              <a:r>
                <a:rPr lang="en-US" b="1">
                  <a:sym typeface="+mn-ea"/>
                </a:rPr>
                <a:t>input()</a:t>
              </a:r>
              <a:endParaRPr lang="en-US" b="1"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910" y="3440"/>
              <a:ext cx="3705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ym typeface="+mn-ea"/>
                </a:rPr>
                <a:t>A = int(input(“A :”))</a:t>
              </a:r>
              <a:endParaRPr lang="en-US">
                <a:sym typeface="+mn-ea"/>
              </a:endParaRPr>
            </a:p>
            <a:p>
              <a:pPr algn="l"/>
              <a:r>
                <a:rPr lang="en-US">
                  <a:sym typeface="+mn-ea"/>
                </a:rPr>
                <a:t>B = int(input(“B :”))</a:t>
              </a:r>
              <a:endParaRPr lang="en-US">
                <a:sym typeface="+mn-ea"/>
              </a:endParaRPr>
            </a:p>
            <a:p>
              <a:pPr algn="l"/>
              <a:endParaRPr lang="en-US">
                <a:sym typeface="+mn-ea"/>
              </a:endParaRPr>
            </a:p>
            <a:p>
              <a:pPr algn="l"/>
              <a:r>
                <a:rPr lang="en-US"/>
                <a:t>C = A + B</a:t>
              </a:r>
              <a:endParaRPr lang="en-US"/>
            </a:p>
            <a:p>
              <a:pPr algn="l"/>
              <a:r>
                <a:rPr lang="en-US"/>
                <a:t>print(“A + B =  %d” % C)</a:t>
              </a:r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Python Operators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433320" y="4595495"/>
            <a:ext cx="809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Operator </a:t>
            </a:r>
            <a:r>
              <a:rPr lang="en-US" b="1"/>
              <a:t>Aritmatika </a:t>
            </a:r>
            <a:r>
              <a:rPr lang="en-US"/>
              <a:t>- Operator </a:t>
            </a:r>
            <a:r>
              <a:rPr lang="en-US" b="1"/>
              <a:t>Penugasan </a:t>
            </a:r>
            <a:r>
              <a:rPr lang="en-US"/>
              <a:t>- Operator </a:t>
            </a:r>
            <a:r>
              <a:rPr lang="en-US" b="1"/>
              <a:t>Pembanding </a:t>
            </a:r>
            <a:r>
              <a:rPr lang="en-US"/>
              <a:t>- Operator </a:t>
            </a:r>
            <a:r>
              <a:rPr lang="en-US" b="1"/>
              <a:t>Logika</a:t>
            </a:r>
            <a:endParaRPr 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0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Aritmatika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61720" y="1926590"/>
            <a:ext cx="73507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Operator		Name		Example</a:t>
            </a:r>
            <a:endParaRPr lang="en-US" b="1"/>
          </a:p>
          <a:p>
            <a:r>
              <a:rPr lang="en-US"/>
              <a:t>+		Addition		x + y	</a:t>
            </a:r>
            <a:endParaRPr lang="en-US"/>
          </a:p>
          <a:p>
            <a:r>
              <a:rPr lang="en-US"/>
              <a:t>-		Subtraction	x - y	</a:t>
            </a:r>
            <a:endParaRPr lang="en-US"/>
          </a:p>
          <a:p>
            <a:r>
              <a:rPr lang="en-US"/>
              <a:t>*		Multiplication	x * y	</a:t>
            </a:r>
            <a:endParaRPr lang="en-US"/>
          </a:p>
          <a:p>
            <a:r>
              <a:rPr lang="en-US"/>
              <a:t>/		Division		x / y	</a:t>
            </a:r>
            <a:endParaRPr lang="en-US"/>
          </a:p>
          <a:p>
            <a:r>
              <a:rPr lang="en-US"/>
              <a:t>%		Modulus		x % y	</a:t>
            </a:r>
            <a:endParaRPr lang="en-US"/>
          </a:p>
          <a:p>
            <a:r>
              <a:rPr lang="en-US"/>
              <a:t>**		Exponentiation	x ** y	</a:t>
            </a:r>
            <a:endParaRPr lang="en-US"/>
          </a:p>
          <a:p>
            <a:r>
              <a:rPr lang="en-US"/>
              <a:t>//		Floor division	x // y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58190" y="1504950"/>
            <a:ext cx="58229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Berikut adalah Operator Aritmatika yang ada pada Python</a:t>
            </a:r>
            <a:endParaRPr lang="en-US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061720" y="4485640"/>
            <a:ext cx="10217785" cy="107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modulus (%) atau sisa bagi merupakan nilai sisa hasil pembagian.</a:t>
            </a:r>
            <a:endParaRPr lang="en-US" sz="1600"/>
          </a:p>
          <a:p>
            <a:r>
              <a:rPr lang="en-US" sz="1600"/>
              <a:t>	9 % 2 = 1, 	karena sisa pembagian 9 / 2 adalah 1</a:t>
            </a:r>
            <a:endParaRPr lang="en-US" sz="1600"/>
          </a:p>
          <a:p>
            <a:r>
              <a:rPr lang="en-US" sz="1600"/>
              <a:t>	4 % 2 =  0, 	karena sisa pembagian 4 / 2 adalah 0 (tidak ada sisa)</a:t>
            </a:r>
            <a:endParaRPr lang="en-US" sz="1600"/>
          </a:p>
        </p:txBody>
      </p:sp>
      <p:sp>
        <p:nvSpPr>
          <p:cNvPr id="12" name="Text Box 11"/>
          <p:cNvSpPr txBox="1"/>
          <p:nvPr/>
        </p:nvSpPr>
        <p:spPr>
          <a:xfrm>
            <a:off x="1061720" y="5701665"/>
            <a:ext cx="10217785" cy="107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floor division (//) adalah operator pembagian yang akan selalu menghasilkan bilangan bulat (tanpa desimal)</a:t>
            </a:r>
            <a:endParaRPr lang="en-US" sz="1600"/>
          </a:p>
          <a:p>
            <a:r>
              <a:rPr lang="en-US" sz="1600"/>
              <a:t>	10 // 3 = 3</a:t>
            </a:r>
            <a:endParaRPr lang="en-US" sz="1600"/>
          </a:p>
          <a:p>
            <a:r>
              <a:rPr lang="en-US" sz="1600"/>
              <a:t>	9 // 4 = 2</a:t>
            </a:r>
            <a:endParaRPr 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0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Aritmatika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58190" y="1504950"/>
            <a:ext cx="23437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Contoh penggunaan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27760" y="1901190"/>
            <a:ext cx="5192395" cy="3969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A = int(input(“A :”))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B = int(input(“B :”))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/>
              <a:t>C = A + B</a:t>
            </a:r>
            <a:endParaRPr lang="en-US"/>
          </a:p>
          <a:p>
            <a:pPr algn="l"/>
            <a:r>
              <a:rPr lang="en-US"/>
              <a:t>print(“A + B =  %d” % C)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-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 - B =  %d” % C)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*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 + B =  %d” % C)</a:t>
            </a:r>
            <a:endParaRPr lang="en-US">
              <a:sym typeface="+mn-ea"/>
            </a:endParaRPr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/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 / B =  %d” % C)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515100" y="1901190"/>
            <a:ext cx="5192395" cy="2306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C = A ** B</a:t>
            </a:r>
            <a:endParaRPr lang="en-US"/>
          </a:p>
          <a:p>
            <a:pPr algn="l"/>
            <a:r>
              <a:rPr lang="en-US"/>
              <a:t>print(“A ** B =  %d” % C)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//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 + B =  %d” % C)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%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 %% B =  %d” % C)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390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Aritmatika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52450" y="1633855"/>
            <a:ext cx="10217785" cy="1322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Task : Buatlah sebuah program untuk menghitung biaya hidup 1 bulan (30 hari) dengan input biaya bulanan kost , biaya </a:t>
            </a:r>
            <a:r>
              <a:rPr lang="en-US" sz="1600">
                <a:sym typeface="+mn-ea"/>
              </a:rPr>
              <a:t>harian </a:t>
            </a:r>
            <a:r>
              <a:rPr lang="en-US" sz="1600"/>
              <a:t>makan , biaya </a:t>
            </a:r>
            <a:r>
              <a:rPr lang="en-US" sz="1600">
                <a:sym typeface="+mn-ea"/>
              </a:rPr>
              <a:t>harian </a:t>
            </a:r>
            <a:r>
              <a:rPr lang="en-US" sz="1600"/>
              <a:t>kebutuhan lainya .</a:t>
            </a:r>
            <a:endParaRPr lang="en-US" sz="1600"/>
          </a:p>
          <a:p>
            <a:endParaRPr lang="en-US" sz="1600"/>
          </a:p>
          <a:p>
            <a:r>
              <a:rPr lang="en-US" sz="1600" b="1"/>
              <a:t>total biaya = biaya kost + ( biaya makan x 30 ) + ( biaya lainya x 30)</a:t>
            </a:r>
            <a:endParaRPr lang="en-US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552450" y="3803650"/>
            <a:ext cx="45847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output :</a:t>
            </a:r>
            <a:endParaRPr lang="en-US"/>
          </a:p>
          <a:p>
            <a:r>
              <a:rPr lang="en-US"/>
              <a:t>Total biaya selama 1 bulan adalah Rp. xxxxxxxxx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396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</a:t>
            </a:r>
            <a:r>
              <a:rPr lang="en-US" sz="3600">
                <a:solidFill>
                  <a:schemeClr val="bg1"/>
                </a:solidFill>
                <a:sym typeface="+mn-ea"/>
              </a:rPr>
              <a:t>Penugasan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90295" y="1873250"/>
            <a:ext cx="68135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Operator		Example		Same As</a:t>
            </a:r>
            <a:r>
              <a:rPr lang="en-US"/>
              <a:t>	</a:t>
            </a:r>
            <a:endParaRPr lang="en-US"/>
          </a:p>
          <a:p>
            <a:r>
              <a:rPr lang="en-US"/>
              <a:t>=		x = 5		x = 5	</a:t>
            </a:r>
            <a:endParaRPr lang="en-US"/>
          </a:p>
          <a:p>
            <a:r>
              <a:rPr lang="en-US"/>
              <a:t>+=		x += 3		x = x + 3	</a:t>
            </a:r>
            <a:endParaRPr lang="en-US"/>
          </a:p>
          <a:p>
            <a:r>
              <a:rPr lang="en-US"/>
              <a:t>-=		x -= 3		x = x - 3	</a:t>
            </a:r>
            <a:endParaRPr lang="en-US"/>
          </a:p>
          <a:p>
            <a:r>
              <a:rPr lang="en-US"/>
              <a:t>*=		x *= 3		x = x * 3	</a:t>
            </a:r>
            <a:endParaRPr lang="en-US"/>
          </a:p>
          <a:p>
            <a:r>
              <a:rPr lang="en-US"/>
              <a:t>/=		x /= 3		x = x / 3	</a:t>
            </a:r>
            <a:endParaRPr lang="en-US"/>
          </a:p>
          <a:p>
            <a:r>
              <a:rPr lang="en-US"/>
              <a:t>%=		x %= 3		x = x % 3	</a:t>
            </a:r>
            <a:endParaRPr lang="en-US"/>
          </a:p>
          <a:p>
            <a:r>
              <a:rPr lang="en-US"/>
              <a:t>//=		x //= 3		x = x // 3	</a:t>
            </a:r>
            <a:endParaRPr lang="en-US"/>
          </a:p>
          <a:p>
            <a:r>
              <a:rPr lang="en-US"/>
              <a:t>**=		x **= 3		x = x ** 3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58190" y="1504950"/>
            <a:ext cx="5902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Berikut adalah Operator Penugasan  yang ada pada Python</a:t>
            </a:r>
            <a:endParaRPr lang="en-US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090295" y="4712335"/>
            <a:ext cx="10217785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Operator penugasan merupakan operator yang dapat digunakan untuk mengisi nilai pada sebuah variabel</a:t>
            </a:r>
            <a:endParaRPr lang="en-US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6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</a:t>
            </a:r>
            <a:r>
              <a:rPr lang="en-US" sz="3600">
                <a:solidFill>
                  <a:schemeClr val="bg1"/>
                </a:solidFill>
                <a:sym typeface="+mn-ea"/>
              </a:rPr>
              <a:t>Penugasan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58190" y="1504950"/>
            <a:ext cx="23437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Contoh penggunaan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27760" y="1901190"/>
            <a:ext cx="5192395" cy="4246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A = int(input(“A :”))</a:t>
            </a:r>
            <a:endParaRPr lang="en-US">
              <a:sym typeface="+mn-ea"/>
            </a:endParaRPr>
          </a:p>
          <a:p>
            <a:pPr algn="l"/>
            <a:r>
              <a:rPr lang="en-US"/>
              <a:t>print(“nilai awal = %d” % A)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A += 3</a:t>
            </a:r>
            <a:endParaRPr lang="en-US"/>
          </a:p>
          <a:p>
            <a:pPr algn="l"/>
            <a:r>
              <a:rPr lang="en-US"/>
              <a:t>print(“nilai setelah ditambah 3 = %d” % A)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A -= 2</a:t>
            </a:r>
            <a:endParaRPr lang="en-US"/>
          </a:p>
          <a:p>
            <a:pPr algn="l"/>
            <a:r>
              <a:rPr lang="en-US">
                <a:sym typeface="+mn-ea"/>
              </a:rPr>
              <a:t>print(“nilai setelah dikurang 2 = %d” % A)</a:t>
            </a:r>
            <a:endParaRPr lang="en-US"/>
          </a:p>
          <a:p>
            <a:pPr algn="l"/>
            <a:r>
              <a:rPr lang="en-US"/>
              <a:t> </a:t>
            </a:r>
            <a:endParaRPr lang="en-US"/>
          </a:p>
          <a:p>
            <a:pPr algn="l"/>
            <a:r>
              <a:rPr lang="en-US">
                <a:sym typeface="+mn-ea"/>
              </a:rPr>
              <a:t>A *= 3</a:t>
            </a:r>
            <a:endParaRPr lang="en-US"/>
          </a:p>
          <a:p>
            <a:pPr algn="l"/>
            <a:r>
              <a:rPr lang="en-US">
                <a:sym typeface="+mn-ea"/>
              </a:rPr>
              <a:t>print(“nilai setelah dikali 3 = %d” % A)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A /= 2</a:t>
            </a:r>
            <a:endParaRPr lang="en-US"/>
          </a:p>
          <a:p>
            <a:pPr algn="l"/>
            <a:r>
              <a:rPr lang="en-US">
                <a:sym typeface="+mn-ea"/>
              </a:rPr>
              <a:t>print(“nilai setelah dibagi 2 = %f” % A)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396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</a:t>
            </a:r>
            <a:r>
              <a:rPr lang="en-US" sz="3600">
                <a:solidFill>
                  <a:schemeClr val="bg1"/>
                </a:solidFill>
                <a:sym typeface="+mn-ea"/>
              </a:rPr>
              <a:t>Penugasan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52450" y="1633855"/>
            <a:ext cx="10217785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Task : Buatlah sebuah program untuk menghitung </a:t>
            </a:r>
            <a:r>
              <a:rPr lang="en-US" sz="1600" b="1"/>
              <a:t>total harga beras</a:t>
            </a:r>
            <a:r>
              <a:rPr lang="en-US" sz="1600"/>
              <a:t> dengan inputan bayaknya beras (kg). Dimana harga per-kg nya adalah Rp. 9500 dengan diskon sebesar 5% 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total harga beras = banyaknya beras x 9500</a:t>
            </a:r>
            <a:endParaRPr lang="en-US" sz="1600" b="1"/>
          </a:p>
          <a:p>
            <a:r>
              <a:rPr lang="en-US" sz="1600" b="1"/>
              <a:t>total harga beras -= 5% dari </a:t>
            </a:r>
            <a:r>
              <a:rPr lang="en-US" sz="1600" b="1">
                <a:sym typeface="+mn-ea"/>
              </a:rPr>
              <a:t>total harga beras</a:t>
            </a:r>
            <a:endParaRPr lang="en-US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552450" y="3803650"/>
            <a:ext cx="5245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output :</a:t>
            </a:r>
            <a:endParaRPr lang="en-US"/>
          </a:p>
          <a:p>
            <a:r>
              <a:rPr lang="en-US"/>
              <a:t>Total harga beras dengan diskon 5% adalah Rp. xxxxxxx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288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Pembanding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61720" y="1926590"/>
            <a:ext cx="73507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Operator		Name			Example	</a:t>
            </a:r>
            <a:endParaRPr lang="en-US" b="1"/>
          </a:p>
          <a:p>
            <a:r>
              <a:rPr lang="en-US"/>
              <a:t>==		Equal			x == y	</a:t>
            </a:r>
            <a:endParaRPr lang="en-US"/>
          </a:p>
          <a:p>
            <a:r>
              <a:rPr lang="en-US"/>
              <a:t>!=		Not equal			x != y	</a:t>
            </a:r>
            <a:endParaRPr lang="en-US"/>
          </a:p>
          <a:p>
            <a:r>
              <a:rPr lang="en-US"/>
              <a:t>&gt;		Greater than		x &gt; y	</a:t>
            </a:r>
            <a:endParaRPr lang="en-US"/>
          </a:p>
          <a:p>
            <a:r>
              <a:rPr lang="en-US"/>
              <a:t>&lt;		Less than			x &lt; y	</a:t>
            </a:r>
            <a:endParaRPr lang="en-US"/>
          </a:p>
          <a:p>
            <a:r>
              <a:rPr lang="en-US"/>
              <a:t>&gt;=		Greater than or equal to	x &gt;= y	</a:t>
            </a:r>
            <a:endParaRPr lang="en-US"/>
          </a:p>
          <a:p>
            <a:r>
              <a:rPr lang="en-US"/>
              <a:t>&lt;=		Less than or equal to	x &lt;= y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58190" y="1504950"/>
            <a:ext cx="6012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Berikut adalah Operator Pembanding yang ada pada Python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288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Pembanding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58190" y="1504950"/>
            <a:ext cx="23437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Contoh penggunaan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27760" y="1901190"/>
            <a:ext cx="5192395" cy="3969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A = int(input(“A :”))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B = int(input(“B :”))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/>
              <a:t>C = A == B</a:t>
            </a:r>
            <a:endParaRPr lang="en-US"/>
          </a:p>
          <a:p>
            <a:pPr algn="l"/>
            <a:r>
              <a:rPr lang="en-US"/>
              <a:t>print(“apakah A == B ?  %r” % C)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!=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print(“apakah A != B ?  %r” % C)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&lt;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print(“apakah A &lt; B ?  %r” % C)</a:t>
            </a:r>
            <a:endParaRPr lang="en-US">
              <a:sym typeface="+mn-ea"/>
            </a:endParaRPr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&gt;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print(“apakah A &gt; B =  %r” % C)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515100" y="1901190"/>
            <a:ext cx="5192395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C = A &lt;=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print(“apakah A &lt;= B ?  %r” % C)</a:t>
            </a:r>
            <a:endParaRPr lang="en-US">
              <a:sym typeface="+mn-ea"/>
            </a:endParaRPr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&gt;=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print(“apakah A &gt;= B =  %r” % C)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515100" y="3623310"/>
            <a:ext cx="476504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</a:t>
            </a:r>
            <a:r>
              <a:rPr lang="en-US" sz="1600" b="1"/>
              <a:t>%r</a:t>
            </a:r>
            <a:r>
              <a:rPr lang="en-US" sz="1600"/>
              <a:t> merupakan formating print untuk </a:t>
            </a:r>
            <a:r>
              <a:rPr lang="en-US" sz="1600" b="1"/>
              <a:t>boolean</a:t>
            </a:r>
            <a:r>
              <a:rPr lang="en-US" sz="1600"/>
              <a:t>, sama seperti </a:t>
            </a:r>
            <a:r>
              <a:rPr lang="en-US" sz="1600" b="1"/>
              <a:t>%d</a:t>
            </a:r>
            <a:r>
              <a:rPr lang="en-US" sz="1600"/>
              <a:t> untuk </a:t>
            </a:r>
            <a:r>
              <a:rPr lang="en-US" sz="1600" b="1"/>
              <a:t>integer </a:t>
            </a:r>
            <a:r>
              <a:rPr lang="en-US" sz="1600"/>
              <a:t>ataupun </a:t>
            </a:r>
            <a:r>
              <a:rPr lang="en-US" sz="1600" b="1"/>
              <a:t>%s</a:t>
            </a:r>
            <a:r>
              <a:rPr lang="en-US" sz="1600"/>
              <a:t> untuk </a:t>
            </a:r>
            <a:r>
              <a:rPr lang="en-US" sz="1600" b="1"/>
              <a:t>string</a:t>
            </a:r>
            <a:endParaRPr lang="en-US" sz="1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006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Komentar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Untuk menambahkan komentar pada python dapat diawali dengan tanda tagar (</a:t>
              </a:r>
              <a:r>
                <a:rPr lang="en-US" b="1"/>
                <a:t>#</a:t>
              </a:r>
              <a:r>
                <a:rPr lang="en-US"/>
                <a:t>),</a:t>
              </a:r>
              <a:endParaRPr lang="en-US"/>
            </a:p>
            <a:p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# ini adalah komentar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9325" y="2778760"/>
            <a:ext cx="9865995" cy="1651000"/>
            <a:chOff x="1516" y="2783"/>
            <a:chExt cx="15537" cy="2600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kita dapat menambahkan banyak </a:t>
              </a:r>
              <a:r>
                <a:rPr lang="en-US">
                  <a:sym typeface="+mn-ea"/>
                </a:rPr>
                <a:t>baris </a:t>
              </a:r>
              <a:r>
                <a:rPr lang="en-US"/>
                <a:t>komentar 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0771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# pertemuan 2</a:t>
              </a:r>
              <a:endParaRPr lang="en-US"/>
            </a:p>
            <a:p>
              <a:r>
                <a:rPr lang="en-US"/>
                <a:t># </a:t>
              </a:r>
              <a:endParaRPr lang="en-US"/>
            </a:p>
            <a:p>
              <a:r>
                <a:rPr lang="en-US"/>
                <a:t># </a:t>
              </a:r>
              <a:r>
                <a:rPr lang="en-US">
                  <a:sym typeface="+mn-ea"/>
                </a:rPr>
                <a:t>belajar membuat komentar pada python</a:t>
              </a:r>
              <a:endParaRPr lang="en-US"/>
            </a:p>
            <a:p>
              <a:r>
                <a:rPr lang="en-US"/>
                <a:t># 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987425" y="5984875"/>
            <a:ext cx="10217785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komentar dapat digunakan untuk menambahkan catatan pada proram / code python yang dibuat</a:t>
            </a:r>
            <a:endParaRPr lang="en-US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4288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Pembanding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52450" y="1633855"/>
            <a:ext cx="10217785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Task : Buatlah sebuah program untuk menghitung </a:t>
            </a:r>
            <a:r>
              <a:rPr lang="en-US" sz="1600" b="1"/>
              <a:t>total harga beras</a:t>
            </a:r>
            <a:r>
              <a:rPr lang="en-US" sz="1600"/>
              <a:t> dengan inputan bayaknya beras (kg). Dimana harga per-kg nya adalah Rp. 9500. Cek jika total harga beras lebih dari 100.000.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total harga beras = banyaknya beras (kg) x 9500</a:t>
            </a:r>
            <a:endParaRPr lang="en-US" sz="1600" b="1"/>
          </a:p>
          <a:p>
            <a:r>
              <a:rPr lang="en-US" sz="1600" b="1">
                <a:sym typeface="+mn-ea"/>
              </a:rPr>
              <a:t>total harga beras &gt; 100000</a:t>
            </a:r>
            <a:endParaRPr lang="en-US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552450" y="3803650"/>
            <a:ext cx="38950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output :</a:t>
            </a:r>
            <a:endParaRPr lang="en-US"/>
          </a:p>
          <a:p>
            <a:r>
              <a:rPr lang="en-US"/>
              <a:t>Total harga beras adalah Rp. xxxxxxx</a:t>
            </a:r>
            <a:endParaRPr lang="en-US"/>
          </a:p>
          <a:p>
            <a:r>
              <a:rPr lang="en-US"/>
              <a:t>Total harga melebihi Rp. 100.000 ? </a:t>
            </a:r>
            <a:r>
              <a:rPr lang="en-US" b="1"/>
              <a:t>True </a:t>
            </a:r>
            <a:endParaRPr lang="en-US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141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Logika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47750" y="4669790"/>
            <a:ext cx="102781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Operator		Description					Example	</a:t>
            </a:r>
            <a:endParaRPr lang="en-US" b="1"/>
          </a:p>
          <a:p>
            <a:r>
              <a:rPr lang="en-US" i="1"/>
              <a:t>and </a:t>
            </a:r>
            <a:r>
              <a:rPr lang="en-US"/>
              <a:t>		Returns True if both statements are true		x &lt; 5 and  x &lt; 10	</a:t>
            </a:r>
            <a:endParaRPr lang="en-US"/>
          </a:p>
          <a:p>
            <a:r>
              <a:rPr lang="en-US" i="1"/>
              <a:t>or</a:t>
            </a:r>
            <a:r>
              <a:rPr lang="en-US"/>
              <a:t>		Returns True if one of the statements is true		x &lt; 5 or x &lt; 4	</a:t>
            </a:r>
            <a:endParaRPr lang="en-US"/>
          </a:p>
          <a:p>
            <a:r>
              <a:rPr lang="en-US" i="1"/>
              <a:t>not</a:t>
            </a:r>
            <a:r>
              <a:rPr lang="en-US"/>
              <a:t>		Reverse the result, returns False if the result is true	not(x &lt; 5 and x &lt; 10)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44220" y="4248150"/>
            <a:ext cx="54387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Berikut adalah Operator Logika yang ada pada Python</a:t>
            </a:r>
            <a:endParaRPr lang="en-US">
              <a:sym typeface="+mn-ea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47750" y="1847850"/>
          <a:ext cx="266128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/>
                <a:gridCol w="704215"/>
                <a:gridCol w="1243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and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4095115" y="1847850"/>
          <a:ext cx="266128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/>
                <a:gridCol w="704215"/>
                <a:gridCol w="1243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7078345" y="1847850"/>
          <a:ext cx="266128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/>
                <a:gridCol w="1243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not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047750" y="1479550"/>
            <a:ext cx="264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Logika </a:t>
            </a:r>
            <a:r>
              <a:rPr lang="en-US" b="1"/>
              <a:t>and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4095115" y="1479550"/>
            <a:ext cx="264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Logika </a:t>
            </a:r>
            <a:r>
              <a:rPr lang="en-US" b="1"/>
              <a:t>or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7078345" y="1479550"/>
            <a:ext cx="195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Logika </a:t>
            </a:r>
            <a:r>
              <a:rPr lang="en-US" b="1"/>
              <a:t>not</a:t>
            </a:r>
            <a:endParaRPr lang="en-US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141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Logika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58190" y="1504950"/>
            <a:ext cx="23437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Contoh penggunaan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27760" y="1901190"/>
            <a:ext cx="5192395" cy="31381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a = True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b = False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c = a and b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print ("%r and %r = %r" % (a,b,c))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c = a or b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print ("%r or %r = %r" % (a,b,c))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c = not a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print ("not %r  = %r" % (a,c))</a:t>
            </a:r>
            <a:endParaRPr lang="en-US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56070" y="1901190"/>
            <a:ext cx="519176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</a:t>
            </a:r>
            <a:r>
              <a:rPr lang="en-US" sz="1600" b="1"/>
              <a:t>%r</a:t>
            </a:r>
            <a:r>
              <a:rPr lang="en-US" sz="1600"/>
              <a:t> merupakan formating print untuk </a:t>
            </a:r>
            <a:r>
              <a:rPr lang="en-US" sz="1600" b="1"/>
              <a:t>boolean</a:t>
            </a:r>
            <a:r>
              <a:rPr lang="en-US" sz="1600"/>
              <a:t>, sama seperti </a:t>
            </a:r>
            <a:r>
              <a:rPr lang="en-US" sz="1600" b="1"/>
              <a:t>%d</a:t>
            </a:r>
            <a:r>
              <a:rPr lang="en-US" sz="1600"/>
              <a:t> untuk </a:t>
            </a:r>
            <a:r>
              <a:rPr lang="en-US" sz="1600" b="1"/>
              <a:t>integer </a:t>
            </a:r>
            <a:r>
              <a:rPr lang="en-US" sz="1600"/>
              <a:t>ataupun </a:t>
            </a:r>
            <a:r>
              <a:rPr lang="en-US" sz="1600" b="1"/>
              <a:t>%s</a:t>
            </a:r>
            <a:r>
              <a:rPr lang="en-US" sz="1600"/>
              <a:t> untuk </a:t>
            </a:r>
            <a:r>
              <a:rPr lang="en-US" sz="1600" b="1"/>
              <a:t>string</a:t>
            </a:r>
            <a:endParaRPr lang="en-US" sz="1600" b="1"/>
          </a:p>
        </p:txBody>
      </p:sp>
      <p:sp>
        <p:nvSpPr>
          <p:cNvPr id="5" name="Text Box 4"/>
          <p:cNvSpPr txBox="1"/>
          <p:nvPr/>
        </p:nvSpPr>
        <p:spPr>
          <a:xfrm>
            <a:off x="6656070" y="3013710"/>
            <a:ext cx="519176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output dari operator logika selalu bernilai</a:t>
            </a:r>
            <a:r>
              <a:rPr lang="en-US" sz="1600" b="1"/>
              <a:t> boolean</a:t>
            </a:r>
            <a:endParaRPr lang="en-US" sz="16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3141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</a:t>
            </a:r>
            <a:r>
              <a:rPr lang="en-US" sz="3600">
                <a:solidFill>
                  <a:schemeClr val="bg1"/>
                </a:solidFill>
                <a:sym typeface="+mn-ea"/>
              </a:rPr>
              <a:t>Logika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52450" y="1633855"/>
            <a:ext cx="10217785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Task : Buatlah sebuah program untuk menghitung </a:t>
            </a:r>
            <a:r>
              <a:rPr lang="en-US" sz="1600" b="1"/>
              <a:t>total harga beras</a:t>
            </a:r>
            <a:r>
              <a:rPr lang="en-US" sz="1600"/>
              <a:t> dengan inputan bayaknya beras (kg). Dimana harga per-kg nya adalah Rp. 9500. Cek jika total harga beras lebih dari 100.000 dan kurang dari 200.000.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total harga beras = banyaknya beras (kg) x 9500</a:t>
            </a:r>
            <a:endParaRPr lang="en-US" sz="1600" b="1"/>
          </a:p>
          <a:p>
            <a:r>
              <a:rPr lang="en-US" sz="1600">
                <a:sym typeface="+mn-ea"/>
              </a:rPr>
              <a:t>total harga beras &gt; 100000 </a:t>
            </a:r>
            <a:r>
              <a:rPr lang="en-US" sz="1600" b="1">
                <a:sym typeface="+mn-ea"/>
              </a:rPr>
              <a:t>and </a:t>
            </a:r>
            <a:r>
              <a:rPr lang="en-US" sz="1600">
                <a:sym typeface="+mn-ea"/>
              </a:rPr>
              <a:t>total harga beras &lt; 200000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552450" y="3803650"/>
            <a:ext cx="66128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output :</a:t>
            </a:r>
            <a:endParaRPr lang="en-US"/>
          </a:p>
          <a:p>
            <a:r>
              <a:rPr lang="en-US"/>
              <a:t>Total harga beras adalah Rp. xxxxxxx</a:t>
            </a:r>
            <a:endParaRPr lang="en-US"/>
          </a:p>
          <a:p>
            <a:r>
              <a:rPr lang="en-US"/>
              <a:t>Total harga lebih dari Rp. 100.000 dan kurang dari Rp. 200.000 ? </a:t>
            </a:r>
            <a:r>
              <a:rPr lang="en-US" b="1"/>
              <a:t>True </a:t>
            </a:r>
            <a:endParaRPr lang="en-US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https://www.w3schools.com/python/python_operators.asp</a:t>
            </a:r>
            <a:endParaRPr lang="en-US"/>
          </a:p>
          <a:p>
            <a:r>
              <a:rPr lang="en-US"/>
              <a:t>https://www.petanikode.com/python-operator/</a:t>
            </a:r>
            <a:endParaRPr lang="en-US"/>
          </a:p>
          <a:p>
            <a:r>
              <a:rPr lang="en-US"/>
              <a:t>https://medium.com/@yunusmuhammad007/5-basic-python-programming-87c89e1d0d3e</a:t>
            </a:r>
            <a:endParaRPr lang="en-US"/>
          </a:p>
          <a:p>
            <a:r>
              <a:rPr lang="en-US"/>
              <a:t>https://www.pythonindo.com/fungsi-print/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006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Komentar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87425" y="1577340"/>
            <a:ext cx="9865995" cy="1651000"/>
            <a:chOff x="1516" y="2783"/>
            <a:chExt cx="15537" cy="2600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kita dapat menambahkan banyak baris komentar menggunakan </a:t>
              </a:r>
              <a:r>
                <a:rPr lang="en-US" b="1"/>
                <a:t>triple double quote</a:t>
              </a:r>
              <a:r>
                <a:rPr lang="en-US"/>
                <a:t> (“””) 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0771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“”” </a:t>
              </a:r>
              <a:endParaRPr lang="en-US"/>
            </a:p>
            <a:p>
              <a:r>
                <a:rPr lang="en-US"/>
                <a:t>pertemuan 2</a:t>
              </a:r>
              <a:endParaRPr lang="en-US"/>
            </a:p>
            <a:p>
              <a:r>
                <a:rPr lang="en-US"/>
                <a:t>belajar membuat komentar pada python</a:t>
              </a:r>
              <a:endParaRPr lang="en-US"/>
            </a:p>
            <a:p>
              <a:r>
                <a:rPr lang="en-US"/>
                <a:t>“””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87425" y="4065905"/>
            <a:ext cx="9865995" cy="1651000"/>
            <a:chOff x="1516" y="2783"/>
            <a:chExt cx="15537" cy="2600"/>
          </a:xfrm>
        </p:grpSpPr>
        <p:sp>
          <p:nvSpPr>
            <p:cNvPr id="10" name="Text Box 9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kita dapat menambahkan banyak </a:t>
              </a:r>
              <a:r>
                <a:rPr lang="en-US">
                  <a:sym typeface="+mn-ea"/>
                </a:rPr>
                <a:t>baris </a:t>
              </a:r>
              <a:r>
                <a:rPr lang="en-US"/>
                <a:t>komentar menggunakan </a:t>
              </a:r>
              <a:r>
                <a:rPr lang="en-US" b="1"/>
                <a:t>triple single quote</a:t>
              </a:r>
              <a:r>
                <a:rPr lang="en-US"/>
                <a:t> (''') 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0" y="3495"/>
              <a:ext cx="10771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'''</a:t>
              </a:r>
              <a:endParaRPr lang="en-US"/>
            </a:p>
            <a:p>
              <a:r>
                <a:rPr lang="en-US"/>
                <a:t>pertemuan 2</a:t>
              </a:r>
              <a:endParaRPr lang="en-US"/>
            </a:p>
            <a:p>
              <a:r>
                <a:rPr lang="en-US"/>
                <a:t>belajar membuat komentar pada python</a:t>
              </a:r>
              <a:endParaRPr lang="en-US"/>
            </a:p>
            <a:p>
              <a:r>
                <a:rPr lang="en-US"/>
                <a:t>'''</a:t>
              </a:r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071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Print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1057910"/>
            <a:chOff x="1516" y="2783"/>
            <a:chExt cx="15537" cy="1666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berfungsi untuk mencetak atau menampilkan </a:t>
              </a:r>
              <a:r>
                <a:rPr lang="en-US" b="1"/>
                <a:t>objek </a:t>
              </a:r>
              <a:r>
                <a:rPr lang="en-US"/>
                <a:t>ke perangkat keluaran (layar).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Contoh penggunaan fungsi </a:t>
              </a:r>
              <a:r>
                <a:rPr lang="en-US" b="1"/>
                <a:t>print()</a:t>
              </a:r>
              <a:r>
                <a:rPr lang="en-US"/>
                <a:t> untuk mencetak </a:t>
              </a:r>
              <a:r>
                <a:rPr lang="en-US" b="1"/>
                <a:t>string </a:t>
              </a:r>
              <a:r>
                <a:rPr lang="en-US"/>
                <a:t>“Hello World”,</a:t>
              </a:r>
              <a:endParaRPr lang="en-US"/>
            </a:p>
            <a:p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869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print(“Hello World”)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9325" y="2778760"/>
            <a:ext cx="9865995" cy="820420"/>
            <a:chOff x="1516" y="2783"/>
            <a:chExt cx="15537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float</a:t>
              </a:r>
              <a:r>
                <a:rPr lang="en-US"/>
                <a:t>,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print(3.14)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48690" y="4755515"/>
            <a:ext cx="9865995" cy="1651000"/>
            <a:chOff x="1516" y="2783"/>
            <a:chExt cx="15537" cy="2600"/>
          </a:xfrm>
        </p:grpSpPr>
        <p:sp>
          <p:nvSpPr>
            <p:cNvPr id="14" name="Text Box 13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</a:t>
              </a:r>
              <a:r>
                <a:rPr lang="en-US" b="1"/>
                <a:t>objek </a:t>
              </a:r>
              <a:r>
                <a:rPr lang="en-US"/>
                <a:t>berupa</a:t>
              </a:r>
              <a:r>
                <a:rPr lang="en-US" b="1"/>
                <a:t> string </a:t>
              </a:r>
              <a:r>
                <a:rPr lang="en-US"/>
                <a:t>dalam beberapa baris,</a:t>
              </a:r>
              <a:endParaRPr lang="en-US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2130" y="3495"/>
              <a:ext cx="6273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print(”Belajar Python \</a:t>
              </a:r>
              <a:endParaRPr lang="en-US"/>
            </a:p>
            <a:p>
              <a:r>
                <a:rPr lang="en-US"/>
                <a:t>            dan Image Processing \</a:t>
              </a:r>
              <a:endParaRPr lang="en-US"/>
            </a:p>
            <a:p>
              <a:r>
                <a:rPr lang="en-US"/>
                <a:t>            di Raspberry Pi \</a:t>
              </a:r>
              <a:endParaRPr lang="en-US"/>
            </a:p>
            <a:p>
              <a:r>
                <a:rPr lang="en-US"/>
                <a:t>          ”)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690" y="3738880"/>
            <a:ext cx="9865995" cy="820420"/>
            <a:chOff x="1516" y="2783"/>
            <a:chExt cx="15537" cy="1292"/>
          </a:xfrm>
        </p:grpSpPr>
        <p:sp>
          <p:nvSpPr>
            <p:cNvPr id="17" name="Text Box 16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integer</a:t>
              </a:r>
              <a:r>
                <a:rPr lang="en-US"/>
                <a:t>,</a:t>
              </a:r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2130" y="3495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print(20)</a:t>
              </a:r>
              <a:endParaRPr lang="en-US"/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7279005" y="5702300"/>
            <a:ext cx="474662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hampir semua hal yang ada pada python merubapakan objek 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6181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Print (cont...)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62660" y="1403985"/>
            <a:ext cx="9865995" cy="1013460"/>
            <a:chOff x="1516" y="2783"/>
            <a:chExt cx="15537" cy="1596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banyak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string</a:t>
              </a:r>
              <a:r>
                <a:rPr lang="en-US"/>
                <a:t>, menggunkan pemisan (</a:t>
              </a:r>
              <a:r>
                <a:rPr lang="en-US" b="1"/>
                <a:t>,</a:t>
              </a:r>
              <a:r>
                <a:rPr lang="en-US"/>
                <a:t>) sehingga berbentuk (... , ... , ...)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1" y="3799"/>
              <a:ext cx="10058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print(“Belajar”, “Python”, “dan”, “Image”, “Processing”)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63295" y="2636520"/>
            <a:ext cx="9865995" cy="820420"/>
            <a:chOff x="1516" y="2783"/>
            <a:chExt cx="15537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</a:t>
              </a:r>
              <a:r>
                <a:rPr lang="en-US">
                  <a:sym typeface="+mn-ea"/>
                </a:rPr>
                <a:t>banyak </a:t>
              </a:r>
              <a:r>
                <a:rPr lang="en-US" b="1">
                  <a:sym typeface="+mn-ea"/>
                </a:rPr>
                <a:t>objek </a:t>
              </a:r>
              <a:r>
                <a:rPr lang="en-US">
                  <a:sym typeface="+mn-ea"/>
                </a:rPr>
                <a:t>berupa </a:t>
              </a:r>
              <a:r>
                <a:rPr lang="en-US" b="1">
                  <a:sym typeface="+mn-ea"/>
                </a:rPr>
                <a:t>string</a:t>
              </a:r>
              <a:r>
                <a:rPr lang="en-US">
                  <a:sym typeface="+mn-ea"/>
                </a:rPr>
                <a:t>, </a:t>
              </a:r>
              <a:r>
                <a:rPr lang="en-US" b="1">
                  <a:sym typeface="+mn-ea"/>
                </a:rPr>
                <a:t>integer </a:t>
              </a:r>
              <a:r>
                <a:rPr lang="en-US">
                  <a:sym typeface="+mn-ea"/>
                </a:rPr>
                <a:t>dan </a:t>
              </a:r>
              <a:r>
                <a:rPr lang="en-US" b="1">
                  <a:sym typeface="+mn-ea"/>
                </a:rPr>
                <a:t>float</a:t>
              </a:r>
              <a:r>
                <a:rPr lang="en-US"/>
                <a:t>,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print(”Hello World”, 3.14, 20)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63295" y="3715385"/>
            <a:ext cx="9865995" cy="820420"/>
            <a:chOff x="1516" y="2783"/>
            <a:chExt cx="15537" cy="1292"/>
          </a:xfrm>
        </p:grpSpPr>
        <p:sp>
          <p:nvSpPr>
            <p:cNvPr id="14" name="Text Box 13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kalimat hasil </a:t>
              </a:r>
              <a:r>
                <a:rPr lang="en-US" b="1"/>
                <a:t>concat </a:t>
              </a:r>
              <a:r>
                <a:rPr lang="en-US"/>
                <a:t>(penggabungan) untuk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string</a:t>
              </a:r>
              <a:r>
                <a:rPr lang="en-US"/>
                <a:t>,</a:t>
              </a:r>
              <a:endParaRPr lang="en-US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2130" y="3495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print(”Hello” + “ World”)</a:t>
              </a:r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63295" y="4817745"/>
            <a:ext cx="10615295" cy="820420"/>
            <a:chOff x="1516" y="2783"/>
            <a:chExt cx="16717" cy="1292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67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kalimat hasil </a:t>
              </a:r>
              <a:r>
                <a:rPr lang="en-US" b="1"/>
                <a:t>concat </a:t>
              </a:r>
              <a:r>
                <a:rPr lang="en-US"/>
                <a:t>(penggabungan) untuk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integer </a:t>
              </a:r>
              <a:r>
                <a:rPr lang="en-US"/>
                <a:t>dan </a:t>
              </a:r>
              <a:r>
                <a:rPr lang="en-US" b="1"/>
                <a:t>float</a:t>
              </a:r>
              <a:r>
                <a:rPr lang="en-US"/>
                <a:t>,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130" y="3495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print(3.14 + 20)</a:t>
              </a:r>
              <a:endParaRPr lang="en-US"/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1353185" y="6079490"/>
            <a:ext cx="10085705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sz="3200" b="1"/>
              <a:t>?</a:t>
            </a:r>
            <a:r>
              <a:rPr lang="en-US"/>
              <a:t> Apa yang akan terjadi jika menggunakan fungsi </a:t>
            </a:r>
            <a:r>
              <a:rPr lang="en-US" b="1"/>
              <a:t>print()</a:t>
            </a:r>
            <a:r>
              <a:rPr lang="en-US"/>
              <a:t> dari hasil </a:t>
            </a:r>
            <a:r>
              <a:rPr lang="en-US" b="1"/>
              <a:t>concat objek </a:t>
            </a:r>
            <a:r>
              <a:rPr lang="en-US"/>
              <a:t>berupa </a:t>
            </a:r>
            <a:r>
              <a:rPr lang="en-US" b="1"/>
              <a:t>string </a:t>
            </a:r>
            <a:r>
              <a:rPr lang="en-US"/>
              <a:t>dan </a:t>
            </a:r>
            <a:r>
              <a:rPr lang="en-US" b="1"/>
              <a:t>integer</a:t>
            </a:r>
            <a:r>
              <a:rPr lang="en-US"/>
              <a:t>?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0727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Print Formating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62660" y="1403985"/>
            <a:ext cx="9865995" cy="1155065"/>
            <a:chOff x="1516" y="2783"/>
            <a:chExt cx="15537" cy="1819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integer </a:t>
              </a:r>
              <a:r>
                <a:rPr lang="en-US"/>
                <a:t>bersama dengan</a:t>
              </a:r>
              <a:r>
                <a:rPr lang="en-US" b="1"/>
                <a:t> string </a:t>
              </a:r>
              <a:r>
                <a:rPr lang="en-US"/>
                <a:t>menggunakan dengan </a:t>
              </a:r>
              <a:r>
                <a:rPr lang="en-US" b="1"/>
                <a:t>formating </a:t>
              </a:r>
              <a:r>
                <a:rPr lang="en-US"/>
                <a:t>print (%d)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1" y="4022"/>
              <a:ext cx="71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print(“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Umur Saya </a:t>
              </a:r>
              <a:r>
                <a:rPr lang="en-US">
                  <a:solidFill>
                    <a:srgbClr val="FF0000"/>
                  </a:solidFill>
                </a:rPr>
                <a:t>%d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 tahun</a:t>
              </a:r>
              <a:r>
                <a:rPr lang="en-US"/>
                <a:t>” </a:t>
              </a:r>
              <a:r>
                <a:rPr lang="en-US">
                  <a:solidFill>
                    <a:schemeClr val="tx1"/>
                  </a:solidFill>
                </a:rPr>
                <a:t>%</a:t>
              </a:r>
              <a:r>
                <a:rPr lang="en-US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>
                  <a:solidFill>
                    <a:srgbClr val="00B050"/>
                  </a:solidFill>
                </a:rPr>
                <a:t>25</a:t>
              </a:r>
              <a:r>
                <a:rPr lang="en-US"/>
                <a:t>)</a:t>
              </a:r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2660" y="2880995"/>
            <a:ext cx="9865995" cy="1155065"/>
            <a:chOff x="1516" y="2783"/>
            <a:chExt cx="15537" cy="1819"/>
          </a:xfrm>
        </p:grpSpPr>
        <p:sp>
          <p:nvSpPr>
            <p:cNvPr id="18" name="Text Box 17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float </a:t>
              </a:r>
              <a:r>
                <a:rPr lang="en-US"/>
                <a:t>bersama dengan</a:t>
              </a:r>
              <a:r>
                <a:rPr lang="en-US" b="1"/>
                <a:t> string </a:t>
              </a:r>
              <a:r>
                <a:rPr lang="en-US"/>
                <a:t>menggunakan dengan </a:t>
              </a:r>
              <a:r>
                <a:rPr lang="en-US" b="1"/>
                <a:t>formating </a:t>
              </a:r>
              <a:r>
                <a:rPr lang="en-US"/>
                <a:t>print (%f)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2131" y="4022"/>
              <a:ext cx="71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print(“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1 meter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 adalah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en-US">
                  <a:solidFill>
                    <a:srgbClr val="FF0000"/>
                  </a:solidFill>
                </a:rPr>
                <a:t>%f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 inci</a:t>
              </a:r>
              <a:r>
                <a:rPr lang="en-US"/>
                <a:t>” </a:t>
              </a:r>
              <a:r>
                <a:rPr lang="en-US">
                  <a:solidFill>
                    <a:schemeClr val="tx1"/>
                  </a:solidFill>
                </a:rPr>
                <a:t>%</a:t>
              </a:r>
              <a:r>
                <a:rPr lang="en-US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>
                  <a:solidFill>
                    <a:srgbClr val="00B050"/>
                  </a:solidFill>
                </a:rPr>
                <a:t>39.3701</a:t>
              </a:r>
              <a:r>
                <a:rPr lang="en-US"/>
                <a:t>)</a:t>
              </a:r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62660" y="4225290"/>
            <a:ext cx="9865995" cy="1155065"/>
            <a:chOff x="1516" y="2783"/>
            <a:chExt cx="15537" cy="1819"/>
          </a:xfrm>
        </p:grpSpPr>
        <p:sp>
          <p:nvSpPr>
            <p:cNvPr id="21" name="Text Box 20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float </a:t>
              </a:r>
              <a:r>
                <a:rPr lang="en-US"/>
                <a:t>(</a:t>
              </a:r>
              <a:r>
                <a:rPr lang="en-US" i="1"/>
                <a:t>2 digit dibelakang koma</a:t>
              </a:r>
              <a:r>
                <a:rPr lang="en-US"/>
                <a:t>) bersama dengan</a:t>
              </a:r>
              <a:r>
                <a:rPr lang="en-US" b="1"/>
                <a:t> string </a:t>
              </a:r>
              <a:r>
                <a:rPr lang="en-US"/>
                <a:t>menggunakan dengan </a:t>
              </a:r>
              <a:r>
                <a:rPr lang="en-US" b="1"/>
                <a:t>formating </a:t>
              </a:r>
              <a:r>
                <a:rPr lang="en-US"/>
                <a:t>print (%.2f)</a:t>
              </a:r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2131" y="4022"/>
              <a:ext cx="71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</a:t>
              </a:r>
              <a:r>
                <a:rPr lang="en-US">
                  <a:sym typeface="+mn-ea"/>
                </a:rPr>
                <a:t>“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  <a:sym typeface="+mn-ea"/>
                </a:rPr>
                <a:t>1 meter adalah </a:t>
              </a:r>
              <a:r>
                <a:rPr lang="en-US">
                  <a:solidFill>
                    <a:srgbClr val="FF0000"/>
                  </a:solidFill>
                  <a:sym typeface="+mn-ea"/>
                </a:rPr>
                <a:t>%.2f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  <a:sym typeface="+mn-ea"/>
                </a:rPr>
                <a:t> inci</a:t>
              </a:r>
              <a:r>
                <a:rPr lang="en-US">
                  <a:sym typeface="+mn-ea"/>
                </a:rPr>
                <a:t>” %</a:t>
              </a:r>
              <a:r>
                <a:rPr lang="en-US">
                  <a:solidFill>
                    <a:schemeClr val="accent6">
                      <a:lumMod val="75000"/>
                    </a:schemeClr>
                  </a:solidFill>
                  <a:sym typeface="+mn-ea"/>
                </a:rPr>
                <a:t> </a:t>
              </a:r>
              <a:r>
                <a:rPr lang="en-US">
                  <a:solidFill>
                    <a:srgbClr val="00B050"/>
                  </a:solidFill>
                  <a:sym typeface="+mn-ea"/>
                </a:rPr>
                <a:t>39.3701</a:t>
              </a:r>
              <a:r>
                <a:rPr lang="en-US"/>
                <a:t>)</a:t>
              </a:r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0727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Print Formating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62660" y="1403985"/>
            <a:ext cx="9865995" cy="1155065"/>
            <a:chOff x="1516" y="2783"/>
            <a:chExt cx="15537" cy="1819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banyak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integer </a:t>
              </a:r>
              <a:r>
                <a:rPr lang="en-US"/>
                <a:t>bersama dengan</a:t>
              </a:r>
              <a:r>
                <a:rPr lang="en-US" b="1"/>
                <a:t> string </a:t>
              </a:r>
              <a:r>
                <a:rPr lang="en-US"/>
                <a:t>menggunakan dengan </a:t>
              </a:r>
              <a:r>
                <a:rPr lang="en-US" b="1"/>
                <a:t>formating </a:t>
              </a:r>
              <a:r>
                <a:rPr lang="en-US"/>
                <a:t>print (%d)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1" y="4022"/>
              <a:ext cx="1108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print(“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Umur Saya </a:t>
              </a:r>
              <a:r>
                <a:rPr lang="en-US">
                  <a:solidFill>
                    <a:srgbClr val="FF0000"/>
                  </a:solidFill>
                </a:rPr>
                <a:t>%d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 tahun, sedangkan Ayah </a:t>
              </a:r>
              <a:r>
                <a:rPr lang="en-US">
                  <a:solidFill>
                    <a:srgbClr val="FF0000"/>
                  </a:solidFill>
                </a:rPr>
                <a:t>%d 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tahun</a:t>
              </a:r>
              <a:r>
                <a:rPr lang="en-US"/>
                <a:t>” </a:t>
              </a:r>
              <a:r>
                <a:rPr lang="en-US">
                  <a:solidFill>
                    <a:schemeClr val="tx1"/>
                  </a:solidFill>
                </a:rPr>
                <a:t>%</a:t>
              </a:r>
              <a:r>
                <a:rPr lang="en-US">
                  <a:solidFill>
                    <a:schemeClr val="accent6">
                      <a:lumMod val="75000"/>
                    </a:schemeClr>
                  </a:solidFill>
                </a:rPr>
                <a:t> (</a:t>
              </a:r>
              <a:r>
                <a:rPr lang="en-US">
                  <a:solidFill>
                    <a:srgbClr val="00B050"/>
                  </a:solidFill>
                </a:rPr>
                <a:t>25, 50</a:t>
              </a:r>
              <a:r>
                <a:rPr lang="en-US"/>
                <a:t>))</a:t>
              </a:r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2660" y="2880995"/>
            <a:ext cx="9865995" cy="1155065"/>
            <a:chOff x="1516" y="2783"/>
            <a:chExt cx="15537" cy="1819"/>
          </a:xfrm>
        </p:grpSpPr>
        <p:sp>
          <p:nvSpPr>
            <p:cNvPr id="18" name="Text Box 17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banyak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float </a:t>
              </a:r>
              <a:r>
                <a:rPr lang="en-US"/>
                <a:t>bersama dengan</a:t>
              </a:r>
              <a:r>
                <a:rPr lang="en-US" b="1"/>
                <a:t> string </a:t>
              </a:r>
              <a:r>
                <a:rPr lang="en-US"/>
                <a:t>menggunakan dengan </a:t>
              </a:r>
              <a:r>
                <a:rPr lang="en-US" b="1"/>
                <a:t>formating </a:t>
              </a:r>
              <a:r>
                <a:rPr lang="en-US"/>
                <a:t>print (%f)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2131" y="4022"/>
              <a:ext cx="13419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print(“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1 meter adalah </a:t>
              </a:r>
              <a:r>
                <a:rPr lang="en-US">
                  <a:solidFill>
                    <a:srgbClr val="FF0000"/>
                  </a:solidFill>
                </a:rPr>
                <a:t>%f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 inci, sedangkan nilai pi adalah </a:t>
              </a:r>
              <a:r>
                <a:rPr lang="en-US">
                  <a:solidFill>
                    <a:srgbClr val="FF0000"/>
                  </a:solidFill>
                </a:rPr>
                <a:t>%f</a:t>
              </a:r>
              <a:r>
                <a:rPr lang="en-US"/>
                <a:t>” </a:t>
              </a:r>
              <a:r>
                <a:rPr lang="en-US">
                  <a:solidFill>
                    <a:schemeClr val="tx1"/>
                  </a:solidFill>
                </a:rPr>
                <a:t>%</a:t>
              </a:r>
              <a:r>
                <a:rPr lang="en-US">
                  <a:solidFill>
                    <a:schemeClr val="accent6">
                      <a:lumMod val="75000"/>
                    </a:schemeClr>
                  </a:solidFill>
                </a:rPr>
                <a:t> (</a:t>
              </a:r>
              <a:r>
                <a:rPr lang="en-US">
                  <a:solidFill>
                    <a:srgbClr val="00B050"/>
                  </a:solidFill>
                </a:rPr>
                <a:t>39.3701, 3.14</a:t>
              </a:r>
              <a:r>
                <a:rPr lang="en-US"/>
                <a:t>))</a:t>
              </a:r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170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Input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62660" y="1403985"/>
            <a:ext cx="9865995" cy="1708785"/>
            <a:chOff x="1516" y="2783"/>
            <a:chExt cx="15537" cy="2691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input()</a:t>
              </a:r>
              <a:r>
                <a:rPr lang="en-US"/>
                <a:t> </a:t>
              </a:r>
              <a:r>
                <a:rPr lang="en-US">
                  <a:sym typeface="+mn-ea"/>
                </a:rPr>
                <a:t>berfungsi untuk mengambil input data dari keyboard,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Data yang didapatkan dari fungsi </a:t>
              </a:r>
              <a:r>
                <a:rPr lang="en-US" b="1"/>
                <a:t>input() </a:t>
              </a:r>
              <a:r>
                <a:rPr lang="en-US"/>
                <a:t>selalu berbentuk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string</a:t>
              </a:r>
              <a:endParaRPr lang="en-US" b="1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1" y="4022"/>
              <a:ext cx="11081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my_var = input()</a:t>
              </a:r>
              <a:endParaRPr lang="en-US"/>
            </a:p>
            <a:p>
              <a:endParaRPr lang="en-US"/>
            </a:p>
            <a:p>
              <a:r>
                <a:rPr lang="en-US"/>
                <a:t>print(</a:t>
              </a:r>
              <a:r>
                <a:rPr lang="en-US">
                  <a:sym typeface="+mn-ea"/>
                </a:rPr>
                <a:t>my_var</a:t>
              </a:r>
              <a:r>
                <a:rPr lang="en-US"/>
                <a:t>)</a:t>
              </a:r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62660" y="3680460"/>
            <a:ext cx="9865995" cy="1383665"/>
            <a:chOff x="1516" y="2783"/>
            <a:chExt cx="15537" cy="2179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Menambahkan </a:t>
              </a:r>
              <a:r>
                <a:rPr lang="en-US" b="1"/>
                <a:t>label </a:t>
              </a:r>
              <a:r>
                <a:rPr lang="en-US"/>
                <a:t>pada fungsi </a:t>
              </a:r>
              <a:r>
                <a:rPr lang="en-US" b="1"/>
                <a:t>input() </a:t>
              </a:r>
              <a:r>
                <a:rPr lang="en-US"/>
                <a:t>,</a:t>
              </a:r>
              <a:endParaRPr lang="en-US" b="1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2131" y="3510"/>
              <a:ext cx="11081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my_var = input(“Berapa Umur Anda :”)</a:t>
              </a:r>
              <a:endParaRPr lang="en-US"/>
            </a:p>
            <a:p>
              <a:endParaRPr lang="en-US"/>
            </a:p>
            <a:p>
              <a:r>
                <a:rPr lang="en-US"/>
                <a:t>print(</a:t>
              </a:r>
              <a:r>
                <a:rPr lang="en-US">
                  <a:sym typeface="+mn-ea"/>
                </a:rPr>
                <a:t>my_var</a:t>
              </a:r>
              <a:r>
                <a:rPr lang="en-US"/>
                <a:t>)</a:t>
              </a:r>
              <a:endParaRPr lang="en-US"/>
            </a:p>
          </p:txBody>
        </p:sp>
      </p:grpSp>
      <p:sp>
        <p:nvSpPr>
          <p:cNvPr id="10" name="Text Box 9"/>
          <p:cNvSpPr txBox="1"/>
          <p:nvPr/>
        </p:nvSpPr>
        <p:spPr>
          <a:xfrm>
            <a:off x="962660" y="3112770"/>
            <a:ext cx="986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my_var </a:t>
            </a:r>
            <a:r>
              <a:rPr lang="en-US"/>
              <a:t>pada contoh diatas merupakan </a:t>
            </a:r>
            <a:r>
              <a:rPr lang="en-US" b="1"/>
              <a:t>variable </a:t>
            </a:r>
            <a:r>
              <a:rPr lang="en-US"/>
              <a:t>yang menyimpan data yang dihasilkan fungsi </a:t>
            </a:r>
            <a:r>
              <a:rPr lang="en-US" b="1"/>
              <a:t>input()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11522</Words>
  <Application>WPS Presentation</Application>
  <PresentationFormat>Widescreen</PresentationFormat>
  <Paragraphs>584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120</cp:revision>
  <dcterms:created xsi:type="dcterms:W3CDTF">2020-11-02T10:31:00Z</dcterms:created>
  <dcterms:modified xsi:type="dcterms:W3CDTF">2020-11-09T15:17:57Z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